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media/image1.wmf" ContentType="image/x-wmf"/>
  <Override PartName="/ppt/media/image2.png" ContentType="image/png"/>
  <Override PartName="/ppt/media/image3.wmf" ContentType="image/x-wmf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desplazar la diapositiva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116D0FB-BB8D-4CDC-8906-B91BB9DE10F7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 defTabSz="6858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is a background placeholder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in this slide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6858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To change the images 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6858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Right 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lick 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Select Format Background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-&gt;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Select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FILL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-&gt;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 Picture Or Texture Fill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-&gt;</a:t>
            </a: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id-ID" sz="2000" spc="-1" strike="noStrike">
                <a:solidFill>
                  <a:srgbClr val="000000"/>
                </a:solidFill>
                <a:latin typeface="Arial"/>
              </a:rPr>
              <a:t>Select File...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d-ID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368959-8EF2-4A0E-AB07-E0C5643BF8CB}" type="slidenum">
              <a:rPr b="0" lang="id-ID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"/>
          <p:cNvPicPr/>
          <p:nvPr/>
        </p:nvPicPr>
        <p:blipFill>
          <a:blip r:embed="rId2"/>
          <a:stretch/>
        </p:blipFill>
        <p:spPr>
          <a:xfrm>
            <a:off x="6120" y="0"/>
            <a:ext cx="12184920" cy="6876000"/>
          </a:xfrm>
          <a:prstGeom prst="rect">
            <a:avLst/>
          </a:prstGeom>
          <a:ln w="0">
            <a:noFill/>
          </a:ln>
        </p:spPr>
      </p:pic>
      <p:sp>
        <p:nvSpPr>
          <p:cNvPr id="3" name="Text Placeholder 11"/>
          <p:cNvSpPr/>
          <p:nvPr/>
        </p:nvSpPr>
        <p:spPr>
          <a:xfrm>
            <a:off x="8136720" y="4856040"/>
            <a:ext cx="2691360" cy="38232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8887680" y="5498280"/>
            <a:ext cx="1189080" cy="307800"/>
            <a:chOff x="8887680" y="5498280"/>
            <a:chExt cx="1189080" cy="307800"/>
          </a:xfrm>
        </p:grpSpPr>
        <p:sp>
          <p:nvSpPr>
            <p:cNvPr id="5" name="Freeform 9"/>
            <p:cNvSpPr/>
            <p:nvPr/>
          </p:nvSpPr>
          <p:spPr>
            <a:xfrm>
              <a:off x="8887680" y="549828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9330120" y="549828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9781920" y="5504760"/>
              <a:ext cx="294840" cy="30132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301320"/>
                <a:gd name="textAreaBottom" fmla="*/ 302400 h 30132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" name="Freeform 5"/>
          <p:cNvSpPr/>
          <p:nvPr/>
        </p:nvSpPr>
        <p:spPr>
          <a:xfrm>
            <a:off x="9051120" y="3613320"/>
            <a:ext cx="862560" cy="60840"/>
          </a:xfrm>
          <a:custGeom>
            <a:avLst/>
            <a:gdLst>
              <a:gd name="textAreaLeft" fmla="*/ 0 w 862560"/>
              <a:gd name="textAreaRight" fmla="*/ 863640 w 862560"/>
              <a:gd name="textAreaTop" fmla="*/ 0 h 60840"/>
              <a:gd name="textAreaBottom" fmla="*/ 61920 h 60840"/>
            </a:gdLst>
            <a:ahLst/>
            <a:rect l="textAreaLeft" t="textAreaTop" r="textAreaRight" b="textAreaBottom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" name="Picture 15" descr=""/>
          <p:cNvPicPr/>
          <p:nvPr/>
        </p:nvPicPr>
        <p:blipFill>
          <a:blip r:embed="rId3"/>
          <a:stretch/>
        </p:blipFill>
        <p:spPr>
          <a:xfrm>
            <a:off x="8033400" y="1540800"/>
            <a:ext cx="2894040" cy="7545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e33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" name="Picture 9" descr=""/>
          <p:cNvPicPr/>
          <p:nvPr/>
        </p:nvPicPr>
        <p:blipFill>
          <a:blip r:embed="rId2"/>
          <a:stretch/>
        </p:blipFill>
        <p:spPr>
          <a:xfrm>
            <a:off x="-2089440" y="-959400"/>
            <a:ext cx="14591160" cy="7978320"/>
          </a:xfrm>
          <a:prstGeom prst="rect">
            <a:avLst/>
          </a:prstGeom>
          <a:ln w="0">
            <a:noFill/>
          </a:ln>
        </p:spPr>
      </p:pic>
      <p:sp>
        <p:nvSpPr>
          <p:cNvPr id="14" name="Text Placeholder 11"/>
          <p:cNvSpPr/>
          <p:nvPr/>
        </p:nvSpPr>
        <p:spPr>
          <a:xfrm>
            <a:off x="476280" y="4182120"/>
            <a:ext cx="2691360" cy="38232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68a1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100000"/>
              </a:lnSpc>
            </a:pPr>
            <a:endParaRPr b="0" lang="es-ES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5" name="Group 18"/>
          <p:cNvGrpSpPr/>
          <p:nvPr/>
        </p:nvGrpSpPr>
        <p:grpSpPr>
          <a:xfrm>
            <a:off x="646920" y="4782600"/>
            <a:ext cx="1189080" cy="307800"/>
            <a:chOff x="646920" y="4782600"/>
            <a:chExt cx="1189080" cy="307800"/>
          </a:xfrm>
        </p:grpSpPr>
        <p:sp>
          <p:nvSpPr>
            <p:cNvPr id="16" name="Freeform 9"/>
            <p:cNvSpPr/>
            <p:nvPr/>
          </p:nvSpPr>
          <p:spPr>
            <a:xfrm>
              <a:off x="646920" y="478260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" name="Freeform 10"/>
            <p:cNvSpPr/>
            <p:nvPr/>
          </p:nvSpPr>
          <p:spPr>
            <a:xfrm>
              <a:off x="1089360" y="4782600"/>
              <a:ext cx="299880" cy="307800"/>
            </a:xfrm>
            <a:custGeom>
              <a:avLst/>
              <a:gdLst>
                <a:gd name="textAreaLeft" fmla="*/ 0 w 299880"/>
                <a:gd name="textAreaRight" fmla="*/ 300960 w 299880"/>
                <a:gd name="textAreaTop" fmla="*/ 0 h 307800"/>
                <a:gd name="textAreaBottom" fmla="*/ 308880 h 30780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" name="Freeform 11"/>
            <p:cNvSpPr/>
            <p:nvPr/>
          </p:nvSpPr>
          <p:spPr>
            <a:xfrm>
              <a:off x="1541160" y="4789080"/>
              <a:ext cx="294840" cy="30132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301320"/>
                <a:gd name="textAreaBottom" fmla="*/ 302400 h 30132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9" name="Rounded Rectangle 1"/>
          <p:cNvSpPr/>
          <p:nvPr/>
        </p:nvSpPr>
        <p:spPr>
          <a:xfrm>
            <a:off x="583920" y="3039840"/>
            <a:ext cx="805680" cy="74520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0" name="Picture 23" descr=""/>
          <p:cNvPicPr/>
          <p:nvPr/>
        </p:nvPicPr>
        <p:blipFill>
          <a:blip r:embed="rId3"/>
          <a:stretch/>
        </p:blipFill>
        <p:spPr>
          <a:xfrm>
            <a:off x="465480" y="1503000"/>
            <a:ext cx="2742120" cy="714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e33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4" name="Picture 9" descr=""/>
          <p:cNvPicPr/>
          <p:nvPr/>
        </p:nvPicPr>
        <p:blipFill>
          <a:blip r:embed="rId2"/>
          <a:stretch/>
        </p:blipFill>
        <p:spPr>
          <a:xfrm>
            <a:off x="-2089440" y="-959400"/>
            <a:ext cx="14591880" cy="797904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476280" y="2228040"/>
            <a:ext cx="5154840" cy="80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76280" y="3315240"/>
            <a:ext cx="4574520" cy="64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Text Placeholder 11"/>
          <p:cNvSpPr/>
          <p:nvPr/>
        </p:nvSpPr>
        <p:spPr>
          <a:xfrm>
            <a:off x="476280" y="4182120"/>
            <a:ext cx="2692080" cy="38304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68a1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s-ES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8" name="Group 18"/>
          <p:cNvGrpSpPr/>
          <p:nvPr/>
        </p:nvGrpSpPr>
        <p:grpSpPr>
          <a:xfrm>
            <a:off x="646920" y="4782600"/>
            <a:ext cx="1189800" cy="308520"/>
            <a:chOff x="646920" y="4782600"/>
            <a:chExt cx="1189800" cy="308520"/>
          </a:xfrm>
        </p:grpSpPr>
        <p:sp>
          <p:nvSpPr>
            <p:cNvPr id="29" name="Freeform 9"/>
            <p:cNvSpPr/>
            <p:nvPr/>
          </p:nvSpPr>
          <p:spPr>
            <a:xfrm>
              <a:off x="64692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" name="Freeform 10"/>
            <p:cNvSpPr/>
            <p:nvPr/>
          </p:nvSpPr>
          <p:spPr>
            <a:xfrm>
              <a:off x="108936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" name="Freeform 11"/>
            <p:cNvSpPr/>
            <p:nvPr/>
          </p:nvSpPr>
          <p:spPr>
            <a:xfrm>
              <a:off x="1541160" y="4789080"/>
              <a:ext cx="295560" cy="30204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302040"/>
                <a:gd name="textAreaBottom" fmla="*/ 302400 h 30204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2" name="Rounded Rectangle 1"/>
          <p:cNvSpPr/>
          <p:nvPr/>
        </p:nvSpPr>
        <p:spPr>
          <a:xfrm>
            <a:off x="583920" y="3039840"/>
            <a:ext cx="806400" cy="75240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3" name="Picture 23" descr=""/>
          <p:cNvPicPr/>
          <p:nvPr/>
        </p:nvPicPr>
        <p:blipFill>
          <a:blip r:embed="rId3"/>
          <a:stretch/>
        </p:blipFill>
        <p:spPr>
          <a:xfrm>
            <a:off x="465480" y="1503000"/>
            <a:ext cx="2742840" cy="715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"/>
          <p:cNvPicPr/>
          <p:nvPr/>
        </p:nvPicPr>
        <p:blipFill>
          <a:blip r:embed="rId2"/>
          <a:stretch/>
        </p:blipFill>
        <p:spPr>
          <a:xfrm>
            <a:off x="6120" y="0"/>
            <a:ext cx="12185640" cy="6876720"/>
          </a:xfrm>
          <a:prstGeom prst="rect">
            <a:avLst/>
          </a:prstGeom>
          <a:ln w="0">
            <a:noFill/>
          </a:ln>
        </p:spPr>
      </p:pic>
      <p:sp>
        <p:nvSpPr>
          <p:cNvPr id="37" name="Text Placeholder 11"/>
          <p:cNvSpPr/>
          <p:nvPr/>
        </p:nvSpPr>
        <p:spPr>
          <a:xfrm>
            <a:off x="8136720" y="4856040"/>
            <a:ext cx="2692080" cy="38304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" name="Group 14"/>
          <p:cNvGrpSpPr/>
          <p:nvPr/>
        </p:nvGrpSpPr>
        <p:grpSpPr>
          <a:xfrm>
            <a:off x="8887680" y="5498280"/>
            <a:ext cx="1189800" cy="308520"/>
            <a:chOff x="8887680" y="5498280"/>
            <a:chExt cx="1189800" cy="308520"/>
          </a:xfrm>
        </p:grpSpPr>
        <p:sp>
          <p:nvSpPr>
            <p:cNvPr id="39" name="Freeform 9"/>
            <p:cNvSpPr/>
            <p:nvPr/>
          </p:nvSpPr>
          <p:spPr>
            <a:xfrm>
              <a:off x="8887680" y="549828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0" name="Freeform 10"/>
            <p:cNvSpPr/>
            <p:nvPr/>
          </p:nvSpPr>
          <p:spPr>
            <a:xfrm>
              <a:off x="9330120" y="549828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1" name="Freeform 11"/>
            <p:cNvSpPr/>
            <p:nvPr/>
          </p:nvSpPr>
          <p:spPr>
            <a:xfrm>
              <a:off x="9781920" y="5504760"/>
              <a:ext cx="295560" cy="30204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302040"/>
                <a:gd name="textAreaBottom" fmla="*/ 302400 h 30204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258680" y="2337840"/>
            <a:ext cx="4448160" cy="111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58680" y="3975480"/>
            <a:ext cx="4448160" cy="7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Freeform 5"/>
          <p:cNvSpPr/>
          <p:nvPr/>
        </p:nvSpPr>
        <p:spPr>
          <a:xfrm>
            <a:off x="9051120" y="3613320"/>
            <a:ext cx="863280" cy="61560"/>
          </a:xfrm>
          <a:custGeom>
            <a:avLst/>
            <a:gdLst>
              <a:gd name="textAreaLeft" fmla="*/ 0 w 863280"/>
              <a:gd name="textAreaRight" fmla="*/ 863640 w 863280"/>
              <a:gd name="textAreaTop" fmla="*/ 0 h 61560"/>
              <a:gd name="textAreaBottom" fmla="*/ 61920 h 61560"/>
            </a:gdLst>
            <a:ahLst/>
            <a:rect l="textAreaLeft" t="textAreaTop" r="textAreaRight" b="textAreaBottom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tIns="30960" bIns="30960" anchor="t">
            <a:noAutofit/>
          </a:bodyPr>
          <a:p>
            <a:pPr defTabSz="914400">
              <a:lnSpc>
                <a:spcPct val="100000"/>
              </a:lnSpc>
            </a:pPr>
            <a:endParaRPr b="0" lang="id-ID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5" name="Picture 15" descr=""/>
          <p:cNvPicPr/>
          <p:nvPr/>
        </p:nvPicPr>
        <p:blipFill>
          <a:blip r:embed="rId3"/>
          <a:stretch/>
        </p:blipFill>
        <p:spPr>
          <a:xfrm>
            <a:off x="8033400" y="1540800"/>
            <a:ext cx="2894760" cy="755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e33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7" name="Picture 9" descr=""/>
          <p:cNvPicPr/>
          <p:nvPr/>
        </p:nvPicPr>
        <p:blipFill>
          <a:blip r:embed="rId2"/>
          <a:stretch/>
        </p:blipFill>
        <p:spPr>
          <a:xfrm>
            <a:off x="-2089440" y="-959400"/>
            <a:ext cx="14591880" cy="79790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476280" y="2228040"/>
            <a:ext cx="5154840" cy="80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48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6280" y="3315240"/>
            <a:ext cx="4574520" cy="64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Text Placeholder 11"/>
          <p:cNvSpPr/>
          <p:nvPr/>
        </p:nvSpPr>
        <p:spPr>
          <a:xfrm>
            <a:off x="476280" y="4182120"/>
            <a:ext cx="2692080" cy="383040"/>
          </a:xfrm>
          <a:prstGeom prst="roundRect">
            <a:avLst>
              <a:gd name="adj" fmla="val 50000"/>
            </a:avLst>
          </a:prstGeom>
          <a:noFill/>
          <a:ln w="0">
            <a:solidFill>
              <a:srgbClr val="f68a1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s-ES" sz="1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" name="Group 18"/>
          <p:cNvGrpSpPr/>
          <p:nvPr/>
        </p:nvGrpSpPr>
        <p:grpSpPr>
          <a:xfrm>
            <a:off x="646920" y="4782600"/>
            <a:ext cx="1189800" cy="308520"/>
            <a:chOff x="646920" y="4782600"/>
            <a:chExt cx="1189800" cy="308520"/>
          </a:xfrm>
        </p:grpSpPr>
        <p:sp>
          <p:nvSpPr>
            <p:cNvPr id="52" name="Freeform 9"/>
            <p:cNvSpPr/>
            <p:nvPr/>
          </p:nvSpPr>
          <p:spPr>
            <a:xfrm>
              <a:off x="64692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" name="Freeform 10"/>
            <p:cNvSpPr/>
            <p:nvPr/>
          </p:nvSpPr>
          <p:spPr>
            <a:xfrm>
              <a:off x="1089360" y="4782600"/>
              <a:ext cx="300600" cy="30852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308520"/>
                <a:gd name="textAreaBottom" fmla="*/ 308880 h 308520"/>
              </a:gdLst>
              <a:ahLst/>
              <a:rect l="textAreaLeft" t="textAreaTop" r="textAreaRight" b="textAreaBottom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4" name="Freeform 11"/>
            <p:cNvSpPr/>
            <p:nvPr/>
          </p:nvSpPr>
          <p:spPr>
            <a:xfrm>
              <a:off x="1541160" y="4789080"/>
              <a:ext cx="295560" cy="30204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302040"/>
                <a:gd name="textAreaBottom" fmla="*/ 302400 h 302040"/>
              </a:gdLst>
              <a:ahLst/>
              <a:rect l="textAreaLeft" t="textAreaTop" r="textAreaRight" b="textAreaBottom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id-ID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5" name="Rounded Rectangle 1"/>
          <p:cNvSpPr/>
          <p:nvPr/>
        </p:nvSpPr>
        <p:spPr>
          <a:xfrm>
            <a:off x="583920" y="3039840"/>
            <a:ext cx="806400" cy="75240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6" name="Picture 23" descr=""/>
          <p:cNvPicPr/>
          <p:nvPr/>
        </p:nvPicPr>
        <p:blipFill>
          <a:blip r:embed="rId3"/>
          <a:stretch/>
        </p:blipFill>
        <p:spPr>
          <a:xfrm>
            <a:off x="465480" y="1503000"/>
            <a:ext cx="2742840" cy="715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5000"/>
          </a:blip>
          <a:stretch>
            <a:fillRect t="-8999" b="-8999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7258680" y="2337840"/>
            <a:ext cx="4447440" cy="111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4000" spc="-1" strike="noStrike">
                <a:solidFill>
                  <a:schemeClr val="lt1"/>
                </a:solidFill>
                <a:latin typeface="Proxima Nova"/>
              </a:rPr>
              <a:t>Marketing y Comunicación</a:t>
            </a:r>
            <a:endParaRPr b="0" lang="es-E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Rectángulo 4"/>
          <p:cNvSpPr/>
          <p:nvPr/>
        </p:nvSpPr>
        <p:spPr>
          <a:xfrm>
            <a:off x="8075160" y="1571400"/>
            <a:ext cx="2896560" cy="656280"/>
          </a:xfrm>
          <a:prstGeom prst="rect">
            <a:avLst/>
          </a:prstGeom>
          <a:solidFill>
            <a:srgbClr val="262e33"/>
          </a:solidFill>
          <a:ln>
            <a:solidFill>
              <a:srgbClr val="262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ectángulo 31"/>
          <p:cNvSpPr/>
          <p:nvPr/>
        </p:nvSpPr>
        <p:spPr>
          <a:xfrm>
            <a:off x="8483760" y="4870440"/>
            <a:ext cx="196776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d39fd"/>
                </a:solidFill>
                <a:latin typeface="Proxima Nova"/>
              </a:rPr>
              <a:t>IT Academy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 Placeholder 3"/>
          <p:cNvSpPr/>
          <p:nvPr/>
        </p:nvSpPr>
        <p:spPr>
          <a:xfrm>
            <a:off x="6966360" y="3751920"/>
            <a:ext cx="5225760" cy="94860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Calibri"/>
              </a:rPr>
              <a:t>¿Cuál es el impacto del tipo de contacto, ya sea móvil o</a:t>
            </a:r>
            <a:endParaRPr b="0" lang="es-ES" sz="16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Calibri"/>
              </a:rPr>
              <a:t>telefónico, a la tasa de conversión de nuestras campañas de marketing, y cómo podemos ajustar</a:t>
            </a:r>
            <a:endParaRPr b="0" lang="es-ES" sz="16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Calibri"/>
              </a:rPr>
              <a:t>nuestras estrategias de comunicación en función de estos resultados? </a:t>
            </a:r>
            <a:endParaRPr b="0" lang="es-ES" sz="16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5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FORMA DE CONTACTO EN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LA CAMPAÑA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Straight Connector 7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69" name="Straight Connector 8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70" name="Straight Connector 9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71" name="Rectangle: Rounded Corners 6"/>
          <p:cNvSpPr/>
          <p:nvPr/>
        </p:nvSpPr>
        <p:spPr>
          <a:xfrm>
            <a:off x="7200720" y="4233240"/>
            <a:ext cx="2975760" cy="18871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La mayoría de contactos se realizan con</a:t>
            </a: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e9542c"/>
                </a:solidFill>
                <a:latin typeface="Calibri"/>
              </a:rPr>
              <a:t>móvil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/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/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Hay un numero elevado de llamadas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de las que </a:t>
            </a:r>
            <a:r>
              <a:rPr b="0" lang="es-ES" sz="1200" spc="-1" strike="noStrike">
                <a:solidFill>
                  <a:srgbClr val="e9542c"/>
                </a:solidFill>
                <a:latin typeface="Calibri"/>
              </a:rPr>
              <a:t>no conocemos </a:t>
            </a:r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el tipo de contacto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r>
              <a:rPr b="0" lang="es-ES" sz="12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/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chemeClr val="dk1"/>
              </a:solidFill>
              <a:latin typeface="Calibri"/>
              <a:ea typeface="Microsoft YaHei"/>
            </a:endParaRPr>
          </a:p>
        </p:txBody>
      </p:sp>
      <p:pic>
        <p:nvPicPr>
          <p:cNvPr id="72" name="Imagen 70" descr=""/>
          <p:cNvPicPr/>
          <p:nvPr/>
        </p:nvPicPr>
        <p:blipFill>
          <a:blip r:embed="rId1"/>
          <a:stretch/>
        </p:blipFill>
        <p:spPr>
          <a:xfrm>
            <a:off x="6126120" y="3442320"/>
            <a:ext cx="6840" cy="6840"/>
          </a:xfrm>
          <a:prstGeom prst="rect">
            <a:avLst/>
          </a:prstGeom>
          <a:ln w="0">
            <a:noFill/>
          </a:ln>
        </p:spPr>
      </p:pic>
      <p:pic>
        <p:nvPicPr>
          <p:cNvPr id="73" name="Imagen 71" descr=""/>
          <p:cNvPicPr/>
          <p:nvPr/>
        </p:nvPicPr>
        <p:blipFill>
          <a:blip r:embed="rId2"/>
          <a:stretch/>
        </p:blipFill>
        <p:spPr>
          <a:xfrm>
            <a:off x="6126120" y="3442320"/>
            <a:ext cx="6840" cy="6840"/>
          </a:xfrm>
          <a:prstGeom prst="rect">
            <a:avLst/>
          </a:prstGeom>
          <a:ln w="0">
            <a:noFill/>
          </a:ln>
        </p:spPr>
      </p:pic>
      <p:sp>
        <p:nvSpPr>
          <p:cNvPr id="74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14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289640" y="1405440"/>
            <a:ext cx="3792960" cy="82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GB" sz="3200" spc="-1" strike="noStrike">
                <a:solidFill>
                  <a:srgbClr val="595959"/>
                </a:solidFill>
                <a:latin typeface="Lato Black"/>
              </a:rPr>
              <a:t>16163 Contactos</a:t>
            </a:r>
            <a:endParaRPr b="1" lang="en-GB" sz="3200" spc="-1" strike="noStrike">
              <a:solidFill>
                <a:srgbClr val="595959"/>
              </a:solidFill>
              <a:latin typeface="Lato Black"/>
              <a:ea typeface="Tahoma"/>
            </a:endParaRPr>
          </a:p>
        </p:txBody>
      </p:sp>
      <p:graphicFrame>
        <p:nvGraphicFramePr>
          <p:cNvPr id="77" name=""/>
          <p:cNvGraphicFramePr/>
          <p:nvPr/>
        </p:nvGraphicFramePr>
        <p:xfrm>
          <a:off x="7127640" y="2471760"/>
          <a:ext cx="3625560" cy="984600"/>
        </p:xfrm>
        <a:graphic>
          <a:graphicData uri="http://schemas.openxmlformats.org/drawingml/2006/table">
            <a:tbl>
              <a:tblPr/>
              <a:tblGrid>
                <a:gridCol w="1812600"/>
                <a:gridCol w="1812960"/>
              </a:tblGrid>
              <a:tr h="261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Movil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1.1628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1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Fijo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1.147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1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Desconocido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3.388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656640" y="1497600"/>
            <a:ext cx="5757480" cy="40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"/>
          <p:cNvSpPr/>
          <p:nvPr/>
        </p:nvSpPr>
        <p:spPr>
          <a:xfrm>
            <a:off x="506880" y="601920"/>
            <a:ext cx="11181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FORMA DE CONTACTO DE LAS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CONVERSIONES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Straight Connector 10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81" name="Straight Connector 11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82" name="Straight Connector 12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83" name="Rectangle: Rounded Corners 7"/>
          <p:cNvSpPr/>
          <p:nvPr/>
        </p:nvSpPr>
        <p:spPr>
          <a:xfrm>
            <a:off x="8039880" y="1968840"/>
            <a:ext cx="3576240" cy="12484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La mayoría de conversiones utilizan el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móvil como forma de contacto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12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82560" y="1692000"/>
            <a:ext cx="5379480" cy="38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CONVERSIÓN POR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TIPO DE CONTACTO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 1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89" name="Straight Connector 2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90" name="Straight Connector 3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91" name="Rectangle: Rounded Corners 1"/>
          <p:cNvSpPr/>
          <p:nvPr/>
        </p:nvSpPr>
        <p:spPr>
          <a:xfrm>
            <a:off x="3695760" y="5011200"/>
            <a:ext cx="3989160" cy="12459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El contacto for telefono fijo conviete mejor que el móvil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Las llamadas que no conocemos la forma de contacto domina la ‘no conversión’  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11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142640" y="1391040"/>
            <a:ext cx="4411440" cy="3620160"/>
          </a:xfrm>
          <a:prstGeom prst="rect">
            <a:avLst/>
          </a:prstGeom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56960" y="1504800"/>
            <a:ext cx="4289760" cy="3626640"/>
          </a:xfrm>
          <a:prstGeom prst="rect">
            <a:avLst/>
          </a:prstGeom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3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TIEMPO LLAMADA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POR EDADES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7" name="Straight Connector 4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98" name="Straight Connector 5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99" name="Straight Connector 6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100" name="Rectangle: Rounded Corners 4"/>
          <p:cNvSpPr/>
          <p:nvPr/>
        </p:nvSpPr>
        <p:spPr>
          <a:xfrm>
            <a:off x="7838640" y="2095200"/>
            <a:ext cx="3338640" cy="9655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El teléfono fijo solo es mayoritario en la 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franja de 80 a 90 años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1" name="Slide Number Placeholder 5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13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Box 2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40640" y="1495080"/>
            <a:ext cx="6374880" cy="4748040"/>
          </a:xfrm>
          <a:prstGeom prst="rect">
            <a:avLst/>
          </a:prstGeom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ORIGEN DE LOS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DESCONOCIDOS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5" name="Straight Connector 13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106" name="Straight Connector 14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107" name="Straight Connector 15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108" name="Rectangle: Rounded Corners 2"/>
          <p:cNvSpPr/>
          <p:nvPr/>
        </p:nvSpPr>
        <p:spPr>
          <a:xfrm>
            <a:off x="1079640" y="5118840"/>
            <a:ext cx="3989160" cy="12459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La mayoría de llamadas  de las que desconocemos la procedencia no han tenido contacto previo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lide Number Placeholder 1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11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4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33520" y="1619280"/>
            <a:ext cx="4419360" cy="34668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316200" y="1531080"/>
            <a:ext cx="4419360" cy="3626640"/>
          </a:xfrm>
          <a:prstGeom prst="rect">
            <a:avLst/>
          </a:prstGeom>
          <a:ln w="0">
            <a:noFill/>
          </a:ln>
        </p:spPr>
      </p:pic>
      <p:sp>
        <p:nvSpPr>
          <p:cNvPr id="113" name="Rectangle: Rounded Corners 3"/>
          <p:cNvSpPr/>
          <p:nvPr/>
        </p:nvSpPr>
        <p:spPr>
          <a:xfrm>
            <a:off x="6828480" y="5226120"/>
            <a:ext cx="3989160" cy="12459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>
            <a:outerShdw algn="t" blurRad="635040" dir="5400000" dist="1144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En las llamadas sin contacto previo la forma de contacto está correctamente informada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506880" y="601920"/>
            <a:ext cx="111816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pc="-1" strike="noStrike">
                <a:solidFill>
                  <a:srgbClr val="595959"/>
                </a:solidFill>
                <a:latin typeface="Lato Black"/>
                <a:ea typeface="Tahoma"/>
              </a:rPr>
              <a:t>CONCLUSIONES Y </a:t>
            </a:r>
            <a:r>
              <a:rPr b="1" lang="en-GB" sz="3200" spc="-1" strike="noStrike">
                <a:solidFill>
                  <a:srgbClr val="e9542c"/>
                </a:solidFill>
                <a:latin typeface="Lato Black"/>
                <a:ea typeface="Tahoma"/>
              </a:rPr>
              <a:t> PROPUESTAS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5" name="Straight Connector 16"/>
          <p:cNvCxnSpPr/>
          <p:nvPr/>
        </p:nvCxnSpPr>
        <p:spPr>
          <a:xfrm>
            <a:off x="633240" y="551160"/>
            <a:ext cx="1081080" cy="1080"/>
          </a:xfrm>
          <a:prstGeom prst="straightConnector1">
            <a:avLst/>
          </a:prstGeom>
          <a:ln cap="rnd" w="57150">
            <a:solidFill>
              <a:srgbClr val="e84c22"/>
            </a:solidFill>
            <a:round/>
          </a:ln>
        </p:spPr>
      </p:cxnSp>
      <p:cxnSp>
        <p:nvCxnSpPr>
          <p:cNvPr id="116" name="Straight Connector 17"/>
          <p:cNvCxnSpPr/>
          <p:nvPr/>
        </p:nvCxnSpPr>
        <p:spPr>
          <a:xfrm flipH="1">
            <a:off x="5981760" y="6472080"/>
            <a:ext cx="375948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cxnSp>
        <p:nvCxnSpPr>
          <p:cNvPr id="117" name="Straight Connector 18"/>
          <p:cNvCxnSpPr/>
          <p:nvPr/>
        </p:nvCxnSpPr>
        <p:spPr>
          <a:xfrm flipH="1">
            <a:off x="1575720" y="6472080"/>
            <a:ext cx="3758400" cy="1080"/>
          </a:xfrm>
          <a:prstGeom prst="straightConnector1">
            <a:avLst/>
          </a:prstGeom>
          <a:ln w="0">
            <a:solidFill>
              <a:srgbClr val="e84c22"/>
            </a:solidFill>
          </a:ln>
        </p:spPr>
      </p:cxnSp>
      <p:sp>
        <p:nvSpPr>
          <p:cNvPr id="118" name="Slide Number Placeholder 2"/>
          <p:cNvSpPr/>
          <p:nvPr/>
        </p:nvSpPr>
        <p:spPr>
          <a:xfrm>
            <a:off x="5427720" y="6366600"/>
            <a:ext cx="492120" cy="2134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Calibri"/>
              </a:rPr>
              <a:t>11</a:t>
            </a:r>
            <a:endParaRPr b="0" lang="es-E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506880" y="6364800"/>
            <a:ext cx="11059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Bank </a:t>
            </a:r>
            <a:r>
              <a:rPr b="1" lang="en-GB" sz="900" spc="-1" strike="noStrike">
                <a:solidFill>
                  <a:srgbClr val="e9542c"/>
                </a:solidFill>
                <a:latin typeface="Lato Black"/>
                <a:ea typeface="Lato Black"/>
              </a:rPr>
              <a:t>Marketing</a:t>
            </a:r>
            <a:r>
              <a:rPr b="1" lang="en-GB" sz="900" spc="-1" strike="noStrike">
                <a:solidFill>
                  <a:srgbClr val="f68a1f"/>
                </a:solidFill>
                <a:latin typeface="Lato Black"/>
                <a:ea typeface="Lato Black"/>
              </a:rPr>
              <a:t> 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e84c22"/>
                </a:solidFill>
                <a:latin typeface="Lato Black"/>
                <a:ea typeface="Lato Black"/>
              </a:rPr>
              <a:t>          ITAcademy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r>
              <a:rPr b="1" lang="en-GB" sz="900" spc="-1" strike="noStrike">
                <a:solidFill>
                  <a:srgbClr val="595959"/>
                </a:solidFill>
                <a:latin typeface="Lato Black"/>
                <a:ea typeface="Lato Black"/>
              </a:rPr>
              <a:t>	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855000" y="1955880"/>
            <a:ext cx="9406440" cy="30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La forma de contacto más utilizada es el móvil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Aunque parece que convierte algo peor es mejor utilizar el tipo de contacto que prefiera el cliente 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 puede hacer una campaña de información / formación para concienciar de la importancia de informar el campo contacto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 puede investigar si hay alguna manera de automatizar el campo contacto en caso de no estar informado</a:t>
            </a: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Office Theme">
  <a:themeElements>
    <a:clrScheme name="Custom 54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68a1f"/>
      </a:hlink>
      <a:folHlink>
        <a:srgbClr val="666699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Application>LibreOffice/24.2.5.2$Windows_X86_64 LibreOffice_project/bffef4ea93e59bebbeaf7f431bb02b1a39ee8a59</Application>
  <AppVersion>15.0000</AppVersion>
  <Words>2053</Words>
  <Paragraphs>194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2020-09-29T07:20:24Z</dcterms:created>
  <dc:creator>USER</dc:creator>
  <dc:description/>
  <dc:language>es-ES</dc:language>
  <cp:lastModifiedBy/>
  <dcterms:modified xsi:type="dcterms:W3CDTF">2024-10-21T09:06:11Z</dcterms:modified>
  <cp:revision>102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Panorámica</vt:lpwstr>
  </property>
  <property fmtid="{D5CDD505-2E9C-101B-9397-08002B2CF9AE}" pid="4" name="Slides">
    <vt:i4>24</vt:i4>
  </property>
</Properties>
</file>