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29" r:id="rId8"/>
    <p:sldId id="332" r:id="rId9"/>
    <p:sldId id="350" r:id="rId10"/>
    <p:sldId id="333" r:id="rId11"/>
    <p:sldId id="334" r:id="rId12"/>
    <p:sldId id="349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87170" autoAdjust="0"/>
  </p:normalViewPr>
  <p:slideViewPr>
    <p:cSldViewPr snapToGrid="0">
      <p:cViewPr>
        <p:scale>
          <a:sx n="75" d="100"/>
          <a:sy n="75" d="100"/>
        </p:scale>
        <p:origin x="198" y="-13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16/10/2024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16/10/2024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Los clientes con préstamos e hipotecas tienden a tener un ¿saldo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85F4877-9E0C-E090-B705-69DF4829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95C9FE2-B074-D064-504E-A89066AF19B7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pic>
        <p:nvPicPr>
          <p:cNvPr id="15" name="Imatge 14">
            <a:extLst>
              <a:ext uri="{FF2B5EF4-FFF2-40B4-BE49-F238E27FC236}">
                <a16:creationId xmlns:a16="http://schemas.microsoft.com/office/drawing/2014/main" id="{28742E00-0B0A-FFC4-17B6-109CB7A9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6" y="4277955"/>
            <a:ext cx="6544235" cy="2177438"/>
          </a:xfrm>
          <a:prstGeom prst="rect">
            <a:avLst/>
          </a:prstGeom>
        </p:spPr>
      </p:pic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90359" y="1232543"/>
            <a:ext cx="1297548" cy="221432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 asimétrica entre los dos estados. </a:t>
            </a:r>
          </a:p>
          <a:p>
            <a:pPr algn="ctr"/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se encuentran </a:t>
            </a:r>
            <a:r>
              <a:rPr lang="es-ES" sz="1300" b="1" dirty="0"/>
              <a:t>en estado de morosidad</a:t>
            </a:r>
            <a:r>
              <a:rPr lang="es-ES" sz="1300" dirty="0"/>
              <a:t> con el banco.</a:t>
            </a:r>
          </a:p>
        </p:txBody>
      </p:sp>
      <p:pic>
        <p:nvPicPr>
          <p:cNvPr id="25" name="Imatge 24">
            <a:extLst>
              <a:ext uri="{FF2B5EF4-FFF2-40B4-BE49-F238E27FC236}">
                <a16:creationId xmlns:a16="http://schemas.microsoft.com/office/drawing/2014/main" id="{39E2D32D-3D58-8845-0C35-67F559BD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6" y="1263219"/>
            <a:ext cx="2092753" cy="2214324"/>
          </a:xfrm>
          <a:prstGeom prst="rect">
            <a:avLst/>
          </a:prstGeom>
        </p:spPr>
      </p:pic>
      <p:pic>
        <p:nvPicPr>
          <p:cNvPr id="28" name="Imatge 27">
            <a:extLst>
              <a:ext uri="{FF2B5EF4-FFF2-40B4-BE49-F238E27FC236}">
                <a16:creationId xmlns:a16="http://schemas.microsoft.com/office/drawing/2014/main" id="{7EC74F6E-D518-9000-7686-D600982D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01" y="1215597"/>
            <a:ext cx="5506983" cy="2448530"/>
          </a:xfrm>
          <a:prstGeom prst="rect">
            <a:avLst/>
          </a:prstGeom>
        </p:spPr>
      </p:pic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8524456" y="1378507"/>
            <a:ext cx="129754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</a:t>
            </a:r>
          </a:p>
        </p:txBody>
      </p:sp>
      <p:pic>
        <p:nvPicPr>
          <p:cNvPr id="38" name="Imatge 37">
            <a:extLst>
              <a:ext uri="{FF2B5EF4-FFF2-40B4-BE49-F238E27FC236}">
                <a16:creationId xmlns:a16="http://schemas.microsoft.com/office/drawing/2014/main" id="{0629B78E-28D3-A2F6-5AB5-968273B6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128" y="1232543"/>
            <a:ext cx="2092753" cy="2214576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49D93354-FF93-8AEA-0553-6618F5BAC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55" y="4277955"/>
            <a:ext cx="4714438" cy="21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FB3103D1-E2AF-3B36-C9CC-E6E3D33C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04" y="1760717"/>
            <a:ext cx="8654736" cy="37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BBC6EBBB-7BA2-EEC7-3704-9636D56F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00" y="4776407"/>
            <a:ext cx="8946776" cy="185299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3BDEC8E5-7303-128A-4A27-00C37B5D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00" y="2136121"/>
            <a:ext cx="4234423" cy="23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4D972B1F-FC8E-E7EE-E400-05721EA8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1" y="1709037"/>
            <a:ext cx="4720200" cy="26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dirty="0"/>
              <a:t>¿Los clientes con préstamos e hipotecas tienden a tener un ¿saldo medio más bajo o más riesgo de incumplimiento?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7017"/>
              </p:ext>
            </p:extLst>
          </p:nvPr>
        </p:nvGraphicFramePr>
        <p:xfrm>
          <a:off x="505958" y="1349187"/>
          <a:ext cx="3420582" cy="192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SALDO MEDIO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PRESTAMO E HIPOTECA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6833"/>
              </p:ext>
            </p:extLst>
          </p:nvPr>
        </p:nvGraphicFramePr>
        <p:xfrm>
          <a:off x="505959" y="3975846"/>
          <a:ext cx="3420582" cy="2255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93378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% INCUMPLIMIENTO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PRESTAMO E HIPOTECA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  <a:p>
                      <a:pPr algn="ctr"/>
                      <a:endParaRPr lang="ca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pic>
        <p:nvPicPr>
          <p:cNvPr id="11" name="Imatge 10">
            <a:extLst>
              <a:ext uri="{FF2B5EF4-FFF2-40B4-BE49-F238E27FC236}">
                <a16:creationId xmlns:a16="http://schemas.microsoft.com/office/drawing/2014/main" id="{43E4E525-49B1-9BDF-05FB-D260227C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20" y="3975846"/>
            <a:ext cx="1702222" cy="2048436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5722C7E0-813C-75DA-2442-CB4A4624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89" y="1281048"/>
            <a:ext cx="1676930" cy="2189132"/>
          </a:xfrm>
          <a:prstGeom prst="rect">
            <a:avLst/>
          </a:prstGeom>
        </p:spPr>
      </p:pic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411984" y="958233"/>
            <a:ext cx="2186885" cy="26858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411984" y="3673755"/>
            <a:ext cx="2186885" cy="308895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+48,9% los que tienen hipoteca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00A598EB-D5CB-2466-4CCD-18D1E4CAB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681" y="86307"/>
            <a:ext cx="1676930" cy="657688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17414A71-537B-8B38-74BA-38A392A4C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2681" y="1013924"/>
            <a:ext cx="2186885" cy="60519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9505384" y="958233"/>
            <a:ext cx="2473508" cy="273409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NUMERO DE PRODUCTOS CONTRATADOS MAYOR SALDO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TIENEN EL 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HIPOTECA  TIENEN TAMBIEN MENOR SALDO PERO EN MENOR MEDIDA(-10,8%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9550393" y="3748016"/>
            <a:ext cx="2473508" cy="231552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CON PRÉSTAMO  INCUMPLEN ENTRE UN 50,9% Y 472,8% 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HIPOTECA AUMENTA EL RIESGO EN UN 48,9% EN LOS SIN PRÉSTAMO  PERO LO DECRECE -47,1% EN LOS QUE TIENEN PRESTAMO</a:t>
            </a: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RESPUESTAS</a:t>
            </a:r>
          </a:p>
          <a:p>
            <a:r>
              <a:rPr lang="es-ES" altLang="es-ES" sz="1400" dirty="0"/>
              <a:t>¿</a:t>
            </a:r>
            <a:r>
              <a:rPr lang="es-ES" altLang="es-ES" sz="1400" b="1" dirty="0"/>
              <a:t>Los clientes con préstamos e hipotecas tienden a tener un ¿saldo medio más bajo o más riesgo de incumplimiento? 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25E84E95-7FB0-143A-D04B-1F6F4040721D}"/>
              </a:ext>
            </a:extLst>
          </p:cNvPr>
          <p:cNvSpPr txBox="1"/>
          <p:nvPr/>
        </p:nvSpPr>
        <p:spPr>
          <a:xfrm>
            <a:off x="505958" y="1662385"/>
            <a:ext cx="66697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/>
              <a:t>Los clientes con </a:t>
            </a:r>
            <a:r>
              <a:rPr lang="es-ES" altLang="es-ES" sz="1800" b="1" dirty="0"/>
              <a:t>préstamos</a:t>
            </a:r>
            <a:r>
              <a:rPr lang="es-ES" altLang="es-ES" dirty="0"/>
              <a:t>:</a:t>
            </a:r>
          </a:p>
          <a:p>
            <a:r>
              <a:rPr lang="es-ES" altLang="es-ES" sz="1800" dirty="0"/>
              <a:t>Tienden a tener mucho menor saldo</a:t>
            </a:r>
          </a:p>
          <a:p>
            <a:r>
              <a:rPr lang="es-ES" altLang="es-ES" dirty="0"/>
              <a:t>Tienden a tener mucho más riesgo de incumplimiento</a:t>
            </a:r>
            <a:endParaRPr lang="es-ES" altLang="es-ES" sz="1800" dirty="0"/>
          </a:p>
          <a:p>
            <a:endParaRPr lang="es-ES" altLang="es-ES" dirty="0"/>
          </a:p>
          <a:p>
            <a:r>
              <a:rPr lang="es-ES" altLang="es-ES" sz="1800" dirty="0"/>
              <a:t>Los clientes con </a:t>
            </a:r>
            <a:r>
              <a:rPr lang="es-ES" altLang="es-ES" sz="1800" b="1" dirty="0"/>
              <a:t>hipotecas</a:t>
            </a:r>
            <a:r>
              <a:rPr lang="es-ES" altLang="es-ES" sz="1800" dirty="0"/>
              <a:t>: </a:t>
            </a:r>
          </a:p>
          <a:p>
            <a:r>
              <a:rPr lang="es-ES" altLang="es-ES" dirty="0"/>
              <a:t>T</a:t>
            </a:r>
            <a:r>
              <a:rPr lang="es-ES" altLang="es-ES" sz="1800" dirty="0"/>
              <a:t>ienden a tener un saldo un poco menor</a:t>
            </a:r>
          </a:p>
          <a:p>
            <a:r>
              <a:rPr lang="es-ES" altLang="es-ES" dirty="0"/>
              <a:t>Tienden a tener un poco más de riesgo en los que no tienen préstamo</a:t>
            </a:r>
          </a:p>
          <a:p>
            <a:r>
              <a:rPr lang="es-ES" altLang="es-ES" dirty="0"/>
              <a:t>Tienden a tener menor riesgo en los que tienen también préstamo</a:t>
            </a:r>
          </a:p>
          <a:p>
            <a:r>
              <a:rPr lang="es-ES" altLang="es-E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XXXX</a:t>
            </a:r>
          </a:p>
          <a:p>
            <a:r>
              <a:rPr lang="es-ES" sz="1400" b="1" dirty="0"/>
              <a:t>¿XXXXXXXXXX?</a:t>
            </a:r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préstamos</a:t>
            </a:r>
            <a:r>
              <a:rPr lang="es-ES" altLang="es-ES" sz="1200" dirty="0"/>
              <a:t>:</a:t>
            </a:r>
          </a:p>
          <a:p>
            <a:r>
              <a:rPr lang="es-ES" altLang="es-ES" sz="1200" dirty="0"/>
              <a:t>Tienden a tener mucho menor saldo</a:t>
            </a:r>
          </a:p>
          <a:p>
            <a:r>
              <a:rPr lang="es-ES" altLang="es-ES" sz="1200" dirty="0"/>
              <a:t>Tienden a tener mucho más riesgo de incumplimiento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67779" y="2159980"/>
            <a:ext cx="3874361" cy="1455718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frágil, al no tener mayor saldo  pueden incumplir con facilidad.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529914"/>
            <a:ext cx="3874360" cy="16600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</a:t>
            </a:r>
            <a:r>
              <a:rPr lang="es-ES" sz="1200" dirty="0" err="1"/>
              <a:t>etc</a:t>
            </a:r>
            <a:r>
              <a:rPr lang="es-ES" sz="1200" dirty="0"/>
              <a:t> entre los que tienen mayor saldo con intereses menores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hipotecas</a:t>
            </a:r>
            <a:r>
              <a:rPr lang="es-ES" altLang="es-ES" sz="1200" dirty="0"/>
              <a:t>: </a:t>
            </a:r>
          </a:p>
          <a:p>
            <a:r>
              <a:rPr lang="es-ES" altLang="es-ES" sz="1200" dirty="0"/>
              <a:t>Tienden a tener un saldo un poco menor</a:t>
            </a:r>
          </a:p>
          <a:p>
            <a:r>
              <a:rPr lang="es-ES" altLang="es-ES" sz="1200" dirty="0"/>
              <a:t>Tienden a tener un poco más de riesgo en los que no tienen préstamo</a:t>
            </a:r>
          </a:p>
          <a:p>
            <a:r>
              <a:rPr lang="es-ES" altLang="es-ES" sz="1200" dirty="0"/>
              <a:t>Tienden a tener menor riesgo en los que tienen también préstamo</a:t>
            </a:r>
          </a:p>
          <a:p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779443" y="2159980"/>
            <a:ext cx="3873600" cy="2145268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estas y por ello su saldo es menor y tienen mayor peligro de incumplimiento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88970" y="4453401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91631" y="2646748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42280" y="2607742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756</Words>
  <Application>Microsoft Office PowerPoint</Application>
  <PresentationFormat>Pantalla panoràmica</PresentationFormat>
  <Paragraphs>113</Paragraphs>
  <Slides>10</Slides>
  <Notes>9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25</cp:revision>
  <dcterms:created xsi:type="dcterms:W3CDTF">2024-10-12T08:55:41Z</dcterms:created>
  <dcterms:modified xsi:type="dcterms:W3CDTF">2024-10-16T22:16:56Z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