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28" r:id="rId6"/>
    <p:sldId id="330" r:id="rId7"/>
    <p:sldId id="351" r:id="rId8"/>
    <p:sldId id="329" r:id="rId9"/>
    <p:sldId id="332" r:id="rId10"/>
    <p:sldId id="350" r:id="rId11"/>
    <p:sldId id="333" r:id="rId12"/>
    <p:sldId id="334" r:id="rId13"/>
    <p:sldId id="349" r:id="rId14"/>
    <p:sldId id="33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009900"/>
    <a:srgbClr val="D9FFD9"/>
    <a:srgbClr val="CFAFE7"/>
    <a:srgbClr val="C39BE1"/>
    <a:srgbClr val="FFB7B7"/>
    <a:srgbClr val="81D185"/>
    <a:srgbClr val="45BB4B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348" autoAdjust="0"/>
  </p:normalViewPr>
  <p:slideViewPr>
    <p:cSldViewPr snapToGrid="0">
      <p:cViewPr>
        <p:scale>
          <a:sx n="34" d="100"/>
          <a:sy n="34" d="100"/>
        </p:scale>
        <p:origin x="2568" y="114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18/10/2024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18/10/2024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72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656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18/10/2024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AJUSTES DE GESTIÓN DE RIESGOS</a:t>
            </a:r>
          </a:p>
          <a:p>
            <a:r>
              <a:rPr lang="es-ES" altLang="es-ES" sz="1400" b="1" dirty="0"/>
              <a:t>¿Cómo deberíamos ajustar nuestras ofertas y estrategias de gestión de riesgos en función de estos hallazgos? </a:t>
            </a:r>
          </a:p>
          <a:p>
            <a:endParaRPr lang="es-ES" sz="1400" b="1" dirty="0"/>
          </a:p>
        </p:txBody>
      </p:sp>
      <p:sp>
        <p:nvSpPr>
          <p:cNvPr id="12" name="QuadreDeText 4">
            <a:extLst>
              <a:ext uri="{FF2B5EF4-FFF2-40B4-BE49-F238E27FC236}">
                <a16:creationId xmlns:a16="http://schemas.microsoft.com/office/drawing/2014/main" id="{F8DAB84A-1803-6DAD-0E57-B92FF80BE70E}"/>
              </a:ext>
            </a:extLst>
          </p:cNvPr>
          <p:cNvSpPr txBox="1"/>
          <p:nvPr/>
        </p:nvSpPr>
        <p:spPr>
          <a:xfrm>
            <a:off x="642280" y="1237507"/>
            <a:ext cx="504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1200" dirty="0"/>
              <a:t>Los clientes con </a:t>
            </a:r>
            <a:r>
              <a:rPr lang="es-ES" altLang="es-ES" sz="1200" b="1" dirty="0"/>
              <a:t>préstamos</a:t>
            </a:r>
            <a:r>
              <a:rPr lang="es-ES" altLang="es-ES" sz="1200" dirty="0"/>
              <a:t>: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mucho menor saldo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mucho más riesgo de incumplimiento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6210D7-3C0F-3AC0-DC70-37297C05C01C}"/>
              </a:ext>
            </a:extLst>
          </p:cNvPr>
          <p:cNvSpPr txBox="1"/>
          <p:nvPr/>
        </p:nvSpPr>
        <p:spPr>
          <a:xfrm>
            <a:off x="1977738" y="2283417"/>
            <a:ext cx="3874361" cy="1208842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frágil; al no tener mayor saldo, pueden incumplir con facilidad.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1939561" y="4615144"/>
            <a:ext cx="3874360" cy="1413153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etc. entre los que tienen mayor saldo con intereses menores.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228170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QuadreDeText 4">
            <a:extLst>
              <a:ext uri="{FF2B5EF4-FFF2-40B4-BE49-F238E27FC236}">
                <a16:creationId xmlns:a16="http://schemas.microsoft.com/office/drawing/2014/main" id="{9874C9EE-0936-735C-C6CA-805DA41B69D7}"/>
              </a:ext>
            </a:extLst>
          </p:cNvPr>
          <p:cNvSpPr txBox="1"/>
          <p:nvPr/>
        </p:nvSpPr>
        <p:spPr>
          <a:xfrm>
            <a:off x="6539829" y="1237507"/>
            <a:ext cx="5041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1200" dirty="0"/>
              <a:t>Los clientes con </a:t>
            </a:r>
            <a:r>
              <a:rPr lang="es-ES" altLang="es-ES" sz="1200" b="1" dirty="0"/>
              <a:t>hipotecas</a:t>
            </a:r>
            <a:r>
              <a:rPr lang="es-ES" altLang="es-ES" sz="1200" dirty="0"/>
              <a:t>: 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un saldo un poco menor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un poco más de riesgo en los que no tienen préstamo</a:t>
            </a:r>
          </a:p>
          <a:p>
            <a:r>
              <a:rPr lang="es-ES" altLang="es-ES" sz="1200" i="1" dirty="0">
                <a:solidFill>
                  <a:srgbClr val="FF0000"/>
                </a:solidFill>
              </a:rPr>
              <a:t>Tienden a tener menor riesgo en los que tienen también préstamo</a:t>
            </a:r>
          </a:p>
          <a:p>
            <a:endParaRPr lang="es-ES" sz="12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B35FA5-2039-2EB9-8968-020B51A4D1FB}"/>
              </a:ext>
            </a:extLst>
          </p:cNvPr>
          <p:cNvSpPr txBox="1"/>
          <p:nvPr/>
        </p:nvSpPr>
        <p:spPr>
          <a:xfrm>
            <a:off x="7696039" y="2364290"/>
            <a:ext cx="3873600" cy="1736646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éstas y, por ello, su saldo es menor y tienen mayor peligro de incumplimiento.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puede que lo hayan pedido para reformar la casa y eso sea una señal de que tienen más ingresos.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1C5112F-8DED-1D76-83A1-4C093E8C564D}"/>
              </a:ext>
            </a:extLst>
          </p:cNvPr>
          <p:cNvSpPr txBox="1"/>
          <p:nvPr/>
        </p:nvSpPr>
        <p:spPr>
          <a:xfrm>
            <a:off x="7696039" y="4555553"/>
            <a:ext cx="3873600" cy="15323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Congelar el pago de intereses y así bajar las cuotas por un determinado tiempo o alargar el periodo de pago.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EBE1CA10-386B-7E6C-C1AF-CBC1915E84EE}"/>
              </a:ext>
            </a:extLst>
          </p:cNvPr>
          <p:cNvSpPr/>
          <p:nvPr/>
        </p:nvSpPr>
        <p:spPr>
          <a:xfrm>
            <a:off x="6391631" y="2646748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07290C0-F38E-C165-76F9-7D9A5C71E072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CEE29C46-E71A-57CD-0B9E-5BD8FA295929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CC5AFA2-2A78-BE0F-028B-542C5F713CFD}"/>
              </a:ext>
            </a:extLst>
          </p:cNvPr>
          <p:cNvSpPr/>
          <p:nvPr/>
        </p:nvSpPr>
        <p:spPr>
          <a:xfrm>
            <a:off x="642280" y="2301973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13583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2605254"/>
            <a:ext cx="4275138" cy="4145280"/>
          </a:xfrm>
        </p:spPr>
        <p:txBody>
          <a:bodyPr/>
          <a:lstStyle/>
          <a:p>
            <a:r>
              <a:rPr lang="es-ES" altLang="es-ES" dirty="0"/>
              <a:t>¿Los clientes con préstamos e hipotecas tienden a tener un saldo medio más bajo o más riesgo de incumplimiento? </a:t>
            </a:r>
          </a:p>
          <a:p>
            <a:r>
              <a:rPr lang="es-ES" altLang="es-ES" dirty="0"/>
              <a:t>¿Cómo deberíamos ajustar nuestras ofertas y estrategias de gestión de riesgos en función de estos hallazgos?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4964249" y="1100615"/>
            <a:ext cx="6771920" cy="28073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6096000" y="4143017"/>
            <a:ext cx="5640168" cy="25480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angle: cantonades arrodonides 40">
            <a:extLst>
              <a:ext uri="{FF2B5EF4-FFF2-40B4-BE49-F238E27FC236}">
                <a16:creationId xmlns:a16="http://schemas.microsoft.com/office/drawing/2014/main" id="{E2A445D9-7651-2151-B535-ED30DD1CB4D5}"/>
              </a:ext>
            </a:extLst>
          </p:cNvPr>
          <p:cNvSpPr/>
          <p:nvPr/>
        </p:nvSpPr>
        <p:spPr>
          <a:xfrm>
            <a:off x="199764" y="4121496"/>
            <a:ext cx="5561939" cy="263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159637" y="1100614"/>
            <a:ext cx="4557486" cy="27782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29130" y="1422195"/>
            <a:ext cx="1874335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9576618" y="4701961"/>
            <a:ext cx="1920561" cy="143017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Casi </a:t>
            </a:r>
            <a:r>
              <a:rPr lang="es-ES" sz="1300" b="1" dirty="0"/>
              <a:t>la mitad </a:t>
            </a:r>
            <a:r>
              <a:rPr lang="es-ES" sz="1300" dirty="0"/>
              <a:t>de los clientes tienen contratada una </a:t>
            </a:r>
            <a:r>
              <a:rPr lang="es-ES" sz="1300" b="1" dirty="0"/>
              <a:t>hipoteca</a:t>
            </a:r>
          </a:p>
        </p:txBody>
      </p:sp>
      <p:pic>
        <p:nvPicPr>
          <p:cNvPr id="21" name="Imatge 20">
            <a:extLst>
              <a:ext uri="{FF2B5EF4-FFF2-40B4-BE49-F238E27FC236}">
                <a16:creationId xmlns:a16="http://schemas.microsoft.com/office/drawing/2014/main" id="{24ACB22C-EE12-F5A8-7836-DC162966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" y="4355202"/>
            <a:ext cx="3085551" cy="218738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83E3E9C1-16C8-63A4-BAF2-2D383A5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6" y="1422195"/>
            <a:ext cx="2118914" cy="2161293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F455FC50-8417-A071-6191-854D129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38" y="4355202"/>
            <a:ext cx="2063008" cy="2187389"/>
          </a:xfrm>
          <a:prstGeom prst="rect">
            <a:avLst/>
          </a:prstGeom>
        </p:spPr>
      </p:pic>
      <p:sp>
        <p:nvSpPr>
          <p:cNvPr id="31" name="QuadreDeText 16">
            <a:extLst>
              <a:ext uri="{FF2B5EF4-FFF2-40B4-BE49-F238E27FC236}">
                <a16:creationId xmlns:a16="http://schemas.microsoft.com/office/drawing/2014/main" id="{B9AC0A04-68BA-775D-CE8A-7765C264F07E}"/>
              </a:ext>
            </a:extLst>
          </p:cNvPr>
          <p:cNvSpPr txBox="1"/>
          <p:nvPr/>
        </p:nvSpPr>
        <p:spPr>
          <a:xfrm>
            <a:off x="3666298" y="4844475"/>
            <a:ext cx="185664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Solo el </a:t>
            </a:r>
            <a:r>
              <a:rPr lang="es-ES" sz="1300" b="1" dirty="0"/>
              <a:t>13,3%</a:t>
            </a:r>
            <a:r>
              <a:rPr lang="es-ES" sz="1300" dirty="0"/>
              <a:t> de los clientes tienen préstamo</a:t>
            </a:r>
          </a:p>
        </p:txBody>
      </p:sp>
      <p:pic>
        <p:nvPicPr>
          <p:cNvPr id="39" name="Imatge 38">
            <a:extLst>
              <a:ext uri="{FF2B5EF4-FFF2-40B4-BE49-F238E27FC236}">
                <a16:creationId xmlns:a16="http://schemas.microsoft.com/office/drawing/2014/main" id="{F9818CA1-6A2C-778B-FC56-2DEF3AB70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61" y="1100614"/>
            <a:ext cx="6298699" cy="2804457"/>
          </a:xfrm>
          <a:prstGeom prst="roundRect">
            <a:avLst>
              <a:gd name="adj" fmla="val 8917"/>
            </a:avLst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9431706" y="1422195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5DC175-DF49-1548-D52D-E815D895A6D5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D7B93189-8F91-E8F7-9C13-DB529483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0" y="1078451"/>
            <a:ext cx="6127071" cy="2693966"/>
          </a:xfrm>
          <a:prstGeom prst="roundRect">
            <a:avLst>
              <a:gd name="adj" fmla="val 8544"/>
            </a:avLst>
          </a:prstGeom>
        </p:spPr>
      </p:pic>
      <p:sp>
        <p:nvSpPr>
          <p:cNvPr id="9" name="QuadreDeText 16">
            <a:extLst>
              <a:ext uri="{FF2B5EF4-FFF2-40B4-BE49-F238E27FC236}">
                <a16:creationId xmlns:a16="http://schemas.microsoft.com/office/drawing/2014/main" id="{D2813547-6674-7DF2-D117-20EF6DF6D976}"/>
              </a:ext>
            </a:extLst>
          </p:cNvPr>
          <p:cNvSpPr txBox="1"/>
          <p:nvPr/>
        </p:nvSpPr>
        <p:spPr>
          <a:xfrm>
            <a:off x="7241152" y="1481959"/>
            <a:ext cx="230924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</a:t>
            </a:r>
            <a:r>
              <a:rPr lang="es-ES" sz="1300" dirty="0"/>
              <a:t> </a:t>
            </a:r>
            <a:r>
              <a:rPr lang="es-ES" sz="1300" b="1" dirty="0"/>
              <a:t>no varía </a:t>
            </a:r>
            <a:r>
              <a:rPr lang="es-ES" sz="1300" dirty="0"/>
              <a:t>sustancialmente entre categorías de </a:t>
            </a:r>
            <a:r>
              <a:rPr lang="es-ES" sz="1300" b="1" dirty="0"/>
              <a:t>Crédito</a:t>
            </a:r>
          </a:p>
        </p:txBody>
      </p:sp>
      <p:sp>
        <p:nvSpPr>
          <p:cNvPr id="12" name="QuadreDeText 3">
            <a:extLst>
              <a:ext uri="{FF2B5EF4-FFF2-40B4-BE49-F238E27FC236}">
                <a16:creationId xmlns:a16="http://schemas.microsoft.com/office/drawing/2014/main" id="{7DAF1F8F-4CB6-2F1E-2E93-4A5517472364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Analizamos la distribución de “Balance” segmentado por categorías de préstamo e hipoteca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C77B49C0-780A-3ABE-9623-435FD3F63D0E}"/>
              </a:ext>
            </a:extLst>
          </p:cNvPr>
          <p:cNvSpPr txBox="1"/>
          <p:nvPr/>
        </p:nvSpPr>
        <p:spPr>
          <a:xfrm>
            <a:off x="9190041" y="4424333"/>
            <a:ext cx="2145616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 no</a:t>
            </a:r>
            <a:r>
              <a:rPr lang="es-ES" sz="1300" dirty="0"/>
              <a:t> </a:t>
            </a:r>
            <a:r>
              <a:rPr lang="es-ES" sz="1300" b="1" dirty="0"/>
              <a:t>varía</a:t>
            </a:r>
            <a:r>
              <a:rPr lang="es-ES" sz="1300" dirty="0"/>
              <a:t> sustancialmente entre categorías de </a:t>
            </a:r>
            <a:r>
              <a:rPr lang="es-ES" sz="1300" b="1" dirty="0"/>
              <a:t>Hipoteca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00ADE4-66EA-75EA-17E5-52F85468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09" y="3923413"/>
            <a:ext cx="6146609" cy="2692800"/>
          </a:xfrm>
          <a:prstGeom prst="roundRect">
            <a:avLst>
              <a:gd name="adj" fmla="val 7670"/>
            </a:avLst>
          </a:prstGeom>
        </p:spPr>
      </p:pic>
    </p:spTree>
    <p:extLst>
      <p:ext uri="{BB962C8B-B14F-4D97-AF65-F5344CB8AC3E}">
        <p14:creationId xmlns:p14="http://schemas.microsoft.com/office/powerpoint/2010/main" val="42318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62B71-F395-3312-6D5C-46A2DF7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/>
        </p:blipFill>
        <p:spPr>
          <a:xfrm>
            <a:off x="6096000" y="1621080"/>
            <a:ext cx="5308456" cy="4086095"/>
          </a:xfrm>
          <a:prstGeom prst="roundRect">
            <a:avLst>
              <a:gd name="adj" fmla="val 18905"/>
            </a:avLst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08759"/>
              </p:ext>
            </p:extLst>
          </p:nvPr>
        </p:nvGraphicFramePr>
        <p:xfrm>
          <a:off x="1596302" y="1796616"/>
          <a:ext cx="3672006" cy="248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1098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940908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SIN Préstamo, </a:t>
                      </a:r>
                    </a:p>
                    <a:p>
                      <a:pPr algn="ctr"/>
                      <a:r>
                        <a:rPr lang="es-ES" sz="1400" b="0" dirty="0"/>
                        <a:t>SIN Hipoteca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7590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Hipoteca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6427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CON Préstamo,</a:t>
                      </a:r>
                    </a:p>
                    <a:p>
                      <a:pPr algn="ctr"/>
                      <a:r>
                        <a:rPr lang="es-ES" sz="1400" b="0" dirty="0"/>
                        <a:t>CON Hipoteca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1217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Préstamo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929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1712631" y="4847556"/>
            <a:ext cx="3439348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mayoría de los clientes no tiene deudas pendientes</a:t>
            </a:r>
            <a:r>
              <a:rPr lang="es-ES" sz="1300" dirty="0"/>
              <a:t>, mientras que el resto mantiene algún compromiso con el banco en forma de hipoteca, préstamo personal o ambos.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8ABCD-8170-67F6-9D19-2180F5B0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2" y="1617142"/>
            <a:ext cx="6231460" cy="34291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3D4C21-8E97-4FA3-295B-42155843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63"/>
          <a:stretch/>
        </p:blipFill>
        <p:spPr>
          <a:xfrm>
            <a:off x="7335165" y="1799814"/>
            <a:ext cx="4052003" cy="4417461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804832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saldo promedio más alto</a:t>
            </a:r>
            <a:r>
              <a:rPr lang="es-ES" sz="1300" dirty="0"/>
              <a:t>, reflejando mayor estabilidad financiera.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presentan saldos más bajos</a:t>
            </a:r>
            <a:r>
              <a:rPr lang="es-ES" sz="1300" dirty="0"/>
              <a:t>, indicando una mayor presión financiera.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DBE600-7D97-1A5D-689F-357252C109C2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1555E5-FF4B-B83B-7F44-781EDA96A77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908429C-531B-C98A-C0F9-BB4278BE20D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C330646-1500-FEC9-5B70-033C6C3603C0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5F9B45-3A77-61A7-D6BA-82347D99EA30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D755C1-4DB6-C380-337C-9C4DDC7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9" y="1615446"/>
            <a:ext cx="6047145" cy="343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DD356F-BE36-8AA1-B099-C46BF035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8"/>
          <a:stretch/>
        </p:blipFill>
        <p:spPr>
          <a:xfrm>
            <a:off x="7308529" y="1806637"/>
            <a:ext cx="4444979" cy="4401759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F64AB401-A83A-CF05-16C7-1B43F325C485}"/>
              </a:ext>
            </a:extLst>
          </p:cNvPr>
          <p:cNvSpPr txBox="1"/>
          <p:nvPr/>
        </p:nvSpPr>
        <p:spPr>
          <a:xfrm>
            <a:off x="804831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porcentaje de incumplimiento más bajo</a:t>
            </a:r>
            <a:r>
              <a:rPr lang="es-ES" sz="1300" dirty="0"/>
              <a:t>, reflejando mayor estabilidad financiera.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muestran porcentajes de incumplimiento más altos</a:t>
            </a:r>
            <a:r>
              <a:rPr lang="es-ES" sz="1300" dirty="0"/>
              <a:t>, lo que indica un mayor riesgo financiero.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7F0A2FD-A337-C538-5EE1-745407BE6E08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1BCBD78-0DB0-B35A-EB86-8A2F4950308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A6D88B-F91C-2952-8EBE-12D14535957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3D9F57E-6671-45CA-487D-E036B00A3F1A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EC3F3D-8106-CC52-2EA3-50800AC4383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b="1" dirty="0"/>
              <a:t>¿Los clientes con préstamos e hipotecas tienden a tener un saldo medio más bajo o más riesgo de incumplimiento?</a:t>
            </a:r>
            <a:r>
              <a:rPr lang="es-ES" altLang="es-ES" sz="1600" dirty="0"/>
              <a:t>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58182"/>
              </p:ext>
            </p:extLst>
          </p:nvPr>
        </p:nvGraphicFramePr>
        <p:xfrm>
          <a:off x="505958" y="1334673"/>
          <a:ext cx="3420582" cy="1923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Saldo </a:t>
                      </a:r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ca-ES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ca-ES" sz="1000" dirty="0" err="1">
                          <a:solidFill>
                            <a:schemeClr val="tx1"/>
                          </a:solidFill>
                        </a:rPr>
                        <a:t>Préstamo</a:t>
                      </a:r>
                      <a:r>
                        <a:rPr lang="ca-ES" sz="1000" dirty="0">
                          <a:solidFill>
                            <a:schemeClr val="tx1"/>
                          </a:solidFill>
                        </a:rPr>
                        <a:t> e Hipoteca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SIN </a:t>
                      </a:r>
                      <a:r>
                        <a:rPr lang="es-ES" sz="1200" noProof="0" dirty="0"/>
                        <a:t>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CON </a:t>
                      </a:r>
                      <a:r>
                        <a:rPr lang="ca-ES" sz="1200" dirty="0" err="1"/>
                        <a:t>Préstamo</a:t>
                      </a:r>
                      <a:endParaRPr lang="ca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882"/>
              </p:ext>
            </p:extLst>
          </p:nvPr>
        </p:nvGraphicFramePr>
        <p:xfrm>
          <a:off x="505958" y="3990359"/>
          <a:ext cx="3420582" cy="21937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70326">
                <a:tc>
                  <a:txBody>
                    <a:bodyPr/>
                    <a:lstStyle/>
                    <a:p>
                      <a:pPr algn="ctr"/>
                      <a:r>
                        <a:rPr lang="es-ES" sz="1000" noProof="0" dirty="0">
                          <a:solidFill>
                            <a:schemeClr val="tx1"/>
                          </a:solidFill>
                        </a:rPr>
                        <a:t>Incumplimiento</a:t>
                      </a:r>
                    </a:p>
                    <a:p>
                      <a:pPr algn="ctr"/>
                      <a:r>
                        <a:rPr lang="es-ES" sz="1000" noProof="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es-ES" sz="1000" noProof="0" dirty="0">
                          <a:solidFill>
                            <a:schemeClr val="tx1"/>
                          </a:solidFill>
                        </a:rPr>
                        <a:t>Préstamo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SIN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CON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194778" y="1249378"/>
            <a:ext cx="2482302" cy="2094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saldo,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194779" y="3732240"/>
            <a:ext cx="2482302" cy="273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+48,9%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7844824" y="1692052"/>
            <a:ext cx="3891346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número de productos contratados, menor saldo medio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sin préstamo </a:t>
            </a:r>
            <a:r>
              <a:rPr lang="es-ES" sz="1300" dirty="0"/>
              <a:t>tienen el </a:t>
            </a:r>
            <a:r>
              <a:rPr lang="es-ES" sz="1300" b="1" dirty="0"/>
              <a:t>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</a:t>
            </a:r>
            <a:r>
              <a:rPr lang="es-ES" sz="1300" b="1" dirty="0"/>
              <a:t>hipoteca</a:t>
            </a:r>
            <a:r>
              <a:rPr lang="es-ES" sz="1300" dirty="0"/>
              <a:t> también tienen </a:t>
            </a:r>
            <a:r>
              <a:rPr lang="es-ES" sz="1300" b="1" dirty="0"/>
              <a:t>menor saldo, </a:t>
            </a:r>
            <a:r>
              <a:rPr lang="es-ES" sz="1300" dirty="0"/>
              <a:t>pero en menor medida </a:t>
            </a:r>
            <a:r>
              <a:rPr lang="es-ES" sz="1300" dirty="0">
                <a:highlight>
                  <a:srgbClr val="FFFF00"/>
                </a:highlight>
              </a:rPr>
              <a:t>(-10,8% </a:t>
            </a:r>
            <a:r>
              <a:rPr lang="es-ES" sz="1300" dirty="0"/>
              <a:t>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7844824" y="4482810"/>
            <a:ext cx="39079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con préstamo incumplen</a:t>
            </a:r>
            <a:r>
              <a:rPr lang="es-ES" sz="1300" dirty="0"/>
              <a:t> entre un </a:t>
            </a:r>
            <a:r>
              <a:rPr lang="es-ES" sz="1300" dirty="0">
                <a:highlight>
                  <a:srgbClr val="FFFF00"/>
                </a:highlight>
              </a:rPr>
              <a:t>50,9%</a:t>
            </a:r>
            <a:r>
              <a:rPr lang="es-ES" sz="1300" dirty="0"/>
              <a:t> y 472,8% </a:t>
            </a:r>
            <a:r>
              <a:rPr lang="es-ES" sz="1300" b="1" dirty="0"/>
              <a:t>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</a:t>
            </a:r>
            <a:r>
              <a:rPr lang="es-ES" sz="1300" b="1" dirty="0"/>
              <a:t>hipoteca aumenta </a:t>
            </a:r>
            <a:r>
              <a:rPr lang="es-ES" sz="1300" dirty="0"/>
              <a:t>el </a:t>
            </a:r>
            <a:r>
              <a:rPr lang="es-ES" sz="1300" b="1" dirty="0"/>
              <a:t>riesgo </a:t>
            </a:r>
            <a:r>
              <a:rPr lang="es-ES" sz="1300" dirty="0"/>
              <a:t>en un 48,9% en los </a:t>
            </a:r>
            <a:r>
              <a:rPr lang="es-ES" sz="1300" b="1" dirty="0"/>
              <a:t>sin préstamos,</a:t>
            </a:r>
            <a:r>
              <a:rPr lang="es-ES" sz="1300" dirty="0"/>
              <a:t>  pero </a:t>
            </a:r>
            <a:r>
              <a:rPr lang="es-ES" sz="1300" b="1" dirty="0"/>
              <a:t>lo decrece </a:t>
            </a:r>
            <a:r>
              <a:rPr lang="es-ES" sz="1300" dirty="0">
                <a:highlight>
                  <a:srgbClr val="FFFF00"/>
                </a:highlight>
              </a:rPr>
              <a:t>-47,1% </a:t>
            </a:r>
            <a:r>
              <a:rPr lang="es-ES" sz="1300" b="1" dirty="0"/>
              <a:t>en</a:t>
            </a:r>
            <a:r>
              <a:rPr lang="es-ES" sz="1300" dirty="0"/>
              <a:t> los que tienen </a:t>
            </a:r>
            <a:r>
              <a:rPr lang="es-ES" sz="1300" b="1" dirty="0"/>
              <a:t>préstamo</a:t>
            </a:r>
          </a:p>
        </p:txBody>
      </p:sp>
      <p:sp>
        <p:nvSpPr>
          <p:cNvPr id="2" name="Clau de tancament 1">
            <a:extLst>
              <a:ext uri="{FF2B5EF4-FFF2-40B4-BE49-F238E27FC236}">
                <a16:creationId xmlns:a16="http://schemas.microsoft.com/office/drawing/2014/main" id="{4E1D170D-4DA2-A2AE-48B7-FB8D00E60211}"/>
              </a:ext>
            </a:extLst>
          </p:cNvPr>
          <p:cNvSpPr/>
          <p:nvPr/>
        </p:nvSpPr>
        <p:spPr>
          <a:xfrm>
            <a:off x="6945318" y="1249378"/>
            <a:ext cx="638629" cy="2094190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lau de tancament 1">
            <a:extLst>
              <a:ext uri="{FF2B5EF4-FFF2-40B4-BE49-F238E27FC236}">
                <a16:creationId xmlns:a16="http://schemas.microsoft.com/office/drawing/2014/main" id="{2EF53453-D9B5-EB57-21E2-3C1D6A58085E}"/>
              </a:ext>
            </a:extLst>
          </p:cNvPr>
          <p:cNvSpPr/>
          <p:nvPr/>
        </p:nvSpPr>
        <p:spPr>
          <a:xfrm>
            <a:off x="6945318" y="3732240"/>
            <a:ext cx="638629" cy="2709982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E075C58-333E-B20B-FF4A-C0CCDF7254CF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DB2F1EA4-1C0B-78BF-E2EA-8AB81F4C9702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RESPUESTAS</a:t>
            </a:r>
          </a:p>
          <a:p>
            <a:r>
              <a:rPr lang="es-ES" altLang="es-ES" sz="1400" b="1" dirty="0"/>
              <a:t>¿Los clientes con préstamos e hipotecas tienden a tener un saldo medio más bajo o más riesgo de incumplimiento? 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25E84E95-7FB0-143A-D04B-1F6F4040721D}"/>
              </a:ext>
            </a:extLst>
          </p:cNvPr>
          <p:cNvSpPr txBox="1"/>
          <p:nvPr/>
        </p:nvSpPr>
        <p:spPr>
          <a:xfrm>
            <a:off x="3950972" y="2066657"/>
            <a:ext cx="563604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lnSpc>
                <a:spcPct val="150000"/>
              </a:lnSpc>
              <a:defRPr/>
            </a:lvl1pPr>
          </a:lstStyle>
          <a:p>
            <a:r>
              <a:rPr lang="es-ES" altLang="es-ES" dirty="0"/>
              <a:t>Tienden a tener mucho menor saldo</a:t>
            </a:r>
          </a:p>
          <a:p>
            <a:r>
              <a:rPr lang="es-ES" altLang="es-ES" dirty="0"/>
              <a:t>Tienden a tener mucho más riesgo de incumplimiento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0BAAC89-F0EF-0DB5-A040-D3620F9E5BB4}"/>
              </a:ext>
            </a:extLst>
          </p:cNvPr>
          <p:cNvSpPr/>
          <p:nvPr/>
        </p:nvSpPr>
        <p:spPr>
          <a:xfrm>
            <a:off x="1584671" y="1696842"/>
            <a:ext cx="1620000" cy="1620000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PRÉSTAMOS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1BD2C71-4A01-264A-FBBC-D82911106B4A}"/>
              </a:ext>
            </a:extLst>
          </p:cNvPr>
          <p:cNvSpPr/>
          <p:nvPr/>
        </p:nvSpPr>
        <p:spPr>
          <a:xfrm>
            <a:off x="1584671" y="4123667"/>
            <a:ext cx="1620000" cy="1620000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HIPOTECAS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2295D7-A0AA-6FFD-C472-DE7035C28F3B}"/>
              </a:ext>
            </a:extLst>
          </p:cNvPr>
          <p:cNvSpPr txBox="1"/>
          <p:nvPr/>
        </p:nvSpPr>
        <p:spPr>
          <a:xfrm>
            <a:off x="3950972" y="4285733"/>
            <a:ext cx="7049063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es-ES" dirty="0"/>
              <a:t>T</a:t>
            </a:r>
            <a:r>
              <a:rPr lang="es-ES" altLang="es-ES" sz="1800" dirty="0"/>
              <a:t>ienden a tener un saldo un poco menor</a:t>
            </a:r>
          </a:p>
          <a:p>
            <a:pPr>
              <a:lnSpc>
                <a:spcPct val="150000"/>
              </a:lnSpc>
            </a:pPr>
            <a:r>
              <a:rPr lang="es-ES" altLang="es-ES" dirty="0"/>
              <a:t>Tienden a tener un poco más de riesgo que los que no tienen préstamo</a:t>
            </a:r>
          </a:p>
          <a:p>
            <a:pPr>
              <a:lnSpc>
                <a:spcPct val="150000"/>
              </a:lnSpc>
            </a:pPr>
            <a:r>
              <a:rPr lang="es-ES" altLang="es-ES" dirty="0"/>
              <a:t>Tienden a tener menor riesgo en los que tienen también préstamo</a:t>
            </a:r>
          </a:p>
        </p:txBody>
      </p:sp>
    </p:spTree>
    <p:extLst>
      <p:ext uri="{BB962C8B-B14F-4D97-AF65-F5344CB8AC3E}">
        <p14:creationId xmlns:p14="http://schemas.microsoft.com/office/powerpoint/2010/main" val="2582763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985</Words>
  <Application>Microsoft Office PowerPoint</Application>
  <PresentationFormat>Panorámica</PresentationFormat>
  <Paragraphs>140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Finanzas y  Riesgo Crediticio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Natalya Martyn</cp:lastModifiedBy>
  <cp:revision>29</cp:revision>
  <dcterms:created xsi:type="dcterms:W3CDTF">2024-10-12T08:55:41Z</dcterms:created>
  <dcterms:modified xsi:type="dcterms:W3CDTF">2024-10-18T14:37:44Z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