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24" r:id="rId5"/>
    <p:sldId id="328" r:id="rId6"/>
    <p:sldId id="330" r:id="rId7"/>
    <p:sldId id="329" r:id="rId8"/>
    <p:sldId id="339" r:id="rId9"/>
    <p:sldId id="338" r:id="rId10"/>
    <p:sldId id="336" r:id="rId11"/>
    <p:sldId id="332" r:id="rId12"/>
    <p:sldId id="340" r:id="rId13"/>
    <p:sldId id="335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593E"/>
    <a:srgbClr val="FFB7B7"/>
    <a:srgbClr val="C39BE1"/>
    <a:srgbClr val="FF7575"/>
    <a:srgbClr val="009900"/>
    <a:srgbClr val="D9FFD9"/>
    <a:srgbClr val="CFAFE7"/>
    <a:srgbClr val="81D185"/>
    <a:srgbClr val="45BB4B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3348" autoAdjust="0"/>
  </p:normalViewPr>
  <p:slideViewPr>
    <p:cSldViewPr snapToGrid="0">
      <p:cViewPr varScale="1">
        <p:scale>
          <a:sx n="62" d="100"/>
          <a:sy n="62" d="100"/>
        </p:scale>
        <p:origin x="828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27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725A15-8D86-497D-8EAD-2EB1176C54F6}" type="datetime1">
              <a:rPr lang="es-ES" smtClean="0"/>
              <a:t>24/10/2024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8D509-07EE-4A09-900B-403023880868}" type="datetime1">
              <a:rPr lang="es-ES" smtClean="0"/>
              <a:pPr/>
              <a:t>24/10/2024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00017-33F2-412C-1854-7A09F665A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2F3EA81-C122-FBE8-1C8D-279D57A51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B0EA864-363F-25FE-C2EE-1714F76C1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F3647A-B7CE-5539-7577-C001475F3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279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70405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62B09-6EAD-0128-BC40-B15CC2F94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C43D383-88D5-5B71-6BE9-05BEBB4E02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8660A48-7F55-2E76-8659-BDA0027E7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6093CA-8BFF-F79F-75A7-512E110794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4789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305B4-C231-D39A-202B-17A25AB96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352D6FF-0768-7DCB-5D95-44771B30E9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0893B6C-ECE4-AB5F-851D-796B8E1A2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F864CC-86BA-5795-54BB-582097021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1005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F9210-6D20-19EF-DA13-72C56BAE2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85DFB2B-4DC6-A4AC-C311-C2F9EBABF1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49BC6DC-3D61-C40D-308A-D98F4E4B9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09D8CD-035A-94D5-0CA5-4DEC8D69E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22672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87F8E-208E-B79A-014B-B7B8F09DD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F77DD6B-0550-874E-9F64-666E12A41D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4D78EB2-20FF-CBB2-23B0-8B40155EB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2D5C78-601C-6EAF-81C1-106788E0DC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5112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9C85F-EC1B-CFD1-A657-E7902541F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AFF142F-1FC3-8081-0C22-8E98D74940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46EE938-C74C-25D5-628C-C9B03E869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613478-0ACE-0074-01E5-8217CC3C0D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7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tre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Rectángulo 1" descr="Rascacielos de oficinas con vista hacia arriba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 rtlCol="0"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Elipse 2" descr="Rascacielos de oficinas con vista hacia arriba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Marcador de texto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rtlCol="0"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 rtlCol="0"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8" name="Marcador de posición de imagen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4" name="Marcador de texto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7" name="Marcador de texto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8" name="Marcador de texto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9" name="Marcador de texto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0" name="Marcador de texto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1" name="Marcador de texto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2" name="Marcador de texto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3" name="Marcador de texto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4" name="Marcador de texto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7" name="Marcador de posición de imagen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contenido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1" name="Marcador de contenido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2" name="Marcador de contenido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3" name="Marcador de contenido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4" name="Marcador de contenido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5" name="Marcador de contenido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9CC8AACD-E2E5-4E77-87E6-D0C33E06F5CD}" type="datetime1">
              <a:rPr lang="es-ES" sz="1100" noProof="0" smtClean="0">
                <a:solidFill>
                  <a:schemeClr val="accent2"/>
                </a:solidFill>
              </a:rPr>
              <a:t>24/10/2024</a:t>
            </a:fld>
            <a:endParaRPr lang="es-ES" sz="1100" noProof="0" dirty="0">
              <a:solidFill>
                <a:schemeClr val="accent2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s-ES" sz="1100" b="1" noProof="0">
                <a:solidFill>
                  <a:schemeClr val="accent2"/>
                </a:solidFill>
              </a:rPr>
              <a:t>Revisión anual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C18C1E5-FB55-42F5-BD6D-9CC153FCDBE6}" type="slidenum">
              <a:rPr lang="es-ES" sz="1100" noProof="0" smtClean="0">
                <a:solidFill>
                  <a:schemeClr val="accent4"/>
                </a:solidFill>
              </a:rPr>
              <a:pPr algn="r" rtl="0"/>
              <a:t>‹#›</a:t>
            </a:fld>
            <a:endParaRPr lang="es-ES" sz="1100" noProof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2276784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DESAFÍO 3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177004"/>
            <a:ext cx="3222836" cy="1029509"/>
          </a:xfrm>
        </p:spPr>
        <p:txBody>
          <a:bodyPr rtlCol="0"/>
          <a:lstStyle/>
          <a:p>
            <a:pPr algn="ctr" rtl="0"/>
            <a:r>
              <a:rPr lang="es-ES" sz="32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2000" b="1" dirty="0">
                <a:solidFill>
                  <a:schemeClr val="accent4">
                    <a:lumMod val="50000"/>
                  </a:schemeClr>
                </a:solidFill>
              </a:rPr>
              <a:t>25 de octubre de 2024</a:t>
            </a: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28BC4E-7759-9905-955A-26B25D46A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3B3E10B-BE40-7FB4-64E3-01D4B99CC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38400" y="671564"/>
            <a:ext cx="5515200" cy="5514872"/>
          </a:xfrm>
          <a:prstGeom prst="ellipse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6718A37-9DF7-2026-66B5-3556F420B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545" y="3433864"/>
            <a:ext cx="3184910" cy="2411431"/>
          </a:xfrm>
        </p:spPr>
        <p:txBody>
          <a:bodyPr rtlCol="0"/>
          <a:lstStyle/>
          <a:p>
            <a:pPr algn="ctr" rtl="0"/>
            <a:r>
              <a:rPr lang="es-E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Gorka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Bonals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Sastre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Pau Fernández Ripollès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German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Lizarraga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Pereira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Carla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Lupión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Saez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 rtl="0"/>
            <a:r>
              <a:rPr lang="es-ES" sz="1800" dirty="0">
                <a:solidFill>
                  <a:schemeClr val="accent4">
                    <a:lumMod val="50000"/>
                  </a:schemeClr>
                </a:solidFill>
              </a:rPr>
              <a:t>Natalya Martyn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6F3DB436-FBEB-55AC-C5CC-9F7A17DC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17C8D1FA-2883-6EC6-566A-01779AB82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185CD2A-E082-D884-4D39-49A4C3704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0E86CC62-03FB-901F-2CF9-338DFBD20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" name="Título 6">
            <a:extLst>
              <a:ext uri="{FF2B5EF4-FFF2-40B4-BE49-F238E27FC236}">
                <a16:creationId xmlns:a16="http://schemas.microsoft.com/office/drawing/2014/main" id="{CBB28900-0BB1-AA00-1977-8D9EF337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1705316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sz="5400" b="1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267308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799B9-448C-0FD7-25BC-9ABD37883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B86CC458-3511-DCEB-4984-A03B63009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830" y="513074"/>
            <a:ext cx="4826000" cy="1907507"/>
          </a:xfrm>
        </p:spPr>
        <p:txBody>
          <a:bodyPr rtlCol="0">
            <a:normAutofit/>
          </a:bodyPr>
          <a:lstStyle/>
          <a:p>
            <a:pPr rtl="0"/>
            <a:r>
              <a:rPr lang="es-ES" sz="4300" dirty="0"/>
              <a:t>Análisis de Finanzas y </a:t>
            </a:r>
            <a:br>
              <a:rPr lang="es-ES" sz="4300" dirty="0"/>
            </a:br>
            <a:r>
              <a:rPr lang="es-ES" sz="4300" dirty="0"/>
              <a:t>Riesgo Crediticio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8C296D5-76A8-C6EB-F4D2-7C19CBF6EA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2830" y="3292084"/>
            <a:ext cx="4275138" cy="1145336"/>
          </a:xfrm>
        </p:spPr>
        <p:txBody>
          <a:bodyPr/>
          <a:lstStyle/>
          <a:p>
            <a:r>
              <a:rPr lang="es-ES" altLang="es-ES" dirty="0"/>
              <a:t>¿Qué umbrales de saldo podrían indicar mayor riesgo de morosidad? </a:t>
            </a: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7172CB6-CCD5-281B-B6E2-7C07D0E6D909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Marcador de posición de imagen 4">
            <a:extLst>
              <a:ext uri="{FF2B5EF4-FFF2-40B4-BE49-F238E27FC236}">
                <a16:creationId xmlns:a16="http://schemas.microsoft.com/office/drawing/2014/main" id="{18F28745-A367-4CFD-1BE9-E20282CF20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5033" t="196" r="42379" b="-196"/>
          <a:stretch/>
        </p:blipFill>
        <p:spPr>
          <a:xfrm>
            <a:off x="5733416" y="624239"/>
            <a:ext cx="5855754" cy="5631571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293691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cantonades arrodonides 40">
            <a:extLst>
              <a:ext uri="{FF2B5EF4-FFF2-40B4-BE49-F238E27FC236}">
                <a16:creationId xmlns:a16="http://schemas.microsoft.com/office/drawing/2014/main" id="{235A4C7E-E694-5590-5D1B-1D6599E4D8E4}"/>
              </a:ext>
            </a:extLst>
          </p:cNvPr>
          <p:cNvSpPr/>
          <p:nvPr/>
        </p:nvSpPr>
        <p:spPr>
          <a:xfrm>
            <a:off x="5317086" y="1129703"/>
            <a:ext cx="6532930" cy="286252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4B13196-BB04-8449-0B65-1E92E6A6F4DB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angle: cantonades arrodonides 41">
            <a:extLst>
              <a:ext uri="{FF2B5EF4-FFF2-40B4-BE49-F238E27FC236}">
                <a16:creationId xmlns:a16="http://schemas.microsoft.com/office/drawing/2014/main" id="{1EE36EEB-42C5-EA25-7888-14FF0663B3A0}"/>
              </a:ext>
            </a:extLst>
          </p:cNvPr>
          <p:cNvSpPr/>
          <p:nvPr/>
        </p:nvSpPr>
        <p:spPr>
          <a:xfrm>
            <a:off x="1554996" y="4149998"/>
            <a:ext cx="8270928" cy="24576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0" name="Rectangle: cantonades arrodonides 39">
            <a:extLst>
              <a:ext uri="{FF2B5EF4-FFF2-40B4-BE49-F238E27FC236}">
                <a16:creationId xmlns:a16="http://schemas.microsoft.com/office/drawing/2014/main" id="{1FC58542-1498-8858-9E1F-C81C7BA387FC}"/>
              </a:ext>
            </a:extLst>
          </p:cNvPr>
          <p:cNvSpPr/>
          <p:nvPr/>
        </p:nvSpPr>
        <p:spPr>
          <a:xfrm>
            <a:off x="278926" y="1129703"/>
            <a:ext cx="4728573" cy="28603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CA77EBFC-AF66-46F0-A052-741393D2923C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ANÁLISIS EXPLORATORI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O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s-ES" sz="1400" b="1" dirty="0"/>
              <a:t>Examinamos las variables “</a:t>
            </a:r>
            <a:r>
              <a:rPr lang="es-ES" sz="1400" b="1" i="1" dirty="0"/>
              <a:t>default”</a:t>
            </a:r>
            <a:r>
              <a:rPr lang="es-ES" sz="1400" b="1" dirty="0"/>
              <a:t> y “</a:t>
            </a:r>
            <a:r>
              <a:rPr lang="es-ES" sz="1400" b="1" i="1" dirty="0"/>
              <a:t>balance”</a:t>
            </a:r>
            <a:endParaRPr lang="es-ES" sz="1400" b="1" dirty="0"/>
          </a:p>
        </p:txBody>
      </p:sp>
      <p:pic>
        <p:nvPicPr>
          <p:cNvPr id="5" name="Imatge 4">
            <a:extLst>
              <a:ext uri="{FF2B5EF4-FFF2-40B4-BE49-F238E27FC236}">
                <a16:creationId xmlns:a16="http://schemas.microsoft.com/office/drawing/2014/main" id="{D4156451-8F48-F910-D608-AEB30B475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847" y="1269130"/>
            <a:ext cx="5561939" cy="2638843"/>
          </a:xfrm>
          <a:prstGeom prst="rect">
            <a:avLst/>
          </a:prstGeom>
        </p:spPr>
      </p:pic>
      <p:sp>
        <p:nvSpPr>
          <p:cNvPr id="32" name="QuadreDeText 16">
            <a:extLst>
              <a:ext uri="{FF2B5EF4-FFF2-40B4-BE49-F238E27FC236}">
                <a16:creationId xmlns:a16="http://schemas.microsoft.com/office/drawing/2014/main" id="{1B834422-9FE5-8140-9C4E-E5E5CF16B4C3}"/>
              </a:ext>
            </a:extLst>
          </p:cNvPr>
          <p:cNvSpPr txBox="1"/>
          <p:nvPr/>
        </p:nvSpPr>
        <p:spPr>
          <a:xfrm>
            <a:off x="8955443" y="1856144"/>
            <a:ext cx="1862281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Distribución </a:t>
            </a:r>
            <a:r>
              <a:rPr lang="es-ES" sz="1300" b="1" dirty="0"/>
              <a:t>asimétrica</a:t>
            </a:r>
            <a:r>
              <a:rPr lang="es-ES" sz="1300" dirty="0"/>
              <a:t> con cola a la derecha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Con un gran </a:t>
            </a:r>
            <a:r>
              <a:rPr lang="es-ES" sz="1300" b="1" dirty="0"/>
              <a:t>pico</a:t>
            </a:r>
            <a:r>
              <a:rPr lang="es-ES" sz="1300" dirty="0"/>
              <a:t> entre </a:t>
            </a:r>
            <a:r>
              <a:rPr lang="es-ES" sz="1300" b="1" dirty="0"/>
              <a:t>0</a:t>
            </a:r>
            <a:r>
              <a:rPr lang="es-ES" sz="1300" dirty="0"/>
              <a:t> y </a:t>
            </a:r>
            <a:r>
              <a:rPr lang="es-ES" sz="1300" b="1" dirty="0"/>
              <a:t>1000</a:t>
            </a:r>
          </a:p>
        </p:txBody>
      </p:sp>
      <p:sp>
        <p:nvSpPr>
          <p:cNvPr id="22" name="QuadreDeText 16">
            <a:extLst>
              <a:ext uri="{FF2B5EF4-FFF2-40B4-BE49-F238E27FC236}">
                <a16:creationId xmlns:a16="http://schemas.microsoft.com/office/drawing/2014/main" id="{FEEEFDAB-1983-DF47-545A-7C120A15950F}"/>
              </a:ext>
            </a:extLst>
          </p:cNvPr>
          <p:cNvSpPr txBox="1"/>
          <p:nvPr/>
        </p:nvSpPr>
        <p:spPr>
          <a:xfrm>
            <a:off x="3360680" y="1811203"/>
            <a:ext cx="1471635" cy="1622643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Distribución </a:t>
            </a:r>
            <a:r>
              <a:rPr lang="es-ES" sz="1300" b="1" dirty="0"/>
              <a:t>muy asimétrica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El </a:t>
            </a:r>
            <a:r>
              <a:rPr lang="es-ES" sz="1300" b="1" dirty="0"/>
              <a:t>1,5%</a:t>
            </a:r>
            <a:r>
              <a:rPr lang="es-ES" sz="1300" dirty="0"/>
              <a:t> de los clientes en estado de </a:t>
            </a:r>
            <a:r>
              <a:rPr lang="es-ES" sz="1300" b="1" dirty="0"/>
              <a:t>morosidad</a:t>
            </a:r>
            <a:endParaRPr lang="es-ES" sz="1300" dirty="0"/>
          </a:p>
        </p:txBody>
      </p:sp>
      <p:pic>
        <p:nvPicPr>
          <p:cNvPr id="10" name="Imatge 9">
            <a:extLst>
              <a:ext uri="{FF2B5EF4-FFF2-40B4-BE49-F238E27FC236}">
                <a16:creationId xmlns:a16="http://schemas.microsoft.com/office/drawing/2014/main" id="{3443CA3C-5886-B045-96BB-8C961A23A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3" y="4371333"/>
            <a:ext cx="5001271" cy="2206910"/>
          </a:xfrm>
          <a:prstGeom prst="rect">
            <a:avLst/>
          </a:prstGeom>
        </p:spPr>
      </p:pic>
      <p:sp>
        <p:nvSpPr>
          <p:cNvPr id="11" name="QuadreDeText 16">
            <a:extLst>
              <a:ext uri="{FF2B5EF4-FFF2-40B4-BE49-F238E27FC236}">
                <a16:creationId xmlns:a16="http://schemas.microsoft.com/office/drawing/2014/main" id="{14118B62-8D9A-6FC4-0A23-1E59E1CA9D11}"/>
              </a:ext>
            </a:extLst>
          </p:cNvPr>
          <p:cNvSpPr txBox="1"/>
          <p:nvPr/>
        </p:nvSpPr>
        <p:spPr>
          <a:xfrm>
            <a:off x="7600802" y="4548543"/>
            <a:ext cx="1862281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Distribución </a:t>
            </a:r>
            <a:r>
              <a:rPr lang="es-ES" sz="1300" b="1" dirty="0"/>
              <a:t>asimétrica</a:t>
            </a:r>
            <a:r>
              <a:rPr lang="es-ES" sz="1300" dirty="0"/>
              <a:t> con cola a la derecha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Con un gran </a:t>
            </a:r>
            <a:r>
              <a:rPr lang="es-ES" sz="1300" b="1" dirty="0"/>
              <a:t>pico</a:t>
            </a:r>
            <a:r>
              <a:rPr lang="es-ES" sz="1300" dirty="0"/>
              <a:t> entre </a:t>
            </a:r>
            <a:r>
              <a:rPr lang="es-ES" sz="1300" b="1" dirty="0"/>
              <a:t>0</a:t>
            </a:r>
            <a:r>
              <a:rPr lang="es-ES" sz="1300" dirty="0"/>
              <a:t> y </a:t>
            </a:r>
            <a:r>
              <a:rPr lang="es-ES" sz="1300" b="1" dirty="0"/>
              <a:t>1000</a:t>
            </a:r>
          </a:p>
        </p:txBody>
      </p:sp>
      <p:pic>
        <p:nvPicPr>
          <p:cNvPr id="13" name="Imatge 12">
            <a:extLst>
              <a:ext uri="{FF2B5EF4-FFF2-40B4-BE49-F238E27FC236}">
                <a16:creationId xmlns:a16="http://schemas.microsoft.com/office/drawing/2014/main" id="{96A93D5D-51D2-533C-9E86-271514B1D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4" y="1439108"/>
            <a:ext cx="2845705" cy="229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3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8B9AF7B-C57C-9801-9EB9-A0412495DF23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: cantonades arrodonides 40">
            <a:extLst>
              <a:ext uri="{FF2B5EF4-FFF2-40B4-BE49-F238E27FC236}">
                <a16:creationId xmlns:a16="http://schemas.microsoft.com/office/drawing/2014/main" id="{0C920C04-3172-0F26-0B23-94FFCA56392C}"/>
              </a:ext>
            </a:extLst>
          </p:cNvPr>
          <p:cNvSpPr/>
          <p:nvPr/>
        </p:nvSpPr>
        <p:spPr>
          <a:xfrm>
            <a:off x="327876" y="1145526"/>
            <a:ext cx="4459587" cy="44428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8" name="QuadreDeText 3">
            <a:extLst>
              <a:ext uri="{FF2B5EF4-FFF2-40B4-BE49-F238E27FC236}">
                <a16:creationId xmlns:a16="http://schemas.microsoft.com/office/drawing/2014/main" id="{78D010E2-8BBA-ADEF-B461-AD829F6EB078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CATEGORIZACIÓN DE LAS VARIABLES</a:t>
            </a:r>
            <a:endParaRPr lang="es-ES" sz="2400" b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s-ES" sz="1400" b="1" dirty="0"/>
              <a:t>Categorizamos por Saldo para ver como varia la tasa de morosidad en cada una.</a:t>
            </a:r>
          </a:p>
        </p:txBody>
      </p:sp>
      <p:sp>
        <p:nvSpPr>
          <p:cNvPr id="11" name="Rectangle: cantonades arrodonides 40">
            <a:extLst>
              <a:ext uri="{FF2B5EF4-FFF2-40B4-BE49-F238E27FC236}">
                <a16:creationId xmlns:a16="http://schemas.microsoft.com/office/drawing/2014/main" id="{433595E8-8679-2A52-768F-BB8EED492E6D}"/>
              </a:ext>
            </a:extLst>
          </p:cNvPr>
          <p:cNvSpPr/>
          <p:nvPr/>
        </p:nvSpPr>
        <p:spPr>
          <a:xfrm>
            <a:off x="4895265" y="1145525"/>
            <a:ext cx="6681969" cy="44428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07E84A5-E1E6-9576-DB73-1FC26C588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330171"/>
              </p:ext>
            </p:extLst>
          </p:nvPr>
        </p:nvGraphicFramePr>
        <p:xfrm>
          <a:off x="1093068" y="1461148"/>
          <a:ext cx="2929204" cy="308727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03406">
                  <a:extLst>
                    <a:ext uri="{9D8B030D-6E8A-4147-A177-3AD203B41FA5}">
                      <a16:colId xmlns:a16="http://schemas.microsoft.com/office/drawing/2014/main" val="1156508243"/>
                    </a:ext>
                  </a:extLst>
                </a:gridCol>
                <a:gridCol w="1012899">
                  <a:extLst>
                    <a:ext uri="{9D8B030D-6E8A-4147-A177-3AD203B41FA5}">
                      <a16:colId xmlns:a16="http://schemas.microsoft.com/office/drawing/2014/main" val="3152485650"/>
                    </a:ext>
                  </a:extLst>
                </a:gridCol>
                <a:gridCol w="1012899">
                  <a:extLst>
                    <a:ext uri="{9D8B030D-6E8A-4147-A177-3AD203B41FA5}">
                      <a16:colId xmlns:a16="http://schemas.microsoft.com/office/drawing/2014/main" val="588162770"/>
                    </a:ext>
                  </a:extLst>
                </a:gridCol>
              </a:tblGrid>
              <a:tr h="383199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/>
                          </a:solidFill>
                        </a:rPr>
                        <a:t>Categoría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/>
                          </a:solidFill>
                        </a:rPr>
                        <a:t>Saldo mínimo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/>
                          </a:solidFill>
                        </a:rPr>
                        <a:t>Cantidad de Clientes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908817"/>
                  </a:ext>
                </a:extLst>
              </a:tr>
              <a:tr h="383199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/>
                        <a:t>Muy Bajo</a:t>
                      </a:r>
                    </a:p>
                  </a:txBody>
                  <a:tcPr anchor="ctr">
                    <a:solidFill>
                      <a:srgbClr val="0099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-6847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654919"/>
                  </a:ext>
                </a:extLst>
              </a:tr>
              <a:tr h="38319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Bajo</a:t>
                      </a:r>
                    </a:p>
                  </a:txBody>
                  <a:tcPr anchor="ctr">
                    <a:solidFill>
                      <a:schemeClr val="accent5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-2049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6506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199619"/>
                  </a:ext>
                </a:extLst>
              </a:tr>
              <a:tr h="383199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/>
                        <a:t>Medio Bajo</a:t>
                      </a:r>
                    </a:p>
                  </a:txBody>
                  <a:tcPr anchor="ctr">
                    <a:solidFill>
                      <a:srgbClr val="C39B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123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6564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64006"/>
                  </a:ext>
                </a:extLst>
              </a:tr>
              <a:tr h="38319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Medio Alto</a:t>
                      </a:r>
                    </a:p>
                  </a:txBody>
                  <a:tcPr anchor="ctr"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543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6535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154443"/>
                  </a:ext>
                </a:extLst>
              </a:tr>
              <a:tr h="38319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Alto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1704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4081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593083"/>
                  </a:ext>
                </a:extLst>
              </a:tr>
              <a:tr h="38319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Muy Alto</a:t>
                      </a:r>
                    </a:p>
                  </a:txBody>
                  <a:tcPr anchor="ctr">
                    <a:solidFill>
                      <a:srgbClr val="FC59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4079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2466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914143"/>
                  </a:ext>
                </a:extLst>
              </a:tr>
            </a:tbl>
          </a:graphicData>
        </a:graphic>
      </p:graphicFrame>
      <p:sp>
        <p:nvSpPr>
          <p:cNvPr id="3" name="QuadreDeText 16">
            <a:extLst>
              <a:ext uri="{FF2B5EF4-FFF2-40B4-BE49-F238E27FC236}">
                <a16:creationId xmlns:a16="http://schemas.microsoft.com/office/drawing/2014/main" id="{16FE336F-AFDD-12BF-59D2-CAAF5C872532}"/>
              </a:ext>
            </a:extLst>
          </p:cNvPr>
          <p:cNvSpPr txBox="1"/>
          <p:nvPr/>
        </p:nvSpPr>
        <p:spPr>
          <a:xfrm>
            <a:off x="982231" y="4843774"/>
            <a:ext cx="3040041" cy="544830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300" b="1" dirty="0"/>
              <a:t>La gran mayoría de los clientes </a:t>
            </a:r>
            <a:r>
              <a:rPr lang="es-ES" sz="1300" dirty="0"/>
              <a:t>están en las 4 categorías centrales</a:t>
            </a:r>
          </a:p>
        </p:txBody>
      </p:sp>
      <p:pic>
        <p:nvPicPr>
          <p:cNvPr id="7" name="Imatge 6">
            <a:extLst>
              <a:ext uri="{FF2B5EF4-FFF2-40B4-BE49-F238E27FC236}">
                <a16:creationId xmlns:a16="http://schemas.microsoft.com/office/drawing/2014/main" id="{E8A72664-8AF5-2435-7508-5A91E746B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853" y="1304664"/>
            <a:ext cx="5910916" cy="4108379"/>
          </a:xfrm>
          <a:prstGeom prst="rect">
            <a:avLst/>
          </a:prstGeom>
        </p:spPr>
      </p:pic>
      <p:sp>
        <p:nvSpPr>
          <p:cNvPr id="4" name="QuadreDeText 16">
            <a:extLst>
              <a:ext uri="{FF2B5EF4-FFF2-40B4-BE49-F238E27FC236}">
                <a16:creationId xmlns:a16="http://schemas.microsoft.com/office/drawing/2014/main" id="{78CFF43C-7438-F071-9EC8-223D9EB3AEC5}"/>
              </a:ext>
            </a:extLst>
          </p:cNvPr>
          <p:cNvSpPr txBox="1"/>
          <p:nvPr/>
        </p:nvSpPr>
        <p:spPr>
          <a:xfrm>
            <a:off x="7772453" y="2384263"/>
            <a:ext cx="3040041" cy="987504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300" b="1" dirty="0"/>
              <a:t>El cambio más importante </a:t>
            </a:r>
            <a:r>
              <a:rPr lang="es-ES" sz="1300" dirty="0"/>
              <a:t>en las tasas de morosidad se produce </a:t>
            </a:r>
            <a:r>
              <a:rPr lang="es-ES" sz="1300" b="1" dirty="0"/>
              <a:t>entre </a:t>
            </a:r>
            <a:r>
              <a:rPr lang="es-ES" sz="1300" dirty="0"/>
              <a:t>las categorías</a:t>
            </a:r>
          </a:p>
          <a:p>
            <a:r>
              <a:rPr lang="es-ES" sz="1300" b="1" dirty="0"/>
              <a:t>Medio – Bajo y Bajo</a:t>
            </a:r>
            <a:endParaRPr lang="es-ES" sz="1300" dirty="0"/>
          </a:p>
        </p:txBody>
      </p:sp>
      <p:sp>
        <p:nvSpPr>
          <p:cNvPr id="5" name="QuadreDeText 16">
            <a:extLst>
              <a:ext uri="{FF2B5EF4-FFF2-40B4-BE49-F238E27FC236}">
                <a16:creationId xmlns:a16="http://schemas.microsoft.com/office/drawing/2014/main" id="{40D562CE-E038-C625-3BEB-6520FE6F056E}"/>
              </a:ext>
            </a:extLst>
          </p:cNvPr>
          <p:cNvSpPr txBox="1"/>
          <p:nvPr/>
        </p:nvSpPr>
        <p:spPr>
          <a:xfrm>
            <a:off x="327876" y="5855969"/>
            <a:ext cx="10187874" cy="544830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300" dirty="0"/>
              <a:t>También observamos un pequeño número de valores muy extremos que dificultan el análisis por lo que decidimos continuar sin estos </a:t>
            </a:r>
            <a:r>
              <a:rPr lang="es-ES" sz="1300" b="1" dirty="0" err="1"/>
              <a:t>Outliers</a:t>
            </a:r>
            <a:r>
              <a:rPr lang="es-ES" sz="1300" dirty="0"/>
              <a:t> aplicando el método  IQR*1.5. Así podremos centrarnos en la parte de la muestra donde se producen los cambios de tendencia para buscar el umbral.</a:t>
            </a:r>
          </a:p>
        </p:txBody>
      </p:sp>
    </p:spTree>
    <p:extLst>
      <p:ext uri="{BB962C8B-B14F-4D97-AF65-F5344CB8AC3E}">
        <p14:creationId xmlns:p14="http://schemas.microsoft.com/office/powerpoint/2010/main" val="320671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2F3A1-9E51-B7A2-C132-20BA2A52C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cantonades arrodonides 40">
            <a:extLst>
              <a:ext uri="{FF2B5EF4-FFF2-40B4-BE49-F238E27FC236}">
                <a16:creationId xmlns:a16="http://schemas.microsoft.com/office/drawing/2014/main" id="{39C2D3A8-206A-5391-63DB-1547F747B377}"/>
              </a:ext>
            </a:extLst>
          </p:cNvPr>
          <p:cNvSpPr/>
          <p:nvPr/>
        </p:nvSpPr>
        <p:spPr>
          <a:xfrm>
            <a:off x="3874578" y="1210323"/>
            <a:ext cx="8090116" cy="43780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pic>
        <p:nvPicPr>
          <p:cNvPr id="11" name="Imatge 10">
            <a:extLst>
              <a:ext uri="{FF2B5EF4-FFF2-40B4-BE49-F238E27FC236}">
                <a16:creationId xmlns:a16="http://schemas.microsoft.com/office/drawing/2014/main" id="{98EDCC24-910B-2C77-F18B-D182E8D24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96" y="1272315"/>
            <a:ext cx="3040041" cy="4405128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6AE8527-3FFF-8D9E-4476-9380AB6A8548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QuadreDeText 3">
            <a:extLst>
              <a:ext uri="{FF2B5EF4-FFF2-40B4-BE49-F238E27FC236}">
                <a16:creationId xmlns:a16="http://schemas.microsoft.com/office/drawing/2014/main" id="{A5905747-CDA7-FB92-1BFF-E78824C5F97F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CATEGORIZACIÓN DE LAS VARIABLES</a:t>
            </a:r>
            <a:endParaRPr lang="es-ES" sz="2400" b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s-ES" sz="1400" b="1" dirty="0"/>
              <a:t>Hacemos categorías más pequeñas y nos centramos en el rango de Saldo donde ocurren los cambios más significativos</a:t>
            </a:r>
          </a:p>
        </p:txBody>
      </p:sp>
      <p:pic>
        <p:nvPicPr>
          <p:cNvPr id="9" name="Imatge 8">
            <a:extLst>
              <a:ext uri="{FF2B5EF4-FFF2-40B4-BE49-F238E27FC236}">
                <a16:creationId xmlns:a16="http://schemas.microsoft.com/office/drawing/2014/main" id="{A90B111C-2126-2975-B808-3DE131EB7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630" y="1568305"/>
            <a:ext cx="7499547" cy="372139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17831BEC-5E87-EBE2-9B6D-B66F42087410}"/>
              </a:ext>
            </a:extLst>
          </p:cNvPr>
          <p:cNvSpPr/>
          <p:nvPr/>
        </p:nvSpPr>
        <p:spPr>
          <a:xfrm>
            <a:off x="2835016" y="2234315"/>
            <a:ext cx="681925" cy="2053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0DD971-2837-8142-A5D8-37CB7EAFF36C}"/>
              </a:ext>
            </a:extLst>
          </p:cNvPr>
          <p:cNvSpPr/>
          <p:nvPr/>
        </p:nvSpPr>
        <p:spPr>
          <a:xfrm>
            <a:off x="2835015" y="3750526"/>
            <a:ext cx="681925" cy="2053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5" name="QuadreDeText 16">
            <a:extLst>
              <a:ext uri="{FF2B5EF4-FFF2-40B4-BE49-F238E27FC236}">
                <a16:creationId xmlns:a16="http://schemas.microsoft.com/office/drawing/2014/main" id="{72F1BED6-7A9F-6D06-214A-A8133C7B04E6}"/>
              </a:ext>
            </a:extLst>
          </p:cNvPr>
          <p:cNvSpPr txBox="1"/>
          <p:nvPr/>
        </p:nvSpPr>
        <p:spPr>
          <a:xfrm>
            <a:off x="8126277" y="2220158"/>
            <a:ext cx="3040041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300" dirty="0"/>
              <a:t>Vemos que la tendencia es bastante progresiva y que hay varios puntos susceptibles de ser considerados como un umbral a partir del que aumenta la morosidad</a:t>
            </a:r>
          </a:p>
        </p:txBody>
      </p:sp>
    </p:spTree>
    <p:extLst>
      <p:ext uri="{BB962C8B-B14F-4D97-AF65-F5344CB8AC3E}">
        <p14:creationId xmlns:p14="http://schemas.microsoft.com/office/powerpoint/2010/main" val="333740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29820-2065-0316-C218-4C7274E65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cantonades arrodonides 40">
            <a:extLst>
              <a:ext uri="{FF2B5EF4-FFF2-40B4-BE49-F238E27FC236}">
                <a16:creationId xmlns:a16="http://schemas.microsoft.com/office/drawing/2014/main" id="{E1BA97EF-1D80-EF17-9D93-CB78767F45CB}"/>
              </a:ext>
            </a:extLst>
          </p:cNvPr>
          <p:cNvSpPr/>
          <p:nvPr/>
        </p:nvSpPr>
        <p:spPr>
          <a:xfrm>
            <a:off x="232475" y="1112340"/>
            <a:ext cx="11503694" cy="45070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17ADD46-A016-FFE0-10D7-4EDAD5F2BB79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QuadreDeText 3">
            <a:extLst>
              <a:ext uri="{FF2B5EF4-FFF2-40B4-BE49-F238E27FC236}">
                <a16:creationId xmlns:a16="http://schemas.microsoft.com/office/drawing/2014/main" id="{BEC25430-F701-0B72-7996-8AF5F4833448}"/>
              </a:ext>
            </a:extLst>
          </p:cNvPr>
          <p:cNvSpPr txBox="1"/>
          <p:nvPr/>
        </p:nvSpPr>
        <p:spPr>
          <a:xfrm>
            <a:off x="505958" y="250347"/>
            <a:ext cx="112302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RELACIÓN ENTRE VARIABLES:  MODELOS PREDICTIVOS</a:t>
            </a:r>
          </a:p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ÁRBOL DE DECISIONES</a:t>
            </a:r>
          </a:p>
        </p:txBody>
      </p:sp>
      <p:sp>
        <p:nvSpPr>
          <p:cNvPr id="3" name="QuadreDeText 16">
            <a:extLst>
              <a:ext uri="{FF2B5EF4-FFF2-40B4-BE49-F238E27FC236}">
                <a16:creationId xmlns:a16="http://schemas.microsoft.com/office/drawing/2014/main" id="{70F1B2F1-3B26-0F02-9068-8E0689E2DA88}"/>
              </a:ext>
            </a:extLst>
          </p:cNvPr>
          <p:cNvSpPr txBox="1"/>
          <p:nvPr/>
        </p:nvSpPr>
        <p:spPr>
          <a:xfrm>
            <a:off x="8693602" y="2099710"/>
            <a:ext cx="1906502" cy="2470339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300" dirty="0"/>
              <a:t>Con este modelo de clasificación detectamos</a:t>
            </a:r>
          </a:p>
          <a:p>
            <a:r>
              <a:rPr lang="es-ES" sz="1300" dirty="0"/>
              <a:t>Que el punto donde más fácil es separar los clientes morosos de los que no lo son , mediante un modelo predictivo es en  los que tienen un saldo de &gt;= -364,5</a:t>
            </a:r>
          </a:p>
        </p:txBody>
      </p:sp>
      <p:pic>
        <p:nvPicPr>
          <p:cNvPr id="5" name="Imatge 4">
            <a:extLst>
              <a:ext uri="{FF2B5EF4-FFF2-40B4-BE49-F238E27FC236}">
                <a16:creationId xmlns:a16="http://schemas.microsoft.com/office/drawing/2014/main" id="{25600A4F-BCA2-6B76-8E3D-B551CA795E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182" b="8359"/>
          <a:stretch/>
        </p:blipFill>
        <p:spPr>
          <a:xfrm>
            <a:off x="677650" y="1394849"/>
            <a:ext cx="6879887" cy="389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7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cantonades arrodonides 40">
            <a:extLst>
              <a:ext uri="{FF2B5EF4-FFF2-40B4-BE49-F238E27FC236}">
                <a16:creationId xmlns:a16="http://schemas.microsoft.com/office/drawing/2014/main" id="{F3F39A23-7A4A-6949-8801-C42F19C280E0}"/>
              </a:ext>
            </a:extLst>
          </p:cNvPr>
          <p:cNvSpPr/>
          <p:nvPr/>
        </p:nvSpPr>
        <p:spPr>
          <a:xfrm>
            <a:off x="233877" y="1220826"/>
            <a:ext cx="11746313" cy="43429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7" name="QuadreDeText 3">
            <a:extLst>
              <a:ext uri="{FF2B5EF4-FFF2-40B4-BE49-F238E27FC236}">
                <a16:creationId xmlns:a16="http://schemas.microsoft.com/office/drawing/2014/main" id="{DC7D52EA-F4BB-8EEB-25D3-8854084829EA}"/>
              </a:ext>
            </a:extLst>
          </p:cNvPr>
          <p:cNvSpPr txBox="1"/>
          <p:nvPr/>
        </p:nvSpPr>
        <p:spPr>
          <a:xfrm>
            <a:off x="505958" y="250347"/>
            <a:ext cx="112302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RELACIÓN ENTRE VARIABLES: MODELOS PREDICTIVOS </a:t>
            </a:r>
          </a:p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RANDOM FOREST</a:t>
            </a:r>
          </a:p>
        </p:txBody>
      </p:sp>
      <p:pic>
        <p:nvPicPr>
          <p:cNvPr id="3" name="Imatge 2">
            <a:extLst>
              <a:ext uri="{FF2B5EF4-FFF2-40B4-BE49-F238E27FC236}">
                <a16:creationId xmlns:a16="http://schemas.microsoft.com/office/drawing/2014/main" id="{D6DA8CD7-A06F-5BB2-9A09-852BB91AC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58" y="1573177"/>
            <a:ext cx="9367431" cy="3711742"/>
          </a:xfrm>
          <a:prstGeom prst="rect">
            <a:avLst/>
          </a:prstGeom>
        </p:spPr>
      </p:pic>
      <p:pic>
        <p:nvPicPr>
          <p:cNvPr id="5" name="Imatge 4">
            <a:extLst>
              <a:ext uri="{FF2B5EF4-FFF2-40B4-BE49-F238E27FC236}">
                <a16:creationId xmlns:a16="http://schemas.microsoft.com/office/drawing/2014/main" id="{1400A51F-C8C8-922F-848B-46550FA5D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264" y="2087765"/>
            <a:ext cx="3579778" cy="1341235"/>
          </a:xfrm>
          <a:prstGeom prst="rect">
            <a:avLst/>
          </a:prstGeom>
        </p:spPr>
      </p:pic>
      <p:sp>
        <p:nvSpPr>
          <p:cNvPr id="8" name="QuadreDeText 16">
            <a:extLst>
              <a:ext uri="{FF2B5EF4-FFF2-40B4-BE49-F238E27FC236}">
                <a16:creationId xmlns:a16="http://schemas.microsoft.com/office/drawing/2014/main" id="{E5AE9C37-0447-385B-E955-09C0B43C111F}"/>
              </a:ext>
            </a:extLst>
          </p:cNvPr>
          <p:cNvSpPr txBox="1"/>
          <p:nvPr/>
        </p:nvSpPr>
        <p:spPr>
          <a:xfrm>
            <a:off x="9935150" y="2126184"/>
            <a:ext cx="1799236" cy="185648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300" dirty="0"/>
              <a:t>Este modelo muestra que el punto de inflexión en el que la probabilidad empieza a crecer y ya casi no dejará de hacerlo es la categoría entre 0 y 100</a:t>
            </a:r>
          </a:p>
        </p:txBody>
      </p:sp>
      <p:sp>
        <p:nvSpPr>
          <p:cNvPr id="9" name="Fletxa: avall 8">
            <a:extLst>
              <a:ext uri="{FF2B5EF4-FFF2-40B4-BE49-F238E27FC236}">
                <a16:creationId xmlns:a16="http://schemas.microsoft.com/office/drawing/2014/main" id="{7ACBCBB6-085E-23CF-4519-9BEE95183985}"/>
              </a:ext>
            </a:extLst>
          </p:cNvPr>
          <p:cNvSpPr/>
          <p:nvPr/>
        </p:nvSpPr>
        <p:spPr>
          <a:xfrm>
            <a:off x="7749153" y="3887191"/>
            <a:ext cx="201478" cy="37583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72479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EBEF4-5A07-3988-9B63-7F937FF02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18A3694-FB59-3C0D-1F38-5ECD7FBFF4CD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5B93BA9-C903-7348-8FD3-6F21A3741BDB}"/>
              </a:ext>
            </a:extLst>
          </p:cNvPr>
          <p:cNvSpPr/>
          <p:nvPr/>
        </p:nvSpPr>
        <p:spPr>
          <a:xfrm>
            <a:off x="505959" y="1411111"/>
            <a:ext cx="11230210" cy="5017966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QuadreDeText 3">
            <a:extLst>
              <a:ext uri="{FF2B5EF4-FFF2-40B4-BE49-F238E27FC236}">
                <a16:creationId xmlns:a16="http://schemas.microsoft.com/office/drawing/2014/main" id="{66399F4B-15E9-BE41-EAE5-3BE6E2DD57B6}"/>
              </a:ext>
            </a:extLst>
          </p:cNvPr>
          <p:cNvSpPr txBox="1"/>
          <p:nvPr/>
        </p:nvSpPr>
        <p:spPr>
          <a:xfrm>
            <a:off x="466166" y="250347"/>
            <a:ext cx="112700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RELACIÓN ENTRE VARIABLES:  MODELOS PREDICTIVOS</a:t>
            </a:r>
          </a:p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PRUEBA DE PROPORCIONES Z-TEST</a:t>
            </a:r>
          </a:p>
        </p:txBody>
      </p:sp>
      <p:sp>
        <p:nvSpPr>
          <p:cNvPr id="6" name="QuadreDeText 16">
            <a:extLst>
              <a:ext uri="{FF2B5EF4-FFF2-40B4-BE49-F238E27FC236}">
                <a16:creationId xmlns:a16="http://schemas.microsoft.com/office/drawing/2014/main" id="{AFF1D886-C0A0-985D-72DD-0BF94964D965}"/>
              </a:ext>
            </a:extLst>
          </p:cNvPr>
          <p:cNvSpPr txBox="1"/>
          <p:nvPr/>
        </p:nvSpPr>
        <p:spPr>
          <a:xfrm>
            <a:off x="7575483" y="4470355"/>
            <a:ext cx="3643328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ES" sz="1300" dirty="0"/>
              <a:t>Vemos  que los puntos donde se concentran  P-Valores más bajos de entre -100 y -100 y entre -500 y -200. Por tanto en estos rangos es donde la prueba indica que se producen mayores cambios de probabilidad.</a:t>
            </a:r>
          </a:p>
        </p:txBody>
      </p:sp>
      <p:pic>
        <p:nvPicPr>
          <p:cNvPr id="5" name="Imatge 4">
            <a:extLst>
              <a:ext uri="{FF2B5EF4-FFF2-40B4-BE49-F238E27FC236}">
                <a16:creationId xmlns:a16="http://schemas.microsoft.com/office/drawing/2014/main" id="{70036DE5-20DF-EC77-03F9-E62EC95DF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344" y="1682887"/>
            <a:ext cx="5895217" cy="4553029"/>
          </a:xfrm>
          <a:prstGeom prst="rect">
            <a:avLst/>
          </a:prstGeom>
        </p:spPr>
      </p:pic>
      <p:pic>
        <p:nvPicPr>
          <p:cNvPr id="9" name="Imatge 8">
            <a:extLst>
              <a:ext uri="{FF2B5EF4-FFF2-40B4-BE49-F238E27FC236}">
                <a16:creationId xmlns:a16="http://schemas.microsoft.com/office/drawing/2014/main" id="{5BE5AA25-6B5B-C4C4-40A6-EB35014E0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697" y="1918699"/>
            <a:ext cx="3643328" cy="638521"/>
          </a:xfrm>
          <a:prstGeom prst="rect">
            <a:avLst/>
          </a:prstGeom>
        </p:spPr>
      </p:pic>
      <p:sp>
        <p:nvSpPr>
          <p:cNvPr id="10" name="QuadreDeText 16">
            <a:extLst>
              <a:ext uri="{FF2B5EF4-FFF2-40B4-BE49-F238E27FC236}">
                <a16:creationId xmlns:a16="http://schemas.microsoft.com/office/drawing/2014/main" id="{9B264419-2800-0057-8A7F-4A6FD4489CEC}"/>
              </a:ext>
            </a:extLst>
          </p:cNvPr>
          <p:cNvSpPr txBox="1"/>
          <p:nvPr/>
        </p:nvSpPr>
        <p:spPr>
          <a:xfrm>
            <a:off x="7575484" y="2750559"/>
            <a:ext cx="3288828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ES" sz="1300" dirty="0"/>
              <a:t>El p-valor es menor que 0.05 podemos rechazar la hipótesis nula, lo que sugiere que </a:t>
            </a:r>
            <a:r>
              <a:rPr lang="es-ES" sz="1300" b="1" dirty="0"/>
              <a:t>los rangos de saldo influyen significativamente en la probabilidad de incumplimiento.</a:t>
            </a:r>
          </a:p>
        </p:txBody>
      </p:sp>
    </p:spTree>
    <p:extLst>
      <p:ext uri="{BB962C8B-B14F-4D97-AF65-F5344CB8AC3E}">
        <p14:creationId xmlns:p14="http://schemas.microsoft.com/office/powerpoint/2010/main" val="292673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FED4E-8055-39C3-C861-605733786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: esquinas redondeadas 3">
            <a:extLst>
              <a:ext uri="{FF2B5EF4-FFF2-40B4-BE49-F238E27FC236}">
                <a16:creationId xmlns:a16="http://schemas.microsoft.com/office/drawing/2014/main" id="{B179447A-CD7D-6453-25B4-04F5BD82410C}"/>
              </a:ext>
            </a:extLst>
          </p:cNvPr>
          <p:cNvSpPr/>
          <p:nvPr/>
        </p:nvSpPr>
        <p:spPr>
          <a:xfrm>
            <a:off x="487878" y="1079210"/>
            <a:ext cx="11476813" cy="1930941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BB2261A-81E0-DF22-56B1-4B8B40689A2F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7C27A56-7CD0-5DE4-8AC0-A09AB119386A}"/>
              </a:ext>
            </a:extLst>
          </p:cNvPr>
          <p:cNvSpPr/>
          <p:nvPr/>
        </p:nvSpPr>
        <p:spPr>
          <a:xfrm>
            <a:off x="466166" y="3127337"/>
            <a:ext cx="9778214" cy="3452875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QuadreDeText 3">
            <a:extLst>
              <a:ext uri="{FF2B5EF4-FFF2-40B4-BE49-F238E27FC236}">
                <a16:creationId xmlns:a16="http://schemas.microsoft.com/office/drawing/2014/main" id="{7A0CF3C7-7D13-89DE-E954-AADB4F953A34}"/>
              </a:ext>
            </a:extLst>
          </p:cNvPr>
          <p:cNvSpPr txBox="1"/>
          <p:nvPr/>
        </p:nvSpPr>
        <p:spPr>
          <a:xfrm>
            <a:off x="466166" y="250347"/>
            <a:ext cx="112700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RELACIÓN ENTRE VARIABLES:  ANALISIS VISUAL + MODELO PREDICTIVO</a:t>
            </a:r>
          </a:p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CHANGE POINT DETECTION CON RUPTURES</a:t>
            </a:r>
          </a:p>
        </p:txBody>
      </p:sp>
      <p:sp>
        <p:nvSpPr>
          <p:cNvPr id="6" name="QuadreDeText 16">
            <a:extLst>
              <a:ext uri="{FF2B5EF4-FFF2-40B4-BE49-F238E27FC236}">
                <a16:creationId xmlns:a16="http://schemas.microsoft.com/office/drawing/2014/main" id="{721D025F-1AA5-2FB6-7D5B-9862E450B280}"/>
              </a:ext>
            </a:extLst>
          </p:cNvPr>
          <p:cNvSpPr txBox="1"/>
          <p:nvPr/>
        </p:nvSpPr>
        <p:spPr>
          <a:xfrm>
            <a:off x="7423688" y="1286448"/>
            <a:ext cx="4262352" cy="766167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ES" sz="1300" dirty="0"/>
              <a:t>Utilizamos un algoritmo de detección de puntos de cambio que identifica un cambio brusco en la tendencia de la probabilidad de incumplimiento en función del saldo</a:t>
            </a:r>
          </a:p>
        </p:txBody>
      </p:sp>
      <p:pic>
        <p:nvPicPr>
          <p:cNvPr id="15" name="Imatge 14">
            <a:extLst>
              <a:ext uri="{FF2B5EF4-FFF2-40B4-BE49-F238E27FC236}">
                <a16:creationId xmlns:a16="http://schemas.microsoft.com/office/drawing/2014/main" id="{7C723922-E288-EC81-256B-8240A0C3D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868" y="2109806"/>
            <a:ext cx="4309172" cy="648692"/>
          </a:xfrm>
          <a:prstGeom prst="rect">
            <a:avLst/>
          </a:prstGeom>
        </p:spPr>
      </p:pic>
      <p:sp>
        <p:nvSpPr>
          <p:cNvPr id="16" name="QuadreDeText 16">
            <a:extLst>
              <a:ext uri="{FF2B5EF4-FFF2-40B4-BE49-F238E27FC236}">
                <a16:creationId xmlns:a16="http://schemas.microsoft.com/office/drawing/2014/main" id="{35ECFC2C-7DBA-93EE-8858-A40A3CEB3514}"/>
              </a:ext>
            </a:extLst>
          </p:cNvPr>
          <p:cNvSpPr txBox="1"/>
          <p:nvPr/>
        </p:nvSpPr>
        <p:spPr>
          <a:xfrm>
            <a:off x="7744320" y="3625851"/>
            <a:ext cx="2164248" cy="2375416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ES" sz="1300" dirty="0"/>
              <a:t>Podemos confirmar el resultado del algoritmo con los modelos anteriormente utilizados y de manera más clara con esta visualización de barras. Entre 0 y 100 empieza la escalada en % de morosidad </a:t>
            </a:r>
            <a:r>
              <a:rPr lang="es-ES" sz="1600" b="1" dirty="0"/>
              <a:t>73 es el umbral propuesto</a:t>
            </a:r>
            <a:r>
              <a:rPr lang="es-ES" sz="1300" dirty="0"/>
              <a:t>.</a:t>
            </a:r>
          </a:p>
        </p:txBody>
      </p:sp>
      <p:pic>
        <p:nvPicPr>
          <p:cNvPr id="18" name="Imatge 17">
            <a:extLst>
              <a:ext uri="{FF2B5EF4-FFF2-40B4-BE49-F238E27FC236}">
                <a16:creationId xmlns:a16="http://schemas.microsoft.com/office/drawing/2014/main" id="{62E4B66E-6285-BE67-1A40-CD4AA357D70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327"/>
          <a:stretch/>
        </p:blipFill>
        <p:spPr>
          <a:xfrm>
            <a:off x="505960" y="1322514"/>
            <a:ext cx="6416271" cy="1499844"/>
          </a:xfrm>
          <a:prstGeom prst="rect">
            <a:avLst/>
          </a:prstGeom>
        </p:spPr>
      </p:pic>
      <p:pic>
        <p:nvPicPr>
          <p:cNvPr id="21" name="Imatge 20">
            <a:extLst>
              <a:ext uri="{FF2B5EF4-FFF2-40B4-BE49-F238E27FC236}">
                <a16:creationId xmlns:a16="http://schemas.microsoft.com/office/drawing/2014/main" id="{37E2A172-B2C2-5AC3-44F3-C9B7AA6AE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587" y="3272333"/>
            <a:ext cx="6763101" cy="3355954"/>
          </a:xfrm>
          <a:prstGeom prst="rect">
            <a:avLst/>
          </a:prstGeom>
        </p:spPr>
      </p:pic>
      <p:sp>
        <p:nvSpPr>
          <p:cNvPr id="22" name="Fletxa: avall 21">
            <a:extLst>
              <a:ext uri="{FF2B5EF4-FFF2-40B4-BE49-F238E27FC236}">
                <a16:creationId xmlns:a16="http://schemas.microsoft.com/office/drawing/2014/main" id="{F327A7D0-2298-49B7-8BDA-18E70C0A27D2}"/>
              </a:ext>
            </a:extLst>
          </p:cNvPr>
          <p:cNvSpPr/>
          <p:nvPr/>
        </p:nvSpPr>
        <p:spPr>
          <a:xfrm rot="5400000">
            <a:off x="1850105" y="5120144"/>
            <a:ext cx="201478" cy="37583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945894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9603285_TF16411253_Win32" id="{2C59E102-15E9-4D8B-B2F3-9BC4537C440C}" vid="{D57EAC22-0DAE-4CAE-BBA4-28BA0EB5CB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2284</TotalTime>
  <Words>535</Words>
  <Application>Microsoft Office PowerPoint</Application>
  <PresentationFormat>Pantalla panoràmica</PresentationFormat>
  <Paragraphs>73</Paragraphs>
  <Slides>10</Slides>
  <Notes>8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5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Wingdings</vt:lpstr>
      <vt:lpstr>Tema de Office</vt:lpstr>
      <vt:lpstr>RESULTADOS DESAFÍO 3</vt:lpstr>
      <vt:lpstr>Análisis de Finanzas y  Riesgo Crediticio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DESAFÍO 1</dc:title>
  <dc:creator>Natalya Martyn</dc:creator>
  <cp:lastModifiedBy>Pau Fernández Ripollès</cp:lastModifiedBy>
  <cp:revision>41</cp:revision>
  <dcterms:created xsi:type="dcterms:W3CDTF">2024-10-12T08:55:41Z</dcterms:created>
  <dcterms:modified xsi:type="dcterms:W3CDTF">2024-10-24T22:07:15Z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