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24" r:id="rId5"/>
    <p:sldId id="327" r:id="rId6"/>
    <p:sldId id="256" r:id="rId7"/>
    <p:sldId id="371" r:id="rId8"/>
    <p:sldId id="372" r:id="rId9"/>
    <p:sldId id="367" r:id="rId10"/>
    <p:sldId id="368" r:id="rId11"/>
    <p:sldId id="369" r:id="rId12"/>
    <p:sldId id="361" r:id="rId13"/>
    <p:sldId id="355" r:id="rId14"/>
    <p:sldId id="357" r:id="rId15"/>
    <p:sldId id="358" r:id="rId16"/>
    <p:sldId id="354" r:id="rId17"/>
    <p:sldId id="359" r:id="rId18"/>
    <p:sldId id="363" r:id="rId19"/>
    <p:sldId id="365" r:id="rId20"/>
    <p:sldId id="370" r:id="rId21"/>
    <p:sldId id="335" r:id="rId2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C593E"/>
    <a:srgbClr val="FFB7B7"/>
    <a:srgbClr val="C39BE1"/>
    <a:srgbClr val="FF7575"/>
    <a:srgbClr val="009900"/>
    <a:srgbClr val="D9FFD9"/>
    <a:srgbClr val="CFAFE7"/>
    <a:srgbClr val="81D185"/>
    <a:srgbClr val="45B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3348" autoAdjust="0"/>
  </p:normalViewPr>
  <p:slideViewPr>
    <p:cSldViewPr snapToGrid="0">
      <p:cViewPr>
        <p:scale>
          <a:sx n="66" d="100"/>
          <a:sy n="66" d="100"/>
        </p:scale>
        <p:origin x="672" y="-1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30/10/2024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30/10/2024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1542-2F6F-8339-5B04-09EBEB6F8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CE4BF95-B6D9-70EA-5FB7-3ACAE19063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ECBC7F2-46C7-0BCC-8135-DDA803EDA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9C90F5-F2E3-1426-624D-69C3024A3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01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B5F8B-C47F-E364-FF4F-0710957A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3889D0-0E6B-1C3E-A08A-481B08938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2FB440-6DD3-AE5B-8243-49CB15AF8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81750-F2D6-8825-E734-274E3CA23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627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B5F8B-C47F-E364-FF4F-0710957A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3889D0-0E6B-1C3E-A08A-481B08938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2FB440-6DD3-AE5B-8243-49CB15AF8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81750-F2D6-8825-E734-274E3CA23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17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620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4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30/10/2024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‹#›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  <p:sldLayoutId id="214748369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3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25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DURACIÓN MEDIA DE LAS LLAMADAS POR SEMANA DEL MES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7386320" y="1881022"/>
            <a:ext cx="4091960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Estabilidad en las primeras semanas</a:t>
            </a:r>
            <a:r>
              <a:rPr lang="es-ES" sz="1400" dirty="0"/>
              <a:t>: Las semanas 1, 2 y 3 mantienen llamadas estables con una duración media de 6 minutos, lo que refleja constancia en las interacciones.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7386320" y="3739523"/>
            <a:ext cx="4167449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Caída en la semana 4</a:t>
            </a:r>
            <a:r>
              <a:rPr lang="es-ES" sz="1400" dirty="0"/>
              <a:t>: La semana 4 muestra una reducción notable en la duración de las llamadas, lo que podría indicar menor disposición o interés del cliente.</a:t>
            </a:r>
            <a:endParaRPr lang="es-E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E5A8C-8E72-465C-9816-66D85BDB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58" y="800100"/>
            <a:ext cx="6606042" cy="52578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ACF53D-30CD-4BCB-91E2-78631DAF69C2}"/>
              </a:ext>
            </a:extLst>
          </p:cNvPr>
          <p:cNvSpPr/>
          <p:nvPr/>
        </p:nvSpPr>
        <p:spPr>
          <a:xfrm>
            <a:off x="5415280" y="1584960"/>
            <a:ext cx="1463040" cy="417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4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TASA CONVERSIÓN POR SEMANA DEL MES Y RANGOS DE LLAMADAS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8686800" y="948886"/>
            <a:ext cx="3129995" cy="129397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Duraciones largas, mayores conversiones</a:t>
            </a:r>
            <a:r>
              <a:rPr lang="es-ES" sz="1400" dirty="0"/>
              <a:t>: El rango de 8 a 17 minutos </a:t>
            </a:r>
            <a:r>
              <a:rPr lang="es-ES" sz="1400" b="1" dirty="0"/>
              <a:t>domina en todas las semanas</a:t>
            </a:r>
            <a:r>
              <a:rPr lang="es-ES" sz="1400" dirty="0"/>
              <a:t>, con tasas de conversión que alcanzan hasta el </a:t>
            </a:r>
            <a:r>
              <a:rPr lang="es-ES" sz="1400" b="1" dirty="0"/>
              <a:t>83%</a:t>
            </a:r>
            <a:r>
              <a:rPr lang="es-ES" sz="1400" dirty="0"/>
              <a:t>.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8686801" y="2365878"/>
            <a:ext cx="3129994" cy="91940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/>
              <a:t>Las primeras semanas marcan la pauta</a:t>
            </a:r>
            <a:r>
              <a:rPr lang="es-ES" sz="1200" dirty="0"/>
              <a:t>: La </a:t>
            </a:r>
            <a:r>
              <a:rPr lang="es-ES" sz="1200" b="1" dirty="0"/>
              <a:t>semana 1</a:t>
            </a:r>
            <a:r>
              <a:rPr lang="es-ES" sz="1200" dirty="0"/>
              <a:t> y la </a:t>
            </a:r>
            <a:r>
              <a:rPr lang="es-ES" sz="1200" b="1" dirty="0"/>
              <a:t>semana 2</a:t>
            </a:r>
            <a:r>
              <a:rPr lang="es-ES" sz="1200" dirty="0"/>
              <a:t> son clave, con altas tasas de conversión para interacciones de mayor duración.</a:t>
            </a:r>
            <a:endParaRPr lang="es-E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F0F2B-10C5-4E13-97E8-592C91FD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48886"/>
            <a:ext cx="7650480" cy="5147114"/>
          </a:xfrm>
          <a:prstGeom prst="rect">
            <a:avLst/>
          </a:prstGeom>
        </p:spPr>
      </p:pic>
      <p:sp>
        <p:nvSpPr>
          <p:cNvPr id="12" name="QuadreDeText 16">
            <a:extLst>
              <a:ext uri="{FF2B5EF4-FFF2-40B4-BE49-F238E27FC236}">
                <a16:creationId xmlns:a16="http://schemas.microsoft.com/office/drawing/2014/main" id="{FC6E6906-D8F0-4A69-AE91-77D2FB02774F}"/>
              </a:ext>
            </a:extLst>
          </p:cNvPr>
          <p:cNvSpPr txBox="1"/>
          <p:nvPr/>
        </p:nvSpPr>
        <p:spPr>
          <a:xfrm>
            <a:off x="8686800" y="3429000"/>
            <a:ext cx="3129995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Conversión explosiva con más de 8 minutos</a:t>
            </a:r>
            <a:r>
              <a:rPr lang="es-ES" sz="1400" dirty="0"/>
              <a:t>: Las llamadas más largas superan consistentemente el </a:t>
            </a:r>
            <a:r>
              <a:rPr lang="es-ES" sz="1400" b="1" dirty="0"/>
              <a:t>80%</a:t>
            </a:r>
            <a:r>
              <a:rPr lang="es-ES" sz="1400" dirty="0"/>
              <a:t> de conversión en cada semana.</a:t>
            </a:r>
            <a:endParaRPr lang="es-ES" sz="1300" dirty="0"/>
          </a:p>
        </p:txBody>
      </p:sp>
      <p:sp>
        <p:nvSpPr>
          <p:cNvPr id="13" name="QuadreDeText 16">
            <a:extLst>
              <a:ext uri="{FF2B5EF4-FFF2-40B4-BE49-F238E27FC236}">
                <a16:creationId xmlns:a16="http://schemas.microsoft.com/office/drawing/2014/main" id="{DE1779FA-8AF6-4161-8FA2-A645252CB828}"/>
              </a:ext>
            </a:extLst>
          </p:cNvPr>
          <p:cNvSpPr txBox="1"/>
          <p:nvPr/>
        </p:nvSpPr>
        <p:spPr>
          <a:xfrm>
            <a:off x="8686800" y="4558231"/>
            <a:ext cx="3129995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Corto tiempo, bajo rendimiento</a:t>
            </a:r>
            <a:r>
              <a:rPr lang="es-ES" sz="1400" dirty="0"/>
              <a:t>: Las llamadas más cortas (menos de 2 minutos) apenas logran un </a:t>
            </a:r>
            <a:r>
              <a:rPr lang="es-ES" sz="1400" b="1" dirty="0"/>
              <a:t>15% de conversión</a:t>
            </a:r>
            <a:r>
              <a:rPr lang="es-ES" sz="1400" dirty="0"/>
              <a:t>.</a:t>
            </a: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74898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CANTIDAD DE CAMPAÑAS CERRADAS POR SEMANA DEL MES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9310292" y="948886"/>
            <a:ext cx="2648027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Semana 2 lidera la conversión</a:t>
            </a:r>
            <a:r>
              <a:rPr lang="es-ES" sz="1400" dirty="0"/>
              <a:t>: ¡Más de 3,500 campañas cerradas, el mejor momento del mes!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9326166" y="2173264"/>
            <a:ext cx="2648027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b="1" dirty="0"/>
              <a:t>Semana 1 arranca fuerte</a:t>
            </a:r>
            <a:r>
              <a:rPr lang="es-ES" sz="1400" dirty="0"/>
              <a:t>: Más de 3,000 campañas cerradas, ¡el impulso perfecto para empezar!</a:t>
            </a:r>
          </a:p>
        </p:txBody>
      </p:sp>
      <p:sp>
        <p:nvSpPr>
          <p:cNvPr id="14" name="QuadreDeText 16">
            <a:extLst>
              <a:ext uri="{FF2B5EF4-FFF2-40B4-BE49-F238E27FC236}">
                <a16:creationId xmlns:a16="http://schemas.microsoft.com/office/drawing/2014/main" id="{65C05A16-0C5E-40E7-234D-8D6111594B31}"/>
              </a:ext>
            </a:extLst>
          </p:cNvPr>
          <p:cNvSpPr txBox="1"/>
          <p:nvPr/>
        </p:nvSpPr>
        <p:spPr>
          <a:xfrm>
            <a:off x="9310291" y="3397642"/>
            <a:ext cx="2648026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400" b="1" dirty="0"/>
              <a:t>Semana 3, sólida pero estable</a:t>
            </a:r>
            <a:r>
              <a:rPr lang="es-ES" sz="1400" dirty="0"/>
              <a:t>: Casi 3,500 cierres, manteniendo el ritmo de la conversión.</a:t>
            </a:r>
            <a:endParaRPr lang="es-ES" sz="1300" dirty="0"/>
          </a:p>
        </p:txBody>
      </p:sp>
      <p:sp>
        <p:nvSpPr>
          <p:cNvPr id="12" name="QuadreDeText 16">
            <a:extLst>
              <a:ext uri="{FF2B5EF4-FFF2-40B4-BE49-F238E27FC236}">
                <a16:creationId xmlns:a16="http://schemas.microsoft.com/office/drawing/2014/main" id="{D9D14259-6AC5-4A23-8868-B9C97E794FCF}"/>
              </a:ext>
            </a:extLst>
          </p:cNvPr>
          <p:cNvSpPr txBox="1"/>
          <p:nvPr/>
        </p:nvSpPr>
        <p:spPr>
          <a:xfrm>
            <a:off x="9326166" y="4622020"/>
            <a:ext cx="2648026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El éxito ocurre en la primera mitad</a:t>
            </a:r>
            <a:r>
              <a:rPr lang="es-ES" sz="1400" dirty="0"/>
              <a:t>: Las dos primeras semanas dominan el cierre de campañas.</a:t>
            </a:r>
            <a:endParaRPr lang="es-E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EDEA2-5A5B-481E-BFF6-276D6EEA4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06" y="956080"/>
            <a:ext cx="8575754" cy="556663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E482C5-414A-4F39-BD6C-FEF8E6221722}"/>
              </a:ext>
            </a:extLst>
          </p:cNvPr>
          <p:cNvSpPr/>
          <p:nvPr/>
        </p:nvSpPr>
        <p:spPr>
          <a:xfrm>
            <a:off x="3007360" y="1381760"/>
            <a:ext cx="1910080" cy="471424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1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IMPACTO DEL TIPO DE CONTACTO POR SEMANA DEL MES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9310293" y="853636"/>
            <a:ext cx="2506502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El celular domina</a:t>
            </a:r>
            <a:r>
              <a:rPr lang="es-ES" sz="1400" dirty="0"/>
              <a:t>: ¡Más del 90% de los contactos se realizan por celular en todas las semanas!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9324775" y="2167167"/>
            <a:ext cx="2506503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Semana 3, el pico del celular</a:t>
            </a:r>
            <a:r>
              <a:rPr lang="es-ES" sz="1400" dirty="0"/>
              <a:t>: ¡Más de 5,000 contactos, el momento clave para conectar!</a:t>
            </a:r>
            <a:endParaRPr lang="es-ES" sz="1300" dirty="0"/>
          </a:p>
        </p:txBody>
      </p:sp>
      <p:sp>
        <p:nvSpPr>
          <p:cNvPr id="14" name="QuadreDeText 16">
            <a:extLst>
              <a:ext uri="{FF2B5EF4-FFF2-40B4-BE49-F238E27FC236}">
                <a16:creationId xmlns:a16="http://schemas.microsoft.com/office/drawing/2014/main" id="{65C05A16-0C5E-40E7-234D-8D6111594B31}"/>
              </a:ext>
            </a:extLst>
          </p:cNvPr>
          <p:cNvSpPr txBox="1"/>
          <p:nvPr/>
        </p:nvSpPr>
        <p:spPr>
          <a:xfrm>
            <a:off x="9310293" y="3357746"/>
            <a:ext cx="2411394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Teléfono fijo sigue en juego</a:t>
            </a:r>
            <a:r>
              <a:rPr lang="es-ES" sz="1400" dirty="0"/>
              <a:t>: Aunque mínimo, el teléfono fijo mantiene su presencia constante.</a:t>
            </a:r>
            <a:endParaRPr lang="es-E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08201-B8B4-49A2-A43D-7DBC0B41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824014"/>
            <a:ext cx="8524240" cy="5414226"/>
          </a:xfrm>
          <a:prstGeom prst="rect">
            <a:avLst/>
          </a:prstGeom>
        </p:spPr>
      </p:pic>
      <p:sp>
        <p:nvSpPr>
          <p:cNvPr id="12" name="QuadreDeText 16">
            <a:extLst>
              <a:ext uri="{FF2B5EF4-FFF2-40B4-BE49-F238E27FC236}">
                <a16:creationId xmlns:a16="http://schemas.microsoft.com/office/drawing/2014/main" id="{12273CDD-D126-470F-9CC3-32C09FBECC0C}"/>
              </a:ext>
            </a:extLst>
          </p:cNvPr>
          <p:cNvSpPr txBox="1"/>
          <p:nvPr/>
        </p:nvSpPr>
        <p:spPr>
          <a:xfrm>
            <a:off x="9310293" y="4548325"/>
            <a:ext cx="2411394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Contacto fuerte al inicio y mitad del mes</a:t>
            </a:r>
            <a:r>
              <a:rPr lang="es-ES" sz="1400" dirty="0"/>
              <a:t>: Semanas 1 y 3 concentran la mayor cantidad de contactos.</a:t>
            </a: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216869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MEDIA DEL BALANCE DE LOS CLIENTES POR SEMANA DEL MES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8727439" y="1270891"/>
            <a:ext cx="3008729" cy="57888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400" b="1" dirty="0"/>
              <a:t>Semana 3 en la cima</a:t>
            </a:r>
            <a:r>
              <a:rPr lang="es-ES" sz="1400" dirty="0"/>
              <a:t>: ¡El balance más alto del mes, superando los $1,600!</a:t>
            </a:r>
            <a:endParaRPr lang="es-ES" sz="1300" b="1" dirty="0"/>
          </a:p>
        </p:txBody>
      </p:sp>
      <p:sp>
        <p:nvSpPr>
          <p:cNvPr id="2" name="QuadreDeText 16">
            <a:extLst>
              <a:ext uri="{FF2B5EF4-FFF2-40B4-BE49-F238E27FC236}">
                <a16:creationId xmlns:a16="http://schemas.microsoft.com/office/drawing/2014/main" id="{2C65B12D-49F2-E1C0-DF85-5F249F6BDBF6}"/>
              </a:ext>
            </a:extLst>
          </p:cNvPr>
          <p:cNvSpPr txBox="1"/>
          <p:nvPr/>
        </p:nvSpPr>
        <p:spPr>
          <a:xfrm>
            <a:off x="8727438" y="2053437"/>
            <a:ext cx="3008729" cy="817245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Cierre de mes, menor balance</a:t>
            </a:r>
            <a:r>
              <a:rPr lang="es-ES" sz="1400" dirty="0"/>
              <a:t>: Semana 4 marca una caída, con balances por debajo de $1,400.</a:t>
            </a:r>
            <a:endParaRPr lang="es-ES" sz="13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691740-F5C9-4EB6-A554-782BB1BCA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59" y="820074"/>
            <a:ext cx="8058922" cy="519112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A80583-B927-4F59-BE26-A3834426CAB4}"/>
              </a:ext>
            </a:extLst>
          </p:cNvPr>
          <p:cNvSpPr/>
          <p:nvPr/>
        </p:nvSpPr>
        <p:spPr>
          <a:xfrm>
            <a:off x="4795520" y="1198880"/>
            <a:ext cx="1676400" cy="438912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21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CONVERSIONES POR GRUPOS DE EDAD SEGÚN LA SEMANA DEL MES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10" name="QuadreDeText 16">
            <a:extLst>
              <a:ext uri="{FF2B5EF4-FFF2-40B4-BE49-F238E27FC236}">
                <a16:creationId xmlns:a16="http://schemas.microsoft.com/office/drawing/2014/main" id="{676C48C4-8474-4257-BF6A-457CAEDB95B1}"/>
              </a:ext>
            </a:extLst>
          </p:cNvPr>
          <p:cNvSpPr txBox="1"/>
          <p:nvPr/>
        </p:nvSpPr>
        <p:spPr>
          <a:xfrm>
            <a:off x="9255760" y="2048973"/>
            <a:ext cx="2506502" cy="129397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El grupo de 41-50 se mantiene sólido</a:t>
            </a:r>
            <a:r>
              <a:rPr lang="es-ES" sz="1400" dirty="0"/>
              <a:t>: Conversión constante en todas las semanas, con su punto más alto en la semana 2.</a:t>
            </a:r>
            <a:endParaRPr lang="es-ES" sz="1300" dirty="0"/>
          </a:p>
        </p:txBody>
      </p:sp>
      <p:sp>
        <p:nvSpPr>
          <p:cNvPr id="13" name="QuadreDeText 16">
            <a:extLst>
              <a:ext uri="{FF2B5EF4-FFF2-40B4-BE49-F238E27FC236}">
                <a16:creationId xmlns:a16="http://schemas.microsoft.com/office/drawing/2014/main" id="{7C48CBDD-4AF9-432B-8FFB-8E411E8FC9C6}"/>
              </a:ext>
            </a:extLst>
          </p:cNvPr>
          <p:cNvSpPr txBox="1"/>
          <p:nvPr/>
        </p:nvSpPr>
        <p:spPr>
          <a:xfrm>
            <a:off x="9255760" y="813206"/>
            <a:ext cx="2506502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El grupo de 31-40 arrasa</a:t>
            </a:r>
            <a:r>
              <a:rPr lang="es-ES" sz="1400" dirty="0"/>
              <a:t>: ¡Lideran todas las semanas, alcanzando más de 1,400 conversiones en la semana 2!</a:t>
            </a:r>
            <a:endParaRPr lang="es-E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C84E0-DC1E-4190-90DF-4D13E45F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59" y="895348"/>
            <a:ext cx="8455162" cy="5067300"/>
          </a:xfrm>
          <a:prstGeom prst="rect">
            <a:avLst/>
          </a:prstGeom>
        </p:spPr>
      </p:pic>
      <p:sp>
        <p:nvSpPr>
          <p:cNvPr id="11" name="QuadreDeText 16">
            <a:extLst>
              <a:ext uri="{FF2B5EF4-FFF2-40B4-BE49-F238E27FC236}">
                <a16:creationId xmlns:a16="http://schemas.microsoft.com/office/drawing/2014/main" id="{D3CE2C87-9261-4396-97C4-A6B15832F9CE}"/>
              </a:ext>
            </a:extLst>
          </p:cNvPr>
          <p:cNvSpPr txBox="1"/>
          <p:nvPr/>
        </p:nvSpPr>
        <p:spPr>
          <a:xfrm>
            <a:off x="9229667" y="3428998"/>
            <a:ext cx="2506502" cy="153233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Semana 2, el gran pico para todas las edades</a:t>
            </a:r>
            <a:r>
              <a:rPr lang="es-ES" sz="1400" dirty="0"/>
              <a:t>: Las conversiones alcanzan su máximo, ¡la semana más fructífera para todos los grupos!</a:t>
            </a:r>
            <a:endParaRPr lang="es-ES" sz="13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D69BB8-5E30-47A0-8575-5A779995D0D6}"/>
              </a:ext>
            </a:extLst>
          </p:cNvPr>
          <p:cNvSpPr/>
          <p:nvPr/>
        </p:nvSpPr>
        <p:spPr>
          <a:xfrm>
            <a:off x="3048000" y="1249680"/>
            <a:ext cx="1920240" cy="443992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71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505958" y="250347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CONVERSIONES SEGÚN EL RESULTADO ANTERIOR DE LA CAMPAÑA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10" name="QuadreDeText 16">
            <a:extLst>
              <a:ext uri="{FF2B5EF4-FFF2-40B4-BE49-F238E27FC236}">
                <a16:creationId xmlns:a16="http://schemas.microsoft.com/office/drawing/2014/main" id="{676C48C4-8474-4257-BF6A-457CAEDB95B1}"/>
              </a:ext>
            </a:extLst>
          </p:cNvPr>
          <p:cNvSpPr txBox="1"/>
          <p:nvPr/>
        </p:nvSpPr>
        <p:spPr>
          <a:xfrm>
            <a:off x="9255760" y="2208371"/>
            <a:ext cx="2506502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Semana 2, la gran ganadora</a:t>
            </a:r>
            <a:r>
              <a:rPr lang="es-ES" sz="1400" dirty="0"/>
              <a:t>: Los clientes con éxito previo alcanzan más de </a:t>
            </a:r>
            <a:r>
              <a:rPr lang="es-ES" sz="1400" b="1" dirty="0"/>
              <a:t>800 conversiones</a:t>
            </a:r>
            <a:r>
              <a:rPr lang="es-ES" sz="1400" dirty="0"/>
              <a:t>.</a:t>
            </a:r>
            <a:endParaRPr lang="es-ES" sz="1300" dirty="0"/>
          </a:p>
        </p:txBody>
      </p:sp>
      <p:sp>
        <p:nvSpPr>
          <p:cNvPr id="13" name="QuadreDeText 16">
            <a:extLst>
              <a:ext uri="{FF2B5EF4-FFF2-40B4-BE49-F238E27FC236}">
                <a16:creationId xmlns:a16="http://schemas.microsoft.com/office/drawing/2014/main" id="{7C48CBDD-4AF9-432B-8FFB-8E411E8FC9C6}"/>
              </a:ext>
            </a:extLst>
          </p:cNvPr>
          <p:cNvSpPr txBox="1"/>
          <p:nvPr/>
        </p:nvSpPr>
        <p:spPr>
          <a:xfrm>
            <a:off x="9255760" y="813206"/>
            <a:ext cx="2506502" cy="129397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¡Éxito genera más éxito!</a:t>
            </a:r>
            <a:r>
              <a:rPr lang="es-ES" sz="1400" dirty="0"/>
              <a:t> Los clientes con un resultado previo exitoso lideran las conversiones, especialmente en la semana 2.</a:t>
            </a: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D3CE2C87-9261-4396-97C4-A6B15832F9CE}"/>
              </a:ext>
            </a:extLst>
          </p:cNvPr>
          <p:cNvSpPr txBox="1"/>
          <p:nvPr/>
        </p:nvSpPr>
        <p:spPr>
          <a:xfrm>
            <a:off x="9229667" y="3400920"/>
            <a:ext cx="2506502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400" b="1" dirty="0"/>
              <a:t>El poder del seguimiento</a:t>
            </a:r>
            <a:r>
              <a:rPr lang="es-ES" sz="1400" dirty="0"/>
              <a:t>: Las conversiones son más probables si la campaña previa fue un éxito.</a:t>
            </a:r>
            <a:endParaRPr lang="es-E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B38F9-0180-4918-B94E-0A2DD2E34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3" y="813206"/>
            <a:ext cx="8504238" cy="527685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C5966B-65C1-41D6-B905-CB91099A505F}"/>
              </a:ext>
            </a:extLst>
          </p:cNvPr>
          <p:cNvSpPr/>
          <p:nvPr/>
        </p:nvSpPr>
        <p:spPr>
          <a:xfrm>
            <a:off x="3230880" y="1270000"/>
            <a:ext cx="1757680" cy="4409440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FFAE-1245-19B5-3C60-58AC8A5E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2C12619-B1CF-D3F7-B28B-32652C0F05E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F04D99-B7F8-3573-2F18-E88215F913F3}"/>
              </a:ext>
            </a:extLst>
          </p:cNvPr>
          <p:cNvSpPr/>
          <p:nvPr/>
        </p:nvSpPr>
        <p:spPr>
          <a:xfrm>
            <a:off x="455833" y="1625256"/>
            <a:ext cx="10199334" cy="4803820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D4C57D9-90FA-1254-9EC5-207A0AEE2D7F}"/>
              </a:ext>
            </a:extLst>
          </p:cNvPr>
          <p:cNvSpPr txBox="1"/>
          <p:nvPr/>
        </p:nvSpPr>
        <p:spPr>
          <a:xfrm>
            <a:off x="2046000" y="673204"/>
            <a:ext cx="11230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PROPUESTAS 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DE PRIORIZACIÓN DE DÍAS DE LA SEMANA 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endParaRPr lang="es-ES" sz="16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0A3DF6-5B8C-C82E-4007-09D066866A92}"/>
              </a:ext>
            </a:extLst>
          </p:cNvPr>
          <p:cNvSpPr txBox="1"/>
          <p:nvPr/>
        </p:nvSpPr>
        <p:spPr>
          <a:xfrm>
            <a:off x="825135" y="2523781"/>
            <a:ext cx="9733779" cy="1787723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Aumento de las campañas en la semana 2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Segmentar las campañas por edad 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Ofrecer incentivos adicionales o maneras de retener al cliente en la semana 4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Diversificar el contacto a otras opciones, sobre todo en la semana 4 que es donde pierde eficacia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Estrategia de fidelización con los clientes que compraron en campañas anteriores, ya que tienen muy buena tasa de conversión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Optimizar la duración de las llamadas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2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FAEE228-6729-211B-2A46-8B3A02A83818}"/>
              </a:ext>
            </a:extLst>
          </p:cNvPr>
          <p:cNvSpPr/>
          <p:nvPr/>
        </p:nvSpPr>
        <p:spPr>
          <a:xfrm>
            <a:off x="3628091" y="1894754"/>
            <a:ext cx="4127865" cy="449964"/>
          </a:xfrm>
          <a:prstGeom prst="roundRect">
            <a:avLst>
              <a:gd name="adj" fmla="val 27880"/>
            </a:avLst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Propuestas Finales</a:t>
            </a:r>
          </a:p>
        </p:txBody>
      </p:sp>
    </p:spTree>
    <p:extLst>
      <p:ext uri="{BB962C8B-B14F-4D97-AF65-F5344CB8AC3E}">
        <p14:creationId xmlns:p14="http://schemas.microsoft.com/office/powerpoint/2010/main" val="111677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52164-F10B-CC91-621B-2B7336455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4">
            <a:extLst>
              <a:ext uri="{FF2B5EF4-FFF2-40B4-BE49-F238E27FC236}">
                <a16:creationId xmlns:a16="http://schemas.microsoft.com/office/drawing/2014/main" id="{5D8DCF94-73ED-5E32-6743-B88F2B7328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517" r="17517"/>
          <a:stretch/>
        </p:blipFill>
        <p:spPr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BA8DE2C-B8B5-DBFB-2FC1-B49CB2E5A3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712720"/>
            <a:ext cx="4275138" cy="3560763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EB76A2E-EF62-7065-BBF3-C53C3CF5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5073016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Márketing y Comunicación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64334DF-601F-551D-64A8-3A2D6712848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81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510754"/>
                  </p:ext>
                </p:extLst>
              </p:nvPr>
            </p:nvGraphicFramePr>
            <p:xfrm>
              <a:off x="480893" y="813061"/>
              <a:ext cx="11230211" cy="55732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893" y="813061"/>
                <a:ext cx="11230211" cy="557322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QuadreDeText 3">
            <a:extLst>
              <a:ext uri="{FF2B5EF4-FFF2-40B4-BE49-F238E27FC236}">
                <a16:creationId xmlns:a16="http://schemas.microsoft.com/office/drawing/2014/main" id="{F4BAE62D-7F50-DED0-1EC0-90A0D9C2398A}"/>
              </a:ext>
            </a:extLst>
          </p:cNvPr>
          <p:cNvSpPr txBox="1"/>
          <p:nvPr/>
        </p:nvSpPr>
        <p:spPr>
          <a:xfrm>
            <a:off x="480892" y="351396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EXPLORATORIO (EDA)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5E04916C-4252-54E3-0212-ABCCE6756CEC}"/>
              </a:ext>
            </a:extLst>
          </p:cNvPr>
          <p:cNvSpPr txBox="1"/>
          <p:nvPr/>
        </p:nvSpPr>
        <p:spPr>
          <a:xfrm>
            <a:off x="6342749" y="5235518"/>
            <a:ext cx="5368361" cy="57888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 err="1"/>
              <a:t>Xxxxxxxxx</a:t>
            </a:r>
            <a:endParaRPr lang="es-ES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 err="1"/>
              <a:t>xxxxxxx</a:t>
            </a:r>
            <a:r>
              <a:rPr lang="es-ES" sz="1400" dirty="0"/>
              <a:t>.</a:t>
            </a:r>
            <a:endParaRPr lang="es-ES" sz="1300" dirty="0"/>
          </a:p>
        </p:txBody>
      </p:sp>
      <p:sp>
        <p:nvSpPr>
          <p:cNvPr id="9" name="QuadreDeText 16">
            <a:extLst>
              <a:ext uri="{FF2B5EF4-FFF2-40B4-BE49-F238E27FC236}">
                <a16:creationId xmlns:a16="http://schemas.microsoft.com/office/drawing/2014/main" id="{963C19EA-D5B7-8DD6-C402-703E229DE18F}"/>
              </a:ext>
            </a:extLst>
          </p:cNvPr>
          <p:cNvSpPr txBox="1"/>
          <p:nvPr/>
        </p:nvSpPr>
        <p:spPr>
          <a:xfrm>
            <a:off x="480892" y="5235518"/>
            <a:ext cx="5368361" cy="57888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 err="1"/>
              <a:t>Xxxxxxxxx</a:t>
            </a:r>
            <a:endParaRPr lang="es-ES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 err="1"/>
              <a:t>xxxxxxx</a:t>
            </a:r>
            <a:r>
              <a:rPr lang="es-ES" sz="1400" dirty="0"/>
              <a:t>.</a:t>
            </a: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6265570"/>
                  </p:ext>
                </p:extLst>
              </p:nvPr>
            </p:nvGraphicFramePr>
            <p:xfrm>
              <a:off x="480894" y="813061"/>
              <a:ext cx="11230210" cy="558773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894" y="813061"/>
                <a:ext cx="11230210" cy="5587739"/>
              </a:xfrm>
              <a:prstGeom prst="rect">
                <a:avLst/>
              </a:prstGeom>
            </p:spPr>
          </p:pic>
        </mc:Fallback>
      </mc:AlternateContent>
      <p:sp>
        <p:nvSpPr>
          <p:cNvPr id="5" name="QuadreDeText 3">
            <a:extLst>
              <a:ext uri="{FF2B5EF4-FFF2-40B4-BE49-F238E27FC236}">
                <a16:creationId xmlns:a16="http://schemas.microsoft.com/office/drawing/2014/main" id="{18851549-FCBB-5B33-407E-60AD06B36217}"/>
              </a:ext>
            </a:extLst>
          </p:cNvPr>
          <p:cNvSpPr txBox="1"/>
          <p:nvPr/>
        </p:nvSpPr>
        <p:spPr>
          <a:xfrm>
            <a:off x="480894" y="351396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COMPARATIVO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99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4911543"/>
                  </p:ext>
                </p:extLst>
              </p:nvPr>
            </p:nvGraphicFramePr>
            <p:xfrm>
              <a:off x="480893" y="924136"/>
              <a:ext cx="11230211" cy="54766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893" y="924136"/>
                <a:ext cx="11230211" cy="547666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QuadreDeText 3">
            <a:extLst>
              <a:ext uri="{FF2B5EF4-FFF2-40B4-BE49-F238E27FC236}">
                <a16:creationId xmlns:a16="http://schemas.microsoft.com/office/drawing/2014/main" id="{3ECAEC81-EF8E-C493-35FB-966DD0948F75}"/>
              </a:ext>
            </a:extLst>
          </p:cNvPr>
          <p:cNvSpPr txBox="1"/>
          <p:nvPr/>
        </p:nvSpPr>
        <p:spPr>
          <a:xfrm>
            <a:off x="480894" y="351396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COMPARATIVO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61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480894" y="338435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TASA CONVERSIÓN Y NÚMERO DE LLAMADAS POR DÍA [2 a 17 min] 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A35D8D08-73A8-4B79-4525-ACDE3CACF457}"/>
              </a:ext>
            </a:extLst>
          </p:cNvPr>
          <p:cNvSpPr txBox="1"/>
          <p:nvPr/>
        </p:nvSpPr>
        <p:spPr>
          <a:xfrm>
            <a:off x="437770" y="4833553"/>
            <a:ext cx="5524881" cy="80021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Sorprendentemente, la tasa de conversión es decreciente, </a:t>
            </a:r>
            <a:r>
              <a:rPr lang="es-ES" sz="1400" dirty="0"/>
              <a:t>estabilizándose a partir del miércoles.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300" dirty="0"/>
          </a:p>
        </p:txBody>
      </p:sp>
      <p:sp>
        <p:nvSpPr>
          <p:cNvPr id="11" name="QuadreDeText 16">
            <a:extLst>
              <a:ext uri="{FF2B5EF4-FFF2-40B4-BE49-F238E27FC236}">
                <a16:creationId xmlns:a16="http://schemas.microsoft.com/office/drawing/2014/main" id="{5A904658-11A2-903C-C8F4-05F7A988430D}"/>
              </a:ext>
            </a:extLst>
          </p:cNvPr>
          <p:cNvSpPr txBox="1"/>
          <p:nvPr/>
        </p:nvSpPr>
        <p:spPr>
          <a:xfrm>
            <a:off x="6155053" y="4833554"/>
            <a:ext cx="5556052" cy="817245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Parece ser que a los clientes que se les llama al lunes, </a:t>
            </a:r>
            <a:r>
              <a:rPr lang="es-ES" sz="1400" b="1" dirty="0"/>
              <a:t>están mucho más predispuestos a contratar un depósito.</a:t>
            </a:r>
            <a:r>
              <a:rPr lang="es-ES" sz="1400" dirty="0"/>
              <a:t> Sorprende el alto número de llamadas en festivos.</a:t>
            </a:r>
            <a:endParaRPr lang="es-ES" sz="13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925A06B-52D4-A4CD-DEB7-D600880C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054" y="1033079"/>
            <a:ext cx="5593163" cy="356749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D104BFA-9DAF-CD75-3F94-CC0CB67F5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70" y="1033079"/>
            <a:ext cx="5524881" cy="35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6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480894" y="338435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TASA CONVERSIÓN Y NÚMERO DE LLAMADAS POR DÍA [2 a 17 min] 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4" name="QuadreDeText 16">
            <a:extLst>
              <a:ext uri="{FF2B5EF4-FFF2-40B4-BE49-F238E27FC236}">
                <a16:creationId xmlns:a16="http://schemas.microsoft.com/office/drawing/2014/main" id="{E3A16A9E-7472-CE39-9815-5063A5744B85}"/>
              </a:ext>
            </a:extLst>
          </p:cNvPr>
          <p:cNvSpPr txBox="1"/>
          <p:nvPr/>
        </p:nvSpPr>
        <p:spPr>
          <a:xfrm>
            <a:off x="8848446" y="1680779"/>
            <a:ext cx="3162580" cy="1276945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La edad solo se nota que haga aumentar las tasas de conversión </a:t>
            </a:r>
            <a:r>
              <a:rPr lang="es-ES" sz="1400" b="1" dirty="0"/>
              <a:t>por encima del rango alto, superior a 45 años</a:t>
            </a:r>
            <a:r>
              <a:rPr lang="es-ES" sz="1400" dirty="0"/>
              <a:t>. </a:t>
            </a:r>
          </a:p>
          <a:p>
            <a:endParaRPr lang="es-ES" sz="1300" dirty="0"/>
          </a:p>
        </p:txBody>
      </p:sp>
      <p:sp>
        <p:nvSpPr>
          <p:cNvPr id="7" name="QuadreDeText 16">
            <a:extLst>
              <a:ext uri="{FF2B5EF4-FFF2-40B4-BE49-F238E27FC236}">
                <a16:creationId xmlns:a16="http://schemas.microsoft.com/office/drawing/2014/main" id="{EC8BC701-2627-24B1-2A93-70D667709CDD}"/>
              </a:ext>
            </a:extLst>
          </p:cNvPr>
          <p:cNvSpPr txBox="1"/>
          <p:nvPr/>
        </p:nvSpPr>
        <p:spPr>
          <a:xfrm>
            <a:off x="8848446" y="3997789"/>
            <a:ext cx="3162580" cy="15153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También </a:t>
            </a:r>
            <a:r>
              <a:rPr lang="es-ES" sz="1400" b="1" dirty="0"/>
              <a:t>el aumento de los rangos de balance, hace aumentar la tasa de conversión</a:t>
            </a:r>
            <a:r>
              <a:rPr lang="es-ES" sz="1400" dirty="0"/>
              <a:t>, exceptuando el lunes, aunque no es un día con muchos registros.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3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EF002FC-EDD8-5E0A-BCBF-0140E9D5A7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r="122" b="33472"/>
          <a:stretch/>
        </p:blipFill>
        <p:spPr>
          <a:xfrm>
            <a:off x="611092" y="843174"/>
            <a:ext cx="8075717" cy="564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5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DA3C-6319-0E9E-C653-C4A5E5E6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2A1661-D4E8-303B-BA24-F14D615D13C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E3C7FFE1-A797-62BF-BC16-BAA12271AC8E}"/>
              </a:ext>
            </a:extLst>
          </p:cNvPr>
          <p:cNvSpPr txBox="1"/>
          <p:nvPr/>
        </p:nvSpPr>
        <p:spPr>
          <a:xfrm>
            <a:off x="480894" y="338435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TASA CONVERSIÓN Y NÚMERO DE LLAMADAS POR DÍA [2 a 17 min] 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7" name="QuadreDeText 16">
            <a:extLst>
              <a:ext uri="{FF2B5EF4-FFF2-40B4-BE49-F238E27FC236}">
                <a16:creationId xmlns:a16="http://schemas.microsoft.com/office/drawing/2014/main" id="{EC8BC701-2627-24B1-2A93-70D667709CDD}"/>
              </a:ext>
            </a:extLst>
          </p:cNvPr>
          <p:cNvSpPr txBox="1"/>
          <p:nvPr/>
        </p:nvSpPr>
        <p:spPr>
          <a:xfrm>
            <a:off x="4968901" y="4528815"/>
            <a:ext cx="6742203" cy="105560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Se debería priorizar llamar en invierno y primavera</a:t>
            </a:r>
            <a:r>
              <a:rPr lang="es-ES" sz="1400" dirty="0"/>
              <a:t>, pues son las estaciones con más tasa de conversión.</a:t>
            </a:r>
          </a:p>
          <a:p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Sorprende que además en estas estaciones, </a:t>
            </a:r>
            <a:r>
              <a:rPr lang="es-ES" sz="1400" b="1" dirty="0"/>
              <a:t>el domingo nunca se llame a los clientes</a:t>
            </a:r>
            <a:r>
              <a:rPr lang="es-ES" sz="1400" dirty="0"/>
              <a:t>.</a:t>
            </a:r>
            <a:endParaRPr lang="es-ES" sz="13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9172344-E746-BFCF-E2C0-283EAC6CD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7" y="4526770"/>
            <a:ext cx="3879545" cy="15563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C8ACBC2-6907-837C-405D-9A096D53D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94" y="1174951"/>
            <a:ext cx="11136630" cy="29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0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FFAE-1245-19B5-3C60-58AC8A5E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2C12619-B1CF-D3F7-B28B-32652C0F05E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F04D99-B7F8-3573-2F18-E88215F913F3}"/>
              </a:ext>
            </a:extLst>
          </p:cNvPr>
          <p:cNvSpPr/>
          <p:nvPr/>
        </p:nvSpPr>
        <p:spPr>
          <a:xfrm>
            <a:off x="455833" y="1625256"/>
            <a:ext cx="5344932" cy="4803820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D4C57D9-90FA-1254-9EC5-207A0AEE2D7F}"/>
              </a:ext>
            </a:extLst>
          </p:cNvPr>
          <p:cNvSpPr txBox="1"/>
          <p:nvPr/>
        </p:nvSpPr>
        <p:spPr>
          <a:xfrm>
            <a:off x="505958" y="250347"/>
            <a:ext cx="11230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PROPUESTAS 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DE PRIORIZACIÓN DE DÍAS DE LA SEMANA 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endParaRPr lang="es-ES" sz="16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0A3DF6-5B8C-C82E-4007-09D066866A92}"/>
              </a:ext>
            </a:extLst>
          </p:cNvPr>
          <p:cNvSpPr txBox="1"/>
          <p:nvPr/>
        </p:nvSpPr>
        <p:spPr>
          <a:xfrm>
            <a:off x="825135" y="2523781"/>
            <a:ext cx="4365989" cy="2230398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1" dirty="0"/>
              <a:t>Sin realizar ninguna segmentación (excepto rango duración)</a:t>
            </a:r>
            <a:r>
              <a:rPr lang="es-ES" sz="1200" dirty="0"/>
              <a:t>, la tasa de conversión empieza muy alta y </a:t>
            </a:r>
            <a:r>
              <a:rPr lang="es-ES" sz="1200" b="1" dirty="0"/>
              <a:t>decrece a lo largo de la semana</a:t>
            </a:r>
            <a:r>
              <a:rPr lang="es-ES" sz="1200" dirty="0"/>
              <a:t>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1" dirty="0"/>
              <a:t>Segmentando por tres rangos de edad y tres rangos balance</a:t>
            </a:r>
            <a:r>
              <a:rPr lang="es-ES" sz="1200" dirty="0"/>
              <a:t>, para </a:t>
            </a:r>
            <a:r>
              <a:rPr lang="es-ES" sz="1200" b="1" dirty="0"/>
              <a:t>edades inferiores a 34 años</a:t>
            </a:r>
            <a:r>
              <a:rPr lang="es-ES" sz="1200" dirty="0"/>
              <a:t>, las tasas de conversión siguen el patrón anterior, pero </a:t>
            </a:r>
            <a:r>
              <a:rPr lang="es-ES" sz="1200" b="1" dirty="0"/>
              <a:t>el jueves hacen un pequeño repunte</a:t>
            </a:r>
            <a:r>
              <a:rPr lang="es-ES" sz="1200" dirty="0"/>
              <a:t>. 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1" dirty="0"/>
              <a:t>Segmentando por estaciones del año, </a:t>
            </a:r>
            <a:r>
              <a:rPr lang="es-ES" sz="1200" dirty="0"/>
              <a:t>las curvas difieren del comportamiento promedio, aunque se mantiene el lunes como el día de más tasa de conversión, </a:t>
            </a:r>
            <a:r>
              <a:rPr lang="es-ES" sz="1200" b="1" dirty="0"/>
              <a:t>por encima del 0,78. </a:t>
            </a:r>
            <a:endParaRPr lang="es-ES" sz="1200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2A86DF7C-2112-699E-12B5-9B66B3CC713C}"/>
              </a:ext>
            </a:extLst>
          </p:cNvPr>
          <p:cNvSpPr/>
          <p:nvPr/>
        </p:nvSpPr>
        <p:spPr>
          <a:xfrm>
            <a:off x="6371770" y="1625256"/>
            <a:ext cx="5344932" cy="4803820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B4A5B90-D21B-B193-A37A-573840257D21}"/>
              </a:ext>
            </a:extLst>
          </p:cNvPr>
          <p:cNvSpPr txBox="1"/>
          <p:nvPr/>
        </p:nvSpPr>
        <p:spPr>
          <a:xfrm>
            <a:off x="551431" y="776446"/>
            <a:ext cx="11184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Enfoque 1</a:t>
            </a:r>
            <a:r>
              <a:rPr lang="es-ES" sz="1600" dirty="0"/>
              <a:t>: Nos enfocaríamos a los rangos con más tasas de conversión, </a:t>
            </a:r>
            <a:r>
              <a:rPr lang="es-ES" sz="1600" b="1" dirty="0"/>
              <a:t>entre duraciones 2 a 17 min, </a:t>
            </a:r>
          </a:p>
          <a:p>
            <a:r>
              <a:rPr lang="es-ES" sz="1600" dirty="0"/>
              <a:t>y a los clientes que les han llamado en 2010.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FAEE228-6729-211B-2A46-8B3A02A83818}"/>
              </a:ext>
            </a:extLst>
          </p:cNvPr>
          <p:cNvSpPr/>
          <p:nvPr/>
        </p:nvSpPr>
        <p:spPr>
          <a:xfrm>
            <a:off x="825135" y="1887320"/>
            <a:ext cx="4127865" cy="449964"/>
          </a:xfrm>
          <a:prstGeom prst="roundRect">
            <a:avLst>
              <a:gd name="adj" fmla="val 27880"/>
            </a:avLst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¿Cómo influyen los días de la semana en la efectividad de nuestras campañas de </a:t>
            </a:r>
            <a:r>
              <a:rPr lang="es-ES" sz="1400" dirty="0" err="1">
                <a:solidFill>
                  <a:schemeClr val="tx1"/>
                </a:solidFill>
              </a:rPr>
              <a:t>marqueting</a:t>
            </a:r>
            <a:r>
              <a:rPr lang="es-ES" sz="1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EEFA64B-D29F-CD76-5F2E-B88DC42940CE}"/>
              </a:ext>
            </a:extLst>
          </p:cNvPr>
          <p:cNvSpPr/>
          <p:nvPr/>
        </p:nvSpPr>
        <p:spPr>
          <a:xfrm>
            <a:off x="6863984" y="1908876"/>
            <a:ext cx="4051666" cy="454599"/>
          </a:xfrm>
          <a:prstGeom prst="roundRect">
            <a:avLst>
              <a:gd name="adj" fmla="val 27880"/>
            </a:avLst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¿Qué días deberían priorizarse para maximizar nuestras estrategias de contacto?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1B07CF-2C71-34AC-CFFC-EFE973B600AE}"/>
              </a:ext>
            </a:extLst>
          </p:cNvPr>
          <p:cNvSpPr txBox="1"/>
          <p:nvPr/>
        </p:nvSpPr>
        <p:spPr>
          <a:xfrm>
            <a:off x="6861242" y="2561460"/>
            <a:ext cx="4051666" cy="3337084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1" dirty="0"/>
              <a:t>Primavera e invierno deberían centrar el peso de las campañas, </a:t>
            </a:r>
            <a:r>
              <a:rPr lang="es-ES" sz="1200" dirty="0"/>
              <a:t>al tener tasas de conversión más favorables que otras estaciones, </a:t>
            </a:r>
            <a:r>
              <a:rPr lang="es-ES" sz="1200" b="1" dirty="0"/>
              <a:t>con un 25%  de incremento en tasa de conversión</a:t>
            </a:r>
            <a:r>
              <a:rPr lang="es-ES" sz="1200" dirty="0"/>
              <a:t> (0,65) frente al verano (0,49).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1" dirty="0"/>
              <a:t>Los días más favorables para llamar en invierno, serían lunes y miércoles</a:t>
            </a:r>
            <a:r>
              <a:rPr lang="es-ES" sz="1200" dirty="0"/>
              <a:t>, y no llamaríamos en domingo, respetando el día de descanso de los clientes. 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1" dirty="0"/>
              <a:t>Los días más favorables para llamar en primavera serían los lunes</a:t>
            </a:r>
            <a:r>
              <a:rPr lang="es-ES" sz="1200" dirty="0"/>
              <a:t>, aunque cualquier día tiene una tasa de conversión similar a la media del mes de 0,65, excepto el sábado, que es más baja. Tampoco se llamará el domingo.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Para el resto de las estaciones del año </a:t>
            </a:r>
            <a:r>
              <a:rPr lang="es-ES" sz="1200" b="1" dirty="0"/>
              <a:t>se priorizará llamar los lunes y martes</a:t>
            </a:r>
            <a:r>
              <a:rPr lang="es-ES" sz="1200" dirty="0"/>
              <a:t>.</a:t>
            </a:r>
          </a:p>
          <a:p>
            <a:pPr algn="just">
              <a:spcBef>
                <a:spcPts val="300"/>
              </a:spcBef>
            </a:pP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066954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d85baa7-4c0f-41f5-bdf7-ca3f2c5dfeb4}">
  <we:reference id="WA200003233" version="2.0.0.3" store="es-E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VVTW8TMRD9K5UvXFZos9l8kFsTihBqUURRLqiqZu3ZrVvHXmxvaKjye+DOT8gfY+zd0NJGajkgKnGK/eZl5s34eX3DhHS1gvV7WCKbsENhcfsNDsQLqT3a7Xd30GMJ0220z/OyHMIgzbLeaAB5nqVIUVN7abRjkxvmwVboF9I1oEJKAj+dJQyUmkMVdiUohwmr0TqjQcmv2JIp5G2Dm4Thda2MhZDy1IPHkHZFdNqThN7LPlUE7uUKT5H7Fh2Pijwr+/0RFr1UpMVwNASiuZYQle2lhNSx/MxoD1JTmYBlPC9KIUYi7WVp0efjvEgDXkrlO0qxPrquLXVHPa/rMJwZaa2MlRwUi11YdK3oG/ZWogXLL9bHuEIVkKP98YehuTU0LL9egJXtUExjOT4ktvgHLGNIe+kpG5uCvjo/AXuFXuqKbWjA3VHHhFxuf5DaXRGCRRh5oN3RxN6F5edGkjHwIDBcpHTdsJNuf2G+zCxSWLBJukl+jeZQrEBzQu/P5bCqLFbgu+3vDc2MapZ78Cc3eqcrDssaZKUj/qbRnXHS561aint6Bw/1nhHi6L+qu0i3nv7YtsFV48i1KKZgZxdgfbixxSVdjWDkze4yUdnLO9elc/M6Ovy/sO/ZJmD9cS56OCiQ80IMhrnIX+GjV//fO0VgbZz059osC4uPuyZ50mfrLyv8QyMLoxu/18HGCrTT1quvpd09C1lyT/ezOY5otoDetsGWSE9nWJjGuxo4zkFjbKluE0uMPDoi0CLMLK5t+D2WZM52ZAtQTZhWfGhZLBOL/QR4bXd86gcAAA==&quot;"/>
    <we:property name="creatorSessionId" value="&quot;62b41dc1-11db-451b-85a1-63ef87e73882&quot;"/>
    <we:property name="creatorTenantId" value="&quot;aec762e4-3d54-495e-a8fe-4287dce6fe69&quot;"/>
    <we:property name="creatorUserId" value="&quot;10032001F803F05B&quot;"/>
    <we:property name="datasetId" value="&quot;746d61e6-386b-426d-bacc-967e57730bba&quot;"/>
    <we:property name="embedUrl" value="&quot;/reportEmbed?reportId=0291a0b9-e473-4f76-84fa-242acbf3fdfe&amp;config=eyJjbHVzdGVyVXJsIjoiaHR0cHM6Ly9XQUJJLU5PUlRILUVVUk9QRS1HLVBSSU1BUlktcmVkaXJlY3QuYW5hbHlzaXMud2luZG93cy5uZXQiLCJlbWJlZEZlYXR1cmVzIjp7InVzYWdlTWV0cmljc1ZOZXh0Ijp0cnVlfX0%3D&amp;disableSensitivityBanner=true&quot;"/>
    <we:property name="initialStateBookmark" value="&quot;H4sIAAAAAAAAA+VVTU8bMRD9K8iXXlbV5gOScgspVVUIRFBxqaJobE8Wg2NvbW/KFuX3tPf+BP5Yx96lUIgEPVRF6in2m9mZN8/P8TWTypca6iNYIttlI+nw5htsyVfKBHQ33/1Wh2XMNNG94+ODyejkYH40muwTbMugrPFs95oFcAWGM+Ur0LEWgZ9mGQOtp1DE3QK0x4yV6Lw1oNVXbJIpFFyF64zhVamtg1jyNEDAWHZF6bSn3p3XPeoIIqgVnqIIDToc8H530esNkHdymfOdwQ5Qmm8SErONKbF0aj+2JoAy1CZiXdHnCykHMu90c94Twz7PI75QOrQpvN6/Kh1NRzPXZVRlTFwL65QAzdIUDn1D+pq9V+jAifP6EFeoI7K/Of44NHWWxAr1GTjViGIrJ/BxYoOf4CKFTFChjmcF5nI+AXeJQZmCrUng9oxTQaFufhDb2yYEyyh5TLvHiX2Iy8+VIkfgVszwKaWdhk3a/bn9MnZIYcl283X2S5qRXIERhD7UZVQUDgsI7fb3gcZWV8sN+LMHvTeVgGUJqjAJf1eZ1jj5y2at5AO+24/5zgjx9K1uL9Kdpz82YwhdeXItyj1w43NwId5YfkFXIxp5fXuZqO3FvevSurlODv8v7DtbR6w37MsObnMUgsvtnb7sv8Enr/6/d4rE0noV5sYuucOnXZM962/rLzP8QyNLa6qw0cHWSXR7jVffKnf7LHSzB7xfzHEks0X0bgy2RHo648JWwZcgcAoG00hlU1hhyqMjAiOjZmnt4u+hInM2kp2BrqJa6aFlqQmpqLjGJz6Izy9LtBK5n/khxywTCAAA&quot;"/>
    <we:property name="isFiltersActionButtonVisible" value="true"/>
    <we:property name="isVisualContainerHeaderHidden" value="false"/>
    <we:property name="pageDisplayName" value="&quot;EDA&quot;"/>
    <we:property name="pageName" value="&quot;87b42f337eb10d0b676a&quot;"/>
    <we:property name="reportEmbeddedTime" value="&quot;2024-10-30T11:34:42.181Z&quot;"/>
    <we:property name="reportName" value="&quot;S4_Marketing_P&quot;"/>
    <we:property name="reportState" value="&quot;CONNECTED&quot;"/>
    <we:property name="reportUrl" value="&quot;/groups/me/reports/0291a0b9-e473-4f76-84fa-242acbf3fdfe/87b42f337eb10d0b676a?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c75c3f0-a062-4ac3-8856-4a6cd11b87e0}">
  <we:reference id="WA200003233" version="2.0.0.3" store="es-E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WTYvbMBD9K0GXXkKxEztxctuaLaXsltCUXMpSJtLE0a4iu5Kcbhrye9p7f0L+WEey9yNkSwq9LHQhEGnmMfPm6Ul4y4S0lYLNB1ghG7MzYXD/AzrildQOzf6n7cSsy3STTbIUU94f9eN+xJNhgtFwTtmycrLUlo23zIEp0M2krUH5khT8fNVloNQECr9bgLLYZRUaW2pQ8js2YEo5U+Ouy/C2UqUBX3LqwKEvuyY47YlC/LpPHYE7ucYpctdEh2KU9qK0P+IZH8VxAilEBLMNIDB7EuJLh/Z5qR1ITW18LII4W4hFlkEvyRIxGgwGqY8vpHItZL45v60MTUczb6pGujVojoKFEQzahvGWnRWFwQJcuz0/SOalqldPxKdlbTh+xEVIaSfdhnq8AX3z5RLMDTqpC7YjuSamJDFDVmBVWulC+G2tW3FSv12W33KDpKZg42jXvSedU6gojeSgjni/k2jA8OXmAteojine549Td6RmYGRzkmGcfxiz9WcoyOX+Fzuc3PvEwx5xYu/98mstyc3Y8QgbIO007LLdH0pzRRFLTVXryweLfGoU4+HA8iUY560/vyaPeUfs7lxJtK4f+a5VeBOs8l9IerXzsRR7QL8oizlEwxjEIElO3qEXO/7xpj7X5yV63qQ5rCqQhT7N+vTNV7Ul66LIX56Av3gCwivwIA5bIX0a+EVZO1sBxwloDJJUTUuJAUdGAS38mYS18f8XkoRvjmQGqvacw4cEC21Ct99tac4ayggAAA==&quot;"/>
    <we:property name="creatorSessionId" value="&quot;64f68b58-b350-4f25-a152-2e59f57578c0&quot;"/>
    <we:property name="creatorTenantId" value="&quot;aec762e4-3d54-495e-a8fe-4287dce6fe69&quot;"/>
    <we:property name="creatorUserId" value="&quot;10032001F803F05B&quot;"/>
    <we:property name="datasetId" value="&quot;746d61e6-386b-426d-bacc-967e57730bba&quot;"/>
    <we:property name="embedUrl" value="&quot;/reportEmbed?reportId=0291a0b9-e473-4f76-84fa-242acbf3fdfe&amp;config=eyJjbHVzdGVyVXJsIjoiaHR0cHM6Ly9XQUJJLU5PUlRILUVVUk9QRS1HLVBSSU1BUlktcmVkaXJlY3QuYW5hbHlzaXMud2luZG93cy5uZXQiLCJlbWJlZEZlYXR1cmVzIjp7InVzYWdlTWV0cmljc1ZOZXh0Ijp0cnVlfX0%3D&amp;disableSensitivityBanner=true&quot;"/>
    <we:property name="initialStateBookmark" value="&quot;H4sIAAAAAAAAA+1WzW4aMRB+FeRLL6jaJSxZuNEVVdWEBIWKS4WiwTssTox3a3tpKOJ50nsfgRfr2Lv5QaSiUi+RGgkJz8/OfPP5s+UNS4UpJKwvYImsx/qpxt09NNJ3QlnUu5+mEbImU1X0w+Xl2bB/dXZ90R8OyJ0XVuTKsN6GWdAZ2okwJUhXi5xfp00GUo4gc9YcpMEmK1CbXIEUP7BKppDVJW6bDO8KmWtwJccWLLqyK0onm3qH70+oI3ArVjhGbivvadqNWkF00uUx74ZhGyIIKM1UCR7ZiymutG+f5MqCUNTG+QII43k6j2NoteN22u10OpHzz4W0dcpsPbgrNE1HM6+LirMVKI4p8yNoNBXiDetnmcYMbG0O9oJJLsvlC/5xXmqOVzj3IWWFXTvmQd1eD0HfohUqY1uia6RzItNHUyxyI6x3fyxVTU7kzEX+PdFIbKasF2ybj6ATcmW5FhzkAe5PAjVovlif4wrlIcTH+GHoAdQEtKh20o/zD2PWwvQFudj9YvuTO524tGeY2Ge3/FYKkjE2XIbxKfU0bFjb+9RMyWOoqax1+SSRLxVj3G9YsgBtnfRnN6Qxp4jtgyoJ1s0z3dUMr71U/gtKp1vni7AF9AvikENwGkLaabePnqE3Of7xpL7W6yV43aA5LAsQmTqO+vjJl6Uh6WKavF0Bf3EF+FvgiRy2RHoauEVeWlMAxxEo9JQUVUuBPo+EAip1e+LX2v2fCyK+2pIJyNJh9g8J5pvQLomZxCMfuOcF87A8ut+U7tru8wgAAA==&quot;"/>
    <we:property name="isFiltersActionButtonVisible" value="true"/>
    <we:property name="isVisualContainerHeaderHidden" value="false"/>
    <we:property name="pageDisplayName" value="&quot;ANÁLISIS&quot;"/>
    <we:property name="pageName" value="&quot;7d9520539c8c9114a5a0&quot;"/>
    <we:property name="reportEmbeddedTime" value="&quot;2024-10-30T11:35:10.043Z&quot;"/>
    <we:property name="reportName" value="&quot;S4_Marketing_P&quot;"/>
    <we:property name="reportState" value="&quot;CONNECTED&quot;"/>
    <we:property name="reportUrl" value="&quot;/groups/me/reports/0291a0b9-e473-4f76-84fa-242acbf3fdfe/7d9520539c8c9114a5a0?fromEntryPoint=export&quot;"/>
    <we:property name="design" value="{&quot;border&quot;:{&quot;isActive&quot;:false,&quot;color&quot;:&quot;#808080&quot;,&quot;width&quot;:1,&quot;transparency&quot;:0,&quot;dash&quot;:&quot;solid&quot;}}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c38f1e11-ba2d-4e8a-a0c0-87f86c47aba8}">
  <we:reference id="WA200003233" version="2.0.0.3" store="es-ES" storeType="OMEX"/>
  <we:alternateReferences/>
  <we:properties>
    <we:property name="Microsoft.Office.CampaignId" value="&quot;none&quot;"/>
    <we:property name="reportUrl" value="&quot;/groups/me/reports/0291a0b9-e473-4f76-84fa-242acbf3fdfe/a5af1b07209307901984?fromEntryPoint=export&quot;"/>
    <we:property name="reportState" value="&quot;CONNECTED&quot;"/>
    <we:property name="artifactViewState" value="&quot;live&quot;"/>
    <we:property name="reportEmbeddedTime" value="&quot;2024-10-30T11:35:03.869Z&quot;"/>
    <we:property name="creatorSessionId" value="&quot;f9ce13d7-f350-47b8-a9c9-1532f3fe1965&quot;"/>
    <we:property name="creatorUserId" value="&quot;10032001F803F05B&quot;"/>
    <we:property name="creatorTenantId" value="&quot;aec762e4-3d54-495e-a8fe-4287dce6fe69&quot;"/>
    <we:property name="pageDisplayName" value="&quot;Página 1&quot;"/>
    <we:property name="pageName" value="&quot;a5af1b07209307901984&quot;"/>
    <we:property name="reportName" value="&quot;S4_Marketing_P&quot;"/>
    <we:property name="isVisualContainerHeaderHidden" value="false"/>
    <we:property name="isFiltersActionButtonVisible" value="true"/>
    <we:property name="initialStateBookmark" value="&quot;H4sIAAAAAAAAA+1XzU7bQBB+FbSXXqLKju045gYhUlUIIEBcKhSNdydh6cZ2d9dpUpTnae99BF6ss+tQfkJBFVTQlpPXM7M7833z7Vg+Z0KaSsF8FybI1tmG0HjxFdbEG1lY1BffzFrIWqxovJt7e9uDjYPt4e7GoE/msrKyLAxbP2cW9BjtsTQ1KHcWGT+ctBgotQ9j9zYCZbDFKtSmLEDJL9gEk8vqGhcthrNKlRrckYcWLLpjpxRO75Q7fBtRRuBWTvEQuW2skMAozIO0HWRRkGZBmHVjCjNNgK/szhB3tE/fKwsLsqA0zpYEcZR3MUwDjEQ3jUUOqbOPpLLLkHzen1Wa0BHmedVwNoWCo2AegkbTVHzOBgim1h5H/4bjsKw1xwMceVdhpZ07dqH4OByA/ohWFmO2IEr2dUmEee8RGBj2Z9KWwx0FExDgI07Lzz2NxJZg68HihCyGNqsluVc4j5paOWhXZ5mfEUMOD20otUC9OfeQtqS+5LbdulX1n4dD9VNUmrSzrJNEEQ/CTtiNQ4juacJSmonIuiMUPOKdGLIoAhABAV22qEcEjUstOVFyu0u9UtWT4mlQcacmblc6Ey5azyeXnpJIl7mhufxXVLOCqhFPW8SjOMU45EGed0QMaZ49eIPvk8c7iRo0P53v4BTVKoyf/lXXZeHHoGUz1jzkR1CxnNL+QC4vvrMb7Ag3NF3YtZrYe7f8VEua6bjmIowPWaKh9pg7FPGS1fqMtT1m8KrakABRNOOmdwra3r5SzceNUp9d+3wttdlctP9CjHSPyZaIMMnzPEQRYxzwqB2I6IV8igcoJFyKwcy2sCoNyeOvnqy/xtTM1SQMBQ/zbhzHAvKIJ0kIr3P1pc/Vp1Tq6wD7nQHmZ9gVOWyC9H/kFmVtTQUc96FAT0nVpJTo40gMUAjXE7/W7rkjifimJcegalez/5tiPgl1SeYKH9jg/rGYL8tX9wM96E2N+A0AAA==&quot;"/>
    <we:property name="bookmark" value="&quot;H4sIAAAAAAAAA+1X207cMBD9FeSXvqyqOJfdDW9lQaoqqFCpeKkQmtiziyEbp7az3S3ie9r3fgI/1rG9lMtSqgoqaMtTEs/EM+fM8YlyyqSybQ2LtzBFts5eSYPnX2BNvlCNQ3P+1a5x1mNNjKZVWlSFyFOUZcaHfewLQVHdOqUby9ZPmQMzQbevbAe135IWPxz0GNT1Lkz80xhqiz3WorG6gVp9xphMIWc6POsxnLe1NuC33HPg0G87o3R6phb4y4wqgnBqhnsoXFyFAsa8SgZpUmbJoEx4OcwpzcaE0NmtKX7rUH6kGweqoTJ+rUjyrBoiHySYyeEglxUM/PpY1W6ZUi225q0hdIR50UbqZtAIlCxAMGhjx6dsB8F2JuDYuhbY050R+A7HIdQ45Ra0zwY0J4c7YE7QqWbCzoiSXaOJsBB9DxYOt+bK6cPtGqYgIWQc6U8jg8SWZOvJ2QGtWHq5XpJ7ifN97FWA8X3q6pgY8njoBW0kmo1FgLSpzAW3ae9G138eDvVPWYMiLct+kWUi4X0+zDlkdwxhqdBClsMxSpGJfg5llgHIhIAuRzQigibaKEGU3JzSSNfdtHkYVMKrSbiVyfCz3uPJZVQrpDMdadb/impWUEXxpDIf5wPMuUiqqi9zGFTlL0/wXfJ4rdCAEUeLbZxhvQrjR3w1dNH4PhgVbS1AvgcVS7MOGwp1/o1dY0d60/RpV3pib/ztx06RteOaz7AhZYmGxmNvUcRTVusj9nYf4607SwJEGe1mdATG3TxS8eNGpY+vfL6W2owH7b8QI51jWiskL6qq4ihzzBORpYnMnsineAelggsx2PkmttqSPP5qZ/05puirBedS8GqY57mEKhNFweHZV5+6rz6kUp8N7HcMLHjYJTlsivR/5G9052wLAnehwUBJG0sqDHkkBmikn0m4N/66rYj4OJJ9qDvfc/ibYqFMqPYdgBiy388NAAA=&quot;"/>
    <we:property name="datasetId" value="&quot;746d61e6-386b-426d-bacc-967e57730bba&quot;"/>
    <we:property name="embedUrl" value="&quot;/reportEmbed?reportId=0291a0b9-e473-4f76-84fa-242acbf3fdfe&amp;config=eyJjbHVzdGVyVXJsIjoiaHR0cHM6Ly9XQUJJLU5PUlRILUVVUk9QRS1H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2542</TotalTime>
  <Words>1156</Words>
  <Application>Microsoft Office PowerPoint</Application>
  <PresentationFormat>Pantalla panoràmica</PresentationFormat>
  <Paragraphs>82</Paragraphs>
  <Slides>18</Slides>
  <Notes>5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Tema de Office</vt:lpstr>
      <vt:lpstr>RESULTADOS DESAFÍO 3</vt:lpstr>
      <vt:lpstr>Análisis de Márketing y Comunicación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Pau Fernández Ripollès</cp:lastModifiedBy>
  <cp:revision>50</cp:revision>
  <dcterms:created xsi:type="dcterms:W3CDTF">2024-10-12T08:55:41Z</dcterms:created>
  <dcterms:modified xsi:type="dcterms:W3CDTF">2024-10-30T12:00:04Z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