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324" r:id="rId5"/>
    <p:sldId id="302" r:id="rId6"/>
    <p:sldId id="368" r:id="rId7"/>
    <p:sldId id="366" r:id="rId8"/>
    <p:sldId id="367" r:id="rId9"/>
    <p:sldId id="365" r:id="rId10"/>
    <p:sldId id="364" r:id="rId11"/>
    <p:sldId id="369" r:id="rId12"/>
    <p:sldId id="327" r:id="rId13"/>
    <p:sldId id="347" r:id="rId14"/>
    <p:sldId id="355" r:id="rId15"/>
    <p:sldId id="357" r:id="rId16"/>
    <p:sldId id="358" r:id="rId17"/>
    <p:sldId id="354" r:id="rId18"/>
    <p:sldId id="359" r:id="rId19"/>
    <p:sldId id="360" r:id="rId20"/>
    <p:sldId id="363" r:id="rId21"/>
    <p:sldId id="361" r:id="rId22"/>
    <p:sldId id="362" r:id="rId23"/>
    <p:sldId id="328" r:id="rId24"/>
    <p:sldId id="330" r:id="rId25"/>
    <p:sldId id="351" r:id="rId26"/>
    <p:sldId id="329" r:id="rId27"/>
    <p:sldId id="332" r:id="rId28"/>
    <p:sldId id="350" r:id="rId29"/>
    <p:sldId id="333" r:id="rId30"/>
    <p:sldId id="352" r:id="rId31"/>
    <p:sldId id="335" r:id="rId3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7575"/>
    <a:srgbClr val="D9FFD9"/>
    <a:srgbClr val="CFAFE7"/>
    <a:srgbClr val="C39BE1"/>
    <a:srgbClr val="FFB7B7"/>
    <a:srgbClr val="81D185"/>
    <a:srgbClr val="45BB4B"/>
    <a:srgbClr val="008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3348" autoAdjust="0"/>
  </p:normalViewPr>
  <p:slideViewPr>
    <p:cSldViewPr snapToGrid="0">
      <p:cViewPr varScale="1">
        <p:scale>
          <a:sx n="108" d="100"/>
          <a:sy n="108" d="100"/>
        </p:scale>
        <p:origin x="618" y="102"/>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47" d="100"/>
          <a:sy n="47" d="100"/>
        </p:scale>
        <p:origin x="277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21/10/2024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21/10/2024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‹Nº›</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9EA46-9462-B071-AED3-25764CFA7FC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F08F31E-D37D-8C72-E287-CBB35A63844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957BCDF-9FC8-D962-8DCF-A4D70FD1F20E}"/>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AADDC00D-2B44-6888-881B-99EC9317C682}"/>
              </a:ext>
            </a:extLst>
          </p:cNvPr>
          <p:cNvSpPr>
            <a:spLocks noGrp="1"/>
          </p:cNvSpPr>
          <p:nvPr>
            <p:ph type="sldNum" sz="quarter" idx="5"/>
          </p:nvPr>
        </p:nvSpPr>
        <p:spPr/>
        <p:txBody>
          <a:bodyPr/>
          <a:lstStyle/>
          <a:p>
            <a:pPr rtl="0"/>
            <a:fld id="{8530193B-564F-4854-8A52-728F3FB19C85}" type="slidenum">
              <a:rPr lang="es-ES" noProof="0" smtClean="0"/>
              <a:t>25</a:t>
            </a:fld>
            <a:endParaRPr lang="es-ES" noProof="0"/>
          </a:p>
        </p:txBody>
      </p:sp>
    </p:spTree>
    <p:extLst>
      <p:ext uri="{BB962C8B-B14F-4D97-AF65-F5344CB8AC3E}">
        <p14:creationId xmlns:p14="http://schemas.microsoft.com/office/powerpoint/2010/main" val="2993063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A2E04-9098-256E-0AEF-45FD09FAF85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5803E53-BAE5-92A8-23C3-9060C5D6D1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9468F9-3F2C-E6B1-EFE6-C2AC2BF0C1B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61FBE25-B251-38E9-FDEE-80F929DCD046}"/>
              </a:ext>
            </a:extLst>
          </p:cNvPr>
          <p:cNvSpPr>
            <a:spLocks noGrp="1"/>
          </p:cNvSpPr>
          <p:nvPr>
            <p:ph type="sldNum" sz="quarter" idx="5"/>
          </p:nvPr>
        </p:nvSpPr>
        <p:spPr/>
        <p:txBody>
          <a:bodyPr/>
          <a:lstStyle/>
          <a:p>
            <a:pPr rtl="0"/>
            <a:fld id="{8530193B-564F-4854-8A52-728F3FB19C85}" type="slidenum">
              <a:rPr lang="es-ES" noProof="0" smtClean="0"/>
              <a:t>26</a:t>
            </a:fld>
            <a:endParaRPr lang="es-ES" noProof="0"/>
          </a:p>
        </p:txBody>
      </p:sp>
    </p:spTree>
    <p:extLst>
      <p:ext uri="{BB962C8B-B14F-4D97-AF65-F5344CB8AC3E}">
        <p14:creationId xmlns:p14="http://schemas.microsoft.com/office/powerpoint/2010/main" val="3486366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7D38E-33F9-D49A-4C5B-F7F4AA3A60A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4781FF0-7926-B6A7-820F-74452805D43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CA55E2-F3E4-D350-3FCD-595B858CB72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20D89AD-27A1-4AF4-3B31-3F707F5DD491}"/>
              </a:ext>
            </a:extLst>
          </p:cNvPr>
          <p:cNvSpPr>
            <a:spLocks noGrp="1"/>
          </p:cNvSpPr>
          <p:nvPr>
            <p:ph type="sldNum" sz="quarter" idx="5"/>
          </p:nvPr>
        </p:nvSpPr>
        <p:spPr/>
        <p:txBody>
          <a:bodyPr/>
          <a:lstStyle/>
          <a:p>
            <a:pPr rtl="0"/>
            <a:fld id="{8530193B-564F-4854-8A52-728F3FB19C85}" type="slidenum">
              <a:rPr lang="es-ES" noProof="0" smtClean="0"/>
              <a:t>27</a:t>
            </a:fld>
            <a:endParaRPr lang="es-ES" noProof="0"/>
          </a:p>
        </p:txBody>
      </p:sp>
    </p:spTree>
    <p:extLst>
      <p:ext uri="{BB962C8B-B14F-4D97-AF65-F5344CB8AC3E}">
        <p14:creationId xmlns:p14="http://schemas.microsoft.com/office/powerpoint/2010/main" val="2605541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C85F-EC1B-CFD1-A657-E7902541F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FF142F-1FC3-8081-0C22-8E98D7494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6EE938-C74C-25D5-628C-C9B03E86980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0A613478-0ACE-0074-01E5-8217CC3C0DB5}"/>
              </a:ext>
            </a:extLst>
          </p:cNvPr>
          <p:cNvSpPr>
            <a:spLocks noGrp="1"/>
          </p:cNvSpPr>
          <p:nvPr>
            <p:ph type="sldNum" sz="quarter" idx="5"/>
          </p:nvPr>
        </p:nvSpPr>
        <p:spPr/>
        <p:txBody>
          <a:bodyPr rtlCol="0"/>
          <a:lstStyle/>
          <a:p>
            <a:pPr rtl="0"/>
            <a:fld id="{8530193B-564F-4854-8A52-728F3FB19C85}" type="slidenum">
              <a:rPr lang="es-ES" smtClean="0"/>
              <a:t>28</a:t>
            </a:fld>
            <a:endParaRPr lang="es-ES"/>
          </a:p>
        </p:txBody>
      </p:sp>
    </p:spTree>
    <p:extLst>
      <p:ext uri="{BB962C8B-B14F-4D97-AF65-F5344CB8AC3E}">
        <p14:creationId xmlns:p14="http://schemas.microsoft.com/office/powerpoint/2010/main" val="784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9</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18</a:t>
            </a:fld>
            <a:endParaRPr lang="es-ES" noProof="0"/>
          </a:p>
        </p:txBody>
      </p:sp>
    </p:spTree>
    <p:extLst>
      <p:ext uri="{BB962C8B-B14F-4D97-AF65-F5344CB8AC3E}">
        <p14:creationId xmlns:p14="http://schemas.microsoft.com/office/powerpoint/2010/main" val="74627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19</a:t>
            </a:fld>
            <a:endParaRPr lang="es-ES" noProof="0"/>
          </a:p>
        </p:txBody>
      </p:sp>
    </p:spTree>
    <p:extLst>
      <p:ext uri="{BB962C8B-B14F-4D97-AF65-F5344CB8AC3E}">
        <p14:creationId xmlns:p14="http://schemas.microsoft.com/office/powerpoint/2010/main" val="1804090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0017-33F2-412C-1854-7A09F665AC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2F3EA81-C122-FBE8-1C8D-279D57A511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B0EA864-363F-25FE-C2EE-1714F76C146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C3F3647A-B7CE-5539-7577-C001475F3EBA}"/>
              </a:ext>
            </a:extLst>
          </p:cNvPr>
          <p:cNvSpPr>
            <a:spLocks noGrp="1"/>
          </p:cNvSpPr>
          <p:nvPr>
            <p:ph type="sldNum" sz="quarter" idx="5"/>
          </p:nvPr>
        </p:nvSpPr>
        <p:spPr/>
        <p:txBody>
          <a:bodyPr rtlCol="0"/>
          <a:lstStyle/>
          <a:p>
            <a:pPr rtl="0"/>
            <a:fld id="{8530193B-564F-4854-8A52-728F3FB19C85}" type="slidenum">
              <a:rPr lang="es-ES" smtClean="0"/>
              <a:t>20</a:t>
            </a:fld>
            <a:endParaRPr lang="es-ES"/>
          </a:p>
        </p:txBody>
      </p:sp>
    </p:spTree>
    <p:extLst>
      <p:ext uri="{BB962C8B-B14F-4D97-AF65-F5344CB8AC3E}">
        <p14:creationId xmlns:p14="http://schemas.microsoft.com/office/powerpoint/2010/main" val="237027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dirty="0"/>
          </a:p>
        </p:txBody>
      </p:sp>
      <p:sp>
        <p:nvSpPr>
          <p:cNvPr id="4" name="Contenidor de número de diapositiva 3"/>
          <p:cNvSpPr>
            <a:spLocks noGrp="1"/>
          </p:cNvSpPr>
          <p:nvPr>
            <p:ph type="sldNum" sz="quarter" idx="5"/>
          </p:nvPr>
        </p:nvSpPr>
        <p:spPr/>
        <p:txBody>
          <a:bodyPr/>
          <a:lstStyle/>
          <a:p>
            <a:pPr rtl="0"/>
            <a:fld id="{8530193B-564F-4854-8A52-728F3FB19C85}" type="slidenum">
              <a:rPr lang="es-ES" noProof="0" smtClean="0"/>
              <a:t>22</a:t>
            </a:fld>
            <a:endParaRPr lang="es-ES" noProof="0"/>
          </a:p>
        </p:txBody>
      </p:sp>
    </p:spTree>
    <p:extLst>
      <p:ext uri="{BB962C8B-B14F-4D97-AF65-F5344CB8AC3E}">
        <p14:creationId xmlns:p14="http://schemas.microsoft.com/office/powerpoint/2010/main" val="3037289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23</a:t>
            </a:fld>
            <a:endParaRPr lang="es-ES" noProof="0"/>
          </a:p>
        </p:txBody>
      </p:sp>
    </p:spTree>
    <p:extLst>
      <p:ext uri="{BB962C8B-B14F-4D97-AF65-F5344CB8AC3E}">
        <p14:creationId xmlns:p14="http://schemas.microsoft.com/office/powerpoint/2010/main" val="3770405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F9210-6D20-19EF-DA13-72C56BAE23D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85DFB2B-4DC6-A4AC-C311-C2F9EBABF1B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49BC6DC-3D61-C40D-308A-D98F4E4B90C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309D8CD-035A-94D5-0CA5-4DEC8D69E4A4}"/>
              </a:ext>
            </a:extLst>
          </p:cNvPr>
          <p:cNvSpPr>
            <a:spLocks noGrp="1"/>
          </p:cNvSpPr>
          <p:nvPr>
            <p:ph type="sldNum" sz="quarter" idx="5"/>
          </p:nvPr>
        </p:nvSpPr>
        <p:spPr/>
        <p:txBody>
          <a:bodyPr/>
          <a:lstStyle/>
          <a:p>
            <a:pPr rtl="0"/>
            <a:fld id="{8530193B-564F-4854-8A52-728F3FB19C85}" type="slidenum">
              <a:rPr lang="es-ES" noProof="0" smtClean="0"/>
              <a:t>24</a:t>
            </a:fld>
            <a:endParaRPr lang="es-ES" noProof="0"/>
          </a:p>
        </p:txBody>
      </p:sp>
    </p:spTree>
    <p:extLst>
      <p:ext uri="{BB962C8B-B14F-4D97-AF65-F5344CB8AC3E}">
        <p14:creationId xmlns:p14="http://schemas.microsoft.com/office/powerpoint/2010/main" val="52267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21/10/2024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‹Nº›</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2</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21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a:t>
            </a:r>
            <a:endParaRPr lang="es-ES" sz="2400" b="1" i="1" dirty="0">
              <a:solidFill>
                <a:schemeClr val="accent3">
                  <a:lumMod val="50000"/>
                </a:schemeClr>
              </a:solidFill>
              <a:effectLst/>
              <a:latin typeface="+mj-lt"/>
            </a:endParaRP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5991224" y="5164674"/>
            <a:ext cx="5206017"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Hemos descompuesto estos 3.388 </a:t>
            </a:r>
            <a:r>
              <a:rPr lang="es-ES" sz="1300" dirty="0"/>
              <a:t>por el campo </a:t>
            </a:r>
            <a:r>
              <a:rPr lang="es-ES" sz="1300" i="1" dirty="0" err="1"/>
              <a:t>poutcome</a:t>
            </a:r>
            <a:r>
              <a:rPr lang="es-ES" sz="1300" dirty="0"/>
              <a:t>, éxito de la campaña anterior, y vemos claramente, </a:t>
            </a:r>
            <a:r>
              <a:rPr lang="es-ES" sz="1300" b="1" dirty="0"/>
              <a:t>que nunca se les llamó anteriormente</a:t>
            </a:r>
            <a:r>
              <a:rPr lang="es-ES" sz="1300" dirty="0"/>
              <a:t>.</a:t>
            </a:r>
          </a:p>
        </p:txBody>
      </p:sp>
      <p:pic>
        <p:nvPicPr>
          <p:cNvPr id="6" name="Imagen 5">
            <a:extLst>
              <a:ext uri="{FF2B5EF4-FFF2-40B4-BE49-F238E27FC236}">
                <a16:creationId xmlns:a16="http://schemas.microsoft.com/office/drawing/2014/main" id="{3A952524-6C81-363A-D52D-CB42DDAE2121}"/>
              </a:ext>
            </a:extLst>
          </p:cNvPr>
          <p:cNvPicPr>
            <a:picLocks noChangeAspect="1"/>
          </p:cNvPicPr>
          <p:nvPr/>
        </p:nvPicPr>
        <p:blipFill>
          <a:blip r:embed="rId2"/>
          <a:stretch>
            <a:fillRect/>
          </a:stretch>
        </p:blipFill>
        <p:spPr>
          <a:xfrm>
            <a:off x="793081" y="872608"/>
            <a:ext cx="4331369" cy="4080392"/>
          </a:xfrm>
          <a:prstGeom prst="rect">
            <a:avLst/>
          </a:prstGeom>
        </p:spPr>
      </p:pic>
      <p:pic>
        <p:nvPicPr>
          <p:cNvPr id="10" name="Imagen 9">
            <a:extLst>
              <a:ext uri="{FF2B5EF4-FFF2-40B4-BE49-F238E27FC236}">
                <a16:creationId xmlns:a16="http://schemas.microsoft.com/office/drawing/2014/main" id="{FB65792C-850F-0774-7FBB-13D63963E6A7}"/>
              </a:ext>
            </a:extLst>
          </p:cNvPr>
          <p:cNvPicPr>
            <a:picLocks noChangeAspect="1"/>
          </p:cNvPicPr>
          <p:nvPr/>
        </p:nvPicPr>
        <p:blipFill>
          <a:blip r:embed="rId3"/>
          <a:stretch>
            <a:fillRect/>
          </a:stretch>
        </p:blipFill>
        <p:spPr>
          <a:xfrm>
            <a:off x="5991225" y="872608"/>
            <a:ext cx="5206017" cy="4080392"/>
          </a:xfrm>
          <a:prstGeom prst="rect">
            <a:avLst/>
          </a:prstGeom>
        </p:spPr>
      </p:pic>
      <p:sp>
        <p:nvSpPr>
          <p:cNvPr id="12" name="QuadreDeText 16">
            <a:extLst>
              <a:ext uri="{FF2B5EF4-FFF2-40B4-BE49-F238E27FC236}">
                <a16:creationId xmlns:a16="http://schemas.microsoft.com/office/drawing/2014/main" id="{9074C1D8-F0A6-FB04-BA05-0E2F2A59CE40}"/>
              </a:ext>
            </a:extLst>
          </p:cNvPr>
          <p:cNvSpPr txBox="1"/>
          <p:nvPr/>
        </p:nvSpPr>
        <p:spPr>
          <a:xfrm>
            <a:off x="705707" y="5164674"/>
            <a:ext cx="4506115" cy="544830"/>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De la distribución de “</a:t>
            </a:r>
            <a:r>
              <a:rPr lang="es-ES" sz="1300" dirty="0" err="1"/>
              <a:t>contact</a:t>
            </a:r>
            <a:r>
              <a:rPr lang="es-ES" sz="1300" dirty="0"/>
              <a:t>”, hemos visto que </a:t>
            </a:r>
            <a:r>
              <a:rPr lang="es-ES" sz="1300" b="1" dirty="0"/>
              <a:t>3388 registros tenían la etiqueta “</a:t>
            </a:r>
            <a:r>
              <a:rPr lang="es-ES" sz="1300" b="1" dirty="0" err="1"/>
              <a:t>unknown</a:t>
            </a:r>
            <a:r>
              <a:rPr lang="es-ES" sz="1300" b="1" dirty="0"/>
              <a:t>”</a:t>
            </a:r>
            <a:endParaRPr lang="es-ES" sz="1300" dirty="0"/>
          </a:p>
        </p:txBody>
      </p:sp>
      <p:sp>
        <p:nvSpPr>
          <p:cNvPr id="13" name="QuadreDeText 16">
            <a:extLst>
              <a:ext uri="{FF2B5EF4-FFF2-40B4-BE49-F238E27FC236}">
                <a16:creationId xmlns:a16="http://schemas.microsoft.com/office/drawing/2014/main" id="{EBCD642F-AFF0-D7E4-8199-687E297494F7}"/>
              </a:ext>
            </a:extLst>
          </p:cNvPr>
          <p:cNvSpPr txBox="1"/>
          <p:nvPr/>
        </p:nvSpPr>
        <p:spPr>
          <a:xfrm>
            <a:off x="5991224" y="5985392"/>
            <a:ext cx="5206017" cy="544830"/>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No </a:t>
            </a:r>
            <a:r>
              <a:rPr lang="es-ES" sz="1300" b="1" dirty="0" err="1"/>
              <a:t>reetiqueramos</a:t>
            </a:r>
            <a:r>
              <a:rPr lang="es-ES" sz="1300" b="1" dirty="0"/>
              <a:t> los “</a:t>
            </a:r>
            <a:r>
              <a:rPr lang="es-ES" sz="1300" b="1" dirty="0" err="1"/>
              <a:t>unkown</a:t>
            </a:r>
            <a:r>
              <a:rPr lang="es-ES" sz="1300" b="1" dirty="0"/>
              <a:t>”</a:t>
            </a:r>
            <a:r>
              <a:rPr lang="es-ES" sz="1300" dirty="0"/>
              <a:t>, por ser una población de clientes que solo se les ha llamado un vez.</a:t>
            </a:r>
          </a:p>
        </p:txBody>
      </p:sp>
    </p:spTree>
    <p:extLst>
      <p:ext uri="{BB962C8B-B14F-4D97-AF65-F5344CB8AC3E}">
        <p14:creationId xmlns:p14="http://schemas.microsoft.com/office/powerpoint/2010/main" val="290918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192087" y="1064412"/>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342900" indent="-342900">
              <a:buFont typeface="Arial" panose="020B0604020202020204" pitchFamily="34" charset="0"/>
              <a:buChar char="•"/>
            </a:pPr>
            <a:r>
              <a:rPr lang="es-ES" sz="1300" dirty="0"/>
              <a:t>Sin centrarnos en ningún rango, parece que llamar por móvil, tiene tasas de conversión superiores a llamar por teléfono.</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7210426" y="2534841"/>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Con la prueba de </a:t>
            </a:r>
            <a:r>
              <a:rPr lang="es-ES" sz="1300" b="1" dirty="0"/>
              <a:t>proporciones (Z-test), </a:t>
            </a:r>
            <a:r>
              <a:rPr lang="es-ES" sz="1300" dirty="0"/>
              <a:t>queda verificado que llamar por móvil tiene tasas de conversión superiores a llamar por fijo.</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7210425" y="4070755"/>
            <a:ext cx="4486929"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Este resultado global puede ser engañoso, pues las tasas de conversión por distintos rangos de duración de llamadas no implicaban más altas probabilidades de contratación.</a:t>
            </a:r>
          </a:p>
        </p:txBody>
      </p:sp>
      <p:pic>
        <p:nvPicPr>
          <p:cNvPr id="7" name="Imagen 6">
            <a:extLst>
              <a:ext uri="{FF2B5EF4-FFF2-40B4-BE49-F238E27FC236}">
                <a16:creationId xmlns:a16="http://schemas.microsoft.com/office/drawing/2014/main" id="{A633F606-7403-2CAA-14AB-924AD210B278}"/>
              </a:ext>
            </a:extLst>
          </p:cNvPr>
          <p:cNvPicPr>
            <a:picLocks noChangeAspect="1"/>
          </p:cNvPicPr>
          <p:nvPr/>
        </p:nvPicPr>
        <p:blipFill>
          <a:blip r:embed="rId2"/>
          <a:stretch>
            <a:fillRect/>
          </a:stretch>
        </p:blipFill>
        <p:spPr>
          <a:xfrm>
            <a:off x="720388" y="1064412"/>
            <a:ext cx="5400675" cy="4314825"/>
          </a:xfrm>
          <a:prstGeom prst="rect">
            <a:avLst/>
          </a:prstGeom>
        </p:spPr>
      </p:pic>
    </p:spTree>
    <p:extLst>
      <p:ext uri="{BB962C8B-B14F-4D97-AF65-F5344CB8AC3E}">
        <p14:creationId xmlns:p14="http://schemas.microsoft.com/office/powerpoint/2010/main" val="233854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183569" y="1440639"/>
            <a:ext cx="2506502" cy="817245"/>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400" dirty="0"/>
              <a:t>El contacto celular es más efectivo que el contacto telefónico o desconocido.</a:t>
            </a:r>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183568" y="2733524"/>
            <a:ext cx="2506503" cy="2485787"/>
          </a:xfrm>
          <a:prstGeom prst="roundRect">
            <a:avLst/>
          </a:prstGeom>
          <a:solidFill>
            <a:schemeClr val="accent5">
              <a:lumMod val="25000"/>
              <a:lumOff val="75000"/>
            </a:schemeClr>
          </a:solidFill>
          <a:ln>
            <a:solidFill>
              <a:schemeClr val="bg1"/>
            </a:solidFill>
          </a:ln>
        </p:spPr>
        <p:txBody>
          <a:bodyPr wrap="square">
            <a:spAutoFit/>
          </a:bodyPr>
          <a:lstStyle/>
          <a:p>
            <a:pPr marL="171450" indent="-171450" algn="just">
              <a:buFont typeface="Arial" panose="020B0604020202020204" pitchFamily="34" charset="0"/>
              <a:buChar char="•"/>
            </a:pPr>
            <a:r>
              <a:rPr lang="es-ES" sz="1400" dirty="0"/>
              <a:t>Los clientes mayores (Q4) tienen una probabilidad significativamente mayor de contratar un depósito en comparación con los más jóvenes (Q1). Sin embargo, los clientes de mediana edad (Q3) tienen una menor probabilidad de conversión</a:t>
            </a:r>
            <a:r>
              <a:rPr lang="es-ES" sz="1200" dirty="0"/>
              <a:t>.</a:t>
            </a:r>
            <a:endParaRPr lang="es-ES" sz="1300" dirty="0"/>
          </a:p>
        </p:txBody>
      </p:sp>
      <p:pic>
        <p:nvPicPr>
          <p:cNvPr id="3" name="Picture 2">
            <a:extLst>
              <a:ext uri="{FF2B5EF4-FFF2-40B4-BE49-F238E27FC236}">
                <a16:creationId xmlns:a16="http://schemas.microsoft.com/office/drawing/2014/main" id="{94E8F279-2F54-460E-8FB9-3302AA98C417}"/>
              </a:ext>
            </a:extLst>
          </p:cNvPr>
          <p:cNvPicPr>
            <a:picLocks noChangeAspect="1"/>
          </p:cNvPicPr>
          <p:nvPr/>
        </p:nvPicPr>
        <p:blipFill>
          <a:blip r:embed="rId2"/>
          <a:stretch>
            <a:fillRect/>
          </a:stretch>
        </p:blipFill>
        <p:spPr>
          <a:xfrm>
            <a:off x="669302" y="831058"/>
            <a:ext cx="8078457" cy="5818575"/>
          </a:xfrm>
          <a:prstGeom prst="rect">
            <a:avLst/>
          </a:prstGeom>
        </p:spPr>
      </p:pic>
    </p:spTree>
    <p:extLst>
      <p:ext uri="{BB962C8B-B14F-4D97-AF65-F5344CB8AC3E}">
        <p14:creationId xmlns:p14="http://schemas.microsoft.com/office/powerpoint/2010/main" val="74898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Duración Media de la Llamada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2" y="948886"/>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jóvenes (18-39 años):</a:t>
            </a:r>
            <a:r>
              <a:rPr lang="es-ES" sz="1300" dirty="0"/>
              <a:t> Priorizar el contacto móvil, ya que las llamadas son más largas y probablemente más efectivas.</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10290" y="2301545"/>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mayores (50+ años):</a:t>
            </a:r>
            <a:r>
              <a:rPr lang="es-ES" sz="1300" dirty="0"/>
              <a:t> Favorecer el contacto telefónico, donde las conversaciones tienden a ser más largas.</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10290" y="3517997"/>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Evitar el contacto "</a:t>
            </a:r>
            <a:r>
              <a:rPr lang="es-ES" sz="1300" b="1" dirty="0" err="1"/>
              <a:t>unknown</a:t>
            </a:r>
            <a:r>
              <a:rPr lang="es-ES" sz="1300" b="1" dirty="0"/>
              <a:t>":</a:t>
            </a:r>
            <a:r>
              <a:rPr lang="es-ES" sz="1300" dirty="0"/>
              <a:t> Muestra una efectividad inconsistente en varios grupos de edad.</a:t>
            </a:r>
          </a:p>
        </p:txBody>
      </p:sp>
      <p:sp>
        <p:nvSpPr>
          <p:cNvPr id="12" name="QuadreDeText 16">
            <a:extLst>
              <a:ext uri="{FF2B5EF4-FFF2-40B4-BE49-F238E27FC236}">
                <a16:creationId xmlns:a16="http://schemas.microsoft.com/office/drawing/2014/main" id="{D9D14259-6AC5-4A23-8868-B9C97E794FCF}"/>
              </a:ext>
            </a:extLst>
          </p:cNvPr>
          <p:cNvSpPr txBox="1"/>
          <p:nvPr/>
        </p:nvSpPr>
        <p:spPr>
          <a:xfrm>
            <a:off x="9310291" y="4810479"/>
            <a:ext cx="2648026" cy="1208842"/>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de mediana edad (40-49 años):</a:t>
            </a:r>
            <a:r>
              <a:rPr lang="es-ES" sz="1300" dirty="0"/>
              <a:t> Las llamadas móviles son significativamente más largas que las telefónicas, lo que sugiere una mayor efectividad en este canal.</a:t>
            </a:r>
          </a:p>
        </p:txBody>
      </p:sp>
      <p:pic>
        <p:nvPicPr>
          <p:cNvPr id="4" name="Picture 3">
            <a:extLst>
              <a:ext uri="{FF2B5EF4-FFF2-40B4-BE49-F238E27FC236}">
                <a16:creationId xmlns:a16="http://schemas.microsoft.com/office/drawing/2014/main" id="{B4739955-D123-409A-9859-D5D185A9CF51}"/>
              </a:ext>
            </a:extLst>
          </p:cNvPr>
          <p:cNvPicPr>
            <a:picLocks noChangeAspect="1"/>
          </p:cNvPicPr>
          <p:nvPr/>
        </p:nvPicPr>
        <p:blipFill>
          <a:blip r:embed="rId2"/>
          <a:stretch>
            <a:fillRect/>
          </a:stretch>
        </p:blipFill>
        <p:spPr>
          <a:xfrm>
            <a:off x="650449" y="867266"/>
            <a:ext cx="8391951" cy="5575488"/>
          </a:xfrm>
          <a:prstGeom prst="rect">
            <a:avLst/>
          </a:prstGeom>
        </p:spPr>
      </p:pic>
    </p:spTree>
    <p:extLst>
      <p:ext uri="{BB962C8B-B14F-4D97-AF65-F5344CB8AC3E}">
        <p14:creationId xmlns:p14="http://schemas.microsoft.com/office/powerpoint/2010/main" val="83771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RANGOS DE DURACIÓN Y CONTACTO</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719CD09D-4720-F07E-5BDB-6A4F0D94B035}"/>
              </a:ext>
            </a:extLst>
          </p:cNvPr>
          <p:cNvPicPr>
            <a:picLocks noChangeAspect="1"/>
          </p:cNvPicPr>
          <p:nvPr/>
        </p:nvPicPr>
        <p:blipFill>
          <a:blip r:embed="rId2"/>
          <a:stretch>
            <a:fillRect/>
          </a:stretch>
        </p:blipFill>
        <p:spPr>
          <a:xfrm>
            <a:off x="614167" y="822100"/>
            <a:ext cx="8573433" cy="5021583"/>
          </a:xfrm>
          <a:prstGeom prst="rect">
            <a:avLst/>
          </a:prstGeom>
        </p:spPr>
      </p:pic>
      <p:sp>
        <p:nvSpPr>
          <p:cNvPr id="4" name="Rectángulo: esquinas redondeadas 3">
            <a:extLst>
              <a:ext uri="{FF2B5EF4-FFF2-40B4-BE49-F238E27FC236}">
                <a16:creationId xmlns:a16="http://schemas.microsoft.com/office/drawing/2014/main" id="{524DC190-5F0A-1B83-4C94-9DCD2619201D}"/>
              </a:ext>
            </a:extLst>
          </p:cNvPr>
          <p:cNvSpPr/>
          <p:nvPr/>
        </p:nvSpPr>
        <p:spPr>
          <a:xfrm>
            <a:off x="3695700" y="2157727"/>
            <a:ext cx="1201285" cy="3242947"/>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7" name="Rectángulo: esquinas redondeadas 6">
            <a:extLst>
              <a:ext uri="{FF2B5EF4-FFF2-40B4-BE49-F238E27FC236}">
                <a16:creationId xmlns:a16="http://schemas.microsoft.com/office/drawing/2014/main" id="{4223C842-DA95-D6B1-67D7-2B79D4760291}"/>
              </a:ext>
            </a:extLst>
          </p:cNvPr>
          <p:cNvSpPr/>
          <p:nvPr/>
        </p:nvSpPr>
        <p:spPr>
          <a:xfrm>
            <a:off x="5160805" y="1265109"/>
            <a:ext cx="1287620" cy="4135566"/>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3" y="948886"/>
            <a:ext cx="2506502" cy="1208842"/>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Los rangos marcados, </a:t>
            </a:r>
            <a:r>
              <a:rPr lang="es-ES" sz="1300" b="1" dirty="0"/>
              <a:t>son los de más alta probabilidad de contratación</a:t>
            </a:r>
            <a:r>
              <a:rPr lang="es-ES" sz="1300" dirty="0"/>
              <a:t>, coherentes con el Sprint 1 y verificado con el nuevo </a:t>
            </a:r>
            <a:r>
              <a:rPr lang="es-ES" sz="1300" dirty="0" err="1"/>
              <a:t>Dataset</a:t>
            </a:r>
            <a:r>
              <a:rPr lang="es-ES" sz="1300" dirty="0"/>
              <a:t>.</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03936" y="2464109"/>
            <a:ext cx="2506503" cy="1651516"/>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Con la prueba de </a:t>
            </a:r>
            <a:r>
              <a:rPr lang="es-ES" sz="1300" b="1" dirty="0"/>
              <a:t>proporciones (Z-test), </a:t>
            </a:r>
            <a:r>
              <a:rPr lang="es-ES" sz="1300" dirty="0"/>
              <a:t>queda verificado tanto para el </a:t>
            </a:r>
            <a:r>
              <a:rPr lang="es-ES" sz="1300" b="1" dirty="0"/>
              <a:t>rango medio-alto</a:t>
            </a:r>
            <a:r>
              <a:rPr lang="es-ES" sz="1300" dirty="0"/>
              <a:t>, como para </a:t>
            </a:r>
            <a:r>
              <a:rPr lang="es-ES" sz="1300" b="1" dirty="0"/>
              <a:t>el rango alto</a:t>
            </a:r>
            <a:r>
              <a:rPr lang="es-ES" sz="1300" dirty="0"/>
              <a:t>, que la tasa de conversión con llamadas telefónicas es ligeramente superior a llamar por móvil. </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24775" y="4536306"/>
            <a:ext cx="2411394"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¿Tiene relación </a:t>
            </a:r>
            <a:r>
              <a:rPr lang="es-ES" sz="1300" b="1" dirty="0"/>
              <a:t>la edad del cliente y el balance con estas tasas de conversión</a:t>
            </a:r>
            <a:r>
              <a:rPr lang="es-ES" sz="1300" dirty="0"/>
              <a:t> más altas en teléfono que en móvil?</a:t>
            </a:r>
          </a:p>
        </p:txBody>
      </p:sp>
    </p:spTree>
    <p:extLst>
      <p:ext uri="{BB962C8B-B14F-4D97-AF65-F5344CB8AC3E}">
        <p14:creationId xmlns:p14="http://schemas.microsoft.com/office/powerpoint/2010/main" val="2168691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a:t>
            </a:r>
            <a:r>
              <a:rPr lang="es-ES" sz="2400" b="1" dirty="0">
                <a:solidFill>
                  <a:schemeClr val="accent3">
                    <a:lumMod val="50000"/>
                  </a:schemeClr>
                </a:solidFill>
                <a:latin typeface="+mj-lt"/>
              </a:rPr>
              <a:t>POR RANGO DE INTERÉS Y TIPO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349969" y="1270891"/>
            <a:ext cx="438620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Los dos segmentos anteriores, los hemos unido, para estudiar por tipo de contacto, cuáles serían las </a:t>
            </a:r>
            <a:r>
              <a:rPr lang="es-ES" sz="1300" b="1" dirty="0"/>
              <a:t>causas de la mayor tasa de conversión de teléfono frente a la de móvil. </a:t>
            </a:r>
          </a:p>
        </p:txBody>
      </p:sp>
      <p:sp>
        <p:nvSpPr>
          <p:cNvPr id="2" name="QuadreDeText 16">
            <a:extLst>
              <a:ext uri="{FF2B5EF4-FFF2-40B4-BE49-F238E27FC236}">
                <a16:creationId xmlns:a16="http://schemas.microsoft.com/office/drawing/2014/main" id="{2C65B12D-49F2-E1C0-DF85-5F249F6BDBF6}"/>
              </a:ext>
            </a:extLst>
          </p:cNvPr>
          <p:cNvSpPr txBox="1"/>
          <p:nvPr/>
        </p:nvSpPr>
        <p:spPr>
          <a:xfrm>
            <a:off x="7349968" y="3111927"/>
            <a:ext cx="438620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El 69% de clientes llamados a fijo (</a:t>
            </a:r>
            <a:r>
              <a:rPr lang="es-ES" sz="1300" dirty="0"/>
              <a:t>335</a:t>
            </a:r>
            <a:r>
              <a:rPr lang="es-ES" sz="1300" b="1" dirty="0"/>
              <a:t>) tienen edades superiores a 45 años</a:t>
            </a:r>
            <a:r>
              <a:rPr lang="es-ES" sz="1300" dirty="0"/>
              <a:t>.</a:t>
            </a:r>
          </a:p>
        </p:txBody>
      </p:sp>
      <p:sp>
        <p:nvSpPr>
          <p:cNvPr id="3" name="QuadreDeText 16">
            <a:extLst>
              <a:ext uri="{FF2B5EF4-FFF2-40B4-BE49-F238E27FC236}">
                <a16:creationId xmlns:a16="http://schemas.microsoft.com/office/drawing/2014/main" id="{D6C951ED-E4F6-E4E0-9F26-0FC4EC94C995}"/>
              </a:ext>
            </a:extLst>
          </p:cNvPr>
          <p:cNvSpPr txBox="1"/>
          <p:nvPr/>
        </p:nvSpPr>
        <p:spPr>
          <a:xfrm>
            <a:off x="7349968" y="4820942"/>
            <a:ext cx="4386200"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El 67% de clientes (</a:t>
            </a:r>
            <a:r>
              <a:rPr lang="es-ES" sz="1300" dirty="0"/>
              <a:t>1794</a:t>
            </a:r>
            <a:r>
              <a:rPr lang="es-ES" sz="1300" b="1" dirty="0"/>
              <a:t>) tenían edades inferiores a 45 años</a:t>
            </a:r>
            <a:r>
              <a:rPr lang="es-ES" sz="1300" dirty="0"/>
              <a:t>, donde la tasa de conversión en promedio es más baja que en teléfono.</a:t>
            </a:r>
            <a:endParaRPr lang="es-ES" sz="1300" b="1" dirty="0"/>
          </a:p>
        </p:txBody>
      </p:sp>
      <p:sp>
        <p:nvSpPr>
          <p:cNvPr id="4" name="Rectángulo: esquinas redondeadas 3">
            <a:extLst>
              <a:ext uri="{FF2B5EF4-FFF2-40B4-BE49-F238E27FC236}">
                <a16:creationId xmlns:a16="http://schemas.microsoft.com/office/drawing/2014/main" id="{8D4C0DC5-E38C-8978-0825-60225E1CA4D7}"/>
              </a:ext>
            </a:extLst>
          </p:cNvPr>
          <p:cNvSpPr/>
          <p:nvPr/>
        </p:nvSpPr>
        <p:spPr>
          <a:xfrm>
            <a:off x="7349968" y="2887126"/>
            <a:ext cx="2523874" cy="214394"/>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alta importa en teléfono</a:t>
            </a:r>
          </a:p>
        </p:txBody>
      </p:sp>
      <p:sp>
        <p:nvSpPr>
          <p:cNvPr id="11" name="Rectángulo: esquinas redondeadas 10">
            <a:extLst>
              <a:ext uri="{FF2B5EF4-FFF2-40B4-BE49-F238E27FC236}">
                <a16:creationId xmlns:a16="http://schemas.microsoft.com/office/drawing/2014/main" id="{76D34A9C-4278-C4A6-ED12-5D9985A22A49}"/>
              </a:ext>
            </a:extLst>
          </p:cNvPr>
          <p:cNvSpPr/>
          <p:nvPr/>
        </p:nvSpPr>
        <p:spPr>
          <a:xfrm>
            <a:off x="7349968" y="4506825"/>
            <a:ext cx="2054091" cy="314117"/>
          </a:xfrm>
          <a:prstGeom prst="roundRect">
            <a:avLst>
              <a:gd name="adj" fmla="val 27880"/>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más baja en móvil</a:t>
            </a:r>
          </a:p>
        </p:txBody>
      </p:sp>
      <p:pic>
        <p:nvPicPr>
          <p:cNvPr id="13" name="Imagen 12">
            <a:extLst>
              <a:ext uri="{FF2B5EF4-FFF2-40B4-BE49-F238E27FC236}">
                <a16:creationId xmlns:a16="http://schemas.microsoft.com/office/drawing/2014/main" id="{F01997C6-D932-F328-A9F6-46860D82F517}"/>
              </a:ext>
            </a:extLst>
          </p:cNvPr>
          <p:cNvPicPr>
            <a:picLocks noChangeAspect="1"/>
          </p:cNvPicPr>
          <p:nvPr/>
        </p:nvPicPr>
        <p:blipFill>
          <a:blip r:embed="rId2"/>
          <a:stretch>
            <a:fillRect/>
          </a:stretch>
        </p:blipFill>
        <p:spPr>
          <a:xfrm>
            <a:off x="455831" y="927506"/>
            <a:ext cx="6619875" cy="5257800"/>
          </a:xfrm>
          <a:prstGeom prst="rect">
            <a:avLst/>
          </a:prstGeom>
        </p:spPr>
      </p:pic>
    </p:spTree>
    <p:extLst>
      <p:ext uri="{BB962C8B-B14F-4D97-AF65-F5344CB8AC3E}">
        <p14:creationId xmlns:p14="http://schemas.microsoft.com/office/powerpoint/2010/main" val="2677121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[4 a 17 min] POR RANGO BALANCE Y EDAD</a:t>
            </a:r>
            <a:endParaRPr lang="es-ES" sz="2400" b="1" i="1" dirty="0">
              <a:solidFill>
                <a:schemeClr val="accent3">
                  <a:lumMod val="50000"/>
                </a:schemeClr>
              </a:solidFill>
              <a:effectLst/>
              <a:latin typeface="+mj-lt"/>
            </a:endParaRPr>
          </a:p>
        </p:txBody>
      </p:sp>
      <p:sp>
        <p:nvSpPr>
          <p:cNvPr id="14" name="QuadreDeText 16">
            <a:extLst>
              <a:ext uri="{FF2B5EF4-FFF2-40B4-BE49-F238E27FC236}">
                <a16:creationId xmlns:a16="http://schemas.microsoft.com/office/drawing/2014/main" id="{890DCFF3-69BD-F7AE-F395-6447B2C645C2}"/>
              </a:ext>
            </a:extLst>
          </p:cNvPr>
          <p:cNvSpPr txBox="1"/>
          <p:nvPr/>
        </p:nvSpPr>
        <p:spPr>
          <a:xfrm>
            <a:off x="239521" y="4753018"/>
            <a:ext cx="10782440" cy="323493"/>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Independientemente del tipo de llamada, </a:t>
            </a:r>
            <a:r>
              <a:rPr lang="es-ES" sz="1300" b="1" dirty="0"/>
              <a:t>a más balance por la misma franja de edad,  aumenta la tasa de conversión</a:t>
            </a:r>
          </a:p>
        </p:txBody>
      </p:sp>
      <p:sp>
        <p:nvSpPr>
          <p:cNvPr id="15" name="QuadreDeText 16">
            <a:extLst>
              <a:ext uri="{FF2B5EF4-FFF2-40B4-BE49-F238E27FC236}">
                <a16:creationId xmlns:a16="http://schemas.microsoft.com/office/drawing/2014/main" id="{E69D230B-B06C-CAB7-FBDF-D6D8CDC18059}"/>
              </a:ext>
            </a:extLst>
          </p:cNvPr>
          <p:cNvSpPr txBox="1"/>
          <p:nvPr/>
        </p:nvSpPr>
        <p:spPr>
          <a:xfrm>
            <a:off x="239521" y="5187290"/>
            <a:ext cx="1078244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Para llamadas , con rango de edades inferiores a 34 años</a:t>
            </a:r>
            <a:r>
              <a:rPr lang="es-ES" sz="1300" dirty="0"/>
              <a:t>, la tasa de conversión  sería superior siempre llamando con móvil, independientemente del balance (primera fila de los mapas)</a:t>
            </a:r>
            <a:endParaRPr lang="es-ES" sz="1300" b="1" dirty="0"/>
          </a:p>
        </p:txBody>
      </p:sp>
      <p:sp>
        <p:nvSpPr>
          <p:cNvPr id="16" name="CuadroTexto 15">
            <a:extLst>
              <a:ext uri="{FF2B5EF4-FFF2-40B4-BE49-F238E27FC236}">
                <a16:creationId xmlns:a16="http://schemas.microsoft.com/office/drawing/2014/main" id="{D8985E13-0CB1-5C5D-3291-DCA3BEC50337}"/>
              </a:ext>
            </a:extLst>
          </p:cNvPr>
          <p:cNvSpPr txBox="1"/>
          <p:nvPr/>
        </p:nvSpPr>
        <p:spPr>
          <a:xfrm>
            <a:off x="161925" y="4452046"/>
            <a:ext cx="3023520" cy="292388"/>
          </a:xfrm>
          <a:prstGeom prst="rect">
            <a:avLst/>
          </a:prstGeom>
          <a:noFill/>
        </p:spPr>
        <p:txBody>
          <a:bodyPr wrap="none" rtlCol="0">
            <a:spAutoFit/>
          </a:bodyPr>
          <a:lstStyle/>
          <a:p>
            <a:r>
              <a:rPr lang="es-ES" sz="1300" dirty="0"/>
              <a:t>Comparando los dos </a:t>
            </a:r>
            <a:r>
              <a:rPr lang="es-ES" sz="1300" dirty="0" err="1"/>
              <a:t>heatmap</a:t>
            </a:r>
            <a:r>
              <a:rPr lang="es-ES" sz="1300" dirty="0"/>
              <a:t> concluimos:</a:t>
            </a:r>
          </a:p>
        </p:txBody>
      </p:sp>
      <p:sp>
        <p:nvSpPr>
          <p:cNvPr id="17" name="QuadreDeText 16">
            <a:extLst>
              <a:ext uri="{FF2B5EF4-FFF2-40B4-BE49-F238E27FC236}">
                <a16:creationId xmlns:a16="http://schemas.microsoft.com/office/drawing/2014/main" id="{F4A62E18-8721-C408-FA91-043893ADFE95}"/>
              </a:ext>
            </a:extLst>
          </p:cNvPr>
          <p:cNvSpPr txBox="1"/>
          <p:nvPr/>
        </p:nvSpPr>
        <p:spPr>
          <a:xfrm>
            <a:off x="239521" y="5842899"/>
            <a:ext cx="1078244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Para el rango de llamadas, de edades mayores a 34 años y rangos de balance superiores al nivel bajo</a:t>
            </a:r>
            <a:r>
              <a:rPr lang="es-ES" sz="1300" dirty="0"/>
              <a:t>, llamar con teléfono fijo siempre obtendremos mayor tasa de conversión (4 cuadrantes esquina derecha superior de los mapas mapas)</a:t>
            </a:r>
            <a:endParaRPr lang="es-ES" sz="1300" b="1" dirty="0"/>
          </a:p>
        </p:txBody>
      </p:sp>
      <p:pic>
        <p:nvPicPr>
          <p:cNvPr id="22" name="Imagen 21">
            <a:extLst>
              <a:ext uri="{FF2B5EF4-FFF2-40B4-BE49-F238E27FC236}">
                <a16:creationId xmlns:a16="http://schemas.microsoft.com/office/drawing/2014/main" id="{245EA297-A5CA-364C-8753-A22A2E71CD45}"/>
              </a:ext>
            </a:extLst>
          </p:cNvPr>
          <p:cNvPicPr>
            <a:picLocks noChangeAspect="1"/>
          </p:cNvPicPr>
          <p:nvPr/>
        </p:nvPicPr>
        <p:blipFill>
          <a:blip r:embed="rId2"/>
          <a:stretch>
            <a:fillRect/>
          </a:stretch>
        </p:blipFill>
        <p:spPr>
          <a:xfrm>
            <a:off x="239521" y="762338"/>
            <a:ext cx="6123590" cy="3654294"/>
          </a:xfrm>
          <a:prstGeom prst="rect">
            <a:avLst/>
          </a:prstGeom>
        </p:spPr>
      </p:pic>
      <p:pic>
        <p:nvPicPr>
          <p:cNvPr id="20" name="Imagen 19">
            <a:extLst>
              <a:ext uri="{FF2B5EF4-FFF2-40B4-BE49-F238E27FC236}">
                <a16:creationId xmlns:a16="http://schemas.microsoft.com/office/drawing/2014/main" id="{EEFD5E90-A326-214A-2B48-5E5FAC955200}"/>
              </a:ext>
            </a:extLst>
          </p:cNvPr>
          <p:cNvPicPr>
            <a:picLocks noChangeAspect="1"/>
          </p:cNvPicPr>
          <p:nvPr/>
        </p:nvPicPr>
        <p:blipFill>
          <a:blip r:embed="rId3"/>
          <a:stretch>
            <a:fillRect/>
          </a:stretch>
        </p:blipFill>
        <p:spPr>
          <a:xfrm>
            <a:off x="5554060" y="784691"/>
            <a:ext cx="6167438" cy="3631941"/>
          </a:xfrm>
          <a:prstGeom prst="rect">
            <a:avLst/>
          </a:prstGeom>
        </p:spPr>
      </p:pic>
    </p:spTree>
    <p:extLst>
      <p:ext uri="{BB962C8B-B14F-4D97-AF65-F5344CB8AC3E}">
        <p14:creationId xmlns:p14="http://schemas.microsoft.com/office/powerpoint/2010/main" val="16456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 de Campañas y Cuartil de Edad</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40601" y="2612739"/>
            <a:ext cx="2506502" cy="987504"/>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300" b="1" dirty="0"/>
              <a:t>Las campañas prolongadas</a:t>
            </a:r>
            <a:r>
              <a:rPr lang="es-ES" sz="1300" dirty="0"/>
              <a:t> (16-20) muestran bajas tasas de conversión para todos los grupos de edad.</a:t>
            </a:r>
          </a:p>
        </p:txBody>
      </p:sp>
      <p:pic>
        <p:nvPicPr>
          <p:cNvPr id="4" name="Picture 3">
            <a:extLst>
              <a:ext uri="{FF2B5EF4-FFF2-40B4-BE49-F238E27FC236}">
                <a16:creationId xmlns:a16="http://schemas.microsoft.com/office/drawing/2014/main" id="{A3C9B02D-F0A0-4376-9E9C-70885B7D2F9E}"/>
              </a:ext>
            </a:extLst>
          </p:cNvPr>
          <p:cNvPicPr>
            <a:picLocks noChangeAspect="1"/>
          </p:cNvPicPr>
          <p:nvPr/>
        </p:nvPicPr>
        <p:blipFill>
          <a:blip r:embed="rId2"/>
          <a:stretch>
            <a:fillRect/>
          </a:stretch>
        </p:blipFill>
        <p:spPr>
          <a:xfrm>
            <a:off x="501928" y="813206"/>
            <a:ext cx="8686800" cy="5486400"/>
          </a:xfrm>
          <a:prstGeom prst="rect">
            <a:avLst/>
          </a:prstGeom>
        </p:spPr>
      </p:pic>
      <p:sp>
        <p:nvSpPr>
          <p:cNvPr id="10" name="QuadreDeText 16">
            <a:extLst>
              <a:ext uri="{FF2B5EF4-FFF2-40B4-BE49-F238E27FC236}">
                <a16:creationId xmlns:a16="http://schemas.microsoft.com/office/drawing/2014/main" id="{676C48C4-8474-4257-BF6A-457CAEDB95B1}"/>
              </a:ext>
            </a:extLst>
          </p:cNvPr>
          <p:cNvSpPr txBox="1"/>
          <p:nvPr/>
        </p:nvSpPr>
        <p:spPr>
          <a:xfrm>
            <a:off x="9340601" y="4047897"/>
            <a:ext cx="2506502" cy="817245"/>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Adultos medios (40-49 años)</a:t>
            </a:r>
            <a:r>
              <a:rPr lang="es-ES" sz="1400" dirty="0"/>
              <a:t> presentan un repunte en campañas </a:t>
            </a:r>
            <a:r>
              <a:rPr lang="es-ES" sz="1300" dirty="0"/>
              <a:t>intermedias</a:t>
            </a:r>
            <a:r>
              <a:rPr lang="es-ES" sz="1400" dirty="0"/>
              <a:t> (11-15)</a:t>
            </a:r>
            <a:endParaRPr lang="es-ES" sz="1300" dirty="0"/>
          </a:p>
        </p:txBody>
      </p:sp>
      <p:sp>
        <p:nvSpPr>
          <p:cNvPr id="7" name="Rectangle: Rounded Corners 6">
            <a:extLst>
              <a:ext uri="{FF2B5EF4-FFF2-40B4-BE49-F238E27FC236}">
                <a16:creationId xmlns:a16="http://schemas.microsoft.com/office/drawing/2014/main" id="{543ABE2F-A170-4447-AC50-455AA554D81A}"/>
              </a:ext>
            </a:extLst>
          </p:cNvPr>
          <p:cNvSpPr/>
          <p:nvPr/>
        </p:nvSpPr>
        <p:spPr>
          <a:xfrm>
            <a:off x="1320800" y="1239520"/>
            <a:ext cx="1524000" cy="480527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QuadreDeText 16">
            <a:extLst>
              <a:ext uri="{FF2B5EF4-FFF2-40B4-BE49-F238E27FC236}">
                <a16:creationId xmlns:a16="http://schemas.microsoft.com/office/drawing/2014/main" id="{7C48CBDD-4AF9-432B-8FFB-8E411E8FC9C6}"/>
              </a:ext>
            </a:extLst>
          </p:cNvPr>
          <p:cNvSpPr txBox="1"/>
          <p:nvPr/>
        </p:nvSpPr>
        <p:spPr>
          <a:xfrm>
            <a:off x="9340601" y="1586204"/>
            <a:ext cx="2506502" cy="578882"/>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dirty="0"/>
              <a:t>Nuestra mejor tasa son en </a:t>
            </a:r>
            <a:r>
              <a:rPr lang="es-ES" sz="1400" b="1" dirty="0"/>
              <a:t>las primeras 5 </a:t>
            </a:r>
            <a:r>
              <a:rPr lang="es-ES" sz="1300" b="1" dirty="0"/>
              <a:t>campañas</a:t>
            </a:r>
            <a:endParaRPr lang="es-ES" sz="1300" dirty="0"/>
          </a:p>
        </p:txBody>
      </p:sp>
    </p:spTree>
    <p:extLst>
      <p:ext uri="{BB962C8B-B14F-4D97-AF65-F5344CB8AC3E}">
        <p14:creationId xmlns:p14="http://schemas.microsoft.com/office/powerpoint/2010/main" val="596771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44932" cy="376687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945304" y="2523781"/>
            <a:ext cx="4365989" cy="2443222"/>
          </a:xfrm>
          <a:prstGeom prst="roundRect">
            <a:avLst/>
          </a:prstGeom>
          <a:noFill/>
          <a:ln w="19050">
            <a:solidFill>
              <a:schemeClr val="accent5">
                <a:lumMod val="50000"/>
                <a:lumOff val="50000"/>
              </a:schemeClr>
            </a:solidFill>
            <a:prstDash val="sysDash"/>
          </a:ln>
        </p:spPr>
        <p:txBody>
          <a:bodyPr wrap="square">
            <a:spAutoFit/>
          </a:bodyPr>
          <a:lstStyle/>
          <a:p>
            <a:pPr marL="171450" indent="-171450">
              <a:spcBef>
                <a:spcPts val="300"/>
              </a:spcBef>
              <a:buFont typeface="Arial" panose="020B0604020202020204" pitchFamily="34" charset="0"/>
              <a:buChar char="•"/>
            </a:pPr>
            <a:r>
              <a:rPr lang="es-ES" sz="1300" dirty="0"/>
              <a:t>Si el cliente tiene más de 34 años y un balance superior a 230 (rango bajo).</a:t>
            </a:r>
          </a:p>
          <a:p>
            <a:pPr marL="171450" indent="-171450">
              <a:spcBef>
                <a:spcPts val="300"/>
              </a:spcBef>
              <a:buFont typeface="Arial" panose="020B0604020202020204" pitchFamily="34" charset="0"/>
              <a:buChar char="•"/>
            </a:pPr>
            <a:r>
              <a:rPr lang="es-ES" sz="1300" dirty="0"/>
              <a:t>Se intentará que el teleoperador tenga una  edad superior a 34 años para fortalecer la credibilidad.</a:t>
            </a:r>
          </a:p>
          <a:p>
            <a:pPr marL="171450" indent="-171450">
              <a:spcBef>
                <a:spcPts val="300"/>
              </a:spcBef>
              <a:buFont typeface="Arial" panose="020B0604020202020204" pitchFamily="34" charset="0"/>
              <a:buChar char="•"/>
            </a:pPr>
            <a:r>
              <a:rPr lang="es-ES" sz="1300" dirty="0"/>
              <a:t>El guion de la llamada por fijo deberá ser distinto, con un lenguaje más formal, que el empleado cuando se llama por móvil.</a:t>
            </a:r>
          </a:p>
          <a:p>
            <a:pPr marL="171450" indent="-171450">
              <a:spcBef>
                <a:spcPts val="300"/>
              </a:spcBef>
              <a:buFont typeface="Arial" panose="020B0604020202020204" pitchFamily="34" charset="0"/>
              <a:buChar char="•"/>
            </a:pPr>
            <a:r>
              <a:rPr lang="es-ES" sz="1300" dirty="0"/>
              <a:t>Si al cliente es la primera vez que se le llama, no se podrían aplicar todas las recomendaciones anteriores. Quedaría pendiente de estudio.</a:t>
            </a:r>
          </a:p>
        </p:txBody>
      </p:sp>
      <p:sp>
        <p:nvSpPr>
          <p:cNvPr id="31" name="Rectángulo: esquinas redondeadas 30">
            <a:extLst>
              <a:ext uri="{FF2B5EF4-FFF2-40B4-BE49-F238E27FC236}">
                <a16:creationId xmlns:a16="http://schemas.microsoft.com/office/drawing/2014/main" id="{2A86DF7C-2112-699E-12B5-9B66B3CC713C}"/>
              </a:ext>
            </a:extLst>
          </p:cNvPr>
          <p:cNvSpPr/>
          <p:nvPr/>
        </p:nvSpPr>
        <p:spPr>
          <a:xfrm>
            <a:off x="6371770" y="1625256"/>
            <a:ext cx="5344932" cy="376687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999357"/>
            <a:ext cx="9318320" cy="584775"/>
          </a:xfrm>
          <a:prstGeom prst="rect">
            <a:avLst/>
          </a:prstGeom>
          <a:noFill/>
        </p:spPr>
        <p:txBody>
          <a:bodyPr wrap="none" rtlCol="0">
            <a:spAutoFit/>
          </a:bodyPr>
          <a:lstStyle/>
          <a:p>
            <a:r>
              <a:rPr lang="es-ES" sz="1600" dirty="0"/>
              <a:t>Nos enfocaríamos al rango con más probabilidad de contratación, </a:t>
            </a:r>
            <a:r>
              <a:rPr lang="es-ES" sz="1600" b="1" dirty="0"/>
              <a:t>entre duraciones 7 a 17 min como el Sprint 1, </a:t>
            </a:r>
          </a:p>
          <a:p>
            <a:r>
              <a:rPr lang="es-ES" sz="1600" dirty="0"/>
              <a:t>y que le han llamado en campañas anteriores</a:t>
            </a:r>
            <a:r>
              <a:rPr lang="es-ES" sz="1600" b="1" dirty="0"/>
              <a:t>.</a:t>
            </a:r>
            <a:endParaRPr lang="es-ES" sz="1600" dirty="0"/>
          </a:p>
        </p:txBody>
      </p:sp>
      <p:sp>
        <p:nvSpPr>
          <p:cNvPr id="9" name="Rectángulo: esquinas redondeadas 8">
            <a:extLst>
              <a:ext uri="{FF2B5EF4-FFF2-40B4-BE49-F238E27FC236}">
                <a16:creationId xmlns:a16="http://schemas.microsoft.com/office/drawing/2014/main" id="{3FAEE228-6729-211B-2A46-8B3A02A83818}"/>
              </a:ext>
            </a:extLst>
          </p:cNvPr>
          <p:cNvSpPr/>
          <p:nvPr/>
        </p:nvSpPr>
        <p:spPr>
          <a:xfrm>
            <a:off x="1107229" y="1973898"/>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a:t>
            </a:r>
            <a:r>
              <a:rPr lang="es-ES" sz="1300" dirty="0">
                <a:solidFill>
                  <a:schemeClr val="tx1"/>
                </a:solidFill>
              </a:rPr>
              <a:t>priorizar</a:t>
            </a:r>
            <a:r>
              <a:rPr lang="es-ES" sz="1400" dirty="0">
                <a:solidFill>
                  <a:schemeClr val="tx1"/>
                </a:solidFill>
              </a:rPr>
              <a:t> llamar a teléfono fijo?</a:t>
            </a:r>
          </a:p>
        </p:txBody>
      </p:sp>
      <p:sp>
        <p:nvSpPr>
          <p:cNvPr id="10" name="Rectángulo: esquinas redondeadas 9">
            <a:extLst>
              <a:ext uri="{FF2B5EF4-FFF2-40B4-BE49-F238E27FC236}">
                <a16:creationId xmlns:a16="http://schemas.microsoft.com/office/drawing/2014/main" id="{BEEFA64B-D29F-CD76-5F2E-B88DC42940CE}"/>
              </a:ext>
            </a:extLst>
          </p:cNvPr>
          <p:cNvSpPr/>
          <p:nvPr/>
        </p:nvSpPr>
        <p:spPr>
          <a:xfrm>
            <a:off x="6863985" y="1908876"/>
            <a:ext cx="3756390" cy="324423"/>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a llamar a móvil?</a:t>
            </a:r>
          </a:p>
        </p:txBody>
      </p:sp>
      <p:sp>
        <p:nvSpPr>
          <p:cNvPr id="11" name="CuadroTexto 10">
            <a:extLst>
              <a:ext uri="{FF2B5EF4-FFF2-40B4-BE49-F238E27FC236}">
                <a16:creationId xmlns:a16="http://schemas.microsoft.com/office/drawing/2014/main" id="{B91B07CF-2C71-34AC-CFFC-EFE973B600AE}"/>
              </a:ext>
            </a:extLst>
          </p:cNvPr>
          <p:cNvSpPr txBox="1"/>
          <p:nvPr/>
        </p:nvSpPr>
        <p:spPr>
          <a:xfrm>
            <a:off x="6880707" y="2523781"/>
            <a:ext cx="4365989" cy="2485787"/>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Si el cliente tiene menos de 34 años, independientemente del balance. </a:t>
            </a:r>
          </a:p>
          <a:p>
            <a:pPr algn="l"/>
            <a:r>
              <a:rPr lang="es-ES" sz="1300" dirty="0"/>
              <a:t>Para clientes con balance inferior a 230 independientemente de la edad.</a:t>
            </a:r>
          </a:p>
          <a:p>
            <a:pPr algn="l"/>
            <a:r>
              <a:rPr lang="es-ES" sz="1300" dirty="0"/>
              <a:t>Se intentará que el teleoperador tenga una edad inferior a 34 años para ganar sintonía con el cliente.</a:t>
            </a:r>
          </a:p>
          <a:p>
            <a:pPr algn="l"/>
            <a:r>
              <a:rPr lang="es-ES" sz="1300" dirty="0"/>
              <a:t>Si al cliente es la primera vez que se le llama, no se podrían aplicar todas las recomendaciones anteriores. Quedaría pendiente de estudio.</a:t>
            </a:r>
          </a:p>
          <a:p>
            <a:endParaRPr lang="es-ES" sz="1300" dirty="0"/>
          </a:p>
        </p:txBody>
      </p:sp>
    </p:spTree>
    <p:extLst>
      <p:ext uri="{BB962C8B-B14F-4D97-AF65-F5344CB8AC3E}">
        <p14:creationId xmlns:p14="http://schemas.microsoft.com/office/powerpoint/2010/main" val="406695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86168" cy="307871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84830"/>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pPr>
              <a:spcBef>
                <a:spcPts val="600"/>
              </a:spcBef>
            </a:pPr>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1127847" y="2667300"/>
            <a:ext cx="4042140" cy="1072634"/>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Llamadas a los clientes mas jóvenes</a:t>
            </a:r>
          </a:p>
          <a:p>
            <a:pPr algn="l"/>
            <a:r>
              <a:rPr lang="es-ES" sz="1300" dirty="0"/>
              <a:t>En los primeros contactos de la campaña</a:t>
            </a:r>
          </a:p>
          <a:p>
            <a:pPr algn="l"/>
            <a:r>
              <a:rPr lang="es-ES" sz="1300" dirty="0"/>
              <a:t>En clientes donde podemos impactar por otras vías como </a:t>
            </a:r>
            <a:r>
              <a:rPr lang="es-ES" sz="1300" dirty="0" err="1"/>
              <a:t>Whatsapp</a:t>
            </a:r>
            <a:r>
              <a:rPr lang="es-ES" sz="1300" dirty="0"/>
              <a:t> o Instagram</a:t>
            </a:r>
            <a:endParaRPr lang="es-ES" dirty="0"/>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1065346"/>
            <a:ext cx="7997830" cy="338554"/>
          </a:xfrm>
          <a:prstGeom prst="rect">
            <a:avLst/>
          </a:prstGeom>
          <a:noFill/>
        </p:spPr>
        <p:txBody>
          <a:bodyPr wrap="none" rtlCol="0">
            <a:spAutoFit/>
          </a:bodyPr>
          <a:lstStyle/>
          <a:p>
            <a:r>
              <a:rPr lang="es-ES" sz="1600" dirty="0"/>
              <a:t>Nos enfocaríamos al rango con más probabilidad de contratación, </a:t>
            </a:r>
            <a:r>
              <a:rPr lang="es-ES" sz="1600" b="1" dirty="0"/>
              <a:t>entre duraciones 0 a 4 min.</a:t>
            </a:r>
          </a:p>
        </p:txBody>
      </p:sp>
      <p:sp>
        <p:nvSpPr>
          <p:cNvPr id="15" name="Rectángulo: esquinas redondeadas 3">
            <a:extLst>
              <a:ext uri="{FF2B5EF4-FFF2-40B4-BE49-F238E27FC236}">
                <a16:creationId xmlns:a16="http://schemas.microsoft.com/office/drawing/2014/main" id="{1B626C93-A170-470D-B968-2D8062F42C3A}"/>
              </a:ext>
            </a:extLst>
          </p:cNvPr>
          <p:cNvSpPr/>
          <p:nvPr/>
        </p:nvSpPr>
        <p:spPr>
          <a:xfrm>
            <a:off x="6211303" y="1625256"/>
            <a:ext cx="5386168" cy="307871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CuadroTexto 29">
            <a:extLst>
              <a:ext uri="{FF2B5EF4-FFF2-40B4-BE49-F238E27FC236}">
                <a16:creationId xmlns:a16="http://schemas.microsoft.com/office/drawing/2014/main" id="{5CE5D1F2-744F-4C97-9262-9E3CA95848B4}"/>
              </a:ext>
            </a:extLst>
          </p:cNvPr>
          <p:cNvSpPr txBox="1"/>
          <p:nvPr/>
        </p:nvSpPr>
        <p:spPr>
          <a:xfrm>
            <a:off x="6883317" y="2667300"/>
            <a:ext cx="4042140" cy="129397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En nuestros clientes más mayores</a:t>
            </a:r>
          </a:p>
          <a:p>
            <a:pPr algn="l"/>
            <a:r>
              <a:rPr lang="es-ES" sz="1300" dirty="0"/>
              <a:t>Cuando sabemos que puede haber una conversación larga</a:t>
            </a:r>
          </a:p>
          <a:p>
            <a:pPr algn="l"/>
            <a:r>
              <a:rPr lang="es-ES" sz="1300" dirty="0"/>
              <a:t>Cuando sabemos que el cliente puede necesitar aclarar dudas</a:t>
            </a:r>
          </a:p>
        </p:txBody>
      </p:sp>
      <p:sp>
        <p:nvSpPr>
          <p:cNvPr id="13" name="Rectángulo: esquinas redondeadas 8">
            <a:extLst>
              <a:ext uri="{FF2B5EF4-FFF2-40B4-BE49-F238E27FC236}">
                <a16:creationId xmlns:a16="http://schemas.microsoft.com/office/drawing/2014/main" id="{C63DFFA6-B811-4DBE-820F-AE3968DCEF0B}"/>
              </a:ext>
            </a:extLst>
          </p:cNvPr>
          <p:cNvSpPr/>
          <p:nvPr/>
        </p:nvSpPr>
        <p:spPr>
          <a:xfrm>
            <a:off x="1127847" y="1982712"/>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llamar a móvil?</a:t>
            </a:r>
          </a:p>
        </p:txBody>
      </p:sp>
      <p:sp>
        <p:nvSpPr>
          <p:cNvPr id="14" name="Rectángulo: esquinas redondeadas 8">
            <a:extLst>
              <a:ext uri="{FF2B5EF4-FFF2-40B4-BE49-F238E27FC236}">
                <a16:creationId xmlns:a16="http://schemas.microsoft.com/office/drawing/2014/main" id="{4CFC58BD-D9E7-4EB4-B18D-C06544830950}"/>
              </a:ext>
            </a:extLst>
          </p:cNvPr>
          <p:cNvSpPr/>
          <p:nvPr/>
        </p:nvSpPr>
        <p:spPr>
          <a:xfrm>
            <a:off x="6883317" y="1978055"/>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llamar a teléfono fijo?</a:t>
            </a:r>
          </a:p>
        </p:txBody>
      </p:sp>
    </p:spTree>
    <p:extLst>
      <p:ext uri="{BB962C8B-B14F-4D97-AF65-F5344CB8AC3E}">
        <p14:creationId xmlns:p14="http://schemas.microsoft.com/office/powerpoint/2010/main" val="216175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nterfaz de usuario gráfica&#10;&#10;Descripción generada automáticamente">
            <a:extLst>
              <a:ext uri="{FF2B5EF4-FFF2-40B4-BE49-F238E27FC236}">
                <a16:creationId xmlns:a16="http://schemas.microsoft.com/office/drawing/2014/main" id="{E07E29FC-6D83-1A79-1C5C-645031368BD0}"/>
              </a:ext>
            </a:extLst>
          </p:cNvPr>
          <p:cNvPicPr>
            <a:picLocks noGrp="1" noChangeAspect="1"/>
          </p:cNvPicPr>
          <p:nvPr>
            <p:ph type="pic" sz="quarter" idx="10"/>
          </p:nvPr>
        </p:nvPicPr>
        <p:blipFill>
          <a:blip r:embed="rId3"/>
          <a:srcRect l="17672" r="12921"/>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3460025"/>
            <a:ext cx="4275138" cy="1525450"/>
          </a:xfrm>
        </p:spPr>
        <p:txBody>
          <a:bodyPr rtlCol="0">
            <a:normAutofit fontScale="85000" lnSpcReduction="10000"/>
          </a:bodyPr>
          <a:lstStyle/>
          <a:p>
            <a:r>
              <a:rPr lang="es-ES" sz="2000" noProof="0" dirty="0"/>
              <a:t>¿Cómo podemos ajustar </a:t>
            </a:r>
            <a:r>
              <a:rPr lang="es-ES" noProof="0" dirty="0"/>
              <a:t>nuestras ofertas y promociones para alinearnos mayor con las características demográficas de nuestros clientes más valiosos? </a:t>
            </a:r>
            <a:endParaRPr lang="es-ES" sz="2000" noProof="0" dirty="0"/>
          </a:p>
        </p:txBody>
      </p:sp>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3340100" cy="1239487"/>
          </a:xfrm>
        </p:spPr>
        <p:txBody>
          <a:bodyPr rtlCol="0">
            <a:normAutofit fontScale="90000"/>
          </a:bodyPr>
          <a:lstStyle/>
          <a:p>
            <a:pPr rtl="0"/>
            <a:r>
              <a:rPr lang="es-ES" dirty="0"/>
              <a:t>Análisis del Perfil de Cliente</a:t>
            </a:r>
          </a:p>
        </p:txBody>
      </p:sp>
      <p:sp>
        <p:nvSpPr>
          <p:cNvPr id="6" name="Rectángulo 5">
            <a:extLst>
              <a:ext uri="{FF2B5EF4-FFF2-40B4-BE49-F238E27FC236}">
                <a16:creationId xmlns:a16="http://schemas.microsoft.com/office/drawing/2014/main" id="{8510AAA5-B1F0-C3F6-303F-BF6AE2BB66B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799B9-448C-0FD7-25BC-9ABD37883FA0}"/>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B86CC458-3511-DCEB-4984-A03B63009489}"/>
              </a:ext>
            </a:extLst>
          </p:cNvPr>
          <p:cNvSpPr>
            <a:spLocks noGrp="1"/>
          </p:cNvSpPr>
          <p:nvPr>
            <p:ph type="title"/>
          </p:nvPr>
        </p:nvSpPr>
        <p:spPr>
          <a:xfrm>
            <a:off x="602830" y="513074"/>
            <a:ext cx="4826000" cy="1907507"/>
          </a:xfrm>
        </p:spPr>
        <p:txBody>
          <a:bodyPr rtlCol="0">
            <a:normAutofit/>
          </a:bodyPr>
          <a:lstStyle/>
          <a:p>
            <a:pPr rtl="0"/>
            <a:r>
              <a:rPr lang="es-ES" sz="4300" dirty="0"/>
              <a:t>Análisis de Finanzas y </a:t>
            </a:r>
            <a:br>
              <a:rPr lang="es-ES" sz="4300" dirty="0"/>
            </a:br>
            <a:r>
              <a:rPr lang="es-ES" sz="4300" dirty="0"/>
              <a:t>Riesgo Crediticio</a:t>
            </a:r>
          </a:p>
        </p:txBody>
      </p:sp>
      <p:sp>
        <p:nvSpPr>
          <p:cNvPr id="8" name="Marcador de texto 7">
            <a:extLst>
              <a:ext uri="{FF2B5EF4-FFF2-40B4-BE49-F238E27FC236}">
                <a16:creationId xmlns:a16="http://schemas.microsoft.com/office/drawing/2014/main" id="{E8C296D5-76A8-C6EB-F4D2-7C19CBF6EA3F}"/>
              </a:ext>
            </a:extLst>
          </p:cNvPr>
          <p:cNvSpPr>
            <a:spLocks noGrp="1"/>
          </p:cNvSpPr>
          <p:nvPr>
            <p:ph type="body" sz="quarter" idx="12"/>
          </p:nvPr>
        </p:nvSpPr>
        <p:spPr>
          <a:xfrm>
            <a:off x="602830" y="2605254"/>
            <a:ext cx="4275138" cy="4145280"/>
          </a:xfrm>
        </p:spPr>
        <p:txBody>
          <a:bodyPr/>
          <a:lstStyle/>
          <a:p>
            <a:r>
              <a:rPr lang="es-ES" altLang="es-ES" dirty="0"/>
              <a:t>¿Los clientes con préstamos e hipotecas tienden a tener un saldo medio más bajo o más riesgo de incumplimiento? </a:t>
            </a:r>
          </a:p>
          <a:p>
            <a:r>
              <a:rPr lang="es-ES" altLang="es-ES" dirty="0"/>
              <a:t>¿Cómo deberíamos ajustar nuestras ofertas y estrategias de gestión de riesgos en función de estos hallazgos? </a:t>
            </a:r>
          </a:p>
          <a:p>
            <a:pPr marL="0" indent="0">
              <a:buNone/>
            </a:pPr>
            <a:endParaRPr lang="es-ES" dirty="0"/>
          </a:p>
        </p:txBody>
      </p:sp>
      <p:sp>
        <p:nvSpPr>
          <p:cNvPr id="2" name="Rectángulo 1">
            <a:extLst>
              <a:ext uri="{FF2B5EF4-FFF2-40B4-BE49-F238E27FC236}">
                <a16:creationId xmlns:a16="http://schemas.microsoft.com/office/drawing/2014/main" id="{17172CB6-CCD5-281B-B6E2-7C07D0E6D90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Marcador de posición de imagen 4">
            <a:extLst>
              <a:ext uri="{FF2B5EF4-FFF2-40B4-BE49-F238E27FC236}">
                <a16:creationId xmlns:a16="http://schemas.microsoft.com/office/drawing/2014/main" id="{18F28745-A367-4CFD-1BE9-E20282CF20D9}"/>
              </a:ext>
            </a:extLst>
          </p:cNvPr>
          <p:cNvPicPr>
            <a:picLocks noGrp="1" noChangeAspect="1"/>
          </p:cNvPicPr>
          <p:nvPr>
            <p:ph type="pic" sz="quarter" idx="10"/>
          </p:nvPr>
        </p:nvPicPr>
        <p:blipFill>
          <a:blip r:embed="rId3"/>
          <a:srcRect l="5033" t="196" r="42379" b="-196"/>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2936915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cantonades arrodonides 40">
            <a:extLst>
              <a:ext uri="{FF2B5EF4-FFF2-40B4-BE49-F238E27FC236}">
                <a16:creationId xmlns:a16="http://schemas.microsoft.com/office/drawing/2014/main" id="{235A4C7E-E694-5590-5D1B-1D6599E4D8E4}"/>
              </a:ext>
            </a:extLst>
          </p:cNvPr>
          <p:cNvSpPr/>
          <p:nvPr/>
        </p:nvSpPr>
        <p:spPr>
          <a:xfrm>
            <a:off x="4964249" y="1100615"/>
            <a:ext cx="6771920" cy="28073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Rectángulo 1">
            <a:extLst>
              <a:ext uri="{FF2B5EF4-FFF2-40B4-BE49-F238E27FC236}">
                <a16:creationId xmlns:a16="http://schemas.microsoft.com/office/drawing/2014/main" id="{54B13196-BB04-8449-0B65-1E92E6A6F4D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Rectangle: cantonades arrodonides 41">
            <a:extLst>
              <a:ext uri="{FF2B5EF4-FFF2-40B4-BE49-F238E27FC236}">
                <a16:creationId xmlns:a16="http://schemas.microsoft.com/office/drawing/2014/main" id="{1EE36EEB-42C5-EA25-7888-14FF0663B3A0}"/>
              </a:ext>
            </a:extLst>
          </p:cNvPr>
          <p:cNvSpPr/>
          <p:nvPr/>
        </p:nvSpPr>
        <p:spPr>
          <a:xfrm>
            <a:off x="6096000" y="4143017"/>
            <a:ext cx="5640168" cy="254806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1" name="Rectangle: cantonades arrodonides 40">
            <a:extLst>
              <a:ext uri="{FF2B5EF4-FFF2-40B4-BE49-F238E27FC236}">
                <a16:creationId xmlns:a16="http://schemas.microsoft.com/office/drawing/2014/main" id="{E2A445D9-7651-2151-B535-ED30DD1CB4D5}"/>
              </a:ext>
            </a:extLst>
          </p:cNvPr>
          <p:cNvSpPr/>
          <p:nvPr/>
        </p:nvSpPr>
        <p:spPr>
          <a:xfrm>
            <a:off x="199764" y="4121496"/>
            <a:ext cx="5561939" cy="263747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0" name="Rectangle: cantonades arrodonides 39">
            <a:extLst>
              <a:ext uri="{FF2B5EF4-FFF2-40B4-BE49-F238E27FC236}">
                <a16:creationId xmlns:a16="http://schemas.microsoft.com/office/drawing/2014/main" id="{1FC58542-1498-8858-9E1F-C81C7BA387FC}"/>
              </a:ext>
            </a:extLst>
          </p:cNvPr>
          <p:cNvSpPr/>
          <p:nvPr/>
        </p:nvSpPr>
        <p:spPr>
          <a:xfrm>
            <a:off x="159637" y="1100614"/>
            <a:ext cx="4557486" cy="27782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QuadreDeText 3">
            <a:extLst>
              <a:ext uri="{FF2B5EF4-FFF2-40B4-BE49-F238E27FC236}">
                <a16:creationId xmlns:a16="http://schemas.microsoft.com/office/drawing/2014/main" id="{CA77EBFC-AF66-46F0-A052-741393D2923C}"/>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Examinamos las variables “</a:t>
            </a:r>
            <a:r>
              <a:rPr lang="es-ES" sz="1400" b="1" i="1" dirty="0"/>
              <a:t>default”</a:t>
            </a:r>
            <a:r>
              <a:rPr lang="es-ES" sz="1400" b="1" dirty="0"/>
              <a:t> , “</a:t>
            </a:r>
            <a:r>
              <a:rPr lang="es-ES" sz="1400" b="1" i="1" dirty="0"/>
              <a:t>balance”, ”loan” y “</a:t>
            </a:r>
            <a:r>
              <a:rPr lang="es-ES" sz="1400" b="1" i="1" dirty="0" err="1"/>
              <a:t>housing</a:t>
            </a:r>
            <a:r>
              <a:rPr lang="es-ES" sz="1400" b="1" i="1" dirty="0"/>
              <a:t>”</a:t>
            </a:r>
            <a:endParaRPr lang="es-ES" sz="1400" b="1" dirty="0"/>
          </a:p>
        </p:txBody>
      </p:sp>
      <p:sp>
        <p:nvSpPr>
          <p:cNvPr id="22" name="QuadreDeText 16">
            <a:extLst>
              <a:ext uri="{FF2B5EF4-FFF2-40B4-BE49-F238E27FC236}">
                <a16:creationId xmlns:a16="http://schemas.microsoft.com/office/drawing/2014/main" id="{FEEEFDAB-1983-DF47-545A-7C120A15950F}"/>
              </a:ext>
            </a:extLst>
          </p:cNvPr>
          <p:cNvSpPr txBox="1"/>
          <p:nvPr/>
        </p:nvSpPr>
        <p:spPr>
          <a:xfrm>
            <a:off x="2729130" y="1422195"/>
            <a:ext cx="187433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 </a:t>
            </a:r>
            <a:r>
              <a:rPr lang="es-ES" sz="1300" b="1" dirty="0"/>
              <a:t>muy asimétrica </a:t>
            </a:r>
          </a:p>
          <a:p>
            <a:pPr marL="285750" indent="-285750">
              <a:buFont typeface="Arial" panose="020B0604020202020204" pitchFamily="34" charset="0"/>
              <a:buChar char="•"/>
            </a:pPr>
            <a:r>
              <a:rPr lang="es-ES" sz="1300" dirty="0"/>
              <a:t>El </a:t>
            </a:r>
            <a:r>
              <a:rPr lang="es-ES" sz="1300" b="1" dirty="0"/>
              <a:t>1,5%</a:t>
            </a:r>
            <a:r>
              <a:rPr lang="es-ES" sz="1300" dirty="0"/>
              <a:t> de los clientes en estado de </a:t>
            </a:r>
            <a:r>
              <a:rPr lang="es-ES" sz="1300" b="1" dirty="0"/>
              <a:t>morosidad</a:t>
            </a:r>
            <a:endParaRPr lang="es-ES" sz="1300" dirty="0"/>
          </a:p>
        </p:txBody>
      </p:sp>
      <p:sp>
        <p:nvSpPr>
          <p:cNvPr id="29" name="QuadreDeText 16">
            <a:extLst>
              <a:ext uri="{FF2B5EF4-FFF2-40B4-BE49-F238E27FC236}">
                <a16:creationId xmlns:a16="http://schemas.microsoft.com/office/drawing/2014/main" id="{2A4AE940-CAEA-F640-4537-42F9EEC610C9}"/>
              </a:ext>
            </a:extLst>
          </p:cNvPr>
          <p:cNvSpPr txBox="1"/>
          <p:nvPr/>
        </p:nvSpPr>
        <p:spPr>
          <a:xfrm>
            <a:off x="9191134" y="4701961"/>
            <a:ext cx="2306045"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a:t>
            </a:r>
            <a:r>
              <a:rPr lang="es-ES" sz="1300" b="1" dirty="0"/>
              <a:t> simétrica </a:t>
            </a:r>
          </a:p>
          <a:p>
            <a:pPr marL="285750" indent="-285750">
              <a:buFont typeface="Arial" panose="020B0604020202020204" pitchFamily="34" charset="0"/>
              <a:buChar char="•"/>
            </a:pPr>
            <a:r>
              <a:rPr lang="es-ES" sz="1300" dirty="0"/>
              <a:t>Casi </a:t>
            </a:r>
            <a:r>
              <a:rPr lang="es-ES" sz="1300" b="1" dirty="0"/>
              <a:t>la mitad </a:t>
            </a:r>
            <a:r>
              <a:rPr lang="es-ES" sz="1300" dirty="0"/>
              <a:t>de los clientes tienen contratada una </a:t>
            </a:r>
            <a:r>
              <a:rPr lang="es-ES" sz="1300" b="1" dirty="0"/>
              <a:t>hipoteca</a:t>
            </a:r>
          </a:p>
        </p:txBody>
      </p:sp>
      <p:pic>
        <p:nvPicPr>
          <p:cNvPr id="21" name="Imatge 20">
            <a:extLst>
              <a:ext uri="{FF2B5EF4-FFF2-40B4-BE49-F238E27FC236}">
                <a16:creationId xmlns:a16="http://schemas.microsoft.com/office/drawing/2014/main" id="{24ACB22C-EE12-F5A8-7836-DC16296619D0}"/>
              </a:ext>
            </a:extLst>
          </p:cNvPr>
          <p:cNvPicPr>
            <a:picLocks noChangeAspect="1"/>
          </p:cNvPicPr>
          <p:nvPr/>
        </p:nvPicPr>
        <p:blipFill>
          <a:blip r:embed="rId2"/>
          <a:stretch>
            <a:fillRect/>
          </a:stretch>
        </p:blipFill>
        <p:spPr>
          <a:xfrm>
            <a:off x="341984" y="4355202"/>
            <a:ext cx="3085551" cy="2187389"/>
          </a:xfrm>
          <a:prstGeom prst="rect">
            <a:avLst/>
          </a:prstGeom>
        </p:spPr>
      </p:pic>
      <p:pic>
        <p:nvPicPr>
          <p:cNvPr id="24" name="Imatge 23">
            <a:extLst>
              <a:ext uri="{FF2B5EF4-FFF2-40B4-BE49-F238E27FC236}">
                <a16:creationId xmlns:a16="http://schemas.microsoft.com/office/drawing/2014/main" id="{83E3E9C1-16C8-63A4-BAF2-2D383A5E814A}"/>
              </a:ext>
            </a:extLst>
          </p:cNvPr>
          <p:cNvPicPr>
            <a:picLocks noChangeAspect="1"/>
          </p:cNvPicPr>
          <p:nvPr/>
        </p:nvPicPr>
        <p:blipFill>
          <a:blip r:embed="rId3"/>
          <a:stretch>
            <a:fillRect/>
          </a:stretch>
        </p:blipFill>
        <p:spPr>
          <a:xfrm>
            <a:off x="336416" y="1422195"/>
            <a:ext cx="2118914" cy="2161293"/>
          </a:xfrm>
          <a:prstGeom prst="rect">
            <a:avLst/>
          </a:prstGeom>
        </p:spPr>
      </p:pic>
      <p:pic>
        <p:nvPicPr>
          <p:cNvPr id="27" name="Imatge 26">
            <a:extLst>
              <a:ext uri="{FF2B5EF4-FFF2-40B4-BE49-F238E27FC236}">
                <a16:creationId xmlns:a16="http://schemas.microsoft.com/office/drawing/2014/main" id="{F455FC50-8417-A071-6191-854D12934891}"/>
              </a:ext>
            </a:extLst>
          </p:cNvPr>
          <p:cNvPicPr>
            <a:picLocks noChangeAspect="1"/>
          </p:cNvPicPr>
          <p:nvPr/>
        </p:nvPicPr>
        <p:blipFill>
          <a:blip r:embed="rId4"/>
          <a:stretch>
            <a:fillRect/>
          </a:stretch>
        </p:blipFill>
        <p:spPr>
          <a:xfrm>
            <a:off x="6664638" y="4355202"/>
            <a:ext cx="2063008" cy="2187389"/>
          </a:xfrm>
          <a:prstGeom prst="rect">
            <a:avLst/>
          </a:prstGeom>
        </p:spPr>
      </p:pic>
      <p:sp>
        <p:nvSpPr>
          <p:cNvPr id="31" name="QuadreDeText 16">
            <a:extLst>
              <a:ext uri="{FF2B5EF4-FFF2-40B4-BE49-F238E27FC236}">
                <a16:creationId xmlns:a16="http://schemas.microsoft.com/office/drawing/2014/main" id="{B9AC0A04-68BA-775D-CE8A-7765C264F07E}"/>
              </a:ext>
            </a:extLst>
          </p:cNvPr>
          <p:cNvSpPr txBox="1"/>
          <p:nvPr/>
        </p:nvSpPr>
        <p:spPr>
          <a:xfrm>
            <a:off x="3666298" y="4844475"/>
            <a:ext cx="1856641"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a:t>
            </a:r>
            <a:r>
              <a:rPr lang="es-ES" sz="1300" b="1" dirty="0"/>
              <a:t> asimétrica </a:t>
            </a:r>
          </a:p>
          <a:p>
            <a:pPr marL="285750" indent="-285750">
              <a:buFont typeface="Arial" panose="020B0604020202020204" pitchFamily="34" charset="0"/>
              <a:buChar char="•"/>
            </a:pPr>
            <a:r>
              <a:rPr lang="es-ES" sz="1300" dirty="0"/>
              <a:t>Solo el </a:t>
            </a:r>
            <a:r>
              <a:rPr lang="es-ES" sz="1300" b="1" dirty="0"/>
              <a:t>13,3%</a:t>
            </a:r>
            <a:r>
              <a:rPr lang="es-ES" sz="1300" dirty="0"/>
              <a:t> de los clientes tienen préstamo</a:t>
            </a:r>
          </a:p>
        </p:txBody>
      </p:sp>
      <p:pic>
        <p:nvPicPr>
          <p:cNvPr id="39" name="Imatge 38">
            <a:extLst>
              <a:ext uri="{FF2B5EF4-FFF2-40B4-BE49-F238E27FC236}">
                <a16:creationId xmlns:a16="http://schemas.microsoft.com/office/drawing/2014/main" id="{F9818CA1-6A2C-778B-FC56-2DEF3AB7029F}"/>
              </a:ext>
            </a:extLst>
          </p:cNvPr>
          <p:cNvPicPr>
            <a:picLocks noChangeAspect="1"/>
          </p:cNvPicPr>
          <p:nvPr/>
        </p:nvPicPr>
        <p:blipFill>
          <a:blip r:embed="rId5"/>
          <a:stretch>
            <a:fillRect/>
          </a:stretch>
        </p:blipFill>
        <p:spPr>
          <a:xfrm>
            <a:off x="5183761" y="1100614"/>
            <a:ext cx="6298699" cy="2804457"/>
          </a:xfrm>
          <a:prstGeom prst="roundRect">
            <a:avLst>
              <a:gd name="adj" fmla="val 8917"/>
            </a:avLst>
          </a:prstGeom>
        </p:spPr>
      </p:pic>
      <p:sp>
        <p:nvSpPr>
          <p:cNvPr id="32" name="QuadreDeText 16">
            <a:extLst>
              <a:ext uri="{FF2B5EF4-FFF2-40B4-BE49-F238E27FC236}">
                <a16:creationId xmlns:a16="http://schemas.microsoft.com/office/drawing/2014/main" id="{1B834422-9FE5-8140-9C4E-E5E5CF16B4C3}"/>
              </a:ext>
            </a:extLst>
          </p:cNvPr>
          <p:cNvSpPr txBox="1"/>
          <p:nvPr/>
        </p:nvSpPr>
        <p:spPr>
          <a:xfrm>
            <a:off x="9191134" y="1422195"/>
            <a:ext cx="2102853"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 </a:t>
            </a:r>
            <a:r>
              <a:rPr lang="es-ES" sz="1300" b="1" dirty="0"/>
              <a:t>asimétrica</a:t>
            </a:r>
            <a:r>
              <a:rPr lang="es-ES" sz="1300" dirty="0"/>
              <a:t> con cola a la derecha</a:t>
            </a:r>
          </a:p>
          <a:p>
            <a:pPr marL="285750" indent="-285750">
              <a:buFont typeface="Arial" panose="020B0604020202020204" pitchFamily="34" charset="0"/>
              <a:buChar char="•"/>
            </a:pPr>
            <a:r>
              <a:rPr lang="es-ES" sz="1300" dirty="0"/>
              <a:t>Con un gran </a:t>
            </a:r>
            <a:r>
              <a:rPr lang="es-ES" sz="1300" b="1" dirty="0"/>
              <a:t>pico</a:t>
            </a:r>
            <a:r>
              <a:rPr lang="es-ES" sz="1300" dirty="0"/>
              <a:t> entre </a:t>
            </a:r>
            <a:r>
              <a:rPr lang="es-ES" sz="1300" b="1" dirty="0"/>
              <a:t>0</a:t>
            </a:r>
            <a:r>
              <a:rPr lang="es-ES" sz="1300" dirty="0"/>
              <a:t> y </a:t>
            </a:r>
            <a:r>
              <a:rPr lang="es-ES" sz="1300" b="1" dirty="0"/>
              <a:t>1000</a:t>
            </a:r>
          </a:p>
        </p:txBody>
      </p:sp>
    </p:spTree>
    <p:extLst>
      <p:ext uri="{BB962C8B-B14F-4D97-AF65-F5344CB8AC3E}">
        <p14:creationId xmlns:p14="http://schemas.microsoft.com/office/powerpoint/2010/main" val="1100531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A5DC175-DF49-1548-D52D-E815D895A6D5}"/>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tge 10">
            <a:extLst>
              <a:ext uri="{FF2B5EF4-FFF2-40B4-BE49-F238E27FC236}">
                <a16:creationId xmlns:a16="http://schemas.microsoft.com/office/drawing/2014/main" id="{D7B93189-8F91-E8F7-9C13-DB5294834AF8}"/>
              </a:ext>
            </a:extLst>
          </p:cNvPr>
          <p:cNvPicPr>
            <a:picLocks noChangeAspect="1"/>
          </p:cNvPicPr>
          <p:nvPr/>
        </p:nvPicPr>
        <p:blipFill>
          <a:blip r:embed="rId3"/>
          <a:stretch>
            <a:fillRect/>
          </a:stretch>
        </p:blipFill>
        <p:spPr>
          <a:xfrm>
            <a:off x="680130" y="1078451"/>
            <a:ext cx="6127071" cy="2693966"/>
          </a:xfrm>
          <a:prstGeom prst="roundRect">
            <a:avLst>
              <a:gd name="adj" fmla="val 8544"/>
            </a:avLst>
          </a:prstGeom>
        </p:spPr>
      </p:pic>
      <p:sp>
        <p:nvSpPr>
          <p:cNvPr id="9" name="QuadreDeText 16">
            <a:extLst>
              <a:ext uri="{FF2B5EF4-FFF2-40B4-BE49-F238E27FC236}">
                <a16:creationId xmlns:a16="http://schemas.microsoft.com/office/drawing/2014/main" id="{D2813547-6674-7DF2-D117-20EF6DF6D976}"/>
              </a:ext>
            </a:extLst>
          </p:cNvPr>
          <p:cNvSpPr txBox="1"/>
          <p:nvPr/>
        </p:nvSpPr>
        <p:spPr>
          <a:xfrm>
            <a:off x="7241152" y="1481959"/>
            <a:ext cx="2138518" cy="766167"/>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La distribución del </a:t>
            </a:r>
            <a:r>
              <a:rPr lang="es-ES" sz="1300" b="1" dirty="0"/>
              <a:t>Saldo</a:t>
            </a:r>
            <a:r>
              <a:rPr lang="es-ES" sz="1300" dirty="0"/>
              <a:t> </a:t>
            </a:r>
            <a:r>
              <a:rPr lang="es-ES" sz="1300" b="1" dirty="0"/>
              <a:t>no varía </a:t>
            </a:r>
            <a:r>
              <a:rPr lang="es-ES" sz="1300" dirty="0"/>
              <a:t>sustancialmente entre categorías de </a:t>
            </a:r>
            <a:r>
              <a:rPr lang="es-ES" sz="1300" b="1" dirty="0"/>
              <a:t>Crédito</a:t>
            </a:r>
          </a:p>
        </p:txBody>
      </p:sp>
      <p:sp>
        <p:nvSpPr>
          <p:cNvPr id="12" name="QuadreDeText 3">
            <a:extLst>
              <a:ext uri="{FF2B5EF4-FFF2-40B4-BE49-F238E27FC236}">
                <a16:creationId xmlns:a16="http://schemas.microsoft.com/office/drawing/2014/main" id="{7DAF1F8F-4CB6-2F1E-2E93-4A5517472364}"/>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Analizamos la distribución de “Balance” segmentado por categorías de préstamo e hipoteca</a:t>
            </a:r>
          </a:p>
        </p:txBody>
      </p:sp>
      <p:sp>
        <p:nvSpPr>
          <p:cNvPr id="15" name="QuadreDeText 16">
            <a:extLst>
              <a:ext uri="{FF2B5EF4-FFF2-40B4-BE49-F238E27FC236}">
                <a16:creationId xmlns:a16="http://schemas.microsoft.com/office/drawing/2014/main" id="{C77B49C0-780A-3ABE-9623-435FD3F63D0E}"/>
              </a:ext>
            </a:extLst>
          </p:cNvPr>
          <p:cNvSpPr txBox="1"/>
          <p:nvPr/>
        </p:nvSpPr>
        <p:spPr>
          <a:xfrm>
            <a:off x="9190040" y="4424333"/>
            <a:ext cx="2546129" cy="766167"/>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La distribución del </a:t>
            </a:r>
            <a:r>
              <a:rPr lang="es-ES" sz="1300" b="1" dirty="0"/>
              <a:t>Saldo no</a:t>
            </a:r>
            <a:r>
              <a:rPr lang="es-ES" sz="1300" dirty="0"/>
              <a:t> </a:t>
            </a:r>
            <a:r>
              <a:rPr lang="es-ES" sz="1300" b="1" dirty="0"/>
              <a:t>varía</a:t>
            </a:r>
            <a:r>
              <a:rPr lang="es-ES" sz="1300" dirty="0"/>
              <a:t> sustancialmente entre categorías de </a:t>
            </a:r>
            <a:r>
              <a:rPr lang="es-ES" sz="1300" b="1" dirty="0"/>
              <a:t>Hipoteca</a:t>
            </a:r>
          </a:p>
        </p:txBody>
      </p:sp>
      <p:pic>
        <p:nvPicPr>
          <p:cNvPr id="3" name="Imagen 2">
            <a:extLst>
              <a:ext uri="{FF2B5EF4-FFF2-40B4-BE49-F238E27FC236}">
                <a16:creationId xmlns:a16="http://schemas.microsoft.com/office/drawing/2014/main" id="{E700ADE4-66EA-75EA-17E5-52F854682610}"/>
              </a:ext>
            </a:extLst>
          </p:cNvPr>
          <p:cNvPicPr>
            <a:picLocks noChangeAspect="1"/>
          </p:cNvPicPr>
          <p:nvPr/>
        </p:nvPicPr>
        <p:blipFill>
          <a:blip r:embed="rId4"/>
          <a:stretch>
            <a:fillRect/>
          </a:stretch>
        </p:blipFill>
        <p:spPr>
          <a:xfrm>
            <a:off x="2682509" y="3923413"/>
            <a:ext cx="6146609" cy="2692800"/>
          </a:xfrm>
          <a:prstGeom prst="roundRect">
            <a:avLst>
              <a:gd name="adj" fmla="val 7670"/>
            </a:avLst>
          </a:prstGeom>
        </p:spPr>
      </p:pic>
    </p:spTree>
    <p:extLst>
      <p:ext uri="{BB962C8B-B14F-4D97-AF65-F5344CB8AC3E}">
        <p14:creationId xmlns:p14="http://schemas.microsoft.com/office/powerpoint/2010/main" val="4231894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8B9AF7B-C57C-9801-9EB9-A0412495DF2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78D010E2-8BBA-ADEF-B461-AD829F6EB078}"/>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latin typeface="+mj-lt"/>
              </a:rPr>
              <a:t>CATEGORIZACIÓN DE LAS VARIABLES</a:t>
            </a:r>
            <a:endParaRPr lang="es-ES" sz="2400" b="1" dirty="0">
              <a:solidFill>
                <a:schemeClr val="accent3">
                  <a:lumMod val="50000"/>
                </a:schemeClr>
              </a:solidFill>
              <a:effectLst/>
              <a:latin typeface="+mj-lt"/>
            </a:endParaRPr>
          </a:p>
          <a:p>
            <a:r>
              <a:rPr lang="es-ES" sz="1400" b="1" dirty="0"/>
              <a:t>Definimos 4 categorías para clasificar los clientes</a:t>
            </a:r>
          </a:p>
        </p:txBody>
      </p:sp>
      <p:pic>
        <p:nvPicPr>
          <p:cNvPr id="4" name="Imagen 3">
            <a:extLst>
              <a:ext uri="{FF2B5EF4-FFF2-40B4-BE49-F238E27FC236}">
                <a16:creationId xmlns:a16="http://schemas.microsoft.com/office/drawing/2014/main" id="{9CA62B71-F395-3312-6D5C-46A2DF79F7FD}"/>
              </a:ext>
            </a:extLst>
          </p:cNvPr>
          <p:cNvPicPr>
            <a:picLocks noChangeAspect="1"/>
          </p:cNvPicPr>
          <p:nvPr/>
        </p:nvPicPr>
        <p:blipFill>
          <a:blip r:embed="rId3"/>
          <a:srcRect l="50000"/>
          <a:stretch/>
        </p:blipFill>
        <p:spPr>
          <a:xfrm>
            <a:off x="6096000" y="1621080"/>
            <a:ext cx="5308456" cy="4086095"/>
          </a:xfrm>
          <a:prstGeom prst="roundRect">
            <a:avLst>
              <a:gd name="adj" fmla="val 18905"/>
            </a:avLst>
          </a:prstGeom>
        </p:spPr>
      </p:pic>
      <p:graphicFrame>
        <p:nvGraphicFramePr>
          <p:cNvPr id="2" name="Tabla 1">
            <a:extLst>
              <a:ext uri="{FF2B5EF4-FFF2-40B4-BE49-F238E27FC236}">
                <a16:creationId xmlns:a16="http://schemas.microsoft.com/office/drawing/2014/main" id="{307E84A5-E1E6-9576-DB73-1FC26C588FA3}"/>
              </a:ext>
            </a:extLst>
          </p:cNvPr>
          <p:cNvGraphicFramePr>
            <a:graphicFrameLocks noGrp="1"/>
          </p:cNvGraphicFramePr>
          <p:nvPr>
            <p:extLst>
              <p:ext uri="{D42A27DB-BD31-4B8C-83A1-F6EECF244321}">
                <p14:modId xmlns:p14="http://schemas.microsoft.com/office/powerpoint/2010/main" val="1280608759"/>
              </p:ext>
            </p:extLst>
          </p:nvPr>
        </p:nvGraphicFramePr>
        <p:xfrm>
          <a:off x="1596302" y="1796616"/>
          <a:ext cx="3672006" cy="2485200"/>
        </p:xfrm>
        <a:graphic>
          <a:graphicData uri="http://schemas.openxmlformats.org/drawingml/2006/table">
            <a:tbl>
              <a:tblPr firstRow="1" bandRow="1">
                <a:tableStyleId>{3B4B98B0-60AC-42C2-AFA5-B58CD77FA1E5}</a:tableStyleId>
              </a:tblPr>
              <a:tblGrid>
                <a:gridCol w="1731098">
                  <a:extLst>
                    <a:ext uri="{9D8B030D-6E8A-4147-A177-3AD203B41FA5}">
                      <a16:colId xmlns:a16="http://schemas.microsoft.com/office/drawing/2014/main" val="1156508243"/>
                    </a:ext>
                  </a:extLst>
                </a:gridCol>
                <a:gridCol w="1940908">
                  <a:extLst>
                    <a:ext uri="{9D8B030D-6E8A-4147-A177-3AD203B41FA5}">
                      <a16:colId xmlns:a16="http://schemas.microsoft.com/office/drawing/2014/main" val="588162770"/>
                    </a:ext>
                  </a:extLst>
                </a:gridCol>
              </a:tblGrid>
              <a:tr h="482960">
                <a:tc>
                  <a:txBody>
                    <a:bodyPr/>
                    <a:lstStyle/>
                    <a:p>
                      <a:pPr algn="ctr"/>
                      <a:r>
                        <a:rPr lang="es-ES" sz="1400" b="1" dirty="0">
                          <a:solidFill>
                            <a:schemeClr val="tx1"/>
                          </a:solidFill>
                        </a:rPr>
                        <a:t>Categoría</a:t>
                      </a:r>
                    </a:p>
                  </a:txBody>
                  <a:tcPr anchor="ctr"/>
                </a:tc>
                <a:tc>
                  <a:txBody>
                    <a:bodyPr/>
                    <a:lstStyle/>
                    <a:p>
                      <a:pPr algn="ctr"/>
                      <a:r>
                        <a:rPr lang="es-ES" sz="1400" b="1" dirty="0">
                          <a:solidFill>
                            <a:schemeClr val="tx1"/>
                          </a:solidFill>
                        </a:rPr>
                        <a:t>Cantidad de Clientes</a:t>
                      </a:r>
                    </a:p>
                  </a:txBody>
                  <a:tcPr anchor="ctr"/>
                </a:tc>
                <a:extLst>
                  <a:ext uri="{0D108BD9-81ED-4DB2-BD59-A6C34878D82A}">
                    <a16:rowId xmlns:a16="http://schemas.microsoft.com/office/drawing/2014/main" val="3001908817"/>
                  </a:ext>
                </a:extLst>
              </a:tr>
              <a:tr h="482960">
                <a:tc>
                  <a:txBody>
                    <a:bodyPr/>
                    <a:lstStyle/>
                    <a:p>
                      <a:pPr algn="ctr"/>
                      <a:r>
                        <a:rPr lang="es-ES" sz="1400" b="0" dirty="0"/>
                        <a:t>SIN Préstamo, </a:t>
                      </a:r>
                    </a:p>
                    <a:p>
                      <a:pPr algn="ctr"/>
                      <a:r>
                        <a:rPr lang="es-ES" sz="1400" b="0" dirty="0"/>
                        <a:t>SIN Hipoteca</a:t>
                      </a:r>
                    </a:p>
                  </a:txBody>
                  <a:tcPr anchor="ctr">
                    <a:solidFill>
                      <a:srgbClr val="009900">
                        <a:alpha val="20000"/>
                      </a:srgbClr>
                    </a:solidFill>
                  </a:tcPr>
                </a:tc>
                <a:tc>
                  <a:txBody>
                    <a:bodyPr/>
                    <a:lstStyle/>
                    <a:p>
                      <a:pPr algn="ctr"/>
                      <a:r>
                        <a:rPr lang="es-ES" sz="1400" b="1" dirty="0"/>
                        <a:t>7590</a:t>
                      </a:r>
                    </a:p>
                  </a:txBody>
                  <a:tcPr anchor="ctr">
                    <a:noFill/>
                  </a:tcPr>
                </a:tc>
                <a:extLst>
                  <a:ext uri="{0D108BD9-81ED-4DB2-BD59-A6C34878D82A}">
                    <a16:rowId xmlns:a16="http://schemas.microsoft.com/office/drawing/2014/main" val="1515654919"/>
                  </a:ext>
                </a:extLst>
              </a:tr>
              <a:tr h="482960">
                <a:tc>
                  <a:txBody>
                    <a:bodyPr/>
                    <a:lstStyle/>
                    <a:p>
                      <a:pPr algn="ctr"/>
                      <a:r>
                        <a:rPr lang="es-ES" sz="1400" dirty="0"/>
                        <a:t>CON Hipoteca</a:t>
                      </a:r>
                    </a:p>
                  </a:txBody>
                  <a:tcPr anchor="ctr">
                    <a:solidFill>
                      <a:schemeClr val="accent5">
                        <a:lumMod val="25000"/>
                        <a:lumOff val="75000"/>
                      </a:schemeClr>
                    </a:solidFill>
                  </a:tcPr>
                </a:tc>
                <a:tc>
                  <a:txBody>
                    <a:bodyPr/>
                    <a:lstStyle/>
                    <a:p>
                      <a:pPr algn="ctr"/>
                      <a:r>
                        <a:rPr lang="es-ES" sz="1400" b="1" dirty="0"/>
                        <a:t>6427</a:t>
                      </a:r>
                    </a:p>
                  </a:txBody>
                  <a:tcPr anchor="ctr">
                    <a:noFill/>
                  </a:tcPr>
                </a:tc>
                <a:extLst>
                  <a:ext uri="{0D108BD9-81ED-4DB2-BD59-A6C34878D82A}">
                    <a16:rowId xmlns:a16="http://schemas.microsoft.com/office/drawing/2014/main" val="3320199619"/>
                  </a:ext>
                </a:extLst>
              </a:tr>
              <a:tr h="482960">
                <a:tc>
                  <a:txBody>
                    <a:bodyPr/>
                    <a:lstStyle/>
                    <a:p>
                      <a:pPr algn="ctr"/>
                      <a:r>
                        <a:rPr lang="es-ES" sz="1400" b="0" dirty="0"/>
                        <a:t>CON Préstamo,</a:t>
                      </a:r>
                    </a:p>
                    <a:p>
                      <a:pPr algn="ctr"/>
                      <a:r>
                        <a:rPr lang="es-ES" sz="1400" b="0" dirty="0"/>
                        <a:t>CON Hipoteca</a:t>
                      </a:r>
                    </a:p>
                  </a:txBody>
                  <a:tcPr anchor="ctr">
                    <a:solidFill>
                      <a:srgbClr val="FFB7B7"/>
                    </a:solidFill>
                  </a:tcPr>
                </a:tc>
                <a:tc>
                  <a:txBody>
                    <a:bodyPr/>
                    <a:lstStyle/>
                    <a:p>
                      <a:pPr algn="ctr"/>
                      <a:r>
                        <a:rPr lang="es-ES" sz="1400" b="1" dirty="0"/>
                        <a:t>1217</a:t>
                      </a:r>
                    </a:p>
                  </a:txBody>
                  <a:tcPr anchor="ctr">
                    <a:noFill/>
                  </a:tcPr>
                </a:tc>
                <a:extLst>
                  <a:ext uri="{0D108BD9-81ED-4DB2-BD59-A6C34878D82A}">
                    <a16:rowId xmlns:a16="http://schemas.microsoft.com/office/drawing/2014/main" val="3551464006"/>
                  </a:ext>
                </a:extLst>
              </a:tr>
              <a:tr h="482960">
                <a:tc>
                  <a:txBody>
                    <a:bodyPr/>
                    <a:lstStyle/>
                    <a:p>
                      <a:pPr algn="ctr"/>
                      <a:r>
                        <a:rPr lang="es-ES" sz="1400" dirty="0"/>
                        <a:t>CON Préstamo</a:t>
                      </a:r>
                    </a:p>
                  </a:txBody>
                  <a:tcPr anchor="ctr">
                    <a:solidFill>
                      <a:srgbClr val="CFAFE7"/>
                    </a:solidFill>
                  </a:tcPr>
                </a:tc>
                <a:tc>
                  <a:txBody>
                    <a:bodyPr/>
                    <a:lstStyle/>
                    <a:p>
                      <a:pPr algn="ctr"/>
                      <a:r>
                        <a:rPr lang="es-ES" sz="1400" b="1" dirty="0"/>
                        <a:t>929</a:t>
                      </a:r>
                    </a:p>
                  </a:txBody>
                  <a:tcPr anchor="ctr">
                    <a:noFill/>
                  </a:tcPr>
                </a:tc>
                <a:extLst>
                  <a:ext uri="{0D108BD9-81ED-4DB2-BD59-A6C34878D82A}">
                    <a16:rowId xmlns:a16="http://schemas.microsoft.com/office/drawing/2014/main" val="1381154443"/>
                  </a:ext>
                </a:extLst>
              </a:tr>
            </a:tbl>
          </a:graphicData>
        </a:graphic>
      </p:graphicFrame>
      <p:sp>
        <p:nvSpPr>
          <p:cNvPr id="3" name="QuadreDeText 16">
            <a:extLst>
              <a:ext uri="{FF2B5EF4-FFF2-40B4-BE49-F238E27FC236}">
                <a16:creationId xmlns:a16="http://schemas.microsoft.com/office/drawing/2014/main" id="{16FE336F-AFDD-12BF-59D2-CAAF5C872532}"/>
              </a:ext>
            </a:extLst>
          </p:cNvPr>
          <p:cNvSpPr txBox="1"/>
          <p:nvPr/>
        </p:nvSpPr>
        <p:spPr>
          <a:xfrm>
            <a:off x="1712631" y="4847556"/>
            <a:ext cx="3439348"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La mayoría de los clientes no tiene deudas pendientes</a:t>
            </a:r>
            <a:r>
              <a:rPr lang="es-ES" sz="1300" dirty="0"/>
              <a:t>, mientras que el resto mantiene algún compromiso con el banco en forma de hipoteca, préstamo personal o ambos.</a:t>
            </a:r>
          </a:p>
        </p:txBody>
      </p:sp>
    </p:spTree>
    <p:extLst>
      <p:ext uri="{BB962C8B-B14F-4D97-AF65-F5344CB8AC3E}">
        <p14:creationId xmlns:p14="http://schemas.microsoft.com/office/powerpoint/2010/main" val="3206714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BEF4-5A07-3988-9B63-7F937FF02C71}"/>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C18A3694-FB59-3C0D-1F38-5ECD7FBFF4C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5B93BA9-C903-7348-8FD3-6F21A3741BDB}"/>
              </a:ext>
            </a:extLst>
          </p:cNvPr>
          <p:cNvSpPr/>
          <p:nvPr/>
        </p:nvSpPr>
        <p:spPr>
          <a:xfrm>
            <a:off x="505959" y="1411111"/>
            <a:ext cx="11230210" cy="501796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66399F4B-15E9-BE41-EAE5-3BE6E2DD57B6}"/>
              </a:ext>
            </a:extLst>
          </p:cNvPr>
          <p:cNvSpPr txBox="1"/>
          <p:nvPr/>
        </p:nvSpPr>
        <p:spPr>
          <a:xfrm>
            <a:off x="466166" y="250347"/>
            <a:ext cx="11270004" cy="1046440"/>
          </a:xfrm>
          <a:prstGeom prst="rect">
            <a:avLst/>
          </a:prstGeom>
          <a:noFill/>
        </p:spPr>
        <p:txBody>
          <a:bodyPr wrap="square">
            <a:spAutoFit/>
          </a:bodyPr>
          <a:lstStyle/>
          <a:p>
            <a:r>
              <a:rPr lang="es-ES" sz="2400" b="1" dirty="0">
                <a:solidFill>
                  <a:schemeClr val="accent3">
                    <a:lumMod val="50000"/>
                  </a:schemeClr>
                </a:solidFill>
                <a:effectLst/>
                <a:latin typeface="+mj-lt"/>
              </a:rPr>
              <a:t>RELACIÓN ENTRE VARIABLES:  </a:t>
            </a:r>
          </a:p>
          <a:p>
            <a:r>
              <a:rPr lang="es-ES" sz="2400" b="1" dirty="0">
                <a:solidFill>
                  <a:schemeClr val="accent3">
                    <a:lumMod val="50000"/>
                  </a:schemeClr>
                </a:solidFill>
                <a:effectLst/>
                <a:latin typeface="+mj-lt"/>
              </a:rPr>
              <a:t>SALDO vs CATEGORIAS DE PRÉSTAMO/HIPOTECA</a:t>
            </a:r>
          </a:p>
          <a:p>
            <a:r>
              <a:rPr lang="es-ES" sz="1400" b="1" dirty="0"/>
              <a:t>Tras categorizar a los clientes, relacionamos las dos variables</a:t>
            </a:r>
          </a:p>
        </p:txBody>
      </p:sp>
      <p:pic>
        <p:nvPicPr>
          <p:cNvPr id="5" name="Imagen 4">
            <a:extLst>
              <a:ext uri="{FF2B5EF4-FFF2-40B4-BE49-F238E27FC236}">
                <a16:creationId xmlns:a16="http://schemas.microsoft.com/office/drawing/2014/main" id="{2F18ABCD-8170-67F6-9D19-2180F5B023CF}"/>
              </a:ext>
            </a:extLst>
          </p:cNvPr>
          <p:cNvPicPr>
            <a:picLocks noChangeAspect="1"/>
          </p:cNvPicPr>
          <p:nvPr/>
        </p:nvPicPr>
        <p:blipFill>
          <a:blip r:embed="rId3"/>
          <a:stretch>
            <a:fillRect/>
          </a:stretch>
        </p:blipFill>
        <p:spPr>
          <a:xfrm>
            <a:off x="804832" y="1617142"/>
            <a:ext cx="6231460" cy="3429104"/>
          </a:xfrm>
          <a:prstGeom prst="rect">
            <a:avLst/>
          </a:prstGeom>
        </p:spPr>
      </p:pic>
      <p:pic>
        <p:nvPicPr>
          <p:cNvPr id="11" name="Imagen 10">
            <a:extLst>
              <a:ext uri="{FF2B5EF4-FFF2-40B4-BE49-F238E27FC236}">
                <a16:creationId xmlns:a16="http://schemas.microsoft.com/office/drawing/2014/main" id="{A53D4C21-8E97-4FA3-295B-421558433F00}"/>
              </a:ext>
            </a:extLst>
          </p:cNvPr>
          <p:cNvPicPr>
            <a:picLocks noChangeAspect="1"/>
          </p:cNvPicPr>
          <p:nvPr/>
        </p:nvPicPr>
        <p:blipFill>
          <a:blip r:embed="rId4"/>
          <a:srcRect t="4863"/>
          <a:stretch/>
        </p:blipFill>
        <p:spPr>
          <a:xfrm>
            <a:off x="7335165" y="1799814"/>
            <a:ext cx="4052003" cy="4417461"/>
          </a:xfrm>
          <a:prstGeom prst="rect">
            <a:avLst/>
          </a:prstGeom>
        </p:spPr>
      </p:pic>
      <p:sp>
        <p:nvSpPr>
          <p:cNvPr id="6" name="QuadreDeText 16">
            <a:extLst>
              <a:ext uri="{FF2B5EF4-FFF2-40B4-BE49-F238E27FC236}">
                <a16:creationId xmlns:a16="http://schemas.microsoft.com/office/drawing/2014/main" id="{AFF1D886-C0A0-985D-72DD-0BF94964D965}"/>
              </a:ext>
            </a:extLst>
          </p:cNvPr>
          <p:cNvSpPr txBox="1"/>
          <p:nvPr/>
        </p:nvSpPr>
        <p:spPr>
          <a:xfrm>
            <a:off x="804832" y="5229771"/>
            <a:ext cx="623146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lgn="just">
              <a:buFont typeface="Arial" panose="020B0604020202020204" pitchFamily="34" charset="0"/>
              <a:buChar char="•"/>
            </a:pPr>
            <a:r>
              <a:rPr lang="es-ES" sz="1300" b="1" dirty="0"/>
              <a:t>Clientes sin deudas tienen el saldo promedio más alto</a:t>
            </a:r>
            <a:r>
              <a:rPr lang="es-ES" sz="1300" dirty="0"/>
              <a:t>, reflejando mayor estabilidad financiera. </a:t>
            </a:r>
          </a:p>
          <a:p>
            <a:pPr marL="285750" indent="-285750" algn="just">
              <a:buFont typeface="Arial" panose="020B0604020202020204" pitchFamily="34" charset="0"/>
              <a:buChar char="•"/>
            </a:pPr>
            <a:r>
              <a:rPr lang="es-ES" sz="1300" b="1" dirty="0"/>
              <a:t>Clientes con algún tipo de deuda</a:t>
            </a:r>
            <a:r>
              <a:rPr lang="es-ES" sz="1300" dirty="0"/>
              <a:t>, ya sea préstamo, hipoteca o ambos, </a:t>
            </a:r>
            <a:r>
              <a:rPr lang="es-ES" sz="1300" b="1" dirty="0"/>
              <a:t>presentan saldos más bajos</a:t>
            </a:r>
            <a:r>
              <a:rPr lang="es-ES" sz="1300" dirty="0"/>
              <a:t>, indicando una mayor presión financiera. </a:t>
            </a:r>
          </a:p>
        </p:txBody>
      </p:sp>
      <p:cxnSp>
        <p:nvCxnSpPr>
          <p:cNvPr id="13" name="Conector recto 12">
            <a:extLst>
              <a:ext uri="{FF2B5EF4-FFF2-40B4-BE49-F238E27FC236}">
                <a16:creationId xmlns:a16="http://schemas.microsoft.com/office/drawing/2014/main" id="{D7DBE600-7D97-1A5D-689F-357252C109C2}"/>
              </a:ext>
            </a:extLst>
          </p:cNvPr>
          <p:cNvCxnSpPr/>
          <p:nvPr/>
        </p:nvCxnSpPr>
        <p:spPr>
          <a:xfrm>
            <a:off x="7541110" y="2436608"/>
            <a:ext cx="1516828" cy="0"/>
          </a:xfrm>
          <a:prstGeom prst="line">
            <a:avLst/>
          </a:prstGeom>
          <a:ln w="190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231555E5-FF4B-B83B-7F44-781EDA96A77B}"/>
              </a:ext>
            </a:extLst>
          </p:cNvPr>
          <p:cNvCxnSpPr>
            <a:cxnSpLocks/>
          </p:cNvCxnSpPr>
          <p:nvPr/>
        </p:nvCxnSpPr>
        <p:spPr>
          <a:xfrm>
            <a:off x="8283388" y="4520006"/>
            <a:ext cx="7745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4908429C-531B-C98A-C0F9-BB4278BE20DD}"/>
              </a:ext>
            </a:extLst>
          </p:cNvPr>
          <p:cNvCxnSpPr>
            <a:cxnSpLocks/>
          </p:cNvCxnSpPr>
          <p:nvPr/>
        </p:nvCxnSpPr>
        <p:spPr>
          <a:xfrm>
            <a:off x="7415604" y="5548385"/>
            <a:ext cx="16423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9C330646-1500-FEC9-5B70-033C6C3603C0}"/>
              </a:ext>
            </a:extLst>
          </p:cNvPr>
          <p:cNvCxnSpPr>
            <a:cxnSpLocks/>
          </p:cNvCxnSpPr>
          <p:nvPr/>
        </p:nvCxnSpPr>
        <p:spPr>
          <a:xfrm>
            <a:off x="8234979" y="3483686"/>
            <a:ext cx="82295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737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FEC47-BBC4-E00E-94A8-A030AC2D1A82}"/>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ECF82D00-1CE3-D38C-B1F1-F735E1902DA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75F9B45-3A77-61A7-D6BA-82347D99EA30}"/>
              </a:ext>
            </a:extLst>
          </p:cNvPr>
          <p:cNvSpPr/>
          <p:nvPr/>
        </p:nvSpPr>
        <p:spPr>
          <a:xfrm>
            <a:off x="505959" y="1411111"/>
            <a:ext cx="11230210" cy="501796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B9963A2-303C-C0E0-3B8A-E49DF8308095}"/>
              </a:ext>
            </a:extLst>
          </p:cNvPr>
          <p:cNvSpPr txBox="1"/>
          <p:nvPr/>
        </p:nvSpPr>
        <p:spPr>
          <a:xfrm>
            <a:off x="466166" y="250347"/>
            <a:ext cx="11270004" cy="1046440"/>
          </a:xfrm>
          <a:prstGeom prst="rect">
            <a:avLst/>
          </a:prstGeom>
          <a:noFill/>
        </p:spPr>
        <p:txBody>
          <a:bodyPr wrap="square">
            <a:spAutoFit/>
          </a:bodyPr>
          <a:lstStyle/>
          <a:p>
            <a:r>
              <a:rPr lang="es-ES" sz="2400" b="1" dirty="0">
                <a:solidFill>
                  <a:schemeClr val="accent3">
                    <a:lumMod val="50000"/>
                  </a:schemeClr>
                </a:solidFill>
                <a:effectLst/>
                <a:latin typeface="+mj-lt"/>
              </a:rPr>
              <a:t>RELACIÓN ENTRE VARIABLES: </a:t>
            </a:r>
          </a:p>
          <a:p>
            <a:r>
              <a:rPr lang="es-ES" sz="2400" b="1" dirty="0">
                <a:solidFill>
                  <a:schemeClr val="accent3">
                    <a:lumMod val="50000"/>
                  </a:schemeClr>
                </a:solidFill>
                <a:latin typeface="+mj-lt"/>
              </a:rPr>
              <a:t>INCUMPLIMIENTO</a:t>
            </a:r>
            <a:r>
              <a:rPr lang="es-ES" sz="2400" b="1" dirty="0">
                <a:solidFill>
                  <a:schemeClr val="accent3">
                    <a:lumMod val="50000"/>
                  </a:schemeClr>
                </a:solidFill>
                <a:effectLst/>
                <a:latin typeface="+mj-lt"/>
              </a:rPr>
              <a:t> vs CATEGORIAS DE PRÉSTAMO/HIPOTECA</a:t>
            </a:r>
          </a:p>
          <a:p>
            <a:r>
              <a:rPr lang="es-ES" sz="1400" b="1" dirty="0"/>
              <a:t>Tras categorizar a los clientes, relacionamos las dos variables</a:t>
            </a:r>
          </a:p>
        </p:txBody>
      </p:sp>
      <p:pic>
        <p:nvPicPr>
          <p:cNvPr id="5" name="Imagen 4">
            <a:extLst>
              <a:ext uri="{FF2B5EF4-FFF2-40B4-BE49-F238E27FC236}">
                <a16:creationId xmlns:a16="http://schemas.microsoft.com/office/drawing/2014/main" id="{0ED755C1-4DB6-C380-337C-9C4DDC73D677}"/>
              </a:ext>
            </a:extLst>
          </p:cNvPr>
          <p:cNvPicPr>
            <a:picLocks noChangeAspect="1"/>
          </p:cNvPicPr>
          <p:nvPr/>
        </p:nvPicPr>
        <p:blipFill>
          <a:blip r:embed="rId3"/>
          <a:stretch>
            <a:fillRect/>
          </a:stretch>
        </p:blipFill>
        <p:spPr>
          <a:xfrm>
            <a:off x="896989" y="1615446"/>
            <a:ext cx="6047145" cy="3430800"/>
          </a:xfrm>
          <a:prstGeom prst="rect">
            <a:avLst/>
          </a:prstGeom>
        </p:spPr>
      </p:pic>
      <p:pic>
        <p:nvPicPr>
          <p:cNvPr id="7" name="Imagen 6">
            <a:extLst>
              <a:ext uri="{FF2B5EF4-FFF2-40B4-BE49-F238E27FC236}">
                <a16:creationId xmlns:a16="http://schemas.microsoft.com/office/drawing/2014/main" id="{DADD356F-BE36-8AA1-B099-C46BF0352360}"/>
              </a:ext>
            </a:extLst>
          </p:cNvPr>
          <p:cNvPicPr>
            <a:picLocks noChangeAspect="1"/>
          </p:cNvPicPr>
          <p:nvPr/>
        </p:nvPicPr>
        <p:blipFill>
          <a:blip r:embed="rId4"/>
          <a:srcRect t="5008"/>
          <a:stretch/>
        </p:blipFill>
        <p:spPr>
          <a:xfrm>
            <a:off x="7308529" y="1806637"/>
            <a:ext cx="4444979" cy="4401759"/>
          </a:xfrm>
          <a:prstGeom prst="rect">
            <a:avLst/>
          </a:prstGeom>
        </p:spPr>
      </p:pic>
      <p:sp>
        <p:nvSpPr>
          <p:cNvPr id="6" name="QuadreDeText 16">
            <a:extLst>
              <a:ext uri="{FF2B5EF4-FFF2-40B4-BE49-F238E27FC236}">
                <a16:creationId xmlns:a16="http://schemas.microsoft.com/office/drawing/2014/main" id="{F64AB401-A83A-CF05-16C7-1B43F325C485}"/>
              </a:ext>
            </a:extLst>
          </p:cNvPr>
          <p:cNvSpPr txBox="1"/>
          <p:nvPr/>
        </p:nvSpPr>
        <p:spPr>
          <a:xfrm>
            <a:off x="804831" y="5229771"/>
            <a:ext cx="623146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lgn="just">
              <a:buFont typeface="Arial" panose="020B0604020202020204" pitchFamily="34" charset="0"/>
              <a:buChar char="•"/>
            </a:pPr>
            <a:r>
              <a:rPr lang="es-ES" sz="1300" b="1" dirty="0"/>
              <a:t>Clientes sin deudas tienen el porcentaje de incumplimiento más bajo</a:t>
            </a:r>
            <a:r>
              <a:rPr lang="es-ES" sz="1300" dirty="0"/>
              <a:t>, reflejando mayor estabilidad financiera.</a:t>
            </a:r>
          </a:p>
          <a:p>
            <a:pPr marL="285750" indent="-285750" algn="just">
              <a:buFont typeface="Arial" panose="020B0604020202020204" pitchFamily="34" charset="0"/>
              <a:buChar char="•"/>
            </a:pPr>
            <a:r>
              <a:rPr lang="es-ES" sz="1300" b="1" dirty="0"/>
              <a:t>Clientes con algún tipo de deuda</a:t>
            </a:r>
            <a:r>
              <a:rPr lang="es-ES" sz="1300" dirty="0"/>
              <a:t>, ya sea préstamo, hipoteca o ambos, </a:t>
            </a:r>
            <a:r>
              <a:rPr lang="es-ES" sz="1300" b="1" dirty="0"/>
              <a:t>muestran porcentajes de incumplimiento más altos</a:t>
            </a:r>
            <a:r>
              <a:rPr lang="es-ES" sz="1300" dirty="0"/>
              <a:t>, lo que indica un mayor riesgo financiero.</a:t>
            </a:r>
          </a:p>
        </p:txBody>
      </p:sp>
      <p:cxnSp>
        <p:nvCxnSpPr>
          <p:cNvPr id="16" name="Conector recto 15">
            <a:extLst>
              <a:ext uri="{FF2B5EF4-FFF2-40B4-BE49-F238E27FC236}">
                <a16:creationId xmlns:a16="http://schemas.microsoft.com/office/drawing/2014/main" id="{57F0A2FD-A337-C538-5EE1-745407BE6E08}"/>
              </a:ext>
            </a:extLst>
          </p:cNvPr>
          <p:cNvCxnSpPr/>
          <p:nvPr/>
        </p:nvCxnSpPr>
        <p:spPr>
          <a:xfrm>
            <a:off x="7541110" y="2436608"/>
            <a:ext cx="1516828" cy="0"/>
          </a:xfrm>
          <a:prstGeom prst="line">
            <a:avLst/>
          </a:prstGeom>
          <a:ln w="190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B1BCBD78-0DB0-B35A-EB86-8A2F4950308B}"/>
              </a:ext>
            </a:extLst>
          </p:cNvPr>
          <p:cNvCxnSpPr>
            <a:cxnSpLocks/>
          </p:cNvCxnSpPr>
          <p:nvPr/>
        </p:nvCxnSpPr>
        <p:spPr>
          <a:xfrm>
            <a:off x="8283388" y="4520006"/>
            <a:ext cx="7745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C5A6D88B-F91C-2952-8EBE-12D14535957D}"/>
              </a:ext>
            </a:extLst>
          </p:cNvPr>
          <p:cNvCxnSpPr>
            <a:cxnSpLocks/>
          </p:cNvCxnSpPr>
          <p:nvPr/>
        </p:nvCxnSpPr>
        <p:spPr>
          <a:xfrm>
            <a:off x="7415604" y="5548385"/>
            <a:ext cx="16423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D3D9F57E-6671-45CA-487D-E036B00A3F1A}"/>
              </a:ext>
            </a:extLst>
          </p:cNvPr>
          <p:cNvCxnSpPr>
            <a:cxnSpLocks/>
          </p:cNvCxnSpPr>
          <p:nvPr/>
        </p:nvCxnSpPr>
        <p:spPr>
          <a:xfrm>
            <a:off x="8234979" y="3483686"/>
            <a:ext cx="82295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814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9A732-23A2-928F-1707-5BE147632C57}"/>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17EC3F3D-8106-CC52-2EA3-50800AC4383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993D80F-3972-6FB3-DF7A-E234A6A536B0}"/>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CUANTIFICACIÓN DE LA</a:t>
            </a:r>
            <a:r>
              <a:rPr lang="es-ES" sz="2400" b="1" dirty="0">
                <a:solidFill>
                  <a:schemeClr val="accent3">
                    <a:lumMod val="50000"/>
                  </a:schemeClr>
                </a:solidFill>
                <a:latin typeface="+mj-lt"/>
              </a:rPr>
              <a:t>S</a:t>
            </a:r>
            <a:r>
              <a:rPr lang="es-ES" sz="2400" b="1" dirty="0">
                <a:solidFill>
                  <a:schemeClr val="accent3">
                    <a:lumMod val="50000"/>
                  </a:schemeClr>
                </a:solidFill>
                <a:effectLst/>
                <a:latin typeface="+mj-lt"/>
              </a:rPr>
              <a:t> RELACIONES ENTRE VARIABLES</a:t>
            </a:r>
          </a:p>
          <a:p>
            <a:r>
              <a:rPr lang="es-ES" altLang="es-ES" sz="1600" b="1" dirty="0"/>
              <a:t>¿Los clientes con préstamos e hipotecas tienden a tener un saldo medio más bajo o más riesgo de incumplimiento?</a:t>
            </a:r>
            <a:r>
              <a:rPr lang="es-ES" altLang="es-ES" sz="1600" dirty="0"/>
              <a:t> </a:t>
            </a:r>
          </a:p>
        </p:txBody>
      </p:sp>
      <p:graphicFrame>
        <p:nvGraphicFramePr>
          <p:cNvPr id="7" name="Taula 6">
            <a:extLst>
              <a:ext uri="{FF2B5EF4-FFF2-40B4-BE49-F238E27FC236}">
                <a16:creationId xmlns:a16="http://schemas.microsoft.com/office/drawing/2014/main" id="{6CC86CBB-F038-1700-F2FA-81797C03E4E3}"/>
              </a:ext>
            </a:extLst>
          </p:cNvPr>
          <p:cNvGraphicFramePr>
            <a:graphicFrameLocks noGrp="1"/>
          </p:cNvGraphicFramePr>
          <p:nvPr>
            <p:extLst>
              <p:ext uri="{D42A27DB-BD31-4B8C-83A1-F6EECF244321}">
                <p14:modId xmlns:p14="http://schemas.microsoft.com/office/powerpoint/2010/main" val="2721419558"/>
              </p:ext>
            </p:extLst>
          </p:nvPr>
        </p:nvGraphicFramePr>
        <p:xfrm>
          <a:off x="505958" y="1334673"/>
          <a:ext cx="3420582" cy="1984560"/>
        </p:xfrm>
        <a:graphic>
          <a:graphicData uri="http://schemas.openxmlformats.org/drawingml/2006/table">
            <a:tbl>
              <a:tblPr firstRow="1" bandRow="1">
                <a:tableStyleId>{6E25E649-3F16-4E02-A733-19D2CDBF48F0}</a:tableStyleId>
              </a:tblPr>
              <a:tblGrid>
                <a:gridCol w="1140194">
                  <a:extLst>
                    <a:ext uri="{9D8B030D-6E8A-4147-A177-3AD203B41FA5}">
                      <a16:colId xmlns:a16="http://schemas.microsoft.com/office/drawing/2014/main" val="1184834251"/>
                    </a:ext>
                  </a:extLst>
                </a:gridCol>
                <a:gridCol w="1140194">
                  <a:extLst>
                    <a:ext uri="{9D8B030D-6E8A-4147-A177-3AD203B41FA5}">
                      <a16:colId xmlns:a16="http://schemas.microsoft.com/office/drawing/2014/main" val="192274667"/>
                    </a:ext>
                  </a:extLst>
                </a:gridCol>
                <a:gridCol w="1140194">
                  <a:extLst>
                    <a:ext uri="{9D8B030D-6E8A-4147-A177-3AD203B41FA5}">
                      <a16:colId xmlns:a16="http://schemas.microsoft.com/office/drawing/2014/main" val="3922078841"/>
                    </a:ext>
                  </a:extLst>
                </a:gridCol>
              </a:tblGrid>
              <a:tr h="676837">
                <a:tc>
                  <a:txBody>
                    <a:bodyPr/>
                    <a:lstStyle/>
                    <a:p>
                      <a:pPr algn="ctr"/>
                      <a:r>
                        <a:rPr lang="ca-ES" sz="1100" dirty="0">
                          <a:solidFill>
                            <a:schemeClr val="tx1"/>
                          </a:solidFill>
                        </a:rPr>
                        <a:t>Saldo </a:t>
                      </a:r>
                      <a:r>
                        <a:rPr lang="ca-ES" sz="1100" dirty="0" err="1">
                          <a:solidFill>
                            <a:schemeClr val="tx1"/>
                          </a:solidFill>
                        </a:rPr>
                        <a:t>Medio</a:t>
                      </a:r>
                      <a:endParaRPr lang="ca-ES" sz="1100" dirty="0">
                        <a:solidFill>
                          <a:schemeClr val="tx1"/>
                        </a:solidFill>
                      </a:endParaRPr>
                    </a:p>
                    <a:p>
                      <a:pPr algn="ctr"/>
                      <a:r>
                        <a:rPr lang="ca-ES" sz="1100" dirty="0">
                          <a:solidFill>
                            <a:schemeClr val="tx1"/>
                          </a:solidFill>
                        </a:rPr>
                        <a:t>vs.</a:t>
                      </a:r>
                    </a:p>
                    <a:p>
                      <a:pPr algn="ctr"/>
                      <a:r>
                        <a:rPr lang="ca-ES" sz="1100" dirty="0" err="1">
                          <a:solidFill>
                            <a:schemeClr val="tx1"/>
                          </a:solidFill>
                        </a:rPr>
                        <a:t>Préstamo</a:t>
                      </a:r>
                      <a:r>
                        <a:rPr lang="ca-ES" sz="1100" dirty="0">
                          <a:solidFill>
                            <a:schemeClr val="tx1"/>
                          </a:solidFill>
                        </a:rPr>
                        <a:t> e Hipoteca</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ca-ES" sz="1200" dirty="0"/>
                        <a:t>SIN </a:t>
                      </a:r>
                      <a:r>
                        <a:rPr lang="es-ES" sz="1200" noProof="0" dirty="0"/>
                        <a:t>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ca-ES" sz="1200" dirty="0"/>
                        <a:t>CON </a:t>
                      </a:r>
                      <a:r>
                        <a:rPr lang="ca-ES" sz="1200" dirty="0" err="1"/>
                        <a:t>Préstamo</a:t>
                      </a:r>
                      <a:endParaRPr lang="ca-E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43259582"/>
                  </a:ext>
                </a:extLst>
              </a:tr>
              <a:tr h="611280">
                <a:tc>
                  <a:txBody>
                    <a:bodyPr/>
                    <a:lstStyle/>
                    <a:p>
                      <a:pPr marL="0" algn="ctr" defTabSz="914400" rtl="0" eaLnBrk="1" latinLnBrk="0" hangingPunct="1"/>
                      <a:r>
                        <a:rPr lang="ca-ES" sz="1200" b="1" kern="1200" dirty="0">
                          <a:solidFill>
                            <a:schemeClr val="lt1"/>
                          </a:solidFill>
                          <a:latin typeface="+mn-lt"/>
                          <a:ea typeface="+mn-ea"/>
                          <a:cs typeface="+mn-cs"/>
                        </a:rPr>
                        <a:t>SIN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ca-ES" sz="1400" b="1" dirty="0">
                          <a:solidFill>
                            <a:schemeClr val="tx1"/>
                          </a:solidFill>
                        </a:rPr>
                        <a:t>1868,09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ca-ES" sz="1400" b="1" dirty="0">
                          <a:solidFill>
                            <a:schemeClr val="tx1"/>
                          </a:solidFill>
                        </a:rPr>
                        <a:t>877,98</a:t>
                      </a:r>
                    </a:p>
                    <a:p>
                      <a:pPr algn="ctr"/>
                      <a:r>
                        <a:rPr lang="ca-ES" sz="1200" b="1" dirty="0">
                          <a:solidFill>
                            <a:srgbClr val="FF0000"/>
                          </a:solidFill>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4799246"/>
                  </a:ext>
                </a:extLst>
              </a:tr>
              <a:tr h="611280">
                <a:tc>
                  <a:txBody>
                    <a:bodyPr/>
                    <a:lstStyle/>
                    <a:p>
                      <a:pPr marL="0" algn="ctr" defTabSz="914400" rtl="0" eaLnBrk="1" latinLnBrk="0" hangingPunct="1"/>
                      <a:r>
                        <a:rPr lang="ca-ES" sz="1200" b="1" kern="1200" dirty="0">
                          <a:solidFill>
                            <a:schemeClr val="lt1"/>
                          </a:solidFill>
                          <a:latin typeface="+mn-lt"/>
                          <a:ea typeface="+mn-ea"/>
                          <a:cs typeface="+mn-cs"/>
                        </a:rPr>
                        <a:t>CON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ca-ES" sz="1400" b="1" dirty="0">
                          <a:solidFill>
                            <a:schemeClr val="tx1"/>
                          </a:solidFill>
                        </a:rPr>
                        <a:t>1359,35</a:t>
                      </a:r>
                    </a:p>
                    <a:p>
                      <a:pPr algn="ctr"/>
                      <a:r>
                        <a:rPr lang="ca-ES" sz="1200" b="1" dirty="0">
                          <a:solidFill>
                            <a:srgbClr val="FF0000"/>
                          </a:solidFill>
                        </a:rPr>
                        <a:t>-27,2%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ca-ES" sz="1400" b="1" dirty="0">
                          <a:solidFill>
                            <a:schemeClr val="tx1"/>
                          </a:solidFill>
                        </a:rPr>
                        <a:t>783,29</a:t>
                      </a:r>
                    </a:p>
                    <a:p>
                      <a:pPr algn="ctr"/>
                      <a:r>
                        <a:rPr lang="ca-ES" sz="1200" b="1" dirty="0">
                          <a:solidFill>
                            <a:srgbClr val="FF0000"/>
                          </a:solidFill>
                        </a:rPr>
                        <a:t>-58,1%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8657590"/>
                  </a:ext>
                </a:extLst>
              </a:tr>
            </a:tbl>
          </a:graphicData>
        </a:graphic>
      </p:graphicFrame>
      <p:graphicFrame>
        <p:nvGraphicFramePr>
          <p:cNvPr id="9" name="Taula 8">
            <a:extLst>
              <a:ext uri="{FF2B5EF4-FFF2-40B4-BE49-F238E27FC236}">
                <a16:creationId xmlns:a16="http://schemas.microsoft.com/office/drawing/2014/main" id="{532A9336-A071-DC83-5B2A-2DC9E0C1BE49}"/>
              </a:ext>
            </a:extLst>
          </p:cNvPr>
          <p:cNvGraphicFramePr>
            <a:graphicFrameLocks noGrp="1"/>
          </p:cNvGraphicFramePr>
          <p:nvPr>
            <p:extLst>
              <p:ext uri="{D42A27DB-BD31-4B8C-83A1-F6EECF244321}">
                <p14:modId xmlns:p14="http://schemas.microsoft.com/office/powerpoint/2010/main" val="975278084"/>
              </p:ext>
            </p:extLst>
          </p:nvPr>
        </p:nvGraphicFramePr>
        <p:xfrm>
          <a:off x="505958" y="3990359"/>
          <a:ext cx="3420582" cy="2193744"/>
        </p:xfrm>
        <a:graphic>
          <a:graphicData uri="http://schemas.openxmlformats.org/drawingml/2006/table">
            <a:tbl>
              <a:tblPr firstRow="1" bandRow="1">
                <a:tableStyleId>{6E25E649-3F16-4E02-A733-19D2CDBF48F0}</a:tableStyleId>
              </a:tblPr>
              <a:tblGrid>
                <a:gridCol w="1140194">
                  <a:extLst>
                    <a:ext uri="{9D8B030D-6E8A-4147-A177-3AD203B41FA5}">
                      <a16:colId xmlns:a16="http://schemas.microsoft.com/office/drawing/2014/main" val="1184834251"/>
                    </a:ext>
                  </a:extLst>
                </a:gridCol>
                <a:gridCol w="1140194">
                  <a:extLst>
                    <a:ext uri="{9D8B030D-6E8A-4147-A177-3AD203B41FA5}">
                      <a16:colId xmlns:a16="http://schemas.microsoft.com/office/drawing/2014/main" val="192274667"/>
                    </a:ext>
                  </a:extLst>
                </a:gridCol>
                <a:gridCol w="1140194">
                  <a:extLst>
                    <a:ext uri="{9D8B030D-6E8A-4147-A177-3AD203B41FA5}">
                      <a16:colId xmlns:a16="http://schemas.microsoft.com/office/drawing/2014/main" val="3922078841"/>
                    </a:ext>
                  </a:extLst>
                </a:gridCol>
              </a:tblGrid>
              <a:tr h="770326">
                <a:tc>
                  <a:txBody>
                    <a:bodyPr/>
                    <a:lstStyle/>
                    <a:p>
                      <a:pPr algn="ctr"/>
                      <a:r>
                        <a:rPr lang="es-ES" sz="1100" noProof="0" dirty="0">
                          <a:solidFill>
                            <a:schemeClr val="tx1"/>
                          </a:solidFill>
                        </a:rPr>
                        <a:t>Incumplimiento</a:t>
                      </a:r>
                    </a:p>
                    <a:p>
                      <a:pPr algn="ctr"/>
                      <a:r>
                        <a:rPr lang="es-ES" sz="1100" noProof="0" dirty="0">
                          <a:solidFill>
                            <a:schemeClr val="tx1"/>
                          </a:solidFill>
                        </a:rPr>
                        <a:t>vs.</a:t>
                      </a:r>
                    </a:p>
                    <a:p>
                      <a:pPr algn="ctr"/>
                      <a:r>
                        <a:rPr lang="es-ES" sz="1100" noProof="0" dirty="0">
                          <a:solidFill>
                            <a:schemeClr val="tx1"/>
                          </a:solidFill>
                        </a:rPr>
                        <a:t>Préstamo e Hipoteca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200" noProof="0" dirty="0"/>
                        <a:t>SIN 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ES" sz="1200" noProof="0" dirty="0"/>
                        <a:t>CON 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43259582"/>
                  </a:ext>
                </a:extLst>
              </a:tr>
              <a:tr h="711709">
                <a:tc>
                  <a:txBody>
                    <a:bodyPr/>
                    <a:lstStyle/>
                    <a:p>
                      <a:pPr marL="0" algn="ctr" defTabSz="914400" rtl="0" eaLnBrk="1" latinLnBrk="0" hangingPunct="1"/>
                      <a:r>
                        <a:rPr lang="es-ES" sz="1200" b="1" kern="1200" noProof="0" dirty="0">
                          <a:solidFill>
                            <a:schemeClr val="lt1"/>
                          </a:solidFill>
                          <a:latin typeface="+mn-lt"/>
                          <a:ea typeface="+mn-ea"/>
                          <a:cs typeface="+mn-cs"/>
                        </a:rPr>
                        <a:t>SIN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s-ES" sz="1400" b="1" noProof="0" dirty="0">
                          <a:solidFill>
                            <a:schemeClr val="tx1"/>
                          </a:solidFill>
                        </a:rPr>
                        <a:t>0,92%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noProof="0" dirty="0">
                          <a:solidFill>
                            <a:schemeClr val="tx1"/>
                          </a:solidFill>
                        </a:rPr>
                        <a:t>5,27%</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1" noProof="0" dirty="0">
                          <a:solidFill>
                            <a:srgbClr val="00B050"/>
                          </a:solidFill>
                        </a:rPr>
                        <a:t>+472,8%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4799246"/>
                  </a:ext>
                </a:extLst>
              </a:tr>
              <a:tr h="711709">
                <a:tc>
                  <a:txBody>
                    <a:bodyPr/>
                    <a:lstStyle/>
                    <a:p>
                      <a:pPr marL="0" algn="ctr" defTabSz="914400" rtl="0" eaLnBrk="1" latinLnBrk="0" hangingPunct="1"/>
                      <a:r>
                        <a:rPr lang="es-ES" sz="1200" b="1" kern="1200" noProof="0" dirty="0">
                          <a:solidFill>
                            <a:schemeClr val="lt1"/>
                          </a:solidFill>
                          <a:latin typeface="+mn-lt"/>
                          <a:ea typeface="+mn-ea"/>
                          <a:cs typeface="+mn-cs"/>
                        </a:rPr>
                        <a:t>CON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s-ES" sz="1400" b="1" noProof="0" dirty="0">
                          <a:solidFill>
                            <a:schemeClr val="tx1"/>
                          </a:solidFill>
                        </a:rPr>
                        <a:t>1,37%</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1" noProof="0" dirty="0">
                          <a:solidFill>
                            <a:srgbClr val="00B050"/>
                          </a:solidFill>
                        </a:rPr>
                        <a:t>+48,9%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noProof="0" dirty="0">
                          <a:solidFill>
                            <a:schemeClr val="tx1"/>
                          </a:solidFill>
                        </a:rPr>
                        <a:t>2,79%</a:t>
                      </a:r>
                    </a:p>
                    <a:p>
                      <a:pPr algn="ctr"/>
                      <a:r>
                        <a:rPr lang="es-ES" sz="1200" b="1" noProof="0" dirty="0">
                          <a:solidFill>
                            <a:srgbClr val="00B050"/>
                          </a:solidFill>
                        </a:rPr>
                        <a:t>+203,3%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8657590"/>
                  </a:ext>
                </a:extLst>
              </a:tr>
            </a:tbl>
          </a:graphicData>
        </a:graphic>
      </p:graphicFrame>
      <p:sp>
        <p:nvSpPr>
          <p:cNvPr id="16" name="QuadreDeText 16">
            <a:extLst>
              <a:ext uri="{FF2B5EF4-FFF2-40B4-BE49-F238E27FC236}">
                <a16:creationId xmlns:a16="http://schemas.microsoft.com/office/drawing/2014/main" id="{E527841E-EE94-3483-E33C-22B1D43C59A9}"/>
              </a:ext>
            </a:extLst>
          </p:cNvPr>
          <p:cNvSpPr txBox="1"/>
          <p:nvPr/>
        </p:nvSpPr>
        <p:spPr>
          <a:xfrm>
            <a:off x="4194778" y="1249378"/>
            <a:ext cx="2482302" cy="2094190"/>
          </a:xfrm>
          <a:prstGeom prst="roundRect">
            <a:avLst/>
          </a:prstGeom>
          <a:solidFill>
            <a:schemeClr val="bg1"/>
          </a:solidFill>
          <a:ln>
            <a:noFill/>
          </a:ln>
        </p:spPr>
        <p:txBody>
          <a:bodyPr wrap="square">
            <a:spAutoFit/>
          </a:bodyPr>
          <a:lstStyle/>
          <a:p>
            <a:pPr marL="285750" indent="-285750">
              <a:buFont typeface="Arial" panose="020B0604020202020204" pitchFamily="34" charset="0"/>
              <a:buChar char="•"/>
            </a:pPr>
            <a:r>
              <a:rPr lang="es-ES" sz="1300" dirty="0"/>
              <a:t>Los clientes sin préstamo ni hipoteca son los que mayor saldo tienen</a:t>
            </a:r>
          </a:p>
          <a:p>
            <a:pPr marL="285750" indent="-285750">
              <a:buFont typeface="Arial" panose="020B0604020202020204" pitchFamily="34" charset="0"/>
              <a:buChar char="•"/>
            </a:pPr>
            <a:r>
              <a:rPr lang="es-ES" sz="1300" dirty="0"/>
              <a:t>Le siguen con un -27,2% los que tienen hipoteca, pero no préstamo </a:t>
            </a:r>
          </a:p>
          <a:p>
            <a:pPr marL="285750" indent="-285750">
              <a:buFont typeface="Arial" panose="020B0604020202020204" pitchFamily="34" charset="0"/>
              <a:buChar char="•"/>
            </a:pPr>
            <a:r>
              <a:rPr lang="es-ES" sz="1300" dirty="0"/>
              <a:t>Cierran, con menos de la mitad de saldo, las categorías con préstamo</a:t>
            </a:r>
          </a:p>
        </p:txBody>
      </p:sp>
      <p:sp>
        <p:nvSpPr>
          <p:cNvPr id="19" name="QuadreDeText 16">
            <a:extLst>
              <a:ext uri="{FF2B5EF4-FFF2-40B4-BE49-F238E27FC236}">
                <a16:creationId xmlns:a16="http://schemas.microsoft.com/office/drawing/2014/main" id="{8357148E-8755-3F47-94F0-1A7F261AD548}"/>
              </a:ext>
            </a:extLst>
          </p:cNvPr>
          <p:cNvSpPr txBox="1"/>
          <p:nvPr/>
        </p:nvSpPr>
        <p:spPr>
          <a:xfrm>
            <a:off x="4194779" y="3732240"/>
            <a:ext cx="2482302" cy="2734092"/>
          </a:xfrm>
          <a:prstGeom prst="roundRect">
            <a:avLst/>
          </a:prstGeom>
          <a:solidFill>
            <a:schemeClr val="bg1"/>
          </a:solidFill>
          <a:ln>
            <a:noFill/>
          </a:ln>
        </p:spPr>
        <p:txBody>
          <a:bodyPr wrap="square">
            <a:spAutoFit/>
          </a:bodyPr>
          <a:lstStyle/>
          <a:p>
            <a:pPr marL="285750" indent="-285750">
              <a:buFont typeface="Arial" panose="020B0604020202020204" pitchFamily="34" charset="0"/>
              <a:buChar char="•"/>
            </a:pPr>
            <a:r>
              <a:rPr lang="es-ES" sz="1300" dirty="0"/>
              <a:t>Los clientes sin préstamo ni hipoteca son los que menor incumplimiento tienen</a:t>
            </a:r>
          </a:p>
          <a:p>
            <a:pPr marL="285750" indent="-285750">
              <a:buFont typeface="Arial" panose="020B0604020202020204" pitchFamily="34" charset="0"/>
              <a:buChar char="•"/>
            </a:pPr>
            <a:r>
              <a:rPr lang="es-ES" sz="1300" dirty="0"/>
              <a:t>Le siguen con un +48,9% los que tienen hipoteca, pero no préstamo </a:t>
            </a:r>
          </a:p>
          <a:p>
            <a:pPr marL="285750" indent="-285750">
              <a:buFont typeface="Arial" panose="020B0604020202020204" pitchFamily="34" charset="0"/>
              <a:buChar char="•"/>
            </a:pPr>
            <a:r>
              <a:rPr lang="es-ES" sz="1300" dirty="0"/>
              <a:t>Las categorías con préstamo incumplen 2 veces más (con hipoteca) y casi 5 veces más (sin hipoteca)</a:t>
            </a:r>
          </a:p>
        </p:txBody>
      </p:sp>
      <p:sp>
        <p:nvSpPr>
          <p:cNvPr id="6" name="QuadreDeText 16">
            <a:extLst>
              <a:ext uri="{FF2B5EF4-FFF2-40B4-BE49-F238E27FC236}">
                <a16:creationId xmlns:a16="http://schemas.microsoft.com/office/drawing/2014/main" id="{EF99FA2A-F60F-BE70-6E49-2ACDF671DFA1}"/>
              </a:ext>
            </a:extLst>
          </p:cNvPr>
          <p:cNvSpPr txBox="1"/>
          <p:nvPr/>
        </p:nvSpPr>
        <p:spPr>
          <a:xfrm>
            <a:off x="7844824" y="1692052"/>
            <a:ext cx="3891346"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A mayor número de productos contratados, menor saldo medio</a:t>
            </a:r>
          </a:p>
          <a:p>
            <a:pPr marL="285750" indent="-285750">
              <a:buFont typeface="Arial" panose="020B0604020202020204" pitchFamily="34" charset="0"/>
              <a:buChar char="•"/>
            </a:pPr>
            <a:r>
              <a:rPr lang="es-ES" sz="1300" dirty="0"/>
              <a:t>Los clientes </a:t>
            </a:r>
            <a:r>
              <a:rPr lang="es-ES" sz="1300" b="1" dirty="0"/>
              <a:t>sin préstamo </a:t>
            </a:r>
            <a:r>
              <a:rPr lang="es-ES" sz="1300" dirty="0"/>
              <a:t>tienen el </a:t>
            </a:r>
            <a:r>
              <a:rPr lang="es-ES" sz="1300" b="1" dirty="0"/>
              <a:t>doble de saldo </a:t>
            </a:r>
          </a:p>
          <a:p>
            <a:pPr marL="285750" indent="-285750">
              <a:buFont typeface="Arial" panose="020B0604020202020204" pitchFamily="34" charset="0"/>
              <a:buChar char="•"/>
            </a:pPr>
            <a:r>
              <a:rPr lang="es-ES" sz="1300" dirty="0"/>
              <a:t>Los que tienen </a:t>
            </a:r>
            <a:r>
              <a:rPr lang="es-ES" sz="1300" b="1" dirty="0"/>
              <a:t>hipoteca</a:t>
            </a:r>
            <a:r>
              <a:rPr lang="es-ES" sz="1300" dirty="0"/>
              <a:t> también tienen </a:t>
            </a:r>
            <a:r>
              <a:rPr lang="es-ES" sz="1300" b="1" dirty="0"/>
              <a:t>menor saldo, </a:t>
            </a:r>
            <a:r>
              <a:rPr lang="es-ES" sz="1300" dirty="0"/>
              <a:t>pero en menor medida (-10,8% y -27,2%)</a:t>
            </a:r>
          </a:p>
        </p:txBody>
      </p:sp>
      <p:sp>
        <p:nvSpPr>
          <p:cNvPr id="10" name="QuadreDeText 16">
            <a:extLst>
              <a:ext uri="{FF2B5EF4-FFF2-40B4-BE49-F238E27FC236}">
                <a16:creationId xmlns:a16="http://schemas.microsoft.com/office/drawing/2014/main" id="{D713CB26-A822-A73F-B004-5F330F89EDD0}"/>
              </a:ext>
            </a:extLst>
          </p:cNvPr>
          <p:cNvSpPr txBox="1"/>
          <p:nvPr/>
        </p:nvSpPr>
        <p:spPr>
          <a:xfrm>
            <a:off x="7844824" y="4482810"/>
            <a:ext cx="3907902"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Los clientes </a:t>
            </a:r>
            <a:r>
              <a:rPr lang="es-ES" sz="1300" b="1" dirty="0"/>
              <a:t>con préstamo incumplen</a:t>
            </a:r>
            <a:r>
              <a:rPr lang="es-ES" sz="1300" dirty="0"/>
              <a:t> entre un 50,9% y 472,8% </a:t>
            </a:r>
            <a:r>
              <a:rPr lang="es-ES" sz="1300" b="1" dirty="0"/>
              <a:t>más</a:t>
            </a:r>
          </a:p>
          <a:p>
            <a:pPr marL="285750" indent="-285750">
              <a:buFont typeface="Arial" panose="020B0604020202020204" pitchFamily="34" charset="0"/>
              <a:buChar char="•"/>
            </a:pPr>
            <a:r>
              <a:rPr lang="es-ES" sz="1300" dirty="0"/>
              <a:t>El factor </a:t>
            </a:r>
            <a:r>
              <a:rPr lang="es-ES" sz="1300" b="1" dirty="0"/>
              <a:t>hipoteca aumenta </a:t>
            </a:r>
            <a:r>
              <a:rPr lang="es-ES" sz="1300" dirty="0"/>
              <a:t>el </a:t>
            </a:r>
            <a:r>
              <a:rPr lang="es-ES" sz="1300" b="1" dirty="0"/>
              <a:t>riesgo </a:t>
            </a:r>
            <a:r>
              <a:rPr lang="es-ES" sz="1300" dirty="0"/>
              <a:t>en un 48,9% en los </a:t>
            </a:r>
            <a:r>
              <a:rPr lang="es-ES" sz="1300" b="1" dirty="0"/>
              <a:t>sin préstamos,</a:t>
            </a:r>
            <a:r>
              <a:rPr lang="es-ES" sz="1300" dirty="0"/>
              <a:t>  pero </a:t>
            </a:r>
            <a:r>
              <a:rPr lang="es-ES" sz="1300" b="1" dirty="0"/>
              <a:t>lo decrece </a:t>
            </a:r>
            <a:r>
              <a:rPr lang="es-ES" sz="1300" dirty="0"/>
              <a:t>-47,1% </a:t>
            </a:r>
            <a:r>
              <a:rPr lang="es-ES" sz="1300" b="1" dirty="0"/>
              <a:t>en</a:t>
            </a:r>
            <a:r>
              <a:rPr lang="es-ES" sz="1300" dirty="0"/>
              <a:t> los que tienen </a:t>
            </a:r>
            <a:r>
              <a:rPr lang="es-ES" sz="1300" b="1" dirty="0"/>
              <a:t>préstamo</a:t>
            </a:r>
          </a:p>
        </p:txBody>
      </p:sp>
      <p:sp>
        <p:nvSpPr>
          <p:cNvPr id="2" name="Clau de tancament 1">
            <a:extLst>
              <a:ext uri="{FF2B5EF4-FFF2-40B4-BE49-F238E27FC236}">
                <a16:creationId xmlns:a16="http://schemas.microsoft.com/office/drawing/2014/main" id="{4E1D170D-4DA2-A2AE-48B7-FB8D00E60211}"/>
              </a:ext>
            </a:extLst>
          </p:cNvPr>
          <p:cNvSpPr/>
          <p:nvPr/>
        </p:nvSpPr>
        <p:spPr>
          <a:xfrm>
            <a:off x="6945318" y="1249378"/>
            <a:ext cx="638629" cy="2094190"/>
          </a:xfrm>
          <a:prstGeom prst="rightBrace">
            <a:avLst>
              <a:gd name="adj1" fmla="val 26556"/>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b="1">
              <a:ln w="22225">
                <a:solidFill>
                  <a:schemeClr val="accent2"/>
                </a:solidFill>
                <a:prstDash val="solid"/>
              </a:ln>
              <a:solidFill>
                <a:schemeClr val="accent2">
                  <a:lumMod val="40000"/>
                  <a:lumOff val="60000"/>
                </a:schemeClr>
              </a:solidFill>
            </a:endParaRPr>
          </a:p>
        </p:txBody>
      </p:sp>
      <p:sp>
        <p:nvSpPr>
          <p:cNvPr id="4" name="Clau de tancament 1">
            <a:extLst>
              <a:ext uri="{FF2B5EF4-FFF2-40B4-BE49-F238E27FC236}">
                <a16:creationId xmlns:a16="http://schemas.microsoft.com/office/drawing/2014/main" id="{2EF53453-D9B5-EB57-21E2-3C1D6A58085E}"/>
              </a:ext>
            </a:extLst>
          </p:cNvPr>
          <p:cNvSpPr/>
          <p:nvPr/>
        </p:nvSpPr>
        <p:spPr>
          <a:xfrm>
            <a:off x="6945318" y="3732240"/>
            <a:ext cx="638629" cy="2709982"/>
          </a:xfrm>
          <a:prstGeom prst="rightBrace">
            <a:avLst>
              <a:gd name="adj1" fmla="val 26556"/>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613401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C789B-ED9E-6552-3C89-2A37E2185E24}"/>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DBABB88C-863F-A051-B92B-419C48D98DF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1832CEF4-4A09-C457-448E-CAD422E89525}"/>
              </a:ext>
            </a:extLst>
          </p:cNvPr>
          <p:cNvSpPr/>
          <p:nvPr/>
        </p:nvSpPr>
        <p:spPr>
          <a:xfrm>
            <a:off x="505958"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88BB37F3-E934-9179-5238-8C55B40B1B06}"/>
              </a:ext>
            </a:extLst>
          </p:cNvPr>
          <p:cNvSpPr txBox="1"/>
          <p:nvPr/>
        </p:nvSpPr>
        <p:spPr>
          <a:xfrm>
            <a:off x="505958" y="250347"/>
            <a:ext cx="11230211" cy="923330"/>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AJUSTES DE GESTIÓN DE RIESGOS</a:t>
            </a:r>
          </a:p>
          <a:p>
            <a:r>
              <a:rPr lang="es-ES" altLang="es-ES" sz="1400" b="1" dirty="0"/>
              <a:t>¿Cómo deberíamos ajustar nuestras ofertas y estrategias de gestión de riesgos en función de estos hallazgos? </a:t>
            </a:r>
          </a:p>
          <a:p>
            <a:endParaRPr lang="es-ES" sz="1400" b="1" dirty="0"/>
          </a:p>
        </p:txBody>
      </p:sp>
      <p:sp>
        <p:nvSpPr>
          <p:cNvPr id="20" name="CuadroTexto 19">
            <a:extLst>
              <a:ext uri="{FF2B5EF4-FFF2-40B4-BE49-F238E27FC236}">
                <a16:creationId xmlns:a16="http://schemas.microsoft.com/office/drawing/2014/main" id="{8D4C4ABA-8C4D-3D1B-ADF0-41CF01169476}"/>
              </a:ext>
            </a:extLst>
          </p:cNvPr>
          <p:cNvSpPr txBox="1"/>
          <p:nvPr/>
        </p:nvSpPr>
        <p:spPr>
          <a:xfrm>
            <a:off x="1977738" y="2935451"/>
            <a:ext cx="3874361" cy="1208842"/>
          </a:xfrm>
          <a:prstGeom prst="roundRect">
            <a:avLst/>
          </a:prstGeom>
          <a:noFill/>
          <a:ln w="19050">
            <a:solidFill>
              <a:srgbClr val="FF8181"/>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Se piden más préstamos por necesidad que para artículos de lujo o para emprender.</a:t>
            </a:r>
          </a:p>
          <a:p>
            <a:pPr algn="just">
              <a:spcBef>
                <a:spcPts val="300"/>
              </a:spcBef>
            </a:pPr>
            <a:endParaRPr lang="es-ES" sz="1200" dirty="0"/>
          </a:p>
          <a:p>
            <a:pPr marL="171450" indent="-171450" algn="just">
              <a:spcBef>
                <a:spcPts val="300"/>
              </a:spcBef>
              <a:buFont typeface="Arial" panose="020B0604020202020204" pitchFamily="34" charset="0"/>
              <a:buChar char="•"/>
            </a:pPr>
            <a:r>
              <a:rPr lang="es-ES" sz="1200" dirty="0"/>
              <a:t>Su flujo de efectivo es más frágil; al no tener mayor saldo, pueden incumplir con facilidad.</a:t>
            </a:r>
          </a:p>
        </p:txBody>
      </p:sp>
      <p:sp>
        <p:nvSpPr>
          <p:cNvPr id="30" name="CuadroTexto 29">
            <a:extLst>
              <a:ext uri="{FF2B5EF4-FFF2-40B4-BE49-F238E27FC236}">
                <a16:creationId xmlns:a16="http://schemas.microsoft.com/office/drawing/2014/main" id="{402A32AE-3750-DF58-DF17-E9552C34F130}"/>
              </a:ext>
            </a:extLst>
          </p:cNvPr>
          <p:cNvSpPr txBox="1"/>
          <p:nvPr/>
        </p:nvSpPr>
        <p:spPr>
          <a:xfrm>
            <a:off x="1977738" y="4615143"/>
            <a:ext cx="3874360" cy="1413153"/>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Incentivar los préstamos para coches, etc. entre los que tienen mayor saldo con intereses menores.</a:t>
            </a:r>
          </a:p>
          <a:p>
            <a:pPr marL="171450" indent="-171450" algn="just">
              <a:spcBef>
                <a:spcPts val="300"/>
              </a:spcBef>
              <a:buFont typeface="Arial" panose="020B0604020202020204" pitchFamily="34" charset="0"/>
              <a:buChar char="•"/>
            </a:pPr>
            <a:endParaRPr lang="es-ES" sz="1200" dirty="0"/>
          </a:p>
          <a:p>
            <a:pPr marL="171450" indent="-171450" algn="just">
              <a:spcBef>
                <a:spcPts val="300"/>
              </a:spcBef>
              <a:buFont typeface="Arial" panose="020B0604020202020204" pitchFamily="34" charset="0"/>
              <a:buChar char="•"/>
            </a:pPr>
            <a:r>
              <a:rPr lang="es-ES" sz="1200" dirty="0"/>
              <a:t>Revisar las condiciones de acceso a los préstamos:  Revisar el histórico de saldo del cliente y darle más o menos préstamo en función de eso.</a:t>
            </a:r>
          </a:p>
        </p:txBody>
      </p:sp>
      <p:sp>
        <p:nvSpPr>
          <p:cNvPr id="31" name="Rectángulo: esquinas redondeadas 30">
            <a:extLst>
              <a:ext uri="{FF2B5EF4-FFF2-40B4-BE49-F238E27FC236}">
                <a16:creationId xmlns:a16="http://schemas.microsoft.com/office/drawing/2014/main" id="{D6B14624-1CAA-6254-8320-9749CAB8ED3F}"/>
              </a:ext>
            </a:extLst>
          </p:cNvPr>
          <p:cNvSpPr/>
          <p:nvPr/>
        </p:nvSpPr>
        <p:spPr>
          <a:xfrm>
            <a:off x="6178044"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12B785AF-6D8C-51D9-4FE5-2410EE4A9C56}"/>
              </a:ext>
            </a:extLst>
          </p:cNvPr>
          <p:cNvSpPr txBox="1"/>
          <p:nvPr/>
        </p:nvSpPr>
        <p:spPr>
          <a:xfrm>
            <a:off x="7696039" y="2773705"/>
            <a:ext cx="3873600" cy="1532334"/>
          </a:xfrm>
          <a:prstGeom prst="roundRect">
            <a:avLst/>
          </a:prstGeom>
          <a:noFill/>
          <a:ln w="19050">
            <a:solidFill>
              <a:srgbClr val="FF8181"/>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Los clientes con hipotecas destinan gran parte de sus ingresos a éstas y, por ello, su saldo es menor y tienen mayor peligro de incumplimiento.</a:t>
            </a:r>
          </a:p>
          <a:p>
            <a:pPr>
              <a:spcBef>
                <a:spcPts val="0"/>
              </a:spcBef>
            </a:pPr>
            <a:endParaRPr lang="es-ES" b="0" dirty="0"/>
          </a:p>
          <a:p>
            <a:pPr marL="171450" indent="-171450">
              <a:spcBef>
                <a:spcPts val="0"/>
              </a:spcBef>
              <a:buFont typeface="Arial" panose="020B0604020202020204" pitchFamily="34" charset="0"/>
              <a:buChar char="•"/>
            </a:pPr>
            <a:r>
              <a:rPr lang="es-ES" b="0" dirty="0"/>
              <a:t>Los que también tienen préstamo puede que lo hayan pedido para reformar la casa y eso sea una señal de que tienen más ingresos.</a:t>
            </a:r>
          </a:p>
        </p:txBody>
      </p:sp>
      <p:sp>
        <p:nvSpPr>
          <p:cNvPr id="38" name="CuadroTexto 37">
            <a:extLst>
              <a:ext uri="{FF2B5EF4-FFF2-40B4-BE49-F238E27FC236}">
                <a16:creationId xmlns:a16="http://schemas.microsoft.com/office/drawing/2014/main" id="{69CA13D8-495C-9FBC-E443-F90156725376}"/>
              </a:ext>
            </a:extLst>
          </p:cNvPr>
          <p:cNvSpPr txBox="1"/>
          <p:nvPr/>
        </p:nvSpPr>
        <p:spPr>
          <a:xfrm>
            <a:off x="7696039" y="4555553"/>
            <a:ext cx="3873600" cy="1532334"/>
          </a:xfrm>
          <a:prstGeom prst="roundRect">
            <a:avLst/>
          </a:prstGeom>
          <a:noFill/>
          <a:ln w="19050">
            <a:solidFill>
              <a:srgbClr val="92D050"/>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Ajustar las condiciones de las hipotecas a los ingresos reales de los clientes.</a:t>
            </a:r>
          </a:p>
          <a:p>
            <a:pPr marL="171450" indent="-171450">
              <a:spcBef>
                <a:spcPts val="0"/>
              </a:spcBef>
              <a:buFont typeface="Arial" panose="020B0604020202020204" pitchFamily="34" charset="0"/>
              <a:buChar char="•"/>
            </a:pPr>
            <a:endParaRPr lang="es-ES" b="0" dirty="0"/>
          </a:p>
          <a:p>
            <a:pPr marL="171450" indent="-171450">
              <a:spcBef>
                <a:spcPts val="0"/>
              </a:spcBef>
              <a:buFont typeface="Arial" panose="020B0604020202020204" pitchFamily="34" charset="0"/>
              <a:buChar char="•"/>
            </a:pPr>
            <a:r>
              <a:rPr lang="es-ES" b="0" dirty="0"/>
              <a:t>Poder suavizar las condiciones puntualmente en caso de necesidad para que no caigan en impago: Congelar el pago de intereses y así bajar las cuotas por un determinado tiempo o alargar el periodo de pago.</a:t>
            </a:r>
          </a:p>
        </p:txBody>
      </p:sp>
      <p:sp>
        <p:nvSpPr>
          <p:cNvPr id="41" name="Elipse 40">
            <a:extLst>
              <a:ext uri="{FF2B5EF4-FFF2-40B4-BE49-F238E27FC236}">
                <a16:creationId xmlns:a16="http://schemas.microsoft.com/office/drawing/2014/main" id="{726B6686-6E30-955D-B112-5001E3992DB0}"/>
              </a:ext>
            </a:extLst>
          </p:cNvPr>
          <p:cNvSpPr/>
          <p:nvPr/>
        </p:nvSpPr>
        <p:spPr>
          <a:xfrm>
            <a:off x="6371770" y="2954006"/>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
        <p:nvSpPr>
          <p:cNvPr id="42" name="Elipse 41">
            <a:extLst>
              <a:ext uri="{FF2B5EF4-FFF2-40B4-BE49-F238E27FC236}">
                <a16:creationId xmlns:a16="http://schemas.microsoft.com/office/drawing/2014/main" id="{AEF366BB-8534-D16B-88EC-C0A8213619CC}"/>
              </a:ext>
            </a:extLst>
          </p:cNvPr>
          <p:cNvSpPr/>
          <p:nvPr/>
        </p:nvSpPr>
        <p:spPr>
          <a:xfrm>
            <a:off x="6371770" y="4735858"/>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3" name="Elipse 42">
            <a:extLst>
              <a:ext uri="{FF2B5EF4-FFF2-40B4-BE49-F238E27FC236}">
                <a16:creationId xmlns:a16="http://schemas.microsoft.com/office/drawing/2014/main" id="{4DA4281C-F29A-6A7D-C796-6AFA6C3869FF}"/>
              </a:ext>
            </a:extLst>
          </p:cNvPr>
          <p:cNvSpPr/>
          <p:nvPr/>
        </p:nvSpPr>
        <p:spPr>
          <a:xfrm>
            <a:off x="622361" y="4735856"/>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4" name="Elipse 43">
            <a:extLst>
              <a:ext uri="{FF2B5EF4-FFF2-40B4-BE49-F238E27FC236}">
                <a16:creationId xmlns:a16="http://schemas.microsoft.com/office/drawing/2014/main" id="{B3D7F275-3643-5356-F0BB-4663C892B949}"/>
              </a:ext>
            </a:extLst>
          </p:cNvPr>
          <p:cNvSpPr/>
          <p:nvPr/>
        </p:nvSpPr>
        <p:spPr>
          <a:xfrm>
            <a:off x="618011" y="2954006"/>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
        <p:nvSpPr>
          <p:cNvPr id="2" name="QuadreDeText 1">
            <a:extLst>
              <a:ext uri="{FF2B5EF4-FFF2-40B4-BE49-F238E27FC236}">
                <a16:creationId xmlns:a16="http://schemas.microsoft.com/office/drawing/2014/main" id="{80D1F29C-338D-A3A0-399C-DA986318401D}"/>
              </a:ext>
            </a:extLst>
          </p:cNvPr>
          <p:cNvSpPr txBox="1"/>
          <p:nvPr/>
        </p:nvSpPr>
        <p:spPr>
          <a:xfrm>
            <a:off x="1977738" y="1546180"/>
            <a:ext cx="3874361" cy="617733"/>
          </a:xfrm>
          <a:prstGeom prst="rect">
            <a:avLst/>
          </a:prstGeom>
          <a:noFill/>
        </p:spPr>
        <p:txBody>
          <a:bodyPr wrap="square">
            <a:spAutoFit/>
          </a:bodyPr>
          <a:lstStyle>
            <a:defPPr rtl="0">
              <a:defRPr lang="es-es"/>
            </a:defPPr>
            <a:lvl1pPr>
              <a:lnSpc>
                <a:spcPct val="150000"/>
              </a:lnSpc>
              <a:defRPr/>
            </a:lvl1pPr>
          </a:lstStyle>
          <a:p>
            <a:r>
              <a:rPr lang="es-ES" altLang="es-ES" sz="1200" b="1" dirty="0"/>
              <a:t>Tienden a tener mucho menor saldo</a:t>
            </a:r>
          </a:p>
          <a:p>
            <a:r>
              <a:rPr lang="es-ES" altLang="es-ES" sz="1200" b="1" dirty="0"/>
              <a:t>Tienden a tener mucho más riesgo de incumplimiento</a:t>
            </a:r>
          </a:p>
        </p:txBody>
      </p:sp>
      <p:sp>
        <p:nvSpPr>
          <p:cNvPr id="3" name="Elipse 2">
            <a:extLst>
              <a:ext uri="{FF2B5EF4-FFF2-40B4-BE49-F238E27FC236}">
                <a16:creationId xmlns:a16="http://schemas.microsoft.com/office/drawing/2014/main" id="{2CAA5F33-D214-CC8B-A2D4-F415FAD0B231}"/>
              </a:ext>
            </a:extLst>
          </p:cNvPr>
          <p:cNvSpPr/>
          <p:nvPr/>
        </p:nvSpPr>
        <p:spPr>
          <a:xfrm>
            <a:off x="618011" y="1296922"/>
            <a:ext cx="1173600" cy="1120646"/>
          </a:xfrm>
          <a:prstGeom prst="ellipse">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Clientes con</a:t>
            </a:r>
          </a:p>
          <a:p>
            <a:pPr algn="ctr"/>
            <a:r>
              <a:rPr lang="es-ES" sz="1400" b="1" dirty="0">
                <a:solidFill>
                  <a:schemeClr val="tx1"/>
                </a:solidFill>
              </a:rPr>
              <a:t>PRÉSTA-MOS</a:t>
            </a:r>
          </a:p>
        </p:txBody>
      </p:sp>
      <p:sp>
        <p:nvSpPr>
          <p:cNvPr id="7" name="Elipse 3">
            <a:extLst>
              <a:ext uri="{FF2B5EF4-FFF2-40B4-BE49-F238E27FC236}">
                <a16:creationId xmlns:a16="http://schemas.microsoft.com/office/drawing/2014/main" id="{B2B7A681-6DC4-190D-D9BA-75D280946319}"/>
              </a:ext>
            </a:extLst>
          </p:cNvPr>
          <p:cNvSpPr/>
          <p:nvPr/>
        </p:nvSpPr>
        <p:spPr>
          <a:xfrm>
            <a:off x="6352873" y="1270070"/>
            <a:ext cx="1186198" cy="1171731"/>
          </a:xfrm>
          <a:prstGeom prst="ellipse">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Clientes con</a:t>
            </a:r>
          </a:p>
          <a:p>
            <a:pPr algn="ctr"/>
            <a:r>
              <a:rPr lang="es-ES" sz="1400" b="1" dirty="0">
                <a:solidFill>
                  <a:schemeClr val="tx1"/>
                </a:solidFill>
              </a:rPr>
              <a:t>HIPOTE-CAS</a:t>
            </a:r>
          </a:p>
        </p:txBody>
      </p:sp>
      <p:sp>
        <p:nvSpPr>
          <p:cNvPr id="8" name="CuadroTexto 6">
            <a:extLst>
              <a:ext uri="{FF2B5EF4-FFF2-40B4-BE49-F238E27FC236}">
                <a16:creationId xmlns:a16="http://schemas.microsoft.com/office/drawing/2014/main" id="{153DFE94-1372-87D5-0DA0-DA5787B5D984}"/>
              </a:ext>
            </a:extLst>
          </p:cNvPr>
          <p:cNvSpPr txBox="1"/>
          <p:nvPr/>
        </p:nvSpPr>
        <p:spPr>
          <a:xfrm>
            <a:off x="7713900" y="1347214"/>
            <a:ext cx="3873600" cy="1015663"/>
          </a:xfrm>
          <a:prstGeom prst="rect">
            <a:avLst/>
          </a:prstGeom>
          <a:noFill/>
        </p:spPr>
        <p:txBody>
          <a:bodyPr wrap="square">
            <a:spAutoFit/>
          </a:bodyPr>
          <a:lstStyle/>
          <a:p>
            <a:pPr algn="just"/>
            <a:r>
              <a:rPr lang="es-ES" altLang="es-ES" sz="1200" b="1" dirty="0"/>
              <a:t>Tienden a tener un saldo un poco menor</a:t>
            </a:r>
          </a:p>
          <a:p>
            <a:pPr algn="just"/>
            <a:r>
              <a:rPr lang="es-ES" altLang="es-ES" sz="1200" b="1" dirty="0"/>
              <a:t>Tienden a tener un poco más de riesgo que los que no tienen préstamo</a:t>
            </a:r>
          </a:p>
          <a:p>
            <a:pPr algn="just"/>
            <a:r>
              <a:rPr lang="es-ES" altLang="es-ES" sz="1200" b="1" dirty="0"/>
              <a:t>Tienden a tener menor riesgo en los que tienen también préstamo</a:t>
            </a:r>
          </a:p>
        </p:txBody>
      </p:sp>
    </p:spTree>
    <p:extLst>
      <p:ext uri="{BB962C8B-B14F-4D97-AF65-F5344CB8AC3E}">
        <p14:creationId xmlns:p14="http://schemas.microsoft.com/office/powerpoint/2010/main" val="1103751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a:extLst>
            <a:ext uri="{FF2B5EF4-FFF2-40B4-BE49-F238E27FC236}">
              <a16:creationId xmlns:a16="http://schemas.microsoft.com/office/drawing/2014/main" id="{6328BC4E-7759-9905-955A-26B25D46A5D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3B3E10B-BE40-7FB4-64E3-01D4B99CC32F}"/>
              </a:ext>
              <a:ext uri="{C183D7F6-B498-43B3-948B-1728B52AA6E4}">
                <adec:decorative xmlns:adec="http://schemas.microsoft.com/office/drawing/2017/decorative" val="1"/>
              </a:ext>
            </a:extLst>
          </p:cNvPr>
          <p:cNvSpPr/>
          <p:nvPr/>
        </p:nvSpPr>
        <p:spPr>
          <a:xfrm>
            <a:off x="3338400" y="671564"/>
            <a:ext cx="5515200" cy="5514872"/>
          </a:xfrm>
          <a:prstGeom prst="ellipse">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texto 10">
            <a:extLst>
              <a:ext uri="{FF2B5EF4-FFF2-40B4-BE49-F238E27FC236}">
                <a16:creationId xmlns:a16="http://schemas.microsoft.com/office/drawing/2014/main" id="{46718A37-9DF7-2026-66B5-3556F420B5AB}"/>
              </a:ext>
            </a:extLst>
          </p:cNvPr>
          <p:cNvSpPr>
            <a:spLocks noGrp="1"/>
          </p:cNvSpPr>
          <p:nvPr>
            <p:ph type="body" sz="quarter" idx="11"/>
          </p:nvPr>
        </p:nvSpPr>
        <p:spPr>
          <a:xfrm>
            <a:off x="4503545" y="3433864"/>
            <a:ext cx="3184910" cy="2411431"/>
          </a:xfrm>
        </p:spPr>
        <p:txBody>
          <a:bodyPr rtlCol="0"/>
          <a:lstStyle/>
          <a:p>
            <a:pPr algn="ctr" rtl="0"/>
            <a:r>
              <a:rPr lang="es-ES" sz="28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1800" b="1" dirty="0">
                <a:solidFill>
                  <a:schemeClr val="accent4">
                    <a:lumMod val="50000"/>
                  </a:schemeClr>
                </a:solidFill>
              </a:rPr>
              <a:t>Gorka </a:t>
            </a:r>
            <a:r>
              <a:rPr lang="es-ES" sz="1800" b="1" dirty="0" err="1">
                <a:solidFill>
                  <a:schemeClr val="accent4">
                    <a:lumMod val="50000"/>
                  </a:schemeClr>
                </a:solidFill>
              </a:rPr>
              <a:t>Bonals</a:t>
            </a:r>
            <a:r>
              <a:rPr lang="es-ES" sz="1800" b="1" dirty="0">
                <a:solidFill>
                  <a:schemeClr val="accent4">
                    <a:lumMod val="50000"/>
                  </a:schemeClr>
                </a:solidFill>
              </a:rPr>
              <a:t> Sastre</a:t>
            </a:r>
          </a:p>
          <a:p>
            <a:pPr algn="ctr" rtl="0"/>
            <a:r>
              <a:rPr lang="es-ES" sz="1800" b="1" dirty="0">
                <a:solidFill>
                  <a:schemeClr val="accent4">
                    <a:lumMod val="50000"/>
                  </a:schemeClr>
                </a:solidFill>
              </a:rPr>
              <a:t>Pau Fernández Ripollès</a:t>
            </a:r>
          </a:p>
          <a:p>
            <a:pPr algn="ctr" rtl="0"/>
            <a:r>
              <a:rPr lang="es-ES" sz="1800" b="1" dirty="0">
                <a:solidFill>
                  <a:schemeClr val="accent4">
                    <a:lumMod val="50000"/>
                  </a:schemeClr>
                </a:solidFill>
              </a:rPr>
              <a:t>German </a:t>
            </a:r>
            <a:r>
              <a:rPr lang="es-ES" sz="1800" b="1" dirty="0" err="1">
                <a:solidFill>
                  <a:schemeClr val="accent4">
                    <a:lumMod val="50000"/>
                  </a:schemeClr>
                </a:solidFill>
              </a:rPr>
              <a:t>Lizarraga</a:t>
            </a:r>
            <a:r>
              <a:rPr lang="es-ES" sz="1800" b="1" dirty="0">
                <a:solidFill>
                  <a:schemeClr val="accent4">
                    <a:lumMod val="50000"/>
                  </a:schemeClr>
                </a:solidFill>
              </a:rPr>
              <a:t> Pereira</a:t>
            </a:r>
          </a:p>
          <a:p>
            <a:pPr algn="ctr" rtl="0"/>
            <a:r>
              <a:rPr lang="es-ES" sz="1800" b="1" dirty="0">
                <a:solidFill>
                  <a:schemeClr val="accent4">
                    <a:lumMod val="50000"/>
                  </a:schemeClr>
                </a:solidFill>
              </a:rPr>
              <a:t>Carla </a:t>
            </a:r>
            <a:r>
              <a:rPr lang="es-ES" sz="1800" b="1" dirty="0" err="1">
                <a:solidFill>
                  <a:schemeClr val="accent4">
                    <a:lumMod val="50000"/>
                  </a:schemeClr>
                </a:solidFill>
              </a:rPr>
              <a:t>Lupión</a:t>
            </a:r>
            <a:r>
              <a:rPr lang="es-ES" sz="1800" b="1" dirty="0">
                <a:solidFill>
                  <a:schemeClr val="accent4">
                    <a:lumMod val="50000"/>
                  </a:schemeClr>
                </a:solidFill>
              </a:rPr>
              <a:t> </a:t>
            </a:r>
            <a:r>
              <a:rPr lang="es-ES" sz="1800" b="1" dirty="0" err="1">
                <a:solidFill>
                  <a:schemeClr val="accent4">
                    <a:lumMod val="50000"/>
                  </a:schemeClr>
                </a:solidFill>
              </a:rPr>
              <a:t>Saez</a:t>
            </a:r>
            <a:endParaRPr lang="es-ES" sz="1800" b="1" dirty="0">
              <a:solidFill>
                <a:schemeClr val="accent4">
                  <a:lumMod val="50000"/>
                </a:schemeClr>
              </a:solidFill>
            </a:endParaRPr>
          </a:p>
          <a:p>
            <a:pPr algn="ctr" rtl="0"/>
            <a:r>
              <a:rPr lang="es-ES" sz="1800" dirty="0">
                <a:solidFill>
                  <a:schemeClr val="accent4">
                    <a:lumMod val="50000"/>
                  </a:schemeClr>
                </a:solidFill>
              </a:rPr>
              <a:t>Natalya Martyn</a:t>
            </a:r>
            <a:endParaRPr lang="es-ES" sz="1800" b="1" dirty="0">
              <a:solidFill>
                <a:schemeClr val="accent4">
                  <a:lumMod val="50000"/>
                </a:schemeClr>
              </a:solidFill>
            </a:endParaRPr>
          </a:p>
        </p:txBody>
      </p:sp>
      <p:sp>
        <p:nvSpPr>
          <p:cNvPr id="21" name="Hexágono 20">
            <a:extLst>
              <a:ext uri="{FF2B5EF4-FFF2-40B4-BE49-F238E27FC236}">
                <a16:creationId xmlns:a16="http://schemas.microsoft.com/office/drawing/2014/main" id="{6F3DB436-FBEB-55AC-C5CC-9F7A17DC7191}"/>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17C8D1FA-2883-6EC6-566A-01779AB826C5}"/>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185CD2A-E082-D884-4D39-49A4C37046A2}"/>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0E86CC62-03FB-901F-2CF9-338DFBD20986}"/>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Título 6">
            <a:extLst>
              <a:ext uri="{FF2B5EF4-FFF2-40B4-BE49-F238E27FC236}">
                <a16:creationId xmlns:a16="http://schemas.microsoft.com/office/drawing/2014/main" id="{CBB28900-0BB1-AA00-1977-8D9EF3376E65}"/>
              </a:ext>
            </a:extLst>
          </p:cNvPr>
          <p:cNvSpPr>
            <a:spLocks noGrp="1"/>
          </p:cNvSpPr>
          <p:nvPr>
            <p:ph type="title"/>
          </p:nvPr>
        </p:nvSpPr>
        <p:spPr>
          <a:xfrm>
            <a:off x="3825528" y="1705316"/>
            <a:ext cx="4540944" cy="1627235"/>
          </a:xfrm>
          <a:noFill/>
        </p:spPr>
        <p:txBody>
          <a:bodyPr rtlCol="0"/>
          <a:lstStyle/>
          <a:p>
            <a:pPr algn="ctr" rtl="0"/>
            <a:r>
              <a:rPr lang="es-ES" sz="5400" b="1" dirty="0">
                <a:solidFill>
                  <a:schemeClr val="accent5">
                    <a:lumMod val="90000"/>
                    <a:lumOff val="10000"/>
                  </a:schemeClr>
                </a:solidFill>
                <a:effectLst>
                  <a:outerShdw blurRad="38100" dist="38100" dir="2700000" algn="tl">
                    <a:srgbClr val="000000">
                      <a:alpha val="43137"/>
                    </a:srgbClr>
                  </a:outerShdw>
                </a:effectLst>
                <a:latin typeface="+mj-lt"/>
              </a:rPr>
              <a:t>¡MUCHAS GRACIAS!</a:t>
            </a:r>
          </a:p>
        </p:txBody>
      </p:sp>
    </p:spTree>
    <p:extLst>
      <p:ext uri="{BB962C8B-B14F-4D97-AF65-F5344CB8AC3E}">
        <p14:creationId xmlns:p14="http://schemas.microsoft.com/office/powerpoint/2010/main" val="267308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multivariante K-</a:t>
            </a:r>
            <a:r>
              <a:rPr lang="es-ES" sz="2400" b="1" dirty="0" err="1">
                <a:solidFill>
                  <a:schemeClr val="accent3">
                    <a:lumMod val="50000"/>
                  </a:schemeClr>
                </a:solidFill>
                <a:effectLst/>
                <a:latin typeface="+mj-lt"/>
              </a:rPr>
              <a:t>Means</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771491" y="1282047"/>
            <a:ext cx="4658348" cy="434575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435608" y="2531190"/>
            <a:ext cx="3366314" cy="215378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800" dirty="0"/>
              <a:t>Grupo de edad</a:t>
            </a:r>
          </a:p>
          <a:p>
            <a:r>
              <a:rPr lang="es-ES" sz="1800" dirty="0"/>
              <a:t>Estado civil</a:t>
            </a:r>
          </a:p>
          <a:p>
            <a:r>
              <a:rPr lang="es-ES" sz="1800" dirty="0"/>
              <a:t>Estudios</a:t>
            </a:r>
          </a:p>
          <a:p>
            <a:r>
              <a:rPr lang="es-ES" sz="1800" dirty="0"/>
              <a:t>Trabajo</a:t>
            </a:r>
          </a:p>
          <a:p>
            <a:r>
              <a:rPr lang="es-ES" sz="1800" dirty="0"/>
              <a:t>Balance (Alto, medio, bajo)</a:t>
            </a:r>
          </a:p>
          <a:p>
            <a:r>
              <a:rPr lang="es-ES" sz="1800" dirty="0"/>
              <a:t>Puntuación del cliente (score)</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435608" y="1617444"/>
            <a:ext cx="3366314"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Variables utilizadas en el análisis</a:t>
            </a:r>
          </a:p>
        </p:txBody>
      </p:sp>
      <p:sp>
        <p:nvSpPr>
          <p:cNvPr id="6" name="Rectángulo: esquinas redondeadas 5">
            <a:extLst>
              <a:ext uri="{FF2B5EF4-FFF2-40B4-BE49-F238E27FC236}">
                <a16:creationId xmlns:a16="http://schemas.microsoft.com/office/drawing/2014/main" id="{9B1DEEB1-4256-953E-21FA-60DA3D8DD097}"/>
              </a:ext>
            </a:extLst>
          </p:cNvPr>
          <p:cNvSpPr/>
          <p:nvPr/>
        </p:nvSpPr>
        <p:spPr>
          <a:xfrm>
            <a:off x="6466788" y="1282047"/>
            <a:ext cx="4953721" cy="434575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Flecha: a la derecha 3">
            <a:extLst>
              <a:ext uri="{FF2B5EF4-FFF2-40B4-BE49-F238E27FC236}">
                <a16:creationId xmlns:a16="http://schemas.microsoft.com/office/drawing/2014/main" id="{341E8113-9F0B-429F-DDDE-BCAA35CE63DD}"/>
              </a:ext>
            </a:extLst>
          </p:cNvPr>
          <p:cNvSpPr/>
          <p:nvPr/>
        </p:nvSpPr>
        <p:spPr>
          <a:xfrm>
            <a:off x="5109328" y="3887502"/>
            <a:ext cx="1357461" cy="55327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7" name="CuadroTexto 6">
            <a:extLst>
              <a:ext uri="{FF2B5EF4-FFF2-40B4-BE49-F238E27FC236}">
                <a16:creationId xmlns:a16="http://schemas.microsoft.com/office/drawing/2014/main" id="{9BE398CC-192A-BDCE-56E4-B47639D92E3D}"/>
              </a:ext>
            </a:extLst>
          </p:cNvPr>
          <p:cNvSpPr txBox="1"/>
          <p:nvPr/>
        </p:nvSpPr>
        <p:spPr>
          <a:xfrm>
            <a:off x="6939029" y="2237257"/>
            <a:ext cx="3993699" cy="3175337"/>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800" dirty="0"/>
              <a:t>1 punto por producto financiero</a:t>
            </a:r>
          </a:p>
          <a:p>
            <a:r>
              <a:rPr lang="es-ES" sz="1800" dirty="0"/>
              <a:t>Balance: </a:t>
            </a:r>
          </a:p>
          <a:p>
            <a:pPr marL="914400" lvl="1" indent="-457200">
              <a:buFontTx/>
              <a:buChar char="-"/>
            </a:pPr>
            <a:r>
              <a:rPr lang="es-ES" dirty="0"/>
              <a:t>Alto: 3 puntos</a:t>
            </a:r>
          </a:p>
          <a:p>
            <a:pPr marL="914400" lvl="1" indent="-457200">
              <a:buFontTx/>
              <a:buChar char="-"/>
            </a:pPr>
            <a:r>
              <a:rPr lang="es-ES" dirty="0"/>
              <a:t>Medio: 2 puntos</a:t>
            </a:r>
          </a:p>
          <a:p>
            <a:pPr marL="914400" lvl="1" indent="-457200">
              <a:buFontTx/>
              <a:buChar char="-"/>
            </a:pPr>
            <a:r>
              <a:rPr lang="es-ES" dirty="0"/>
              <a:t>Bajo: 1 punto</a:t>
            </a:r>
          </a:p>
          <a:p>
            <a:endParaRPr lang="es-ES" dirty="0"/>
          </a:p>
          <a:p>
            <a:endParaRPr lang="es-ES" dirty="0"/>
          </a:p>
          <a:p>
            <a:pPr marL="0" indent="0">
              <a:buNone/>
            </a:pPr>
            <a:r>
              <a:rPr lang="es-ES" sz="1800" b="1" dirty="0"/>
              <a:t>Puntuación total: </a:t>
            </a:r>
          </a:p>
          <a:p>
            <a:pPr marL="0" indent="0">
              <a:buNone/>
            </a:pPr>
            <a:r>
              <a:rPr lang="es-ES" sz="1800" dirty="0"/>
              <a:t>Puntuación productos + puntuación balance </a:t>
            </a:r>
          </a:p>
        </p:txBody>
      </p:sp>
      <p:sp>
        <p:nvSpPr>
          <p:cNvPr id="8" name="QuadreDeText 16">
            <a:extLst>
              <a:ext uri="{FF2B5EF4-FFF2-40B4-BE49-F238E27FC236}">
                <a16:creationId xmlns:a16="http://schemas.microsoft.com/office/drawing/2014/main" id="{195879FA-919D-C9C0-9701-714713FFA89B}"/>
              </a:ext>
            </a:extLst>
          </p:cNvPr>
          <p:cNvSpPr txBox="1"/>
          <p:nvPr/>
        </p:nvSpPr>
        <p:spPr>
          <a:xfrm>
            <a:off x="6939028" y="1617445"/>
            <a:ext cx="3993699"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Puntuación del cliente</a:t>
            </a:r>
          </a:p>
        </p:txBody>
      </p:sp>
    </p:spTree>
    <p:extLst>
      <p:ext uri="{BB962C8B-B14F-4D97-AF65-F5344CB8AC3E}">
        <p14:creationId xmlns:p14="http://schemas.microsoft.com/office/powerpoint/2010/main" val="165797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de análisis multivariante</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F7C20ACD-31D6-B6D0-E5CF-CBA1E975C377}"/>
              </a:ext>
            </a:extLst>
          </p:cNvPr>
          <p:cNvPicPr>
            <a:picLocks noChangeAspect="1"/>
          </p:cNvPicPr>
          <p:nvPr/>
        </p:nvPicPr>
        <p:blipFill>
          <a:blip r:embed="rId2"/>
          <a:stretch>
            <a:fillRect/>
          </a:stretch>
        </p:blipFill>
        <p:spPr>
          <a:xfrm>
            <a:off x="106890" y="1580627"/>
            <a:ext cx="5989110" cy="3645256"/>
          </a:xfrm>
          <a:prstGeom prst="rect">
            <a:avLst/>
          </a:prstGeom>
        </p:spPr>
      </p:pic>
      <p:pic>
        <p:nvPicPr>
          <p:cNvPr id="6" name="Imagen 5">
            <a:extLst>
              <a:ext uri="{FF2B5EF4-FFF2-40B4-BE49-F238E27FC236}">
                <a16:creationId xmlns:a16="http://schemas.microsoft.com/office/drawing/2014/main" id="{4386A372-8B77-4DD6-FB15-0ED66A20AFB6}"/>
              </a:ext>
            </a:extLst>
          </p:cNvPr>
          <p:cNvPicPr>
            <a:picLocks noChangeAspect="1"/>
          </p:cNvPicPr>
          <p:nvPr/>
        </p:nvPicPr>
        <p:blipFill>
          <a:blip r:embed="rId3"/>
          <a:stretch>
            <a:fillRect/>
          </a:stretch>
        </p:blipFill>
        <p:spPr>
          <a:xfrm>
            <a:off x="6436434" y="1583707"/>
            <a:ext cx="5580094" cy="3810267"/>
          </a:xfrm>
          <a:prstGeom prst="rect">
            <a:avLst/>
          </a:prstGeom>
        </p:spPr>
      </p:pic>
      <p:sp>
        <p:nvSpPr>
          <p:cNvPr id="8" name="QuadreDeText 16">
            <a:extLst>
              <a:ext uri="{FF2B5EF4-FFF2-40B4-BE49-F238E27FC236}">
                <a16:creationId xmlns:a16="http://schemas.microsoft.com/office/drawing/2014/main" id="{E11C7BBC-13EE-90E6-EFF7-F39B916350EE}"/>
              </a:ext>
            </a:extLst>
          </p:cNvPr>
          <p:cNvSpPr txBox="1"/>
          <p:nvPr/>
        </p:nvSpPr>
        <p:spPr>
          <a:xfrm>
            <a:off x="1935488" y="1376315"/>
            <a:ext cx="2887153"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Distribución de clientes</a:t>
            </a:r>
          </a:p>
        </p:txBody>
      </p:sp>
      <p:sp>
        <p:nvSpPr>
          <p:cNvPr id="10" name="QuadreDeText 16">
            <a:extLst>
              <a:ext uri="{FF2B5EF4-FFF2-40B4-BE49-F238E27FC236}">
                <a16:creationId xmlns:a16="http://schemas.microsoft.com/office/drawing/2014/main" id="{5F8F64C8-7ADE-7690-3622-F1C4C0D2103C}"/>
              </a:ext>
            </a:extLst>
          </p:cNvPr>
          <p:cNvSpPr txBox="1"/>
          <p:nvPr/>
        </p:nvSpPr>
        <p:spPr>
          <a:xfrm>
            <a:off x="7924598" y="1369968"/>
            <a:ext cx="2887153"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Puntuación por clúster</a:t>
            </a:r>
          </a:p>
        </p:txBody>
      </p:sp>
    </p:spTree>
    <p:extLst>
      <p:ext uri="{BB962C8B-B14F-4D97-AF65-F5344CB8AC3E}">
        <p14:creationId xmlns:p14="http://schemas.microsoft.com/office/powerpoint/2010/main" val="148704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Características demográficas del clúster más valioso</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1B555F0C-BC06-839C-D295-EEB238816F5D}"/>
              </a:ext>
            </a:extLst>
          </p:cNvPr>
          <p:cNvPicPr>
            <a:picLocks noChangeAspect="1"/>
          </p:cNvPicPr>
          <p:nvPr/>
        </p:nvPicPr>
        <p:blipFill>
          <a:blip r:embed="rId2"/>
          <a:stretch>
            <a:fillRect/>
          </a:stretch>
        </p:blipFill>
        <p:spPr>
          <a:xfrm>
            <a:off x="995738" y="803030"/>
            <a:ext cx="4594356" cy="2965977"/>
          </a:xfrm>
          <a:prstGeom prst="rect">
            <a:avLst/>
          </a:prstGeom>
        </p:spPr>
      </p:pic>
      <p:pic>
        <p:nvPicPr>
          <p:cNvPr id="6" name="Imagen 5">
            <a:extLst>
              <a:ext uri="{FF2B5EF4-FFF2-40B4-BE49-F238E27FC236}">
                <a16:creationId xmlns:a16="http://schemas.microsoft.com/office/drawing/2014/main" id="{148B3423-4A73-AD35-295C-9813F33B676D}"/>
              </a:ext>
            </a:extLst>
          </p:cNvPr>
          <p:cNvPicPr>
            <a:picLocks noChangeAspect="1"/>
          </p:cNvPicPr>
          <p:nvPr/>
        </p:nvPicPr>
        <p:blipFill>
          <a:blip r:embed="rId3"/>
          <a:stretch>
            <a:fillRect/>
          </a:stretch>
        </p:blipFill>
        <p:spPr>
          <a:xfrm>
            <a:off x="6482078" y="803029"/>
            <a:ext cx="4806740" cy="2965977"/>
          </a:xfrm>
          <a:prstGeom prst="rect">
            <a:avLst/>
          </a:prstGeom>
        </p:spPr>
      </p:pic>
      <p:pic>
        <p:nvPicPr>
          <p:cNvPr id="10" name="Imagen 9">
            <a:extLst>
              <a:ext uri="{FF2B5EF4-FFF2-40B4-BE49-F238E27FC236}">
                <a16:creationId xmlns:a16="http://schemas.microsoft.com/office/drawing/2014/main" id="{19C02DF6-51AC-F6D1-EDA1-E807C0F29BD4}"/>
              </a:ext>
            </a:extLst>
          </p:cNvPr>
          <p:cNvPicPr>
            <a:picLocks noChangeAspect="1"/>
          </p:cNvPicPr>
          <p:nvPr/>
        </p:nvPicPr>
        <p:blipFill>
          <a:blip r:embed="rId4"/>
          <a:srcRect r="3890"/>
          <a:stretch/>
        </p:blipFill>
        <p:spPr>
          <a:xfrm>
            <a:off x="1000070" y="3860025"/>
            <a:ext cx="4590030" cy="2874959"/>
          </a:xfrm>
          <a:prstGeom prst="rect">
            <a:avLst/>
          </a:prstGeom>
        </p:spPr>
      </p:pic>
      <p:pic>
        <p:nvPicPr>
          <p:cNvPr id="12" name="Imagen 11">
            <a:extLst>
              <a:ext uri="{FF2B5EF4-FFF2-40B4-BE49-F238E27FC236}">
                <a16:creationId xmlns:a16="http://schemas.microsoft.com/office/drawing/2014/main" id="{AA8C739C-7A90-C15D-8AEE-CA86064B8025}"/>
              </a:ext>
            </a:extLst>
          </p:cNvPr>
          <p:cNvPicPr>
            <a:picLocks noChangeAspect="1"/>
          </p:cNvPicPr>
          <p:nvPr/>
        </p:nvPicPr>
        <p:blipFill>
          <a:blip r:embed="rId5"/>
          <a:stretch>
            <a:fillRect/>
          </a:stretch>
        </p:blipFill>
        <p:spPr>
          <a:xfrm>
            <a:off x="6482076" y="3857314"/>
            <a:ext cx="4806740" cy="2877670"/>
          </a:xfrm>
          <a:prstGeom prst="rect">
            <a:avLst/>
          </a:prstGeom>
        </p:spPr>
      </p:pic>
    </p:spTree>
    <p:extLst>
      <p:ext uri="{BB962C8B-B14F-4D97-AF65-F5344CB8AC3E}">
        <p14:creationId xmlns:p14="http://schemas.microsoft.com/office/powerpoint/2010/main" val="1542271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de análisis multivariante</a:t>
            </a:r>
            <a:endParaRPr lang="es-ES" sz="2400" b="1" i="1" dirty="0">
              <a:solidFill>
                <a:schemeClr val="accent3">
                  <a:lumMod val="50000"/>
                </a:schemeClr>
              </a:solidFill>
              <a:effectLst/>
              <a:latin typeface="+mj-lt"/>
            </a:endParaRPr>
          </a:p>
        </p:txBody>
      </p:sp>
      <p:graphicFrame>
        <p:nvGraphicFramePr>
          <p:cNvPr id="7" name="Tabla 6">
            <a:extLst>
              <a:ext uri="{FF2B5EF4-FFF2-40B4-BE49-F238E27FC236}">
                <a16:creationId xmlns:a16="http://schemas.microsoft.com/office/drawing/2014/main" id="{C0B2634F-4661-A709-9F6B-9A6D2C720C8B}"/>
              </a:ext>
            </a:extLst>
          </p:cNvPr>
          <p:cNvGraphicFramePr>
            <a:graphicFrameLocks noGrp="1"/>
          </p:cNvGraphicFramePr>
          <p:nvPr>
            <p:extLst>
              <p:ext uri="{D42A27DB-BD31-4B8C-83A1-F6EECF244321}">
                <p14:modId xmlns:p14="http://schemas.microsoft.com/office/powerpoint/2010/main" val="1430059692"/>
              </p:ext>
            </p:extLst>
          </p:nvPr>
        </p:nvGraphicFramePr>
        <p:xfrm>
          <a:off x="271280" y="2478779"/>
          <a:ext cx="11649440" cy="2094294"/>
        </p:xfrm>
        <a:graphic>
          <a:graphicData uri="http://schemas.openxmlformats.org/drawingml/2006/table">
            <a:tbl>
              <a:tblPr firstRow="1" bandRow="1">
                <a:tableStyleId>{3B4B98B0-60AC-42C2-AFA5-B58CD77FA1E5}</a:tableStyleId>
              </a:tblPr>
              <a:tblGrid>
                <a:gridCol w="1456180">
                  <a:extLst>
                    <a:ext uri="{9D8B030D-6E8A-4147-A177-3AD203B41FA5}">
                      <a16:colId xmlns:a16="http://schemas.microsoft.com/office/drawing/2014/main" val="3747080712"/>
                    </a:ext>
                  </a:extLst>
                </a:gridCol>
                <a:gridCol w="1456180">
                  <a:extLst>
                    <a:ext uri="{9D8B030D-6E8A-4147-A177-3AD203B41FA5}">
                      <a16:colId xmlns:a16="http://schemas.microsoft.com/office/drawing/2014/main" val="3584685040"/>
                    </a:ext>
                  </a:extLst>
                </a:gridCol>
                <a:gridCol w="1456180">
                  <a:extLst>
                    <a:ext uri="{9D8B030D-6E8A-4147-A177-3AD203B41FA5}">
                      <a16:colId xmlns:a16="http://schemas.microsoft.com/office/drawing/2014/main" val="1770284300"/>
                    </a:ext>
                  </a:extLst>
                </a:gridCol>
                <a:gridCol w="1456180">
                  <a:extLst>
                    <a:ext uri="{9D8B030D-6E8A-4147-A177-3AD203B41FA5}">
                      <a16:colId xmlns:a16="http://schemas.microsoft.com/office/drawing/2014/main" val="1106155632"/>
                    </a:ext>
                  </a:extLst>
                </a:gridCol>
                <a:gridCol w="1456180">
                  <a:extLst>
                    <a:ext uri="{9D8B030D-6E8A-4147-A177-3AD203B41FA5}">
                      <a16:colId xmlns:a16="http://schemas.microsoft.com/office/drawing/2014/main" val="3204676925"/>
                    </a:ext>
                  </a:extLst>
                </a:gridCol>
                <a:gridCol w="1456180">
                  <a:extLst>
                    <a:ext uri="{9D8B030D-6E8A-4147-A177-3AD203B41FA5}">
                      <a16:colId xmlns:a16="http://schemas.microsoft.com/office/drawing/2014/main" val="1444030056"/>
                    </a:ext>
                  </a:extLst>
                </a:gridCol>
                <a:gridCol w="1456180">
                  <a:extLst>
                    <a:ext uri="{9D8B030D-6E8A-4147-A177-3AD203B41FA5}">
                      <a16:colId xmlns:a16="http://schemas.microsoft.com/office/drawing/2014/main" val="4242893721"/>
                    </a:ext>
                  </a:extLst>
                </a:gridCol>
                <a:gridCol w="1456180">
                  <a:extLst>
                    <a:ext uri="{9D8B030D-6E8A-4147-A177-3AD203B41FA5}">
                      <a16:colId xmlns:a16="http://schemas.microsoft.com/office/drawing/2014/main" val="2257584702"/>
                    </a:ext>
                  </a:extLst>
                </a:gridCol>
              </a:tblGrid>
              <a:tr h="370840">
                <a:tc>
                  <a:txBody>
                    <a:bodyPr/>
                    <a:lstStyle/>
                    <a:p>
                      <a:pPr algn="ctr"/>
                      <a:r>
                        <a:rPr lang="es-ES" sz="1600" dirty="0"/>
                        <a:t>Clúster</a:t>
                      </a:r>
                      <a:endParaRPr lang="ca-ES" sz="1600" dirty="0"/>
                    </a:p>
                  </a:txBody>
                  <a:tcPr anchor="ctr"/>
                </a:tc>
                <a:tc>
                  <a:txBody>
                    <a:bodyPr/>
                    <a:lstStyle/>
                    <a:p>
                      <a:pPr algn="ctr"/>
                      <a:r>
                        <a:rPr lang="es-ES" sz="1600" dirty="0"/>
                        <a:t>Grupo de edad</a:t>
                      </a:r>
                      <a:endParaRPr lang="ca-ES" sz="1600" dirty="0"/>
                    </a:p>
                  </a:txBody>
                  <a:tcPr anchor="ctr"/>
                </a:tc>
                <a:tc>
                  <a:txBody>
                    <a:bodyPr/>
                    <a:lstStyle/>
                    <a:p>
                      <a:pPr algn="ctr"/>
                      <a:r>
                        <a:rPr lang="es-ES" sz="1600" dirty="0"/>
                        <a:t>Trabajo</a:t>
                      </a:r>
                      <a:endParaRPr lang="ca-ES" sz="1600" dirty="0"/>
                    </a:p>
                  </a:txBody>
                  <a:tcPr anchor="ctr"/>
                </a:tc>
                <a:tc>
                  <a:txBody>
                    <a:bodyPr/>
                    <a:lstStyle/>
                    <a:p>
                      <a:pPr algn="ctr"/>
                      <a:r>
                        <a:rPr lang="es-ES" sz="1600" dirty="0"/>
                        <a:t>Estado civil</a:t>
                      </a:r>
                      <a:endParaRPr lang="ca-ES" sz="1600" dirty="0"/>
                    </a:p>
                  </a:txBody>
                  <a:tcPr anchor="ctr"/>
                </a:tc>
                <a:tc>
                  <a:txBody>
                    <a:bodyPr/>
                    <a:lstStyle/>
                    <a:p>
                      <a:pPr algn="ctr"/>
                      <a:r>
                        <a:rPr lang="es-ES" sz="1600" dirty="0"/>
                        <a:t>Estudios</a:t>
                      </a:r>
                      <a:endParaRPr lang="ca-ES" sz="1600" dirty="0"/>
                    </a:p>
                  </a:txBody>
                  <a:tcPr anchor="ctr"/>
                </a:tc>
                <a:tc>
                  <a:txBody>
                    <a:bodyPr/>
                    <a:lstStyle/>
                    <a:p>
                      <a:pPr algn="ctr"/>
                      <a:r>
                        <a:rPr lang="es-ES" sz="1600" dirty="0"/>
                        <a:t>Balance</a:t>
                      </a:r>
                      <a:endParaRPr lang="ca-ES" sz="1600" dirty="0"/>
                    </a:p>
                  </a:txBody>
                  <a:tcPr anchor="ctr"/>
                </a:tc>
                <a:tc>
                  <a:txBody>
                    <a:bodyPr/>
                    <a:lstStyle/>
                    <a:p>
                      <a:pPr algn="ctr"/>
                      <a:r>
                        <a:rPr lang="es-ES" sz="1600" dirty="0"/>
                        <a:t>Puntuación total</a:t>
                      </a:r>
                      <a:endParaRPr lang="ca-ES" sz="1600" dirty="0"/>
                    </a:p>
                  </a:txBody>
                  <a:tcPr anchor="ctr"/>
                </a:tc>
                <a:tc>
                  <a:txBody>
                    <a:bodyPr/>
                    <a:lstStyle/>
                    <a:p>
                      <a:pPr algn="ctr"/>
                      <a:r>
                        <a:rPr lang="es-ES" sz="1600" dirty="0" err="1"/>
                        <a:t>Nº</a:t>
                      </a:r>
                      <a:r>
                        <a:rPr lang="es-ES" sz="1600" dirty="0"/>
                        <a:t> Clientes</a:t>
                      </a:r>
                      <a:endParaRPr lang="ca-ES" sz="1600" dirty="0"/>
                    </a:p>
                  </a:txBody>
                  <a:tcPr anchor="ctr"/>
                </a:tc>
                <a:extLst>
                  <a:ext uri="{0D108BD9-81ED-4DB2-BD59-A6C34878D82A}">
                    <a16:rowId xmlns:a16="http://schemas.microsoft.com/office/drawing/2014/main" val="135175472"/>
                  </a:ext>
                </a:extLst>
              </a:tr>
              <a:tr h="370840">
                <a:tc>
                  <a:txBody>
                    <a:bodyPr/>
                    <a:lstStyle/>
                    <a:p>
                      <a:pPr algn="ctr"/>
                      <a:r>
                        <a:rPr lang="es-ES" sz="1400" b="1" dirty="0"/>
                        <a:t>0</a:t>
                      </a:r>
                      <a:endParaRPr lang="ca-ES" sz="1400" b="1" dirty="0"/>
                    </a:p>
                  </a:txBody>
                  <a:tcPr anchor="ctr">
                    <a:solidFill>
                      <a:schemeClr val="bg2">
                        <a:lumMod val="50000"/>
                        <a:alpha val="20000"/>
                      </a:schemeClr>
                    </a:solidFill>
                  </a:tcPr>
                </a:tc>
                <a:tc>
                  <a:txBody>
                    <a:bodyPr/>
                    <a:lstStyle/>
                    <a:p>
                      <a:pPr algn="ctr"/>
                      <a:r>
                        <a:rPr lang="ca-ES" sz="1400" b="1" dirty="0"/>
                        <a:t>31-40</a:t>
                      </a:r>
                    </a:p>
                  </a:txBody>
                  <a:tcPr anchor="ctr">
                    <a:solidFill>
                      <a:schemeClr val="bg2">
                        <a:lumMod val="50000"/>
                        <a:alpha val="20000"/>
                      </a:schemeClr>
                    </a:solidFill>
                  </a:tcPr>
                </a:tc>
                <a:tc>
                  <a:txBody>
                    <a:bodyPr/>
                    <a:lstStyle/>
                    <a:p>
                      <a:pPr algn="ctr"/>
                      <a:r>
                        <a:rPr lang="es-ES" sz="1400" b="1" dirty="0"/>
                        <a:t>Gestión</a:t>
                      </a:r>
                      <a:endParaRPr lang="ca-ES" sz="1400" b="1" dirty="0"/>
                    </a:p>
                  </a:txBody>
                  <a:tcPr anchor="ctr">
                    <a:solidFill>
                      <a:schemeClr val="bg2">
                        <a:lumMod val="50000"/>
                        <a:alpha val="20000"/>
                      </a:schemeClr>
                    </a:solidFill>
                  </a:tcPr>
                </a:tc>
                <a:tc>
                  <a:txBody>
                    <a:bodyPr/>
                    <a:lstStyle/>
                    <a:p>
                      <a:pPr algn="ctr"/>
                      <a:r>
                        <a:rPr lang="es-ES" sz="1400" b="1" dirty="0"/>
                        <a:t>Casado/a</a:t>
                      </a:r>
                    </a:p>
                  </a:txBody>
                  <a:tcPr anchor="ctr">
                    <a:solidFill>
                      <a:schemeClr val="bg2">
                        <a:lumMod val="50000"/>
                        <a:alpha val="20000"/>
                      </a:schemeClr>
                    </a:solidFill>
                  </a:tcPr>
                </a:tc>
                <a:tc>
                  <a:txBody>
                    <a:bodyPr/>
                    <a:lstStyle/>
                    <a:p>
                      <a:pPr algn="ctr"/>
                      <a:r>
                        <a:rPr lang="es-ES" sz="1400" b="1" dirty="0"/>
                        <a:t>Secundaria</a:t>
                      </a:r>
                      <a:endParaRPr lang="ca-ES" sz="1400" b="1" dirty="0"/>
                    </a:p>
                  </a:txBody>
                  <a:tcPr anchor="ctr">
                    <a:solidFill>
                      <a:schemeClr val="bg2">
                        <a:lumMod val="50000"/>
                        <a:alpha val="20000"/>
                      </a:schemeClr>
                    </a:solidFill>
                  </a:tcPr>
                </a:tc>
                <a:tc>
                  <a:txBody>
                    <a:bodyPr/>
                    <a:lstStyle/>
                    <a:p>
                      <a:pPr algn="ctr"/>
                      <a:r>
                        <a:rPr lang="es-ES" sz="1400" b="1" dirty="0"/>
                        <a:t>Alto</a:t>
                      </a:r>
                      <a:endParaRPr lang="ca-ES" sz="1400" b="1" dirty="0"/>
                    </a:p>
                  </a:txBody>
                  <a:tcPr anchor="ctr">
                    <a:solidFill>
                      <a:schemeClr val="bg2">
                        <a:lumMod val="50000"/>
                        <a:alpha val="20000"/>
                      </a:schemeClr>
                    </a:solidFill>
                  </a:tcPr>
                </a:tc>
                <a:tc>
                  <a:txBody>
                    <a:bodyPr/>
                    <a:lstStyle/>
                    <a:p>
                      <a:pPr algn="ctr"/>
                      <a:r>
                        <a:rPr lang="ca-ES" sz="1400" b="1" dirty="0"/>
                        <a:t>4.16</a:t>
                      </a:r>
                    </a:p>
                  </a:txBody>
                  <a:tcPr anchor="ctr">
                    <a:solidFill>
                      <a:schemeClr val="bg2">
                        <a:lumMod val="50000"/>
                        <a:alpha val="20000"/>
                      </a:schemeClr>
                    </a:solidFill>
                  </a:tcPr>
                </a:tc>
                <a:tc>
                  <a:txBody>
                    <a:bodyPr/>
                    <a:lstStyle/>
                    <a:p>
                      <a:pPr algn="ctr"/>
                      <a:r>
                        <a:rPr lang="ca-ES" sz="1400" b="1" dirty="0"/>
                        <a:t>2499</a:t>
                      </a:r>
                    </a:p>
                  </a:txBody>
                  <a:tcPr anchor="ctr">
                    <a:solidFill>
                      <a:schemeClr val="bg2">
                        <a:lumMod val="50000"/>
                        <a:alpha val="20000"/>
                      </a:schemeClr>
                    </a:solidFill>
                  </a:tcPr>
                </a:tc>
                <a:extLst>
                  <a:ext uri="{0D108BD9-81ED-4DB2-BD59-A6C34878D82A}">
                    <a16:rowId xmlns:a16="http://schemas.microsoft.com/office/drawing/2014/main" val="2904273625"/>
                  </a:ext>
                </a:extLst>
              </a:tr>
              <a:tr h="402654">
                <a:tc>
                  <a:txBody>
                    <a:bodyPr/>
                    <a:lstStyle/>
                    <a:p>
                      <a:pPr algn="ctr"/>
                      <a:r>
                        <a:rPr lang="es-ES" sz="1400"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tc>
                <a:tc>
                  <a:txBody>
                    <a:bodyPr/>
                    <a:lstStyle/>
                    <a:p>
                      <a:pPr algn="ctr"/>
                      <a:r>
                        <a:rPr lang="es-ES" sz="1400" dirty="0"/>
                        <a:t>Obrero/a</a:t>
                      </a:r>
                      <a:endParaRPr lang="ca-ES" sz="1400" dirty="0"/>
                    </a:p>
                  </a:txBody>
                  <a:tcPr anchor="ctr"/>
                </a:tc>
                <a:tc>
                  <a:txBody>
                    <a:bodyPr/>
                    <a:lstStyle/>
                    <a:p>
                      <a:pPr algn="ctr"/>
                      <a:r>
                        <a:rPr lang="es-ES" sz="1400" dirty="0"/>
                        <a:t>Casado/a</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tc>
                <a:tc>
                  <a:txBody>
                    <a:bodyPr/>
                    <a:lstStyle/>
                    <a:p>
                      <a:pPr algn="ctr"/>
                      <a:r>
                        <a:rPr lang="es-ES" sz="1400" dirty="0"/>
                        <a:t>Medio</a:t>
                      </a:r>
                      <a:endParaRPr lang="ca-ES" sz="1400" dirty="0"/>
                    </a:p>
                  </a:txBody>
                  <a:tcPr anchor="ctr"/>
                </a:tc>
                <a:tc>
                  <a:txBody>
                    <a:bodyPr/>
                    <a:lstStyle/>
                    <a:p>
                      <a:pPr algn="ctr"/>
                      <a:r>
                        <a:rPr lang="ca-ES" sz="1400" dirty="0"/>
                        <a:t>3.23</a:t>
                      </a:r>
                    </a:p>
                  </a:txBody>
                  <a:tcPr anchor="ctr"/>
                </a:tc>
                <a:tc>
                  <a:txBody>
                    <a:bodyPr/>
                    <a:lstStyle/>
                    <a:p>
                      <a:pPr algn="ctr"/>
                      <a:r>
                        <a:rPr lang="ca-ES" sz="1400" dirty="0"/>
                        <a:t>2033</a:t>
                      </a:r>
                    </a:p>
                  </a:txBody>
                  <a:tcPr anchor="ctr"/>
                </a:tc>
                <a:extLst>
                  <a:ext uri="{0D108BD9-81ED-4DB2-BD59-A6C34878D82A}">
                    <a16:rowId xmlns:a16="http://schemas.microsoft.com/office/drawing/2014/main" val="551807768"/>
                  </a:ext>
                </a:extLst>
              </a:tr>
              <a:tr h="370840">
                <a:tc>
                  <a:txBody>
                    <a:bodyPr/>
                    <a:lstStyle/>
                    <a:p>
                      <a:pPr algn="ctr"/>
                      <a:r>
                        <a:rPr lang="es-ES" sz="1400" dirty="0"/>
                        <a:t>2</a:t>
                      </a:r>
                      <a:endParaRPr lang="ca-ES" sz="1400" dirty="0"/>
                    </a:p>
                  </a:txBody>
                  <a:tcPr anchor="ctr">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solidFill>
                      <a:schemeClr val="bg1">
                        <a:alpha val="20000"/>
                      </a:schemeClr>
                    </a:solidFill>
                  </a:tcPr>
                </a:tc>
                <a:tc>
                  <a:txBody>
                    <a:bodyPr/>
                    <a:lstStyle/>
                    <a:p>
                      <a:pPr algn="ctr"/>
                      <a:r>
                        <a:rPr lang="es-ES" sz="1400" dirty="0"/>
                        <a:t>Gestión</a:t>
                      </a:r>
                      <a:endParaRPr lang="ca-ES" sz="1400" dirty="0"/>
                    </a:p>
                  </a:txBody>
                  <a:tcPr anchor="ctr">
                    <a:solidFill>
                      <a:schemeClr val="bg1">
                        <a:alpha val="20000"/>
                      </a:schemeClr>
                    </a:solidFill>
                  </a:tcPr>
                </a:tc>
                <a:tc>
                  <a:txBody>
                    <a:bodyPr/>
                    <a:lstStyle/>
                    <a:p>
                      <a:pPr algn="ctr"/>
                      <a:r>
                        <a:rPr lang="es-ES" sz="1400" dirty="0"/>
                        <a:t>Casado/a</a:t>
                      </a:r>
                      <a:endParaRPr lang="ca-ES" sz="1400" dirty="0"/>
                    </a:p>
                  </a:txBody>
                  <a:tcPr anchor="ctr">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solidFill>
                      <a:schemeClr val="bg1">
                        <a:alpha val="20000"/>
                      </a:schemeClr>
                    </a:solidFill>
                  </a:tcPr>
                </a:tc>
                <a:tc>
                  <a:txBody>
                    <a:bodyPr/>
                    <a:lstStyle/>
                    <a:p>
                      <a:pPr algn="ctr"/>
                      <a:r>
                        <a:rPr lang="es-ES" sz="1400" dirty="0"/>
                        <a:t>Bajo</a:t>
                      </a:r>
                      <a:endParaRPr lang="ca-ES" sz="1400" dirty="0"/>
                    </a:p>
                  </a:txBody>
                  <a:tcPr anchor="ctr">
                    <a:solidFill>
                      <a:schemeClr val="bg1">
                        <a:alpha val="20000"/>
                      </a:schemeClr>
                    </a:solidFill>
                  </a:tcPr>
                </a:tc>
                <a:tc>
                  <a:txBody>
                    <a:bodyPr/>
                    <a:lstStyle/>
                    <a:p>
                      <a:pPr algn="ctr"/>
                      <a:r>
                        <a:rPr lang="ca-ES" sz="1400" dirty="0"/>
                        <a:t>1.75</a:t>
                      </a:r>
                    </a:p>
                  </a:txBody>
                  <a:tcPr anchor="ctr">
                    <a:solidFill>
                      <a:schemeClr val="bg1">
                        <a:alpha val="20000"/>
                      </a:schemeClr>
                    </a:solidFill>
                  </a:tcPr>
                </a:tc>
                <a:tc>
                  <a:txBody>
                    <a:bodyPr/>
                    <a:lstStyle/>
                    <a:p>
                      <a:pPr algn="ctr"/>
                      <a:r>
                        <a:rPr lang="ca-ES" sz="1400" dirty="0"/>
                        <a:t>2980</a:t>
                      </a:r>
                    </a:p>
                  </a:txBody>
                  <a:tcPr anchor="ctr">
                    <a:solidFill>
                      <a:schemeClr val="bg1">
                        <a:alpha val="20000"/>
                      </a:schemeClr>
                    </a:solidFill>
                  </a:tcPr>
                </a:tc>
                <a:extLst>
                  <a:ext uri="{0D108BD9-81ED-4DB2-BD59-A6C34878D82A}">
                    <a16:rowId xmlns:a16="http://schemas.microsoft.com/office/drawing/2014/main" val="174008034"/>
                  </a:ext>
                </a:extLst>
              </a:tr>
              <a:tr h="370840">
                <a:tc>
                  <a:txBody>
                    <a:bodyPr/>
                    <a:lstStyle/>
                    <a:p>
                      <a:pPr algn="ctr"/>
                      <a:r>
                        <a:rPr lang="es-ES" sz="1400" dirty="0"/>
                        <a:t>3</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tc>
                <a:tc>
                  <a:txBody>
                    <a:bodyPr/>
                    <a:lstStyle/>
                    <a:p>
                      <a:pPr algn="ctr"/>
                      <a:r>
                        <a:rPr lang="es-ES" sz="1400" dirty="0"/>
                        <a:t>Gestión</a:t>
                      </a:r>
                      <a:endParaRPr lang="ca-ES" sz="1400" dirty="0"/>
                    </a:p>
                  </a:txBody>
                  <a:tcPr anchor="ctr"/>
                </a:tc>
                <a:tc>
                  <a:txBody>
                    <a:bodyPr/>
                    <a:lstStyle/>
                    <a:p>
                      <a:pPr algn="ctr"/>
                      <a:r>
                        <a:rPr lang="es-ES" sz="1400" dirty="0"/>
                        <a:t>Soltero/a</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tc>
                <a:tc>
                  <a:txBody>
                    <a:bodyPr/>
                    <a:lstStyle/>
                    <a:p>
                      <a:pPr algn="ctr"/>
                      <a:r>
                        <a:rPr lang="es-ES" sz="1400" dirty="0"/>
                        <a:t>Medio</a:t>
                      </a:r>
                      <a:endParaRPr lang="ca-ES" sz="1400" dirty="0"/>
                    </a:p>
                  </a:txBody>
                  <a:tcPr anchor="ctr"/>
                </a:tc>
                <a:tc>
                  <a:txBody>
                    <a:bodyPr/>
                    <a:lstStyle/>
                    <a:p>
                      <a:pPr algn="ctr"/>
                      <a:r>
                        <a:rPr lang="ca-ES" sz="1400" dirty="0"/>
                        <a:t>3.52</a:t>
                      </a:r>
                    </a:p>
                  </a:txBody>
                  <a:tcPr anchor="ctr"/>
                </a:tc>
                <a:tc>
                  <a:txBody>
                    <a:bodyPr/>
                    <a:lstStyle/>
                    <a:p>
                      <a:pPr algn="ctr"/>
                      <a:r>
                        <a:rPr lang="ca-ES" sz="1400" dirty="0"/>
                        <a:t>1985</a:t>
                      </a:r>
                    </a:p>
                  </a:txBody>
                  <a:tcPr anchor="ctr"/>
                </a:tc>
                <a:extLst>
                  <a:ext uri="{0D108BD9-81ED-4DB2-BD59-A6C34878D82A}">
                    <a16:rowId xmlns:a16="http://schemas.microsoft.com/office/drawing/2014/main" val="3564350164"/>
                  </a:ext>
                </a:extLst>
              </a:tr>
            </a:tbl>
          </a:graphicData>
        </a:graphic>
      </p:graphicFrame>
    </p:spTree>
    <p:extLst>
      <p:ext uri="{BB962C8B-B14F-4D97-AF65-F5344CB8AC3E}">
        <p14:creationId xmlns:p14="http://schemas.microsoft.com/office/powerpoint/2010/main" val="116710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y estrategia </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588000" y="766647"/>
            <a:ext cx="9894606"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099096" y="2615604"/>
            <a:ext cx="2095488" cy="137910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300" dirty="0"/>
              <a:t>30- 40 años</a:t>
            </a:r>
          </a:p>
          <a:p>
            <a:r>
              <a:rPr lang="es-ES" sz="1300" dirty="0"/>
              <a:t>Managers</a:t>
            </a:r>
          </a:p>
          <a:p>
            <a:r>
              <a:rPr lang="es-ES" sz="1300" dirty="0"/>
              <a:t>Casados</a:t>
            </a:r>
          </a:p>
          <a:p>
            <a:r>
              <a:rPr lang="es-ES" sz="1300" dirty="0"/>
              <a:t>Educación secundaria</a:t>
            </a:r>
          </a:p>
          <a:p>
            <a:r>
              <a:rPr lang="es-ES" sz="1300" dirty="0"/>
              <a:t>Balance alto</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073711" y="1021459"/>
            <a:ext cx="4506115" cy="442674"/>
          </a:xfrm>
          <a:prstGeom prst="roundRect">
            <a:avLst/>
          </a:prstGeom>
          <a:solidFill>
            <a:schemeClr val="accent5">
              <a:lumMod val="25000"/>
              <a:lumOff val="75000"/>
            </a:schemeClr>
          </a:solidFill>
          <a:ln>
            <a:solidFill>
              <a:schemeClr val="bg1"/>
            </a:solidFill>
          </a:ln>
        </p:spPr>
        <p:txBody>
          <a:bodyPr wrap="square">
            <a:spAutoFit/>
          </a:bodyPr>
          <a:lstStyle/>
          <a:p>
            <a:r>
              <a:rPr lang="es-ES" sz="2000" b="1" dirty="0"/>
              <a:t>Clientes más valiosos: Clúster 0</a:t>
            </a: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3728391" y="2181497"/>
            <a:ext cx="2899755"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Ofertas de productos premium: </a:t>
            </a:r>
          </a:p>
          <a:p>
            <a:pPr lvl="1"/>
            <a:r>
              <a:rPr lang="es-ES" sz="1300" dirty="0"/>
              <a:t>- Inversión avanzada</a:t>
            </a:r>
          </a:p>
          <a:p>
            <a:pPr lvl="1"/>
            <a:r>
              <a:rPr lang="es-ES" sz="1300" dirty="0"/>
              <a:t>- Asesoría personalizada</a:t>
            </a:r>
          </a:p>
          <a:p>
            <a:pPr lvl="1"/>
            <a:r>
              <a:rPr lang="es-ES" sz="1300" dirty="0"/>
              <a:t>- Fondos de inversión </a:t>
            </a:r>
          </a:p>
        </p:txBody>
      </p:sp>
      <p:sp>
        <p:nvSpPr>
          <p:cNvPr id="4" name="QuadreDeText 16">
            <a:extLst>
              <a:ext uri="{FF2B5EF4-FFF2-40B4-BE49-F238E27FC236}">
                <a16:creationId xmlns:a16="http://schemas.microsoft.com/office/drawing/2014/main" id="{1A796042-4487-9391-65B5-D07094789EA4}"/>
              </a:ext>
            </a:extLst>
          </p:cNvPr>
          <p:cNvSpPr txBox="1"/>
          <p:nvPr/>
        </p:nvSpPr>
        <p:spPr>
          <a:xfrm>
            <a:off x="3705679" y="3538039"/>
            <a:ext cx="2945181"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Hipotecas </a:t>
            </a:r>
          </a:p>
          <a:p>
            <a:pPr lvl="1"/>
            <a:r>
              <a:rPr lang="es-ES" sz="1300" dirty="0"/>
              <a:t>- Condiciones ventajosas para la compra de vivienda o propiedades adicionales</a:t>
            </a:r>
          </a:p>
        </p:txBody>
      </p:sp>
      <p:sp>
        <p:nvSpPr>
          <p:cNvPr id="7" name="QuadreDeText 16">
            <a:extLst>
              <a:ext uri="{FF2B5EF4-FFF2-40B4-BE49-F238E27FC236}">
                <a16:creationId xmlns:a16="http://schemas.microsoft.com/office/drawing/2014/main" id="{7F444B96-A7AF-C207-DC21-80599BB08C4F}"/>
              </a:ext>
            </a:extLst>
          </p:cNvPr>
          <p:cNvSpPr txBox="1"/>
          <p:nvPr/>
        </p:nvSpPr>
        <p:spPr>
          <a:xfrm>
            <a:off x="6985734" y="2181497"/>
            <a:ext cx="2899755" cy="103858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Paquetes familiares</a:t>
            </a:r>
          </a:p>
          <a:p>
            <a:pPr lvl="1"/>
            <a:r>
              <a:rPr lang="es-ES" sz="1300" dirty="0"/>
              <a:t>- </a:t>
            </a:r>
            <a:r>
              <a:rPr lang="es-ES" sz="1400" dirty="0"/>
              <a:t>Seguros de salud familiar o cuentas de ahorro para la educación de los hijos</a:t>
            </a:r>
            <a:endParaRPr lang="es-ES" sz="1300" dirty="0"/>
          </a:p>
        </p:txBody>
      </p:sp>
      <p:sp>
        <p:nvSpPr>
          <p:cNvPr id="11" name="QuadreDeText 16">
            <a:extLst>
              <a:ext uri="{FF2B5EF4-FFF2-40B4-BE49-F238E27FC236}">
                <a16:creationId xmlns:a16="http://schemas.microsoft.com/office/drawing/2014/main" id="{E542C31B-087B-C772-78F7-170B48E8420C}"/>
              </a:ext>
            </a:extLst>
          </p:cNvPr>
          <p:cNvSpPr txBox="1"/>
          <p:nvPr/>
        </p:nvSpPr>
        <p:spPr>
          <a:xfrm>
            <a:off x="6985734" y="3316701"/>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Programas de fidelización</a:t>
            </a:r>
          </a:p>
          <a:p>
            <a:pPr lvl="1"/>
            <a:r>
              <a:rPr lang="es-ES" sz="1300" dirty="0"/>
              <a:t>-  Recompensas exclusivas por mantener balances altos o por la compra de productos financieros adicionales</a:t>
            </a:r>
          </a:p>
        </p:txBody>
      </p:sp>
    </p:spTree>
    <p:extLst>
      <p:ext uri="{BB962C8B-B14F-4D97-AF65-F5344CB8AC3E}">
        <p14:creationId xmlns:p14="http://schemas.microsoft.com/office/powerpoint/2010/main" val="403046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y estrategia </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632523" y="766647"/>
            <a:ext cx="9894606"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260968" y="2882198"/>
            <a:ext cx="1921891" cy="129397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dirty="0"/>
              <a:t>30- 40 años</a:t>
            </a:r>
          </a:p>
          <a:p>
            <a:r>
              <a:rPr lang="es-ES" dirty="0"/>
              <a:t>Managers</a:t>
            </a:r>
          </a:p>
          <a:p>
            <a:r>
              <a:rPr lang="es-ES" dirty="0"/>
              <a:t>Solteros</a:t>
            </a:r>
          </a:p>
          <a:p>
            <a:r>
              <a:rPr lang="es-ES" dirty="0"/>
              <a:t>Educación secundaria</a:t>
            </a:r>
          </a:p>
          <a:p>
            <a:r>
              <a:rPr lang="es-ES" dirty="0"/>
              <a:t>Balance medio</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073711" y="1021459"/>
            <a:ext cx="4506115" cy="442674"/>
          </a:xfrm>
          <a:prstGeom prst="roundRect">
            <a:avLst/>
          </a:prstGeom>
          <a:solidFill>
            <a:schemeClr val="accent5">
              <a:lumMod val="25000"/>
              <a:lumOff val="75000"/>
            </a:schemeClr>
          </a:solidFill>
          <a:ln>
            <a:solidFill>
              <a:schemeClr val="bg1"/>
            </a:solidFill>
          </a:ln>
        </p:spPr>
        <p:txBody>
          <a:bodyPr wrap="square">
            <a:spAutoFit/>
          </a:bodyPr>
          <a:lstStyle/>
          <a:p>
            <a:r>
              <a:rPr lang="es-ES" sz="2000" b="1" dirty="0"/>
              <a:t>Clientes valiosos: Clúster 3</a:t>
            </a: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3902697" y="2057873"/>
            <a:ext cx="2827028" cy="1872853"/>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Productos para jóvenes profesionales:</a:t>
            </a:r>
          </a:p>
          <a:p>
            <a:pPr lvl="1"/>
            <a:r>
              <a:rPr lang="es-ES" sz="1300" dirty="0"/>
              <a:t>- Seguros de vida individuales</a:t>
            </a:r>
          </a:p>
          <a:p>
            <a:pPr lvl="1"/>
            <a:r>
              <a:rPr lang="es-ES" sz="1300" dirty="0"/>
              <a:t>- Inversiones iniciales en mercados financieros</a:t>
            </a:r>
          </a:p>
          <a:p>
            <a:pPr lvl="1"/>
            <a:r>
              <a:rPr lang="es-ES" sz="1300" dirty="0"/>
              <a:t>- Planes de ahorro para metas a mediano plazo (viajes, compra de vivienda)</a:t>
            </a:r>
          </a:p>
        </p:txBody>
      </p:sp>
      <p:sp>
        <p:nvSpPr>
          <p:cNvPr id="4" name="QuadreDeText 16">
            <a:extLst>
              <a:ext uri="{FF2B5EF4-FFF2-40B4-BE49-F238E27FC236}">
                <a16:creationId xmlns:a16="http://schemas.microsoft.com/office/drawing/2014/main" id="{1A796042-4487-9391-65B5-D07094789EA4}"/>
              </a:ext>
            </a:extLst>
          </p:cNvPr>
          <p:cNvSpPr txBox="1"/>
          <p:nvPr/>
        </p:nvSpPr>
        <p:spPr>
          <a:xfrm>
            <a:off x="6874218" y="2054964"/>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ca-ES" sz="1300" b="1" dirty="0" err="1"/>
              <a:t>Ofertas</a:t>
            </a:r>
            <a:r>
              <a:rPr lang="ca-ES" sz="1300" b="1" dirty="0"/>
              <a:t> flexibles</a:t>
            </a:r>
            <a:r>
              <a:rPr lang="ca-ES" sz="1300" dirty="0"/>
              <a:t>: </a:t>
            </a:r>
          </a:p>
          <a:p>
            <a:pPr lvl="1"/>
            <a:r>
              <a:rPr lang="es-ES" sz="1300" dirty="0"/>
              <a:t>- Servicios financieros que no requieren compromiso a largo plazo o que son fácilmente ajustables.</a:t>
            </a:r>
          </a:p>
        </p:txBody>
      </p:sp>
      <p:sp>
        <p:nvSpPr>
          <p:cNvPr id="7" name="QuadreDeText 16">
            <a:extLst>
              <a:ext uri="{FF2B5EF4-FFF2-40B4-BE49-F238E27FC236}">
                <a16:creationId xmlns:a16="http://schemas.microsoft.com/office/drawing/2014/main" id="{7F444B96-A7AF-C207-DC21-80599BB08C4F}"/>
              </a:ext>
            </a:extLst>
          </p:cNvPr>
          <p:cNvSpPr txBox="1"/>
          <p:nvPr/>
        </p:nvSpPr>
        <p:spPr>
          <a:xfrm>
            <a:off x="3902697" y="4064183"/>
            <a:ext cx="2827028"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Incentivos de ahorro a largo plazo</a:t>
            </a:r>
            <a:r>
              <a:rPr lang="es-ES" sz="1300" dirty="0"/>
              <a:t>:</a:t>
            </a:r>
          </a:p>
          <a:p>
            <a:pPr lvl="1"/>
            <a:r>
              <a:rPr lang="es-ES" sz="1300" dirty="0"/>
              <a:t>- Cuentas de ahorro a plazo fijo o inversiones con retorno garantizado</a:t>
            </a:r>
          </a:p>
        </p:txBody>
      </p:sp>
      <p:sp>
        <p:nvSpPr>
          <p:cNvPr id="11" name="QuadreDeText 16">
            <a:extLst>
              <a:ext uri="{FF2B5EF4-FFF2-40B4-BE49-F238E27FC236}">
                <a16:creationId xmlns:a16="http://schemas.microsoft.com/office/drawing/2014/main" id="{E542C31B-087B-C772-78F7-170B48E8420C}"/>
              </a:ext>
            </a:extLst>
          </p:cNvPr>
          <p:cNvSpPr txBox="1"/>
          <p:nvPr/>
        </p:nvSpPr>
        <p:spPr>
          <a:xfrm>
            <a:off x="6874218" y="3621508"/>
            <a:ext cx="2899755" cy="1430179"/>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noProof="0" dirty="0"/>
              <a:t>Experiencias exclusivas</a:t>
            </a:r>
            <a:r>
              <a:rPr lang="es-ES" sz="1300" noProof="0" dirty="0"/>
              <a:t>:</a:t>
            </a:r>
          </a:p>
          <a:p>
            <a:pPr lvl="1"/>
            <a:r>
              <a:rPr lang="es-ES" sz="1300" dirty="0"/>
              <a:t>-  Experiencias vinculadas al estilo de vida, como acceso a eventos, servicios VIP o beneficios en viajes y entretenimiento</a:t>
            </a:r>
          </a:p>
        </p:txBody>
      </p:sp>
    </p:spTree>
    <p:extLst>
      <p:ext uri="{BB962C8B-B14F-4D97-AF65-F5344CB8AC3E}">
        <p14:creationId xmlns:p14="http://schemas.microsoft.com/office/powerpoint/2010/main" val="3650286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Márketing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¿Cuál es el impacto del tipo de contacto, ya sea móvil o telefónico, en la tasa de conversión de nuestras campañas de marketing?</a:t>
            </a:r>
          </a:p>
          <a:p>
            <a:r>
              <a:rPr lang="es-ES" dirty="0"/>
              <a:t> ¿Cómo podemos ajustar nuestras estrategias de comunicación en función de estos resultados?</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2232</TotalTime>
  <Words>2321</Words>
  <Application>Microsoft Office PowerPoint</Application>
  <PresentationFormat>Panorámica</PresentationFormat>
  <Paragraphs>295</Paragraphs>
  <Slides>28</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Wingdings</vt:lpstr>
      <vt:lpstr>Tema de Office</vt:lpstr>
      <vt:lpstr>RESULTADOS DESAFÍO 2</vt:lpstr>
      <vt:lpstr>Análisis del Perfil de Cliente</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Márketing y Comunicación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Finanzas y  Riesgo Crediticio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Carla Lupión Saez</cp:lastModifiedBy>
  <cp:revision>35</cp:revision>
  <dcterms:created xsi:type="dcterms:W3CDTF">2024-10-12T08:55:41Z</dcterms:created>
  <dcterms:modified xsi:type="dcterms:W3CDTF">2024-10-21T07:45:10Z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