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78" r:id="rId5"/>
    <p:sldId id="279" r:id="rId6"/>
    <p:sldId id="280" r:id="rId7"/>
    <p:sldId id="281" r:id="rId8"/>
    <p:sldId id="288" r:id="rId9"/>
    <p:sldId id="259" r:id="rId10"/>
    <p:sldId id="282" r:id="rId11"/>
    <p:sldId id="283" r:id="rId12"/>
    <p:sldId id="284" r:id="rId13"/>
    <p:sldId id="285" r:id="rId14"/>
    <p:sldId id="286" r:id="rId15"/>
    <p:sldId id="287" r:id="rId16"/>
    <p:sldId id="289" r:id="rId17"/>
    <p:sldId id="290" r:id="rId18"/>
    <p:sldId id="261" r:id="rId19"/>
    <p:sldId id="263" r:id="rId20"/>
    <p:sldId id="265" r:id="rId21"/>
    <p:sldId id="267"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B7EF4-1B49-4BF4-A123-CF110FBAEB64}" type="datetimeFigureOut">
              <a:rPr lang="es-ES" smtClean="0"/>
              <a:t>13/10/2024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043C2E-5331-41E0-BE28-C99AFD1C5C1A}" type="slidenum">
              <a:rPr lang="es-ES" smtClean="0"/>
              <a:t>‹#›</a:t>
            </a:fld>
            <a:endParaRPr lang="es-ES"/>
          </a:p>
        </p:txBody>
      </p:sp>
    </p:spTree>
    <p:extLst>
      <p:ext uri="{BB962C8B-B14F-4D97-AF65-F5344CB8AC3E}">
        <p14:creationId xmlns:p14="http://schemas.microsoft.com/office/powerpoint/2010/main" val="169266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6043C2E-5331-41E0-BE28-C99AFD1C5C1A}" type="slidenum">
              <a:rPr lang="es-ES" smtClean="0"/>
              <a:t>1</a:t>
            </a:fld>
            <a:endParaRPr lang="es-ES"/>
          </a:p>
        </p:txBody>
      </p:sp>
    </p:spTree>
    <p:extLst>
      <p:ext uri="{BB962C8B-B14F-4D97-AF65-F5344CB8AC3E}">
        <p14:creationId xmlns:p14="http://schemas.microsoft.com/office/powerpoint/2010/main" val="44348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13/10/2024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93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13/10/2024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0631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13/10/2024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67939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7CBEBE-B289-47BF-8268-0E81A18D4178}" type="datetimeFigureOut">
              <a:rPr lang="es-ES" smtClean="0"/>
              <a:t>13/10/2024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84689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27CBEBE-B289-47BF-8268-0E81A18D4178}" type="datetimeFigureOut">
              <a:rPr lang="es-ES" smtClean="0"/>
              <a:t>13/10/2024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9CEDD92-0243-4981-BE06-2D1E1E4413A5}" type="slidenum">
              <a:rPr lang="es-ES" smtClean="0"/>
              <a:t>‹#›</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50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7CBEBE-B289-47BF-8268-0E81A18D4178}" type="datetimeFigureOut">
              <a:rPr lang="es-ES" smtClean="0"/>
              <a:t>13/10/2024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31106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7CBEBE-B289-47BF-8268-0E81A18D4178}" type="datetimeFigureOut">
              <a:rPr lang="es-ES" smtClean="0"/>
              <a:t>13/10/2024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48576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7CBEBE-B289-47BF-8268-0E81A18D4178}" type="datetimeFigureOut">
              <a:rPr lang="es-ES" smtClean="0"/>
              <a:t>13/10/2024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18006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7CBEBE-B289-47BF-8268-0E81A18D4178}" type="datetimeFigureOut">
              <a:rPr lang="es-ES" smtClean="0"/>
              <a:t>13/10/2024</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7281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7CBEBE-B289-47BF-8268-0E81A18D4178}" type="datetimeFigureOut">
              <a:rPr lang="es-ES" smtClean="0"/>
              <a:t>13/10/2024</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CEDD92-0243-4981-BE06-2D1E1E4413A5}" type="slidenum">
              <a:rPr lang="es-ES" smtClean="0"/>
              <a:t>‹#›</a:t>
            </a:fld>
            <a:endParaRPr lang="es-ES"/>
          </a:p>
        </p:txBody>
      </p:sp>
    </p:spTree>
    <p:extLst>
      <p:ext uri="{BB962C8B-B14F-4D97-AF65-F5344CB8AC3E}">
        <p14:creationId xmlns:p14="http://schemas.microsoft.com/office/powerpoint/2010/main" val="248395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27CBEBE-B289-47BF-8268-0E81A18D4178}" type="datetimeFigureOut">
              <a:rPr lang="es-ES" smtClean="0"/>
              <a:t>13/10/2024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9CEDD92-0243-4981-BE06-2D1E1E4413A5}" type="slidenum">
              <a:rPr lang="es-ES" smtClean="0"/>
              <a:t>‹#›</a:t>
            </a:fld>
            <a:endParaRPr lang="es-ES"/>
          </a:p>
        </p:txBody>
      </p:sp>
    </p:spTree>
    <p:extLst>
      <p:ext uri="{BB962C8B-B14F-4D97-AF65-F5344CB8AC3E}">
        <p14:creationId xmlns:p14="http://schemas.microsoft.com/office/powerpoint/2010/main" val="280435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7CBEBE-B289-47BF-8268-0E81A18D4178}" type="datetimeFigureOut">
              <a:rPr lang="es-ES" smtClean="0"/>
              <a:t>13/10/2024</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CEDD92-0243-4981-BE06-2D1E1E4413A5}" type="slidenum">
              <a:rPr lang="es-ES" smtClean="0"/>
              <a:t>‹#›</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035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B50A71E-055E-0BAB-A8D4-02F31D56E11F}"/>
              </a:ext>
            </a:extLst>
          </p:cNvPr>
          <p:cNvSpPr txBox="1"/>
          <p:nvPr/>
        </p:nvSpPr>
        <p:spPr>
          <a:xfrm>
            <a:off x="878889" y="594802"/>
            <a:ext cx="7821228" cy="4924425"/>
          </a:xfrm>
          <a:prstGeom prst="rect">
            <a:avLst/>
          </a:prstGeom>
          <a:noFill/>
        </p:spPr>
        <p:txBody>
          <a:bodyPr wrap="square" rtlCol="0">
            <a:spAutoFit/>
          </a:bodyPr>
          <a:lstStyle/>
          <a:p>
            <a:pPr marL="342900" indent="-342900">
              <a:buAutoNum type="arabicPeriod"/>
            </a:pPr>
            <a:endParaRPr lang="es-ES" sz="2200" dirty="0"/>
          </a:p>
          <a:p>
            <a:pPr marL="342900" indent="-342900">
              <a:buAutoNum type="arabicPeriod"/>
            </a:pPr>
            <a:r>
              <a:rPr lang="es-ES" sz="3200" dirty="0"/>
              <a:t>Pregunta del Desafío</a:t>
            </a:r>
          </a:p>
          <a:p>
            <a:pPr marL="342900" indent="-342900">
              <a:buAutoNum type="arabicPeriod"/>
            </a:pPr>
            <a:r>
              <a:rPr lang="es-ES" sz="3200" dirty="0"/>
              <a:t>Simplificación del problema y asunciones</a:t>
            </a:r>
          </a:p>
          <a:p>
            <a:pPr marL="342900" indent="-342900">
              <a:buAutoNum type="arabicPeriod"/>
            </a:pPr>
            <a:r>
              <a:rPr lang="es-ES" sz="3200" dirty="0"/>
              <a:t>EDA: Análisis exploratorio</a:t>
            </a:r>
          </a:p>
          <a:p>
            <a:pPr marL="342900" indent="-342900">
              <a:buAutoNum type="arabicPeriod"/>
            </a:pPr>
            <a:r>
              <a:rPr lang="es-ES" sz="3200" dirty="0"/>
              <a:t>Primer análisis a la primera pregunta del desafío</a:t>
            </a:r>
          </a:p>
          <a:p>
            <a:r>
              <a:rPr lang="es-ES" sz="3200" dirty="0"/>
              <a:t>5. Estimación probabilidad de contratación</a:t>
            </a:r>
          </a:p>
          <a:p>
            <a:r>
              <a:rPr lang="es-ES" sz="3200" dirty="0"/>
              <a:t>6. Argumentaciones de la respuesta a la segunda pregunta desafío</a:t>
            </a:r>
          </a:p>
          <a:p>
            <a:pPr marL="342900" indent="-342900">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278145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0" y="854072"/>
            <a:ext cx="10440141" cy="523220"/>
          </a:xfrm>
          <a:prstGeom prst="rect">
            <a:avLst/>
          </a:prstGeom>
          <a:noFill/>
        </p:spPr>
        <p:txBody>
          <a:bodyPr wrap="square" rtlCol="0">
            <a:spAutoFit/>
          </a:bodyPr>
          <a:lstStyle/>
          <a:p>
            <a:r>
              <a:rPr lang="es-ES" sz="2800" dirty="0">
                <a:solidFill>
                  <a:srgbClr val="FF0000"/>
                </a:solidFill>
              </a:rPr>
              <a:t>5.1 Tasa de conversión</a:t>
            </a:r>
            <a:endParaRPr lang="es-ES" dirty="0"/>
          </a:p>
        </p:txBody>
      </p:sp>
      <p:pic>
        <p:nvPicPr>
          <p:cNvPr id="5" name="Imagen 4">
            <a:extLst>
              <a:ext uri="{FF2B5EF4-FFF2-40B4-BE49-F238E27FC236}">
                <a16:creationId xmlns:a16="http://schemas.microsoft.com/office/drawing/2014/main" id="{7E31B44F-C54F-5C14-1906-486123FC1CC0}"/>
              </a:ext>
            </a:extLst>
          </p:cNvPr>
          <p:cNvPicPr>
            <a:picLocks noChangeAspect="1"/>
          </p:cNvPicPr>
          <p:nvPr/>
        </p:nvPicPr>
        <p:blipFill>
          <a:blip r:embed="rId2"/>
          <a:stretch>
            <a:fillRect/>
          </a:stretch>
        </p:blipFill>
        <p:spPr>
          <a:xfrm>
            <a:off x="636154" y="1977630"/>
            <a:ext cx="10439400" cy="1895475"/>
          </a:xfrm>
          <a:prstGeom prst="rect">
            <a:avLst/>
          </a:prstGeom>
        </p:spPr>
      </p:pic>
      <p:pic>
        <p:nvPicPr>
          <p:cNvPr id="8" name="Picture 2" descr="Qué es y cómo se calcula la tasa de conversión? - Blog de hiberus">
            <a:extLst>
              <a:ext uri="{FF2B5EF4-FFF2-40B4-BE49-F238E27FC236}">
                <a16:creationId xmlns:a16="http://schemas.microsoft.com/office/drawing/2014/main" id="{9600E9F2-3E07-3E82-BF98-8D56F0ECD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4257999"/>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67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0" y="854072"/>
            <a:ext cx="5219803" cy="523220"/>
          </a:xfrm>
          <a:prstGeom prst="rect">
            <a:avLst/>
          </a:prstGeom>
          <a:noFill/>
        </p:spPr>
        <p:txBody>
          <a:bodyPr wrap="square" rtlCol="0">
            <a:spAutoFit/>
          </a:bodyPr>
          <a:lstStyle/>
          <a:p>
            <a:r>
              <a:rPr lang="es-ES" sz="2800" dirty="0">
                <a:solidFill>
                  <a:srgbClr val="0000FF"/>
                </a:solidFill>
              </a:rPr>
              <a:t>5.1 Tasa de conversión </a:t>
            </a:r>
          </a:p>
        </p:txBody>
      </p:sp>
      <p:pic>
        <p:nvPicPr>
          <p:cNvPr id="4" name="Imagen 3">
            <a:extLst>
              <a:ext uri="{FF2B5EF4-FFF2-40B4-BE49-F238E27FC236}">
                <a16:creationId xmlns:a16="http://schemas.microsoft.com/office/drawing/2014/main" id="{4FFAE669-853C-5192-308B-996A4CA116F2}"/>
              </a:ext>
            </a:extLst>
          </p:cNvPr>
          <p:cNvPicPr>
            <a:picLocks noChangeAspect="1"/>
          </p:cNvPicPr>
          <p:nvPr/>
        </p:nvPicPr>
        <p:blipFill>
          <a:blip r:embed="rId2"/>
          <a:stretch>
            <a:fillRect/>
          </a:stretch>
        </p:blipFill>
        <p:spPr>
          <a:xfrm>
            <a:off x="1388125" y="1342771"/>
            <a:ext cx="4441834" cy="4937955"/>
          </a:xfrm>
          <a:prstGeom prst="rect">
            <a:avLst/>
          </a:prstGeom>
        </p:spPr>
      </p:pic>
      <p:sp>
        <p:nvSpPr>
          <p:cNvPr id="6" name="CuadroTexto 5">
            <a:extLst>
              <a:ext uri="{FF2B5EF4-FFF2-40B4-BE49-F238E27FC236}">
                <a16:creationId xmlns:a16="http://schemas.microsoft.com/office/drawing/2014/main" id="{A084FB32-E4F7-233C-D5F5-2A13717A3EC1}"/>
              </a:ext>
            </a:extLst>
          </p:cNvPr>
          <p:cNvSpPr txBox="1"/>
          <p:nvPr/>
        </p:nvSpPr>
        <p:spPr>
          <a:xfrm>
            <a:off x="6096000" y="2073925"/>
            <a:ext cx="5306458" cy="1938992"/>
          </a:xfrm>
          <a:prstGeom prst="rect">
            <a:avLst/>
          </a:prstGeom>
          <a:noFill/>
        </p:spPr>
        <p:txBody>
          <a:bodyPr wrap="square" rtlCol="0">
            <a:spAutoFit/>
          </a:bodyPr>
          <a:lstStyle/>
          <a:p>
            <a:pPr marL="342900" indent="-342900">
              <a:buFont typeface="Arial" panose="020B0604020202020204" pitchFamily="34" charset="0"/>
              <a:buChar char="•"/>
            </a:pPr>
            <a:r>
              <a:rPr lang="es-ES" sz="2000" dirty="0"/>
              <a:t>Vemos que </a:t>
            </a:r>
            <a:r>
              <a:rPr lang="es-ES" sz="2000" b="1" dirty="0"/>
              <a:t>para rangos más grandes, la tasa de conversión</a:t>
            </a:r>
            <a:r>
              <a:rPr lang="es-ES" sz="2000" dirty="0"/>
              <a:t>, es decir de contratación de depósitos </a:t>
            </a:r>
            <a:r>
              <a:rPr lang="es-ES" sz="2000" b="1" dirty="0"/>
              <a:t>es más grande</a:t>
            </a:r>
            <a:r>
              <a:rPr lang="es-ES" sz="2000" dirty="0"/>
              <a:t>, pero esto no sería la probabilidad de contratación, pues  también es poco probable que las llamadas duren tanto.</a:t>
            </a:r>
          </a:p>
        </p:txBody>
      </p:sp>
    </p:spTree>
    <p:extLst>
      <p:ext uri="{BB962C8B-B14F-4D97-AF65-F5344CB8AC3E}">
        <p14:creationId xmlns:p14="http://schemas.microsoft.com/office/powerpoint/2010/main" val="232772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1" y="844836"/>
            <a:ext cx="7390347" cy="523220"/>
          </a:xfrm>
          <a:prstGeom prst="rect">
            <a:avLst/>
          </a:prstGeom>
          <a:noFill/>
        </p:spPr>
        <p:txBody>
          <a:bodyPr wrap="square" rtlCol="0">
            <a:spAutoFit/>
          </a:bodyPr>
          <a:lstStyle/>
          <a:p>
            <a:r>
              <a:rPr lang="es-ES" sz="2800" dirty="0">
                <a:solidFill>
                  <a:srgbClr val="0000FF"/>
                </a:solidFill>
              </a:rPr>
              <a:t>5.2 Probabilidad llamada rango de duración</a:t>
            </a:r>
          </a:p>
        </p:txBody>
      </p:sp>
      <p:pic>
        <p:nvPicPr>
          <p:cNvPr id="7" name="Imagen 6">
            <a:extLst>
              <a:ext uri="{FF2B5EF4-FFF2-40B4-BE49-F238E27FC236}">
                <a16:creationId xmlns:a16="http://schemas.microsoft.com/office/drawing/2014/main" id="{882090C6-2988-AFDC-469C-5BD9939DEF83}"/>
              </a:ext>
            </a:extLst>
          </p:cNvPr>
          <p:cNvPicPr>
            <a:picLocks noChangeAspect="1"/>
          </p:cNvPicPr>
          <p:nvPr/>
        </p:nvPicPr>
        <p:blipFill>
          <a:blip r:embed="rId2"/>
          <a:stretch>
            <a:fillRect/>
          </a:stretch>
        </p:blipFill>
        <p:spPr>
          <a:xfrm>
            <a:off x="488271" y="1368056"/>
            <a:ext cx="4619625" cy="4810125"/>
          </a:xfrm>
          <a:prstGeom prst="rect">
            <a:avLst/>
          </a:prstGeom>
        </p:spPr>
      </p:pic>
      <p:sp>
        <p:nvSpPr>
          <p:cNvPr id="9" name="CuadroTexto 8">
            <a:extLst>
              <a:ext uri="{FF2B5EF4-FFF2-40B4-BE49-F238E27FC236}">
                <a16:creationId xmlns:a16="http://schemas.microsoft.com/office/drawing/2014/main" id="{CBD59018-9300-287D-9FD3-DB3D4103168B}"/>
              </a:ext>
            </a:extLst>
          </p:cNvPr>
          <p:cNvSpPr txBox="1"/>
          <p:nvPr/>
        </p:nvSpPr>
        <p:spPr>
          <a:xfrm>
            <a:off x="5267666" y="1435764"/>
            <a:ext cx="6656374" cy="1323439"/>
          </a:xfrm>
          <a:prstGeom prst="rect">
            <a:avLst/>
          </a:prstGeom>
          <a:noFill/>
        </p:spPr>
        <p:txBody>
          <a:bodyPr wrap="none" rtlCol="0">
            <a:spAutoFit/>
          </a:bodyPr>
          <a:lstStyle/>
          <a:p>
            <a:pPr marL="285750" indent="-285750">
              <a:buFont typeface="Arial" panose="020B0604020202020204" pitchFamily="34" charset="0"/>
              <a:buChar char="•"/>
            </a:pPr>
            <a:r>
              <a:rPr lang="es-ES" sz="2000" dirty="0"/>
              <a:t>Podemos ajustar la distribución de llamadas por una ley de </a:t>
            </a:r>
          </a:p>
          <a:p>
            <a:r>
              <a:rPr lang="es-ES" sz="2000" dirty="0"/>
              <a:t>densidad de probabilidad Gamma y por tanto responder:</a:t>
            </a:r>
          </a:p>
          <a:p>
            <a:pPr marL="342900" indent="-342900">
              <a:buFont typeface="Arial" panose="020B0604020202020204" pitchFamily="34" charset="0"/>
              <a:buChar char="•"/>
            </a:pPr>
            <a:r>
              <a:rPr lang="es-ES" sz="2000" dirty="0"/>
              <a:t>¿Qué probabilidad existe que una llamada esté entre una </a:t>
            </a:r>
          </a:p>
          <a:p>
            <a:r>
              <a:rPr lang="es-ES" sz="2000" dirty="0"/>
              <a:t>	duración d1 y una duración d2? </a:t>
            </a:r>
          </a:p>
        </p:txBody>
      </p:sp>
      <p:pic>
        <p:nvPicPr>
          <p:cNvPr id="11" name="Imagen 10">
            <a:extLst>
              <a:ext uri="{FF2B5EF4-FFF2-40B4-BE49-F238E27FC236}">
                <a16:creationId xmlns:a16="http://schemas.microsoft.com/office/drawing/2014/main" id="{2A819065-B424-EAC5-990C-0C47903123E4}"/>
              </a:ext>
            </a:extLst>
          </p:cNvPr>
          <p:cNvPicPr>
            <a:picLocks noChangeAspect="1"/>
          </p:cNvPicPr>
          <p:nvPr/>
        </p:nvPicPr>
        <p:blipFill>
          <a:blip r:embed="rId3"/>
          <a:stretch>
            <a:fillRect/>
          </a:stretch>
        </p:blipFill>
        <p:spPr>
          <a:xfrm>
            <a:off x="5421903" y="2760496"/>
            <a:ext cx="4233431" cy="3247000"/>
          </a:xfrm>
          <a:prstGeom prst="rect">
            <a:avLst/>
          </a:prstGeom>
        </p:spPr>
      </p:pic>
    </p:spTree>
    <p:extLst>
      <p:ext uri="{BB962C8B-B14F-4D97-AF65-F5344CB8AC3E}">
        <p14:creationId xmlns:p14="http://schemas.microsoft.com/office/powerpoint/2010/main" val="239757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20896313-6976-5B94-1714-3E34547E272A}"/>
              </a:ext>
            </a:extLst>
          </p:cNvPr>
          <p:cNvSpPr txBox="1"/>
          <p:nvPr/>
        </p:nvSpPr>
        <p:spPr>
          <a:xfrm>
            <a:off x="488271" y="844836"/>
            <a:ext cx="7390347" cy="523220"/>
          </a:xfrm>
          <a:prstGeom prst="rect">
            <a:avLst/>
          </a:prstGeom>
          <a:noFill/>
        </p:spPr>
        <p:txBody>
          <a:bodyPr wrap="square" rtlCol="0">
            <a:spAutoFit/>
          </a:bodyPr>
          <a:lstStyle/>
          <a:p>
            <a:r>
              <a:rPr lang="es-ES" sz="2800" dirty="0">
                <a:solidFill>
                  <a:srgbClr val="FF0000"/>
                </a:solidFill>
              </a:rPr>
              <a:t>5.2 Probabilidad llamada rango de duración</a:t>
            </a:r>
            <a:endParaRPr lang="es-ES" sz="2800" dirty="0"/>
          </a:p>
        </p:txBody>
      </p:sp>
      <p:sp>
        <p:nvSpPr>
          <p:cNvPr id="9" name="CuadroTexto 8">
            <a:extLst>
              <a:ext uri="{FF2B5EF4-FFF2-40B4-BE49-F238E27FC236}">
                <a16:creationId xmlns:a16="http://schemas.microsoft.com/office/drawing/2014/main" id="{CBD59018-9300-287D-9FD3-DB3D4103168B}"/>
              </a:ext>
            </a:extLst>
          </p:cNvPr>
          <p:cNvSpPr txBox="1"/>
          <p:nvPr/>
        </p:nvSpPr>
        <p:spPr>
          <a:xfrm>
            <a:off x="609869" y="1451153"/>
            <a:ext cx="6468759" cy="646331"/>
          </a:xfrm>
          <a:prstGeom prst="rect">
            <a:avLst/>
          </a:prstGeom>
          <a:noFill/>
        </p:spPr>
        <p:txBody>
          <a:bodyPr wrap="none" rtlCol="0">
            <a:spAutoFit/>
          </a:bodyPr>
          <a:lstStyle/>
          <a:p>
            <a:r>
              <a:rPr lang="es-ES" dirty="0"/>
              <a:t>¿Qué probabilidad existe que una llamada esté entre un duración </a:t>
            </a:r>
          </a:p>
          <a:p>
            <a:r>
              <a:rPr lang="es-ES" dirty="0"/>
              <a:t>d1 y una duración d2? </a:t>
            </a:r>
          </a:p>
        </p:txBody>
      </p:sp>
      <p:pic>
        <p:nvPicPr>
          <p:cNvPr id="5" name="Imagen 4">
            <a:extLst>
              <a:ext uri="{FF2B5EF4-FFF2-40B4-BE49-F238E27FC236}">
                <a16:creationId xmlns:a16="http://schemas.microsoft.com/office/drawing/2014/main" id="{ECFB6776-8618-0DC0-0290-292349EB3B92}"/>
              </a:ext>
            </a:extLst>
          </p:cNvPr>
          <p:cNvPicPr>
            <a:picLocks noChangeAspect="1"/>
          </p:cNvPicPr>
          <p:nvPr/>
        </p:nvPicPr>
        <p:blipFill>
          <a:blip r:embed="rId2"/>
          <a:stretch>
            <a:fillRect/>
          </a:stretch>
        </p:blipFill>
        <p:spPr>
          <a:xfrm>
            <a:off x="609869" y="2322164"/>
            <a:ext cx="5827019" cy="2687284"/>
          </a:xfrm>
          <a:prstGeom prst="rect">
            <a:avLst/>
          </a:prstGeom>
        </p:spPr>
      </p:pic>
      <p:sp>
        <p:nvSpPr>
          <p:cNvPr id="6" name="CuadroTexto 5">
            <a:extLst>
              <a:ext uri="{FF2B5EF4-FFF2-40B4-BE49-F238E27FC236}">
                <a16:creationId xmlns:a16="http://schemas.microsoft.com/office/drawing/2014/main" id="{121C2826-83F7-3F6E-DBAD-38E396E4B1E4}"/>
              </a:ext>
            </a:extLst>
          </p:cNvPr>
          <p:cNvSpPr txBox="1"/>
          <p:nvPr/>
        </p:nvSpPr>
        <p:spPr>
          <a:xfrm>
            <a:off x="6806024" y="2322164"/>
            <a:ext cx="5136881" cy="1477328"/>
          </a:xfrm>
          <a:prstGeom prst="rect">
            <a:avLst/>
          </a:prstGeom>
          <a:noFill/>
        </p:spPr>
        <p:txBody>
          <a:bodyPr wrap="square" rtlCol="0">
            <a:spAutoFit/>
          </a:bodyPr>
          <a:lstStyle/>
          <a:p>
            <a:r>
              <a:rPr lang="es-ES" dirty="0"/>
              <a:t>Aunque vemos que la tasa de conversión es muy alta para </a:t>
            </a:r>
            <a:r>
              <a:rPr lang="es-ES" b="1" dirty="0"/>
              <a:t>rangos de duración muy altos, es muy improbable que tengamos llamadas de esas duraciones</a:t>
            </a:r>
            <a:r>
              <a:rPr lang="es-ES" dirty="0"/>
              <a:t>, tal como podemos ver en la columna </a:t>
            </a:r>
            <a:r>
              <a:rPr lang="es-ES" dirty="0" err="1"/>
              <a:t>prob_rando_duración</a:t>
            </a:r>
            <a:r>
              <a:rPr lang="es-ES" dirty="0"/>
              <a:t>.</a:t>
            </a:r>
          </a:p>
        </p:txBody>
      </p:sp>
    </p:spTree>
    <p:extLst>
      <p:ext uri="{BB962C8B-B14F-4D97-AF65-F5344CB8AC3E}">
        <p14:creationId xmlns:p14="http://schemas.microsoft.com/office/powerpoint/2010/main" val="131437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6" name="CuadroTexto 5">
            <a:extLst>
              <a:ext uri="{FF2B5EF4-FFF2-40B4-BE49-F238E27FC236}">
                <a16:creationId xmlns:a16="http://schemas.microsoft.com/office/drawing/2014/main" id="{121C2826-83F7-3F6E-DBAD-38E396E4B1E4}"/>
              </a:ext>
            </a:extLst>
          </p:cNvPr>
          <p:cNvSpPr txBox="1"/>
          <p:nvPr/>
        </p:nvSpPr>
        <p:spPr>
          <a:xfrm>
            <a:off x="580097" y="3840458"/>
            <a:ext cx="10162257" cy="400110"/>
          </a:xfrm>
          <a:prstGeom prst="rect">
            <a:avLst/>
          </a:prstGeom>
          <a:noFill/>
        </p:spPr>
        <p:txBody>
          <a:bodyPr wrap="square" rtlCol="0">
            <a:spAutoFit/>
          </a:bodyPr>
          <a:lstStyle/>
          <a:p>
            <a:r>
              <a:rPr lang="es-ES" sz="2000" dirty="0"/>
              <a:t>Según </a:t>
            </a:r>
            <a:r>
              <a:rPr lang="es-ES" sz="2000" b="1" dirty="0"/>
              <a:t>la regla de multiplicación o regla de producto de probabilidades </a:t>
            </a:r>
            <a:r>
              <a:rPr lang="es-ES" sz="2000" dirty="0"/>
              <a:t>condicionales tenemos:  </a:t>
            </a:r>
          </a:p>
        </p:txBody>
      </p:sp>
      <p:sp>
        <p:nvSpPr>
          <p:cNvPr id="4" name="CuadroTexto 3">
            <a:extLst>
              <a:ext uri="{FF2B5EF4-FFF2-40B4-BE49-F238E27FC236}">
                <a16:creationId xmlns:a16="http://schemas.microsoft.com/office/drawing/2014/main" id="{36A395FA-47E5-4FF4-5AEB-59EDE87D9967}"/>
              </a:ext>
            </a:extLst>
          </p:cNvPr>
          <p:cNvSpPr txBox="1"/>
          <p:nvPr/>
        </p:nvSpPr>
        <p:spPr>
          <a:xfrm>
            <a:off x="495714" y="1230675"/>
            <a:ext cx="2444259" cy="400110"/>
          </a:xfrm>
          <a:prstGeom prst="rect">
            <a:avLst/>
          </a:prstGeom>
          <a:noFill/>
        </p:spPr>
        <p:txBody>
          <a:bodyPr wrap="none" rtlCol="0">
            <a:spAutoFit/>
          </a:bodyPr>
          <a:lstStyle/>
          <a:p>
            <a:r>
              <a:rPr lang="es-ES" sz="2000" dirty="0"/>
              <a:t>Tenemos lo siguiente:</a:t>
            </a:r>
          </a:p>
        </p:txBody>
      </p:sp>
      <p:sp>
        <p:nvSpPr>
          <p:cNvPr id="7" name="CuadroTexto 6">
            <a:extLst>
              <a:ext uri="{FF2B5EF4-FFF2-40B4-BE49-F238E27FC236}">
                <a16:creationId xmlns:a16="http://schemas.microsoft.com/office/drawing/2014/main" id="{7BF35013-E8F1-8D6D-360C-77377368AF50}"/>
              </a:ext>
            </a:extLst>
          </p:cNvPr>
          <p:cNvSpPr txBox="1"/>
          <p:nvPr/>
        </p:nvSpPr>
        <p:spPr>
          <a:xfrm>
            <a:off x="580097" y="1772308"/>
            <a:ext cx="10668305" cy="769441"/>
          </a:xfrm>
          <a:prstGeom prst="rect">
            <a:avLst/>
          </a:prstGeom>
          <a:noFill/>
        </p:spPr>
        <p:txBody>
          <a:bodyPr wrap="none" rtlCol="0">
            <a:spAutoFit/>
          </a:bodyPr>
          <a:lstStyle/>
          <a:p>
            <a:r>
              <a:rPr lang="es-ES" sz="2400" b="1" dirty="0"/>
              <a:t>P (B): </a:t>
            </a:r>
            <a:r>
              <a:rPr lang="es-ES" sz="2000" dirty="0"/>
              <a:t>Es la probabilidad de que una llamada dure entre un tiempo d1 y d2, calculado anteriormente </a:t>
            </a:r>
          </a:p>
          <a:p>
            <a:r>
              <a:rPr lang="es-ES" sz="2000" dirty="0"/>
              <a:t>con el nombre </a:t>
            </a:r>
            <a:r>
              <a:rPr lang="es-ES" sz="2000" b="1" dirty="0" err="1"/>
              <a:t>prob_rango_duracion</a:t>
            </a:r>
            <a:endParaRPr lang="es-ES" sz="2000" b="1" dirty="0"/>
          </a:p>
        </p:txBody>
      </p:sp>
      <p:sp>
        <p:nvSpPr>
          <p:cNvPr id="8" name="CuadroTexto 7">
            <a:extLst>
              <a:ext uri="{FF2B5EF4-FFF2-40B4-BE49-F238E27FC236}">
                <a16:creationId xmlns:a16="http://schemas.microsoft.com/office/drawing/2014/main" id="{C70EED7C-043B-7EB1-74A0-FEC7A0A1E64D}"/>
              </a:ext>
            </a:extLst>
          </p:cNvPr>
          <p:cNvSpPr txBox="1"/>
          <p:nvPr/>
        </p:nvSpPr>
        <p:spPr>
          <a:xfrm>
            <a:off x="580097" y="2683272"/>
            <a:ext cx="11555151" cy="1015663"/>
          </a:xfrm>
          <a:prstGeom prst="rect">
            <a:avLst/>
          </a:prstGeom>
          <a:noFill/>
        </p:spPr>
        <p:txBody>
          <a:bodyPr wrap="none" rtlCol="0">
            <a:spAutoFit/>
          </a:bodyPr>
          <a:lstStyle/>
          <a:p>
            <a:r>
              <a:rPr lang="es-ES" sz="2000" b="1" dirty="0"/>
              <a:t>P (A | B): </a:t>
            </a:r>
            <a:r>
              <a:rPr lang="es-ES" sz="2000" dirty="0"/>
              <a:t>Se trata de una probabilidad condicional. Cuando estamos en un rango determinado de duración B, </a:t>
            </a:r>
          </a:p>
          <a:p>
            <a:r>
              <a:rPr lang="es-ES" sz="2000" dirty="0"/>
              <a:t>que probabilidad tenemos de que se contrate el depósito A. Esta es la </a:t>
            </a:r>
            <a:r>
              <a:rPr lang="es-ES" sz="2000" b="1" dirty="0"/>
              <a:t>tasa de conversión </a:t>
            </a:r>
            <a:r>
              <a:rPr lang="es-ES" sz="2000" dirty="0"/>
              <a:t>que hemos </a:t>
            </a:r>
          </a:p>
          <a:p>
            <a:r>
              <a:rPr lang="es-ES" sz="2000" dirty="0"/>
              <a:t>calculado anteriormente</a:t>
            </a:r>
          </a:p>
        </p:txBody>
      </p:sp>
      <p:pic>
        <p:nvPicPr>
          <p:cNvPr id="11" name="Imagen 10">
            <a:extLst>
              <a:ext uri="{FF2B5EF4-FFF2-40B4-BE49-F238E27FC236}">
                <a16:creationId xmlns:a16="http://schemas.microsoft.com/office/drawing/2014/main" id="{B3D4B054-D07B-4883-1D80-E9DF4B2BA911}"/>
              </a:ext>
            </a:extLst>
          </p:cNvPr>
          <p:cNvPicPr>
            <a:picLocks noChangeAspect="1"/>
          </p:cNvPicPr>
          <p:nvPr/>
        </p:nvPicPr>
        <p:blipFill>
          <a:blip r:embed="rId2"/>
          <a:stretch>
            <a:fillRect/>
          </a:stretch>
        </p:blipFill>
        <p:spPr>
          <a:xfrm>
            <a:off x="3635566" y="4260872"/>
            <a:ext cx="3878174" cy="639259"/>
          </a:xfrm>
          <a:prstGeom prst="rect">
            <a:avLst/>
          </a:prstGeom>
        </p:spPr>
      </p:pic>
      <p:sp>
        <p:nvSpPr>
          <p:cNvPr id="12" name="CuadroTexto 11">
            <a:extLst>
              <a:ext uri="{FF2B5EF4-FFF2-40B4-BE49-F238E27FC236}">
                <a16:creationId xmlns:a16="http://schemas.microsoft.com/office/drawing/2014/main" id="{D6BFDC2B-D2AB-9CFA-2CE7-DED2CA8F399E}"/>
              </a:ext>
            </a:extLst>
          </p:cNvPr>
          <p:cNvSpPr txBox="1"/>
          <p:nvPr/>
        </p:nvSpPr>
        <p:spPr>
          <a:xfrm>
            <a:off x="627212" y="4923295"/>
            <a:ext cx="10162257" cy="1015663"/>
          </a:xfrm>
          <a:prstGeom prst="rect">
            <a:avLst/>
          </a:prstGeom>
          <a:noFill/>
        </p:spPr>
        <p:txBody>
          <a:bodyPr wrap="square" rtlCol="0">
            <a:spAutoFit/>
          </a:bodyPr>
          <a:lstStyle/>
          <a:p>
            <a:r>
              <a:rPr lang="es-ES" sz="2000" b="1" dirty="0"/>
              <a:t>P (A </a:t>
            </a:r>
            <a:r>
              <a:rPr lang="ka-GE" sz="2000" b="1" dirty="0"/>
              <a:t>Ი</a:t>
            </a:r>
            <a:r>
              <a:rPr lang="es-ES" sz="2000" b="1" dirty="0"/>
              <a:t> B): </a:t>
            </a:r>
            <a:r>
              <a:rPr lang="es-ES" sz="2000" dirty="0"/>
              <a:t>Sería la probabilidad que se contrate un depósito A y que pase en el tiempo de duración B. Así pues multiplicando ambos valores podemos representarlo en un diagrama de barras para tener una </a:t>
            </a:r>
            <a:r>
              <a:rPr lang="es-ES" sz="2000" b="1" dirty="0"/>
              <a:t>estimación de la probabilidad de contratación</a:t>
            </a:r>
            <a:r>
              <a:rPr lang="es-ES" sz="2000" dirty="0"/>
              <a:t>.</a:t>
            </a:r>
          </a:p>
        </p:txBody>
      </p:sp>
    </p:spTree>
    <p:extLst>
      <p:ext uri="{BB962C8B-B14F-4D97-AF65-F5344CB8AC3E}">
        <p14:creationId xmlns:p14="http://schemas.microsoft.com/office/powerpoint/2010/main" val="17376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5. Estimación probabilidad de contratación</a:t>
            </a:r>
          </a:p>
          <a:p>
            <a:pPr marL="342900" indent="-342900">
              <a:buAutoNum type="arabicPeriod"/>
            </a:pPr>
            <a:endParaRPr lang="es-ES" dirty="0"/>
          </a:p>
          <a:p>
            <a:pPr marL="342900" indent="-342900">
              <a:buAutoNum type="arabicPeriod"/>
            </a:pPr>
            <a:endParaRPr lang="es-ES" dirty="0"/>
          </a:p>
        </p:txBody>
      </p:sp>
      <p:sp>
        <p:nvSpPr>
          <p:cNvPr id="5" name="CuadroTexto 4">
            <a:extLst>
              <a:ext uri="{FF2B5EF4-FFF2-40B4-BE49-F238E27FC236}">
                <a16:creationId xmlns:a16="http://schemas.microsoft.com/office/drawing/2014/main" id="{F4F0CDF0-8959-F35D-0383-A87E9A199429}"/>
              </a:ext>
            </a:extLst>
          </p:cNvPr>
          <p:cNvSpPr txBox="1"/>
          <p:nvPr/>
        </p:nvSpPr>
        <p:spPr>
          <a:xfrm>
            <a:off x="5372005" y="1212387"/>
            <a:ext cx="6236100" cy="5078313"/>
          </a:xfrm>
          <a:prstGeom prst="rect">
            <a:avLst/>
          </a:prstGeom>
          <a:noFill/>
        </p:spPr>
        <p:txBody>
          <a:bodyPr wrap="square" rtlCol="0">
            <a:spAutoFit/>
          </a:bodyPr>
          <a:lstStyle/>
          <a:p>
            <a:pPr marL="285750" indent="-285750">
              <a:buFont typeface="Arial" panose="020B0604020202020204" pitchFamily="34" charset="0"/>
              <a:buChar char="•"/>
            </a:pPr>
            <a:r>
              <a:rPr lang="es-ES" dirty="0"/>
              <a:t>Y aquí tenemos lo que intuíamos. Aunque los rangos más altos tengan altas tasas de conversión, al ser tan baja la probabilidad que una llamada dure tanto, </a:t>
            </a:r>
            <a:r>
              <a:rPr lang="es-ES" b="1" dirty="0"/>
              <a:t>la probabilidad de contratación es baja</a:t>
            </a:r>
            <a:r>
              <a:rPr lang="es-ES" dirty="0"/>
              <a:t>.</a:t>
            </a:r>
          </a:p>
          <a:p>
            <a:endParaRPr lang="es-ES" dirty="0"/>
          </a:p>
          <a:p>
            <a:pPr marL="285750" indent="-285750">
              <a:buFont typeface="Arial" panose="020B0604020202020204" pitchFamily="34" charset="0"/>
              <a:buChar char="•"/>
            </a:pPr>
            <a:r>
              <a:rPr lang="es-ES" dirty="0"/>
              <a:t>Así que lo adecuado, es realizar acciones comerciales para que las llamadas tiendan a tardar entre 255 y 1033 segundos, pero escogeremos </a:t>
            </a:r>
            <a:r>
              <a:rPr lang="es-ES" b="1" dirty="0"/>
              <a:t>el rango 255-496 por producirse más número de contrataciones</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Así con número podemos decir:</a:t>
            </a:r>
          </a:p>
          <a:p>
            <a:pPr marL="285750" indent="-285750">
              <a:buFont typeface="Arial" panose="020B0604020202020204" pitchFamily="34" charset="0"/>
              <a:buChar char="•"/>
            </a:pPr>
            <a:endParaRPr lang="es-ES" dirty="0"/>
          </a:p>
          <a:p>
            <a:r>
              <a:rPr lang="es-ES" dirty="0"/>
              <a:t> </a:t>
            </a:r>
            <a:r>
              <a:rPr lang="es-ES" b="1" dirty="0"/>
              <a:t>El rango medio-alto tiene</a:t>
            </a:r>
            <a:r>
              <a:rPr lang="es-ES" dirty="0"/>
              <a:t>:</a:t>
            </a:r>
          </a:p>
          <a:p>
            <a:r>
              <a:rPr lang="es-ES" dirty="0"/>
              <a:t>- 0,155/0,088=</a:t>
            </a:r>
            <a:r>
              <a:rPr lang="es-ES" b="1" dirty="0"/>
              <a:t>1,7 veces más</a:t>
            </a:r>
            <a:r>
              <a:rPr lang="es-ES" dirty="0"/>
              <a:t> posibilidades de que se consiga una contratación frente al rango medio-bajo </a:t>
            </a:r>
          </a:p>
          <a:p>
            <a:endParaRPr lang="es-ES" dirty="0"/>
          </a:p>
          <a:p>
            <a:r>
              <a:rPr lang="es-ES" dirty="0"/>
              <a:t>- y </a:t>
            </a:r>
            <a:r>
              <a:rPr lang="es-ES" b="1" dirty="0"/>
              <a:t>5,3 veces más </a:t>
            </a:r>
            <a:r>
              <a:rPr lang="es-ES" dirty="0"/>
              <a:t>que entre el rango bajo y el rango muy alto.</a:t>
            </a:r>
          </a:p>
          <a:p>
            <a:endParaRPr lang="es-ES" dirty="0"/>
          </a:p>
        </p:txBody>
      </p:sp>
      <p:pic>
        <p:nvPicPr>
          <p:cNvPr id="7" name="Imagen 6">
            <a:extLst>
              <a:ext uri="{FF2B5EF4-FFF2-40B4-BE49-F238E27FC236}">
                <a16:creationId xmlns:a16="http://schemas.microsoft.com/office/drawing/2014/main" id="{9626E73B-EE77-02B8-6FA7-FC948DFFA8DF}"/>
              </a:ext>
            </a:extLst>
          </p:cNvPr>
          <p:cNvPicPr>
            <a:picLocks noChangeAspect="1"/>
          </p:cNvPicPr>
          <p:nvPr/>
        </p:nvPicPr>
        <p:blipFill>
          <a:blip r:embed="rId2"/>
          <a:srcRect b="1878"/>
          <a:stretch/>
        </p:blipFill>
        <p:spPr>
          <a:xfrm>
            <a:off x="308487" y="1106257"/>
            <a:ext cx="4709352" cy="5184443"/>
          </a:xfrm>
          <a:prstGeom prst="rect">
            <a:avLst/>
          </a:prstGeom>
        </p:spPr>
      </p:pic>
    </p:spTree>
    <p:extLst>
      <p:ext uri="{BB962C8B-B14F-4D97-AF65-F5344CB8AC3E}">
        <p14:creationId xmlns:p14="http://schemas.microsoft.com/office/powerpoint/2010/main" val="194080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pic>
        <p:nvPicPr>
          <p:cNvPr id="8" name="Imagen 7">
            <a:extLst>
              <a:ext uri="{FF2B5EF4-FFF2-40B4-BE49-F238E27FC236}">
                <a16:creationId xmlns:a16="http://schemas.microsoft.com/office/drawing/2014/main" id="{96937A19-84F9-EE3F-A5EF-455188A3FE49}"/>
              </a:ext>
            </a:extLst>
          </p:cNvPr>
          <p:cNvPicPr>
            <a:picLocks noChangeAspect="1"/>
          </p:cNvPicPr>
          <p:nvPr/>
        </p:nvPicPr>
        <p:blipFill>
          <a:blip r:embed="rId2"/>
          <a:stretch>
            <a:fillRect/>
          </a:stretch>
        </p:blipFill>
        <p:spPr>
          <a:xfrm>
            <a:off x="488272" y="1126016"/>
            <a:ext cx="3210646" cy="3688355"/>
          </a:xfrm>
          <a:prstGeom prst="rect">
            <a:avLst/>
          </a:prstGeom>
        </p:spPr>
      </p:pic>
      <p:sp>
        <p:nvSpPr>
          <p:cNvPr id="9" name="CuadroTexto 8">
            <a:extLst>
              <a:ext uri="{FF2B5EF4-FFF2-40B4-BE49-F238E27FC236}">
                <a16:creationId xmlns:a16="http://schemas.microsoft.com/office/drawing/2014/main" id="{A1212150-5672-FB65-614E-F32502B87FE1}"/>
              </a:ext>
            </a:extLst>
          </p:cNvPr>
          <p:cNvSpPr txBox="1"/>
          <p:nvPr/>
        </p:nvSpPr>
        <p:spPr>
          <a:xfrm>
            <a:off x="334035" y="4806567"/>
            <a:ext cx="3097964" cy="369332"/>
          </a:xfrm>
          <a:prstGeom prst="rect">
            <a:avLst/>
          </a:prstGeom>
          <a:noFill/>
        </p:spPr>
        <p:txBody>
          <a:bodyPr wrap="none" rtlCol="0">
            <a:spAutoFit/>
          </a:bodyPr>
          <a:lstStyle/>
          <a:p>
            <a:r>
              <a:rPr lang="es-ES" dirty="0"/>
              <a:t>Para los 8042 </a:t>
            </a:r>
            <a:r>
              <a:rPr lang="es-ES" dirty="0" err="1"/>
              <a:t>contact</a:t>
            </a:r>
            <a:r>
              <a:rPr lang="es-ES" dirty="0"/>
              <a:t>=‘</a:t>
            </a:r>
            <a:r>
              <a:rPr lang="es-ES" dirty="0" err="1"/>
              <a:t>cellular</a:t>
            </a:r>
            <a:r>
              <a:rPr lang="es-ES" dirty="0"/>
              <a:t>’</a:t>
            </a:r>
          </a:p>
        </p:txBody>
      </p:sp>
      <p:pic>
        <p:nvPicPr>
          <p:cNvPr id="11" name="Imagen 10">
            <a:extLst>
              <a:ext uri="{FF2B5EF4-FFF2-40B4-BE49-F238E27FC236}">
                <a16:creationId xmlns:a16="http://schemas.microsoft.com/office/drawing/2014/main" id="{E00ACA3C-DABB-D27D-DAD7-8016A9803FE8}"/>
              </a:ext>
            </a:extLst>
          </p:cNvPr>
          <p:cNvPicPr>
            <a:picLocks noChangeAspect="1"/>
          </p:cNvPicPr>
          <p:nvPr/>
        </p:nvPicPr>
        <p:blipFill>
          <a:blip r:embed="rId3"/>
          <a:stretch>
            <a:fillRect/>
          </a:stretch>
        </p:blipFill>
        <p:spPr>
          <a:xfrm>
            <a:off x="4120876" y="1126017"/>
            <a:ext cx="3079706" cy="3600220"/>
          </a:xfrm>
          <a:prstGeom prst="rect">
            <a:avLst/>
          </a:prstGeom>
        </p:spPr>
      </p:pic>
      <p:sp>
        <p:nvSpPr>
          <p:cNvPr id="12" name="CuadroTexto 11">
            <a:extLst>
              <a:ext uri="{FF2B5EF4-FFF2-40B4-BE49-F238E27FC236}">
                <a16:creationId xmlns:a16="http://schemas.microsoft.com/office/drawing/2014/main" id="{969D8B38-102B-2645-18FE-D09D262DB96E}"/>
              </a:ext>
            </a:extLst>
          </p:cNvPr>
          <p:cNvSpPr txBox="1"/>
          <p:nvPr/>
        </p:nvSpPr>
        <p:spPr>
          <a:xfrm>
            <a:off x="4282336" y="4872135"/>
            <a:ext cx="3257815" cy="369332"/>
          </a:xfrm>
          <a:prstGeom prst="rect">
            <a:avLst/>
          </a:prstGeom>
          <a:noFill/>
        </p:spPr>
        <p:txBody>
          <a:bodyPr wrap="none" rtlCol="0">
            <a:spAutoFit/>
          </a:bodyPr>
          <a:lstStyle/>
          <a:p>
            <a:r>
              <a:rPr lang="es-ES" dirty="0"/>
              <a:t>Para los 774 </a:t>
            </a:r>
            <a:r>
              <a:rPr lang="es-ES" dirty="0" err="1"/>
              <a:t>contact</a:t>
            </a:r>
            <a:r>
              <a:rPr lang="es-ES" dirty="0"/>
              <a:t>=‘</a:t>
            </a:r>
            <a:r>
              <a:rPr lang="es-ES" dirty="0" err="1"/>
              <a:t>telephone</a:t>
            </a:r>
            <a:r>
              <a:rPr lang="es-ES" dirty="0"/>
              <a:t>’</a:t>
            </a:r>
          </a:p>
        </p:txBody>
      </p:sp>
      <p:pic>
        <p:nvPicPr>
          <p:cNvPr id="14" name="Imagen 13">
            <a:extLst>
              <a:ext uri="{FF2B5EF4-FFF2-40B4-BE49-F238E27FC236}">
                <a16:creationId xmlns:a16="http://schemas.microsoft.com/office/drawing/2014/main" id="{6624B657-9B71-0498-56C6-19AB58A3D593}"/>
              </a:ext>
            </a:extLst>
          </p:cNvPr>
          <p:cNvPicPr>
            <a:picLocks noChangeAspect="1"/>
          </p:cNvPicPr>
          <p:nvPr/>
        </p:nvPicPr>
        <p:blipFill>
          <a:blip r:embed="rId4"/>
          <a:srcRect r="4833" b="2862"/>
          <a:stretch/>
        </p:blipFill>
        <p:spPr>
          <a:xfrm>
            <a:off x="7879720" y="1126016"/>
            <a:ext cx="3317521" cy="3809541"/>
          </a:xfrm>
          <a:prstGeom prst="rect">
            <a:avLst/>
          </a:prstGeom>
        </p:spPr>
      </p:pic>
      <p:sp>
        <p:nvSpPr>
          <p:cNvPr id="15" name="CuadroTexto 14">
            <a:extLst>
              <a:ext uri="{FF2B5EF4-FFF2-40B4-BE49-F238E27FC236}">
                <a16:creationId xmlns:a16="http://schemas.microsoft.com/office/drawing/2014/main" id="{8B687E88-031B-834A-FD6A-B0E81928E8C3}"/>
              </a:ext>
            </a:extLst>
          </p:cNvPr>
          <p:cNvSpPr txBox="1"/>
          <p:nvPr/>
        </p:nvSpPr>
        <p:spPr>
          <a:xfrm>
            <a:off x="8256027" y="4935557"/>
            <a:ext cx="3161891" cy="369332"/>
          </a:xfrm>
          <a:prstGeom prst="rect">
            <a:avLst/>
          </a:prstGeom>
          <a:noFill/>
        </p:spPr>
        <p:txBody>
          <a:bodyPr wrap="none" rtlCol="0">
            <a:spAutoFit/>
          </a:bodyPr>
          <a:lstStyle/>
          <a:p>
            <a:r>
              <a:rPr lang="es-ES" dirty="0"/>
              <a:t>Para los 2346 </a:t>
            </a:r>
            <a:r>
              <a:rPr lang="es-ES" dirty="0" err="1"/>
              <a:t>contact</a:t>
            </a:r>
            <a:r>
              <a:rPr lang="es-ES" dirty="0"/>
              <a:t>=‘</a:t>
            </a:r>
            <a:r>
              <a:rPr lang="es-ES" dirty="0" err="1"/>
              <a:t>unkown</a:t>
            </a:r>
            <a:r>
              <a:rPr lang="es-ES" dirty="0"/>
              <a:t>’</a:t>
            </a:r>
          </a:p>
        </p:txBody>
      </p:sp>
      <p:sp>
        <p:nvSpPr>
          <p:cNvPr id="16" name="CuadroTexto 15">
            <a:extLst>
              <a:ext uri="{FF2B5EF4-FFF2-40B4-BE49-F238E27FC236}">
                <a16:creationId xmlns:a16="http://schemas.microsoft.com/office/drawing/2014/main" id="{2A9647CA-6F3E-3FF1-60C2-CA58ADC763FD}"/>
              </a:ext>
            </a:extLst>
          </p:cNvPr>
          <p:cNvSpPr txBox="1"/>
          <p:nvPr/>
        </p:nvSpPr>
        <p:spPr>
          <a:xfrm>
            <a:off x="334035" y="5234195"/>
            <a:ext cx="11857965" cy="1015663"/>
          </a:xfrm>
          <a:prstGeom prst="rect">
            <a:avLst/>
          </a:prstGeom>
          <a:noFill/>
        </p:spPr>
        <p:txBody>
          <a:bodyPr wrap="square" rtlCol="0">
            <a:spAutoFit/>
          </a:bodyPr>
          <a:lstStyle/>
          <a:p>
            <a:r>
              <a:rPr lang="es-ES" sz="2000" dirty="0"/>
              <a:t>Para ‘celular’ el </a:t>
            </a:r>
            <a:r>
              <a:rPr lang="es-ES" sz="2000" b="1" dirty="0"/>
              <a:t>rango medio-alto </a:t>
            </a:r>
            <a:r>
              <a:rPr lang="es-ES" sz="2000" dirty="0"/>
              <a:t>sería el más aconsejable, además que obtuvo 1301 contrataciones. En el segmento </a:t>
            </a:r>
            <a:r>
              <a:rPr lang="es-ES" sz="2000" dirty="0" err="1"/>
              <a:t>contact</a:t>
            </a:r>
            <a:r>
              <a:rPr lang="es-ES" sz="2000" dirty="0"/>
              <a:t>=‘</a:t>
            </a:r>
            <a:r>
              <a:rPr lang="es-ES" sz="2000" dirty="0" err="1"/>
              <a:t>telephone</a:t>
            </a:r>
            <a:r>
              <a:rPr lang="es-ES" sz="2000" dirty="0"/>
              <a:t>’, lo ideal sería prolongar el discurso en </a:t>
            </a:r>
            <a:r>
              <a:rPr lang="es-ES" sz="2000" dirty="0" err="1"/>
              <a:t>duaciones</a:t>
            </a:r>
            <a:r>
              <a:rPr lang="es-ES" sz="2000" dirty="0"/>
              <a:t> del  rango alto, donde se obtuvieron 111 contrataciones. El </a:t>
            </a:r>
            <a:r>
              <a:rPr lang="es-ES" sz="2000" dirty="0" err="1"/>
              <a:t>contact</a:t>
            </a:r>
            <a:r>
              <a:rPr lang="es-ES" sz="2000" dirty="0"/>
              <a:t>=‘</a:t>
            </a:r>
            <a:r>
              <a:rPr lang="es-ES" sz="2000" dirty="0" err="1"/>
              <a:t>unkown</a:t>
            </a:r>
            <a:r>
              <a:rPr lang="es-ES" sz="2000" dirty="0"/>
              <a:t>’ queda muy claro que el rango alto es el adecuado.</a:t>
            </a:r>
          </a:p>
        </p:txBody>
      </p:sp>
    </p:spTree>
    <p:extLst>
      <p:ext uri="{BB962C8B-B14F-4D97-AF65-F5344CB8AC3E}">
        <p14:creationId xmlns:p14="http://schemas.microsoft.com/office/powerpoint/2010/main" val="391602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FB6984-942A-EBD5-E497-7DBC9189EF1F}"/>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4E7459F9-F03A-03B3-6B4A-F2CA26B30443}"/>
              </a:ext>
            </a:extLst>
          </p:cNvPr>
          <p:cNvSpPr txBox="1"/>
          <p:nvPr/>
        </p:nvSpPr>
        <p:spPr>
          <a:xfrm>
            <a:off x="334035" y="1222948"/>
            <a:ext cx="10162257" cy="5632311"/>
          </a:xfrm>
          <a:prstGeom prst="rect">
            <a:avLst/>
          </a:prstGeom>
          <a:noFill/>
        </p:spPr>
        <p:txBody>
          <a:bodyPr wrap="square" rtlCol="0">
            <a:spAutoFit/>
          </a:bodyPr>
          <a:lstStyle/>
          <a:p>
            <a:pPr marL="342900" indent="-342900">
              <a:buFont typeface="Arial" panose="020B0604020202020204" pitchFamily="34" charset="0"/>
              <a:buChar char="•"/>
            </a:pPr>
            <a:r>
              <a:rPr lang="es-ES" sz="2400" dirty="0"/>
              <a:t>Algunos ajustes serian:</a:t>
            </a:r>
          </a:p>
          <a:p>
            <a:pPr marL="342900" indent="-342900">
              <a:buFont typeface="Arial" panose="020B0604020202020204" pitchFamily="34" charset="0"/>
              <a:buChar char="•"/>
            </a:pPr>
            <a:endParaRPr lang="es-ES" sz="2400" dirty="0"/>
          </a:p>
          <a:p>
            <a:pPr marL="342900" indent="-342900">
              <a:buFontTx/>
              <a:buChar char="-"/>
            </a:pPr>
            <a:r>
              <a:rPr lang="es-ES" sz="2400" b="1" dirty="0"/>
              <a:t>Llamadas a ‘</a:t>
            </a:r>
            <a:r>
              <a:rPr lang="es-ES" sz="2400" b="1" dirty="0" err="1"/>
              <a:t>cellular</a:t>
            </a:r>
            <a:r>
              <a:rPr lang="es-ES" sz="2400" b="1" dirty="0"/>
              <a:t>’= </a:t>
            </a:r>
            <a:r>
              <a:rPr lang="es-ES" sz="2400" dirty="0"/>
              <a:t>Para el segmento medio-alto, habría que investigar con los teleoperadores , si utilizaron una estrategia distinta al plantear la oferta, </a:t>
            </a:r>
            <a:r>
              <a:rPr lang="es-ES" sz="2400" dirty="0" err="1"/>
              <a:t>etc</a:t>
            </a:r>
            <a:r>
              <a:rPr lang="es-ES" sz="2400" dirty="0"/>
              <a:t>, que en otros rangos con menos éxito.</a:t>
            </a:r>
          </a:p>
          <a:p>
            <a:pPr marL="342900" indent="-342900">
              <a:buFontTx/>
              <a:buChar char="-"/>
            </a:pPr>
            <a:r>
              <a:rPr lang="es-ES" sz="2400" dirty="0"/>
              <a:t> </a:t>
            </a:r>
            <a:r>
              <a:rPr lang="es-ES" sz="2400" b="1" dirty="0"/>
              <a:t>Llamadas a ‘</a:t>
            </a:r>
            <a:r>
              <a:rPr lang="es-ES" sz="2400" b="1" dirty="0" err="1"/>
              <a:t>telephone</a:t>
            </a:r>
            <a:r>
              <a:rPr lang="es-ES" sz="2400" b="1" dirty="0"/>
              <a:t>’=</a:t>
            </a:r>
            <a:r>
              <a:rPr lang="es-ES" sz="2400" dirty="0"/>
              <a:t>Es posible que el perfil de cliente sea gente más mayor (ya que los jóvenes no utilizan fijo) que pregunte más y por eso motivo, las contrataciones más probables duren más que con ‘celular’.</a:t>
            </a:r>
          </a:p>
          <a:p>
            <a:r>
              <a:rPr lang="es-ES" sz="2400" dirty="0"/>
              <a:t>-     Lo sorprendente es el </a:t>
            </a:r>
            <a:r>
              <a:rPr lang="es-ES" sz="2400" b="1" dirty="0"/>
              <a:t>último segmento, de ‘</a:t>
            </a:r>
            <a:r>
              <a:rPr lang="es-ES" sz="2400" b="1" dirty="0" err="1"/>
              <a:t>unknown</a:t>
            </a:r>
            <a:r>
              <a:rPr lang="es-ES" sz="2400" dirty="0"/>
              <a:t>’, pues claramente existe 	una franja con más éxito, la alta, pero al desconocerse el método de   	contacto no nos podemos pronunciar.</a:t>
            </a:r>
          </a:p>
          <a:p>
            <a:r>
              <a:rPr lang="es-ES" sz="2400" dirty="0"/>
              <a:t>- 	Al no tener una muestra significativa de ‘</a:t>
            </a:r>
            <a:r>
              <a:rPr lang="es-ES" sz="2400" dirty="0" err="1"/>
              <a:t>telephone</a:t>
            </a:r>
            <a:r>
              <a:rPr lang="es-ES" sz="2400" dirty="0"/>
              <a:t>’, no podríamos afirmar 	que los teleoperadores deberían contactar más a través de ‘</a:t>
            </a:r>
            <a:r>
              <a:rPr lang="es-ES" sz="2400" dirty="0" err="1"/>
              <a:t>telephone</a:t>
            </a:r>
            <a:r>
              <a:rPr lang="es-ES" sz="2400" dirty="0"/>
              <a:t>’ por 	tener un rango con probabilidad más alta de contratación.</a:t>
            </a:r>
          </a:p>
          <a:p>
            <a:pPr marL="342900" indent="-342900">
              <a:buFontTx/>
              <a:buChar char="-"/>
            </a:pPr>
            <a:endParaRPr lang="es-ES" sz="2400" dirty="0"/>
          </a:p>
        </p:txBody>
      </p:sp>
    </p:spTree>
    <p:extLst>
      <p:ext uri="{BB962C8B-B14F-4D97-AF65-F5344CB8AC3E}">
        <p14:creationId xmlns:p14="http://schemas.microsoft.com/office/powerpoint/2010/main" val="24959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C6DB7-A338-4097-96C4-D9CB6F92AD2A}"/>
              </a:ext>
            </a:extLst>
          </p:cNvPr>
          <p:cNvSpPr>
            <a:spLocks noGrp="1"/>
          </p:cNvSpPr>
          <p:nvPr>
            <p:ph idx="1"/>
          </p:nvPr>
        </p:nvSpPr>
        <p:spPr/>
        <p:txBody>
          <a:bodyPr>
            <a:normAutofit fontScale="92500" lnSpcReduction="20000"/>
          </a:bodyPr>
          <a:lstStyle/>
          <a:p>
            <a:r>
              <a:rPr lang="es-ES" b="1" dirty="0">
                <a:latin typeface="+mj-lt"/>
                <a:ea typeface="+mj-ea"/>
                <a:cs typeface="+mj-cs"/>
              </a:rPr>
              <a:t>Posibles razones por las que las llamadas muy cortas no generan buena respuesta:</a:t>
            </a:r>
          </a:p>
          <a:p>
            <a:pPr marL="0" indent="0">
              <a:buNone/>
            </a:pPr>
            <a:r>
              <a:rPr lang="es-ES" dirty="0">
                <a:latin typeface="+mj-lt"/>
                <a:ea typeface="+mj-ea"/>
                <a:cs typeface="+mj-cs"/>
              </a:rPr>
              <a:t>- </a:t>
            </a:r>
            <a:r>
              <a:rPr lang="es-ES" b="1" u="sng" dirty="0">
                <a:latin typeface="+mj-lt"/>
                <a:ea typeface="+mj-ea"/>
                <a:cs typeface="+mj-cs"/>
              </a:rPr>
              <a:t>Llamadas en días festivos o fines de semana:</a:t>
            </a:r>
          </a:p>
          <a:p>
            <a:pPr>
              <a:buFontTx/>
              <a:buChar char="-"/>
            </a:pPr>
            <a:r>
              <a:rPr lang="es-ES" b="1" u="sng" dirty="0">
                <a:latin typeface="+mj-lt"/>
                <a:ea typeface="+mj-ea"/>
                <a:cs typeface="+mj-cs"/>
              </a:rPr>
              <a:t>Llamadas en horarios inadecuados:</a:t>
            </a:r>
          </a:p>
          <a:p>
            <a:pPr marL="0" indent="0">
              <a:buNone/>
            </a:pPr>
            <a:r>
              <a:rPr lang="es-ES" sz="2000" dirty="0">
                <a:latin typeface="+mj-lt"/>
                <a:ea typeface="+mj-ea"/>
                <a:cs typeface="+mj-cs"/>
              </a:rPr>
              <a:t>- </a:t>
            </a:r>
            <a:r>
              <a:rPr lang="es-ES" sz="2000" b="1" u="sng" dirty="0">
                <a:latin typeface="+mj-lt"/>
                <a:ea typeface="+mj-ea"/>
                <a:cs typeface="+mj-cs"/>
              </a:rPr>
              <a:t>Interrupción durante el trabajo:</a:t>
            </a:r>
            <a:endParaRPr lang="es-ES" sz="2000" dirty="0">
              <a:latin typeface="+mj-lt"/>
              <a:ea typeface="+mj-ea"/>
              <a:cs typeface="+mj-cs"/>
            </a:endParaRPr>
          </a:p>
          <a:p>
            <a:pPr marL="0" indent="0">
              <a:buNone/>
            </a:pPr>
            <a:r>
              <a:rPr lang="es-ES" sz="2000" dirty="0">
                <a:latin typeface="+mj-lt"/>
                <a:ea typeface="+mj-ea"/>
                <a:cs typeface="+mj-cs"/>
              </a:rPr>
              <a:t>- </a:t>
            </a:r>
            <a:r>
              <a:rPr lang="es-ES" sz="2000" b="1" u="sng" dirty="0">
                <a:latin typeface="+mj-lt"/>
                <a:ea typeface="+mj-ea"/>
                <a:cs typeface="+mj-cs"/>
              </a:rPr>
              <a:t>Llamadas en momentos inapropiados (eventos importantes):</a:t>
            </a:r>
            <a:endParaRPr lang="es-ES" sz="2000" dirty="0">
              <a:latin typeface="+mj-lt"/>
              <a:ea typeface="+mj-ea"/>
              <a:cs typeface="+mj-cs"/>
            </a:endParaRPr>
          </a:p>
          <a:p>
            <a:pPr>
              <a:buFontTx/>
              <a:buChar char="-"/>
            </a:pPr>
            <a:r>
              <a:rPr lang="es-ES" sz="2000" b="1" u="sng" dirty="0">
                <a:latin typeface="+mj-lt"/>
                <a:ea typeface="+mj-ea"/>
                <a:cs typeface="+mj-cs"/>
              </a:rPr>
              <a:t>Ofertas o mensajes genéricos:</a:t>
            </a:r>
          </a:p>
          <a:p>
            <a:pPr marL="0" indent="0">
              <a:buNone/>
            </a:pPr>
            <a:r>
              <a:rPr lang="es-ES" sz="2000" dirty="0">
                <a:latin typeface="+mj-lt"/>
                <a:ea typeface="+mj-ea"/>
                <a:cs typeface="+mj-cs"/>
              </a:rPr>
              <a:t>- </a:t>
            </a:r>
            <a:r>
              <a:rPr lang="es-ES" sz="2000" b="1" u="sng" dirty="0">
                <a:latin typeface="+mj-lt"/>
                <a:ea typeface="+mj-ea"/>
                <a:cs typeface="+mj-cs"/>
              </a:rPr>
              <a:t>Falta de confianza o desconfianza inicial:</a:t>
            </a:r>
            <a:endParaRPr lang="es-ES" sz="2000" dirty="0">
              <a:latin typeface="+mj-lt"/>
              <a:ea typeface="+mj-ea"/>
              <a:cs typeface="+mj-cs"/>
            </a:endParaRPr>
          </a:p>
          <a:p>
            <a:pPr marL="0" indent="0">
              <a:buNone/>
            </a:pPr>
            <a:r>
              <a:rPr lang="es-ES" sz="2000" dirty="0">
                <a:latin typeface="+mj-lt"/>
                <a:ea typeface="+mj-ea"/>
                <a:cs typeface="+mj-cs"/>
              </a:rPr>
              <a:t>- </a:t>
            </a:r>
            <a:r>
              <a:rPr lang="es-ES" sz="2000" b="1" u="sng" dirty="0">
                <a:latin typeface="+mj-lt"/>
                <a:ea typeface="+mj-ea"/>
                <a:cs typeface="+mj-cs"/>
              </a:rPr>
              <a:t>Demasiado enfoque en la venta rápida:</a:t>
            </a:r>
            <a:endParaRPr lang="es-ES" sz="2000" dirty="0">
              <a:latin typeface="+mj-lt"/>
              <a:ea typeface="+mj-ea"/>
              <a:cs typeface="+mj-cs"/>
            </a:endParaRPr>
          </a:p>
          <a:p>
            <a:pPr>
              <a:buFontTx/>
              <a:buChar char="-"/>
            </a:pPr>
            <a:r>
              <a:rPr lang="es-ES" sz="2000" b="1" u="sng" dirty="0">
                <a:latin typeface="+mj-lt"/>
                <a:ea typeface="+mj-ea"/>
                <a:cs typeface="+mj-cs"/>
              </a:rPr>
              <a:t>Problemas técnicos o de audio:</a:t>
            </a:r>
          </a:p>
          <a:p>
            <a:pPr>
              <a:buFontTx/>
              <a:buChar char="-"/>
            </a:pPr>
            <a:r>
              <a:rPr lang="es-ES" sz="2000" b="1" u="sng" dirty="0">
                <a:latin typeface="+mj-lt"/>
                <a:ea typeface="+mj-ea"/>
                <a:cs typeface="+mj-cs"/>
              </a:rPr>
              <a:t>Falta de preparación del agente:</a:t>
            </a:r>
          </a:p>
          <a:p>
            <a:pPr>
              <a:buFontTx/>
              <a:buChar char="-"/>
            </a:pPr>
            <a:endParaRPr lang="es-ES" b="1" u="sng" dirty="0">
              <a:latin typeface="+mj-lt"/>
              <a:ea typeface="+mj-ea"/>
              <a:cs typeface="+mj-cs"/>
            </a:endParaRPr>
          </a:p>
          <a:p>
            <a:pPr marL="0" indent="0">
              <a:buNone/>
            </a:pPr>
            <a:endParaRPr lang="es-ES" dirty="0">
              <a:latin typeface="+mj-lt"/>
              <a:ea typeface="+mj-ea"/>
              <a:cs typeface="+mj-cs"/>
            </a:endParaRPr>
          </a:p>
          <a:p>
            <a:endParaRPr lang="es-ES" b="1" dirty="0"/>
          </a:p>
        </p:txBody>
      </p:sp>
      <p:sp>
        <p:nvSpPr>
          <p:cNvPr id="6" name="CuadroTexto 5">
            <a:extLst>
              <a:ext uri="{FF2B5EF4-FFF2-40B4-BE49-F238E27FC236}">
                <a16:creationId xmlns:a16="http://schemas.microsoft.com/office/drawing/2014/main" id="{8D0E10E6-FD7A-DCC4-1883-4AD1B2DFE769}"/>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6. Contestación segunda pregunta del desafío</a:t>
            </a:r>
          </a:p>
          <a:p>
            <a:pPr marL="342900" indent="-342900">
              <a:buAutoNum type="arabicPeriod"/>
            </a:pPr>
            <a:endParaRPr lang="es-ES" dirty="0"/>
          </a:p>
          <a:p>
            <a:pPr marL="342900" indent="-342900">
              <a:buAutoNum type="arabicPeriod"/>
            </a:pPr>
            <a:endParaRPr lang="es-ES" dirty="0"/>
          </a:p>
        </p:txBody>
      </p:sp>
    </p:spTree>
    <p:extLst>
      <p:ext uri="{BB962C8B-B14F-4D97-AF65-F5344CB8AC3E}">
        <p14:creationId xmlns:p14="http://schemas.microsoft.com/office/powerpoint/2010/main" val="150763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EFE00-EE33-434E-9C23-89E51A981CBD}"/>
              </a:ext>
            </a:extLst>
          </p:cNvPr>
          <p:cNvSpPr>
            <a:spLocks noGrp="1"/>
          </p:cNvSpPr>
          <p:nvPr>
            <p:ph idx="1"/>
          </p:nvPr>
        </p:nvSpPr>
        <p:spPr>
          <a:xfrm>
            <a:off x="838200" y="195309"/>
            <a:ext cx="10515600" cy="5981654"/>
          </a:xfrm>
        </p:spPr>
        <p:txBody>
          <a:bodyPr>
            <a:normAutofit/>
          </a:bodyPr>
          <a:lstStyle/>
          <a:p>
            <a:pPr marL="0" indent="0">
              <a:buNone/>
            </a:pPr>
            <a:r>
              <a:rPr lang="es-ES" sz="2600" b="1" dirty="0">
                <a:latin typeface="+mj-lt"/>
                <a:ea typeface="+mj-ea"/>
                <a:cs typeface="+mj-cs"/>
              </a:rPr>
              <a:t>Recomendaciones para mejorar el tiempo y calidad de las llamadas cortas:</a:t>
            </a:r>
          </a:p>
          <a:p>
            <a:pPr marL="0" indent="0">
              <a:buNone/>
            </a:pPr>
            <a:r>
              <a:rPr lang="es-ES" sz="2600" dirty="0">
                <a:latin typeface="+mj-lt"/>
                <a:ea typeface="+mj-ea"/>
                <a:cs typeface="+mj-cs"/>
              </a:rPr>
              <a:t>- </a:t>
            </a:r>
            <a:r>
              <a:rPr lang="es-ES" sz="2600" b="1" u="sng" dirty="0">
                <a:latin typeface="+mj-lt"/>
                <a:ea typeface="+mj-ea"/>
                <a:cs typeface="+mj-cs"/>
              </a:rPr>
              <a:t>Segmentar a los clientes por horarios y días</a:t>
            </a:r>
            <a:r>
              <a:rPr lang="es-ES" sz="2600" dirty="0">
                <a:latin typeface="+mj-lt"/>
                <a:ea typeface="+mj-ea"/>
                <a:cs typeface="+mj-cs"/>
              </a:rPr>
              <a:t>:</a:t>
            </a:r>
          </a:p>
          <a:p>
            <a:pPr>
              <a:buFontTx/>
              <a:buChar char="-"/>
            </a:pPr>
            <a:r>
              <a:rPr lang="es-ES" sz="2600" b="1" u="sng" dirty="0">
                <a:latin typeface="+mj-lt"/>
                <a:ea typeface="+mj-ea"/>
                <a:cs typeface="+mj-cs"/>
              </a:rPr>
              <a:t>Optimizar el mensaje inicial</a:t>
            </a:r>
            <a:r>
              <a:rPr lang="es-ES" sz="2600" dirty="0">
                <a:latin typeface="+mj-lt"/>
                <a:ea typeface="+mj-ea"/>
                <a:cs typeface="+mj-cs"/>
              </a:rPr>
              <a:t>:</a:t>
            </a:r>
          </a:p>
          <a:p>
            <a:pPr marL="0" indent="0">
              <a:buNone/>
            </a:pPr>
            <a:r>
              <a:rPr lang="es-ES" sz="2600" dirty="0">
                <a:latin typeface="+mj-lt"/>
                <a:ea typeface="+mj-ea"/>
                <a:cs typeface="+mj-cs"/>
              </a:rPr>
              <a:t>- </a:t>
            </a:r>
            <a:r>
              <a:rPr lang="es-ES" sz="2600" b="1" u="sng" dirty="0">
                <a:latin typeface="+mj-lt"/>
                <a:ea typeface="+mj-ea"/>
                <a:cs typeface="+mj-cs"/>
              </a:rPr>
              <a:t>Verificar la disponibilidad del cliente</a:t>
            </a:r>
            <a:endParaRPr lang="es-ES" sz="2600" dirty="0">
              <a:latin typeface="+mj-lt"/>
              <a:ea typeface="+mj-ea"/>
              <a:cs typeface="+mj-cs"/>
            </a:endParaRPr>
          </a:p>
          <a:p>
            <a:pPr marL="0" indent="0">
              <a:buNone/>
            </a:pPr>
            <a:r>
              <a:rPr lang="es-ES" sz="2600" dirty="0">
                <a:latin typeface="+mj-lt"/>
                <a:ea typeface="+mj-ea"/>
                <a:cs typeface="+mj-cs"/>
              </a:rPr>
              <a:t>- </a:t>
            </a:r>
            <a:r>
              <a:rPr lang="es-ES" sz="2600" b="1" u="sng" dirty="0">
                <a:latin typeface="+mj-lt"/>
                <a:ea typeface="+mj-ea"/>
                <a:cs typeface="+mj-cs"/>
              </a:rPr>
              <a:t>Personalización de la oferta</a:t>
            </a:r>
            <a:r>
              <a:rPr lang="es-ES" sz="2600" dirty="0">
                <a:latin typeface="+mj-lt"/>
                <a:ea typeface="+mj-ea"/>
                <a:cs typeface="+mj-cs"/>
              </a:rPr>
              <a:t>:</a:t>
            </a:r>
          </a:p>
          <a:p>
            <a:pPr marL="0" indent="0">
              <a:buNone/>
            </a:pPr>
            <a:r>
              <a:rPr lang="es-ES" sz="2600" dirty="0">
                <a:latin typeface="+mj-lt"/>
                <a:ea typeface="+mj-ea"/>
                <a:cs typeface="+mj-cs"/>
              </a:rPr>
              <a:t>- </a:t>
            </a:r>
            <a:r>
              <a:rPr lang="es-ES" sz="2600" b="1" u="sng" dirty="0">
                <a:latin typeface="+mj-lt"/>
                <a:ea typeface="+mj-ea"/>
                <a:cs typeface="+mj-cs"/>
              </a:rPr>
              <a:t>Capacitar a los agentes en manejo de objeciones</a:t>
            </a:r>
            <a:r>
              <a:rPr lang="es-ES" sz="2600" dirty="0">
                <a:latin typeface="+mj-lt"/>
                <a:ea typeface="+mj-ea"/>
                <a:cs typeface="+mj-cs"/>
              </a:rPr>
              <a:t>:</a:t>
            </a:r>
          </a:p>
          <a:p>
            <a:pPr>
              <a:buFontTx/>
              <a:buChar char="-"/>
            </a:pPr>
            <a:r>
              <a:rPr lang="es-ES" sz="2600" b="1" u="sng" dirty="0">
                <a:latin typeface="+mj-lt"/>
                <a:ea typeface="+mj-ea"/>
                <a:cs typeface="+mj-cs"/>
              </a:rPr>
              <a:t>Reducir la presión en la venta</a:t>
            </a:r>
          </a:p>
          <a:p>
            <a:pPr>
              <a:buFontTx/>
              <a:buChar char="-"/>
            </a:pPr>
            <a:endParaRPr lang="es-ES" sz="2600" b="1" u="sng" dirty="0">
              <a:latin typeface="+mj-lt"/>
              <a:ea typeface="+mj-ea"/>
              <a:cs typeface="+mj-cs"/>
            </a:endParaRPr>
          </a:p>
          <a:p>
            <a:pPr>
              <a:buFontTx/>
              <a:buChar char="-"/>
            </a:pPr>
            <a:endParaRPr lang="es-ES" sz="2600" b="1" u="sng" dirty="0">
              <a:latin typeface="+mj-lt"/>
              <a:ea typeface="+mj-ea"/>
              <a:cs typeface="+mj-cs"/>
            </a:endParaRPr>
          </a:p>
        </p:txBody>
      </p:sp>
    </p:spTree>
    <p:extLst>
      <p:ext uri="{BB962C8B-B14F-4D97-AF65-F5344CB8AC3E}">
        <p14:creationId xmlns:p14="http://schemas.microsoft.com/office/powerpoint/2010/main" val="309009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2" y="115408"/>
            <a:ext cx="7821228" cy="1477328"/>
          </a:xfrm>
          <a:prstGeom prst="rect">
            <a:avLst/>
          </a:prstGeom>
          <a:noFill/>
        </p:spPr>
        <p:txBody>
          <a:bodyPr wrap="square" rtlCol="0">
            <a:spAutoFit/>
          </a:bodyPr>
          <a:lstStyle/>
          <a:p>
            <a:pPr marL="342900" indent="-342900">
              <a:buAutoNum type="arabicPeriod"/>
            </a:pPr>
            <a:endParaRPr lang="es-ES" sz="2200" dirty="0"/>
          </a:p>
          <a:p>
            <a:pPr marL="342900" indent="-342900">
              <a:buAutoNum type="arabicPeriod"/>
            </a:pPr>
            <a:r>
              <a:rPr lang="es-ES" sz="3200" dirty="0"/>
              <a:t>Pregunta del Desafío</a:t>
            </a:r>
          </a:p>
          <a:p>
            <a:pPr marL="342900" indent="-342900">
              <a:buAutoNum type="arabicPeriod"/>
            </a:pPr>
            <a:endParaRPr lang="es-ES" dirty="0"/>
          </a:p>
          <a:p>
            <a:pPr marL="342900" indent="-342900">
              <a:buAutoNum type="arabicPeriod"/>
            </a:pPr>
            <a:endParaRPr lang="es-ES" dirty="0"/>
          </a:p>
        </p:txBody>
      </p:sp>
      <p:sp>
        <p:nvSpPr>
          <p:cNvPr id="4" name="CuadroTexto 3">
            <a:extLst>
              <a:ext uri="{FF2B5EF4-FFF2-40B4-BE49-F238E27FC236}">
                <a16:creationId xmlns:a16="http://schemas.microsoft.com/office/drawing/2014/main" id="{8065633F-514F-BD74-6E88-86F491C1CD3F}"/>
              </a:ext>
            </a:extLst>
          </p:cNvPr>
          <p:cNvSpPr txBox="1"/>
          <p:nvPr/>
        </p:nvSpPr>
        <p:spPr>
          <a:xfrm>
            <a:off x="488272" y="1853337"/>
            <a:ext cx="9958283" cy="2523768"/>
          </a:xfrm>
          <a:prstGeom prst="rect">
            <a:avLst/>
          </a:prstGeom>
          <a:noFill/>
        </p:spPr>
        <p:txBody>
          <a:bodyPr wrap="square" rtlCol="0">
            <a:spAutoFit/>
          </a:bodyPr>
          <a:lstStyle/>
          <a:p>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Esta </a:t>
            </a:r>
            <a:r>
              <a:rPr lang="es-ES" sz="2000" i="1" kern="100" dirty="0">
                <a:latin typeface="Arial" panose="020B0604020202020204" pitchFamily="34" charset="0"/>
                <a:ea typeface="Calibri" panose="020F0502020204030204" pitchFamily="34" charset="0"/>
                <a:cs typeface="Times New Roman" panose="02020603050405020304" pitchFamily="18" charset="0"/>
              </a:rPr>
              <a:t>sección</a:t>
            </a: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 se divide en dos preguntas:</a:t>
            </a:r>
          </a:p>
          <a:p>
            <a:endParaRPr lang="es-ES" sz="2000" i="1" kern="100" dirty="0">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es-ES" sz="2000" i="1" kern="100" dirty="0">
                <a:effectLst/>
                <a:latin typeface="Arial" panose="020B0604020202020204" pitchFamily="34" charset="0"/>
                <a:ea typeface="Calibri" panose="020F0502020204030204" pitchFamily="34" charset="0"/>
                <a:cs typeface="Times New Roman" panose="02020603050405020304" pitchFamily="18" charset="0"/>
              </a:rPr>
              <a:t>Como afecta la duración de las llamadas de contacto a la probabilidad que un cliente se suscriba a un depósito</a:t>
            </a:r>
            <a:r>
              <a:rPr lang="es-ES" sz="2000" i="1" kern="100" dirty="0">
                <a:latin typeface="Arial" panose="020B0604020202020204" pitchFamily="34" charset="0"/>
                <a:ea typeface="Calibri" panose="020F0502020204030204" pitchFamily="34" charset="0"/>
                <a:cs typeface="Times New Roman" panose="02020603050405020304" pitchFamily="18" charset="0"/>
              </a:rPr>
              <a:t>.</a:t>
            </a:r>
          </a:p>
          <a:p>
            <a:pPr marL="457200" indent="-457200">
              <a:buAutoNum type="arabicPeriod"/>
            </a:pPr>
            <a:endParaRPr lang="es-ES" sz="2000" i="1" kern="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457200">
              <a:buAutoNum type="arabicPeriod"/>
            </a:pPr>
            <a:r>
              <a:rPr lang="es-ES" sz="2000" i="1" kern="100" dirty="0">
                <a:latin typeface="Arial" panose="020B0604020202020204" pitchFamily="34" charset="0"/>
                <a:ea typeface="Calibri" panose="020F0502020204030204" pitchFamily="34" charset="0"/>
                <a:cs typeface="Times New Roman" panose="02020603050405020304" pitchFamily="18" charset="0"/>
              </a:rPr>
              <a:t>Qué ajustes podríamos hacer para los nuestro métodos de contacto para mejorar la tasa de respuesta.</a:t>
            </a:r>
            <a:endParaRPr lang="es-ES" sz="2000" kern="1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84449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91DC2-9461-433C-AC1D-B60FCDA6B61B}"/>
              </a:ext>
            </a:extLst>
          </p:cNvPr>
          <p:cNvSpPr>
            <a:spLocks noGrp="1"/>
          </p:cNvSpPr>
          <p:nvPr>
            <p:ph idx="1"/>
          </p:nvPr>
        </p:nvSpPr>
        <p:spPr>
          <a:xfrm>
            <a:off x="838200" y="266330"/>
            <a:ext cx="10515600" cy="5910633"/>
          </a:xfrm>
        </p:spPr>
        <p:txBody>
          <a:bodyPr>
            <a:normAutofit/>
          </a:bodyPr>
          <a:lstStyle/>
          <a:p>
            <a:pPr marL="0" indent="0">
              <a:buNone/>
            </a:pPr>
            <a:r>
              <a:rPr lang="es-ES" sz="2800" b="1" dirty="0"/>
              <a:t>Causas que afectan la productividad de las llamadas largas y muy largas:</a:t>
            </a:r>
          </a:p>
          <a:p>
            <a:pPr marL="0" indent="0">
              <a:buNone/>
            </a:pPr>
            <a:r>
              <a:rPr lang="es-ES" sz="2600" dirty="0">
                <a:latin typeface="+mj-lt"/>
                <a:ea typeface="+mj-ea"/>
                <a:cs typeface="+mj-cs"/>
              </a:rPr>
              <a:t>- </a:t>
            </a:r>
            <a:r>
              <a:rPr lang="es-ES" sz="2600" b="1" dirty="0">
                <a:latin typeface="+mj-lt"/>
                <a:ea typeface="+mj-ea"/>
                <a:cs typeface="+mj-cs"/>
              </a:rPr>
              <a:t>Problemas técnicos durante la llamada:</a:t>
            </a:r>
          </a:p>
          <a:p>
            <a:pPr marL="0" indent="0">
              <a:buNone/>
            </a:pPr>
            <a:r>
              <a:rPr lang="es-ES" sz="2600" b="1" u="sng" dirty="0">
                <a:latin typeface="+mj-lt"/>
                <a:ea typeface="+mj-ea"/>
                <a:cs typeface="+mj-cs"/>
              </a:rPr>
              <a:t>Audio deficiente Fallo en la conexión</a:t>
            </a:r>
            <a:r>
              <a:rPr lang="es-ES" sz="2600" dirty="0">
                <a:latin typeface="+mj-lt"/>
                <a:ea typeface="+mj-ea"/>
                <a:cs typeface="+mj-cs"/>
              </a:rPr>
              <a:t>:</a:t>
            </a:r>
          </a:p>
          <a:p>
            <a:pPr marL="0" indent="0">
              <a:buNone/>
            </a:pPr>
            <a:r>
              <a:rPr lang="es-ES" sz="2600" dirty="0">
                <a:latin typeface="+mj-lt"/>
                <a:ea typeface="+mj-ea"/>
                <a:cs typeface="+mj-cs"/>
              </a:rPr>
              <a:t>- </a:t>
            </a:r>
            <a:r>
              <a:rPr lang="es-ES" sz="2600" b="1" dirty="0">
                <a:latin typeface="+mj-lt"/>
                <a:ea typeface="+mj-ea"/>
                <a:cs typeface="+mj-cs"/>
              </a:rPr>
              <a:t>Problemas con las herramientas del agente:</a:t>
            </a:r>
          </a:p>
          <a:p>
            <a:pPr marL="0" indent="0">
              <a:buNone/>
            </a:pPr>
            <a:r>
              <a:rPr lang="es-ES" sz="2600" b="1" u="sng" dirty="0">
                <a:latin typeface="+mj-lt"/>
                <a:ea typeface="+mj-ea"/>
                <a:cs typeface="+mj-cs"/>
              </a:rPr>
              <a:t>Lentitud en las plataformas</a:t>
            </a:r>
            <a:r>
              <a:rPr lang="es-ES" sz="2600" dirty="0">
                <a:latin typeface="+mj-lt"/>
                <a:ea typeface="+mj-ea"/>
                <a:cs typeface="+mj-cs"/>
              </a:rPr>
              <a:t>: </a:t>
            </a:r>
          </a:p>
          <a:p>
            <a:pPr marL="0" indent="0">
              <a:buNone/>
            </a:pPr>
            <a:r>
              <a:rPr lang="es-ES" sz="2600" b="1" u="sng" dirty="0">
                <a:latin typeface="+mj-lt"/>
                <a:ea typeface="+mj-ea"/>
                <a:cs typeface="+mj-cs"/>
              </a:rPr>
              <a:t>Errores al cambiar de pantallas</a:t>
            </a:r>
            <a:r>
              <a:rPr lang="es-ES" sz="2600" dirty="0">
                <a:latin typeface="+mj-lt"/>
                <a:ea typeface="+mj-ea"/>
                <a:cs typeface="+mj-cs"/>
              </a:rPr>
              <a:t>:</a:t>
            </a:r>
          </a:p>
          <a:p>
            <a:pPr>
              <a:buFontTx/>
              <a:buChar char="-"/>
            </a:pPr>
            <a:endParaRPr lang="en-US" sz="2600" dirty="0">
              <a:latin typeface="+mj-lt"/>
              <a:ea typeface="+mj-ea"/>
              <a:cs typeface="+mj-cs"/>
            </a:endParaRPr>
          </a:p>
        </p:txBody>
      </p:sp>
    </p:spTree>
    <p:extLst>
      <p:ext uri="{BB962C8B-B14F-4D97-AF65-F5344CB8AC3E}">
        <p14:creationId xmlns:p14="http://schemas.microsoft.com/office/powerpoint/2010/main" val="3572865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7A682-2768-4CBB-B70C-41BB0A27DFC0}"/>
              </a:ext>
            </a:extLst>
          </p:cNvPr>
          <p:cNvSpPr>
            <a:spLocks noGrp="1"/>
          </p:cNvSpPr>
          <p:nvPr>
            <p:ph idx="1"/>
          </p:nvPr>
        </p:nvSpPr>
        <p:spPr>
          <a:xfrm>
            <a:off x="838200" y="230819"/>
            <a:ext cx="10515600" cy="5946144"/>
          </a:xfrm>
        </p:spPr>
        <p:txBody>
          <a:bodyPr>
            <a:normAutofit/>
          </a:bodyPr>
          <a:lstStyle/>
          <a:p>
            <a:pPr marL="0" indent="0">
              <a:buNone/>
            </a:pPr>
            <a:r>
              <a:rPr lang="es-ES" sz="2400" dirty="0">
                <a:latin typeface="+mj-lt"/>
                <a:ea typeface="+mj-ea"/>
                <a:cs typeface="+mj-cs"/>
              </a:rPr>
              <a:t>-</a:t>
            </a:r>
            <a:r>
              <a:rPr lang="es-ES" sz="2400" b="1" u="sng" dirty="0">
                <a:latin typeface="+mj-lt"/>
                <a:ea typeface="+mj-ea"/>
                <a:cs typeface="+mj-cs"/>
              </a:rPr>
              <a:t>Problemas de comunicación del cliente</a:t>
            </a:r>
            <a:r>
              <a:rPr lang="es-ES" sz="2400" dirty="0">
                <a:latin typeface="+mj-lt"/>
                <a:ea typeface="+mj-ea"/>
                <a:cs typeface="+mj-cs"/>
              </a:rPr>
              <a:t>:</a:t>
            </a:r>
          </a:p>
          <a:p>
            <a:pPr>
              <a:buFontTx/>
              <a:buChar char="-"/>
            </a:pPr>
            <a:r>
              <a:rPr lang="es-ES" sz="2400" b="1" u="sng" dirty="0">
                <a:latin typeface="+mj-lt"/>
                <a:ea typeface="+mj-ea"/>
                <a:cs typeface="+mj-cs"/>
              </a:rPr>
              <a:t>Demoras por parte del agente</a:t>
            </a:r>
            <a:r>
              <a:rPr lang="es-ES" sz="2400" dirty="0">
                <a:latin typeface="+mj-lt"/>
                <a:ea typeface="+mj-ea"/>
                <a:cs typeface="+mj-cs"/>
              </a:rPr>
              <a:t>:</a:t>
            </a:r>
          </a:p>
          <a:p>
            <a:r>
              <a:rPr lang="es-ES" sz="2400" b="1" dirty="0">
                <a:latin typeface="+mj-lt"/>
                <a:ea typeface="+mj-ea"/>
                <a:cs typeface="+mj-cs"/>
              </a:rPr>
              <a:t>Falta de formación del agente:</a:t>
            </a:r>
          </a:p>
          <a:p>
            <a:pPr>
              <a:buFontTx/>
              <a:buChar char="-"/>
            </a:pPr>
            <a:r>
              <a:rPr lang="es-ES" sz="2400" b="1" u="sng" dirty="0">
                <a:latin typeface="+mj-lt"/>
                <a:ea typeface="+mj-ea"/>
                <a:cs typeface="+mj-cs"/>
              </a:rPr>
              <a:t>Inseguridad en el manejo del cliente</a:t>
            </a:r>
            <a:r>
              <a:rPr lang="es-ES" sz="2400" dirty="0">
                <a:latin typeface="+mj-lt"/>
                <a:ea typeface="+mj-ea"/>
                <a:cs typeface="+mj-cs"/>
              </a:rPr>
              <a:t>: </a:t>
            </a:r>
          </a:p>
          <a:p>
            <a:pPr marL="0" indent="0">
              <a:buNone/>
            </a:pPr>
            <a:r>
              <a:rPr lang="es-ES" sz="2400" dirty="0">
                <a:latin typeface="+mj-lt"/>
                <a:ea typeface="+mj-ea"/>
                <a:cs typeface="+mj-cs"/>
              </a:rPr>
              <a:t>- </a:t>
            </a:r>
            <a:r>
              <a:rPr lang="es-ES" sz="2400" b="1" u="sng" dirty="0">
                <a:latin typeface="+mj-lt"/>
                <a:ea typeface="+mj-ea"/>
                <a:cs typeface="+mj-cs"/>
              </a:rPr>
              <a:t>Desconocimiento de productos o procesos</a:t>
            </a:r>
            <a:r>
              <a:rPr lang="es-ES" sz="2400" dirty="0">
                <a:latin typeface="+mj-lt"/>
                <a:ea typeface="+mj-ea"/>
                <a:cs typeface="+mj-cs"/>
              </a:rPr>
              <a:t>:</a:t>
            </a:r>
          </a:p>
          <a:p>
            <a:pPr>
              <a:buFontTx/>
              <a:buChar char="-"/>
            </a:pPr>
            <a:r>
              <a:rPr lang="es-ES" sz="2400" b="1" dirty="0">
                <a:latin typeface="+mj-lt"/>
                <a:ea typeface="+mj-ea"/>
                <a:cs typeface="+mj-cs"/>
              </a:rPr>
              <a:t>Cliente indeciso:</a:t>
            </a:r>
          </a:p>
          <a:p>
            <a:pPr marL="0" indent="0">
              <a:buNone/>
            </a:pPr>
            <a:r>
              <a:rPr lang="es-ES" sz="2400" b="1" dirty="0">
                <a:latin typeface="+mj-lt"/>
                <a:ea typeface="+mj-ea"/>
                <a:cs typeface="+mj-cs"/>
              </a:rPr>
              <a:t>- Demasiada información innecesaria:</a:t>
            </a:r>
          </a:p>
          <a:p>
            <a:pPr marL="0" indent="0">
              <a:buNone/>
            </a:pPr>
            <a:r>
              <a:rPr lang="es-ES" sz="2400" b="1" dirty="0">
                <a:latin typeface="+mj-lt"/>
                <a:ea typeface="+mj-ea"/>
                <a:cs typeface="+mj-cs"/>
              </a:rPr>
              <a:t>- Mala gestión del tiempo:</a:t>
            </a:r>
          </a:p>
          <a:p>
            <a:pPr>
              <a:buFontTx/>
              <a:buChar char="-"/>
            </a:pPr>
            <a:r>
              <a:rPr lang="es-ES" sz="2400" b="1" dirty="0">
                <a:latin typeface="+mj-lt"/>
                <a:ea typeface="+mj-ea"/>
                <a:cs typeface="+mj-cs"/>
              </a:rPr>
              <a:t>Falta de preparación del cliente</a:t>
            </a:r>
            <a:r>
              <a:rPr lang="es-ES" sz="2400" dirty="0">
                <a:latin typeface="+mj-lt"/>
                <a:ea typeface="+mj-ea"/>
                <a:cs typeface="+mj-cs"/>
              </a:rPr>
              <a:t>:</a:t>
            </a:r>
          </a:p>
          <a:p>
            <a:pPr>
              <a:buFontTx/>
              <a:buChar char="-"/>
            </a:pPr>
            <a:endParaRPr lang="es-ES" sz="2400" b="1" dirty="0">
              <a:latin typeface="+mj-lt"/>
              <a:ea typeface="+mj-ea"/>
              <a:cs typeface="+mj-cs"/>
            </a:endParaRPr>
          </a:p>
          <a:p>
            <a:pPr>
              <a:buFontTx/>
              <a:buChar char="-"/>
            </a:pPr>
            <a:endParaRPr lang="es-ES" sz="2400" dirty="0">
              <a:latin typeface="+mj-lt"/>
              <a:ea typeface="+mj-ea"/>
              <a:cs typeface="+mj-cs"/>
            </a:endParaRPr>
          </a:p>
        </p:txBody>
      </p:sp>
    </p:spTree>
    <p:extLst>
      <p:ext uri="{BB962C8B-B14F-4D97-AF65-F5344CB8AC3E}">
        <p14:creationId xmlns:p14="http://schemas.microsoft.com/office/powerpoint/2010/main" val="169002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DC31E-1A12-479A-8390-F4294F5067F2}"/>
              </a:ext>
            </a:extLst>
          </p:cNvPr>
          <p:cNvSpPr>
            <a:spLocks noGrp="1"/>
          </p:cNvSpPr>
          <p:nvPr>
            <p:ph idx="1"/>
          </p:nvPr>
        </p:nvSpPr>
        <p:spPr>
          <a:xfrm>
            <a:off x="838200" y="346229"/>
            <a:ext cx="10515600" cy="5830734"/>
          </a:xfrm>
        </p:spPr>
        <p:txBody>
          <a:bodyPr>
            <a:normAutofit/>
          </a:bodyPr>
          <a:lstStyle/>
          <a:p>
            <a:r>
              <a:rPr lang="es-ES" sz="2600" b="1" u="sng" dirty="0">
                <a:latin typeface="+mj-lt"/>
                <a:ea typeface="+mj-ea"/>
                <a:cs typeface="+mj-cs"/>
              </a:rPr>
              <a:t>Recomendaciones para mejorar la productividad de las llamadas largas y muy largas:</a:t>
            </a:r>
          </a:p>
          <a:p>
            <a:r>
              <a:rPr lang="es-ES" sz="2600" dirty="0">
                <a:latin typeface="+mj-lt"/>
                <a:ea typeface="+mj-ea"/>
                <a:cs typeface="+mj-cs"/>
              </a:rPr>
              <a:t>- </a:t>
            </a:r>
            <a:r>
              <a:rPr lang="es-ES" sz="2400" b="1" dirty="0">
                <a:latin typeface="+mj-lt"/>
                <a:ea typeface="+mj-ea"/>
                <a:cs typeface="+mj-cs"/>
              </a:rPr>
              <a:t>Mejora de las herramientas tecnológicas</a:t>
            </a:r>
          </a:p>
          <a:p>
            <a:r>
              <a:rPr lang="es-ES" sz="2400" b="1" dirty="0">
                <a:latin typeface="+mj-lt"/>
                <a:ea typeface="+mj-ea"/>
                <a:cs typeface="+mj-cs"/>
              </a:rPr>
              <a:t>- Capacitación adicional para los agentes</a:t>
            </a:r>
          </a:p>
          <a:p>
            <a:r>
              <a:rPr lang="es-ES" sz="2400" b="1" dirty="0">
                <a:latin typeface="+mj-lt"/>
                <a:ea typeface="+mj-ea"/>
                <a:cs typeface="+mj-cs"/>
              </a:rPr>
              <a:t>- Optimización de la infraestructura técnica</a:t>
            </a:r>
          </a:p>
          <a:p>
            <a:r>
              <a:rPr lang="es-ES" sz="2400" dirty="0">
                <a:latin typeface="+mj-lt"/>
                <a:ea typeface="+mj-ea"/>
                <a:cs typeface="+mj-cs"/>
              </a:rPr>
              <a:t>- </a:t>
            </a:r>
            <a:r>
              <a:rPr lang="es-ES" sz="2400" b="1" dirty="0">
                <a:latin typeface="+mj-lt"/>
                <a:ea typeface="+mj-ea"/>
                <a:cs typeface="+mj-cs"/>
              </a:rPr>
              <a:t>Uso de guiones de llamada bien estructurados</a:t>
            </a:r>
          </a:p>
          <a:p>
            <a:r>
              <a:rPr lang="es-ES" sz="2400" b="1" dirty="0">
                <a:latin typeface="+mj-lt"/>
                <a:ea typeface="+mj-ea"/>
                <a:cs typeface="+mj-cs"/>
              </a:rPr>
              <a:t>- Gestión del tiempo de la llamada</a:t>
            </a:r>
          </a:p>
          <a:p>
            <a:r>
              <a:rPr lang="es-ES" sz="2400" b="1" dirty="0">
                <a:latin typeface="+mj-lt"/>
                <a:ea typeface="+mj-ea"/>
                <a:cs typeface="+mj-cs"/>
              </a:rPr>
              <a:t>- Preparación previa del cliente</a:t>
            </a:r>
          </a:p>
          <a:p>
            <a:r>
              <a:rPr lang="es-ES" sz="2600" dirty="0">
                <a:latin typeface="+mj-lt"/>
                <a:ea typeface="+mj-ea"/>
                <a:cs typeface="+mj-cs"/>
              </a:rPr>
              <a:t>- </a:t>
            </a:r>
            <a:r>
              <a:rPr lang="es-ES" sz="2400" b="1" dirty="0">
                <a:latin typeface="+mj-lt"/>
                <a:ea typeface="+mj-ea"/>
                <a:cs typeface="+mj-cs"/>
              </a:rPr>
              <a:t>Desarrollar habilidades de escucha activa</a:t>
            </a:r>
          </a:p>
          <a:p>
            <a:r>
              <a:rPr lang="es-ES" sz="2400" b="1" dirty="0">
                <a:latin typeface="+mj-lt"/>
                <a:ea typeface="+mj-ea"/>
                <a:cs typeface="+mj-cs"/>
              </a:rPr>
              <a:t>- Optimización del flujo de trabajo</a:t>
            </a:r>
          </a:p>
          <a:p>
            <a:endParaRPr lang="es-ES" sz="2400" b="1" dirty="0">
              <a:latin typeface="+mj-lt"/>
              <a:ea typeface="+mj-ea"/>
              <a:cs typeface="+mj-cs"/>
            </a:endParaRPr>
          </a:p>
          <a:p>
            <a:endParaRPr lang="es-ES" sz="2400" b="1" dirty="0">
              <a:latin typeface="+mj-lt"/>
              <a:ea typeface="+mj-ea"/>
              <a:cs typeface="+mj-cs"/>
            </a:endParaRPr>
          </a:p>
          <a:p>
            <a:endParaRPr lang="es-ES" sz="2400" b="1" dirty="0">
              <a:latin typeface="+mj-lt"/>
              <a:ea typeface="+mj-ea"/>
              <a:cs typeface="+mj-cs"/>
            </a:endParaRPr>
          </a:p>
        </p:txBody>
      </p:sp>
    </p:spTree>
    <p:extLst>
      <p:ext uri="{BB962C8B-B14F-4D97-AF65-F5344CB8AC3E}">
        <p14:creationId xmlns:p14="http://schemas.microsoft.com/office/powerpoint/2010/main" val="93692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2. Simplificación del problema y </a:t>
            </a:r>
            <a:r>
              <a:rPr lang="es-ES" sz="3200" dirty="0" err="1"/>
              <a:t>asumpciones</a:t>
            </a:r>
            <a:endParaRPr lang="es-ES" sz="3200" dirty="0"/>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03A53A84-9C35-13F7-FCA9-C621DCC9D1B0}"/>
              </a:ext>
            </a:extLst>
          </p:cNvPr>
          <p:cNvSpPr txBox="1"/>
          <p:nvPr/>
        </p:nvSpPr>
        <p:spPr>
          <a:xfrm>
            <a:off x="488271" y="1265286"/>
            <a:ext cx="11097088" cy="2215991"/>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Solo utilizaremos para el modelo, las variables explicadas en el Anexo A.1. El modelo se podría hacer más complejo, pero haremos este simplificación para este Sprint 1, comentado con la directora del departamento.</a:t>
            </a:r>
          </a:p>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Intentaremos encontrar la </a:t>
            </a:r>
            <a:r>
              <a:rPr lang="es-ES" sz="2000" b="1" kern="100" dirty="0">
                <a:effectLst/>
                <a:latin typeface="Arial" panose="020B0604020202020204" pitchFamily="34" charset="0"/>
                <a:ea typeface="Calibri" panose="020F0502020204030204" pitchFamily="34" charset="0"/>
                <a:cs typeface="Times New Roman" panose="02020603050405020304" pitchFamily="18" charset="0"/>
              </a:rPr>
              <a:t>tasa de conversión</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 una variable famosa en marketing</a:t>
            </a:r>
            <a:r>
              <a:rPr lang="es-ES" sz="2000" kern="100" dirty="0">
                <a:latin typeface="Arial" panose="020B0604020202020204" pitchFamily="34" charset="0"/>
                <a:ea typeface="Calibri" panose="020F0502020204030204" pitchFamily="34" charset="0"/>
                <a:cs typeface="Times New Roman" panose="02020603050405020304" pitchFamily="18" charset="0"/>
              </a:rPr>
              <a:t>, donde el número objetivos, es el número depósitos contratados, y total visitas el número de llamadas realizadas</a:t>
            </a:r>
            <a:endParaRPr lang="es-ES" sz="2000" kern="1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pic>
        <p:nvPicPr>
          <p:cNvPr id="1026" name="Picture 2" descr="Qué es y cómo se calcula la tasa de conversión? - Blog de hiberus">
            <a:extLst>
              <a:ext uri="{FF2B5EF4-FFF2-40B4-BE49-F238E27FC236}">
                <a16:creationId xmlns:a16="http://schemas.microsoft.com/office/drawing/2014/main" id="{AECAA8E3-95AB-11F1-FA0A-9BACF0E93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746" y="3414784"/>
            <a:ext cx="3429000" cy="133350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4378D5C3-D7C3-FEA7-5B02-E2197D6ACBFB}"/>
              </a:ext>
            </a:extLst>
          </p:cNvPr>
          <p:cNvSpPr txBox="1"/>
          <p:nvPr/>
        </p:nvSpPr>
        <p:spPr>
          <a:xfrm>
            <a:off x="7084380" y="3513763"/>
            <a:ext cx="5495277" cy="276999"/>
          </a:xfrm>
          <a:prstGeom prst="rect">
            <a:avLst/>
          </a:prstGeom>
          <a:noFill/>
        </p:spPr>
        <p:txBody>
          <a:bodyPr wrap="square" rtlCol="0">
            <a:spAutoFit/>
          </a:bodyPr>
          <a:lstStyle/>
          <a:p>
            <a:r>
              <a:rPr lang="es-ES" sz="1200" b="1" kern="100" dirty="0">
                <a:latin typeface="Arial" panose="020B0604020202020204" pitchFamily="34" charset="0"/>
                <a:ea typeface="Calibri" panose="020F0502020204030204" pitchFamily="34" charset="0"/>
                <a:cs typeface="Times New Roman" panose="02020603050405020304" pitchFamily="18" charset="0"/>
              </a:rPr>
              <a:t>número objetivos: </a:t>
            </a:r>
            <a:r>
              <a:rPr lang="es-ES" sz="1200" kern="100" dirty="0">
                <a:latin typeface="Arial" panose="020B0604020202020204" pitchFamily="34" charset="0"/>
                <a:ea typeface="Calibri" panose="020F0502020204030204" pitchFamily="34" charset="0"/>
                <a:cs typeface="Times New Roman" panose="02020603050405020304" pitchFamily="18" charset="0"/>
              </a:rPr>
              <a:t>número depósitos contratados, es decir depósito=1</a:t>
            </a:r>
            <a:endParaRPr lang="es-ES" sz="1200" dirty="0"/>
          </a:p>
        </p:txBody>
      </p:sp>
      <p:sp>
        <p:nvSpPr>
          <p:cNvPr id="8" name="CuadroTexto 7">
            <a:extLst>
              <a:ext uri="{FF2B5EF4-FFF2-40B4-BE49-F238E27FC236}">
                <a16:creationId xmlns:a16="http://schemas.microsoft.com/office/drawing/2014/main" id="{5CF81D3C-DCEB-BDA2-105A-27585EC9AA14}"/>
              </a:ext>
            </a:extLst>
          </p:cNvPr>
          <p:cNvSpPr txBox="1"/>
          <p:nvPr/>
        </p:nvSpPr>
        <p:spPr>
          <a:xfrm>
            <a:off x="7084380" y="3968768"/>
            <a:ext cx="5495277" cy="276999"/>
          </a:xfrm>
          <a:prstGeom prst="rect">
            <a:avLst/>
          </a:prstGeom>
          <a:noFill/>
        </p:spPr>
        <p:txBody>
          <a:bodyPr wrap="square" rtlCol="0">
            <a:spAutoFit/>
          </a:bodyPr>
          <a:lstStyle/>
          <a:p>
            <a:r>
              <a:rPr lang="es-ES" sz="1200" b="1" kern="100" dirty="0">
                <a:latin typeface="Arial" panose="020B0604020202020204" pitchFamily="34" charset="0"/>
                <a:ea typeface="Calibri" panose="020F0502020204030204" pitchFamily="34" charset="0"/>
                <a:cs typeface="Times New Roman" panose="02020603050405020304" pitchFamily="18" charset="0"/>
              </a:rPr>
              <a:t>Total visitas: </a:t>
            </a:r>
            <a:r>
              <a:rPr lang="es-ES" sz="1200" kern="100" dirty="0">
                <a:latin typeface="Arial" panose="020B0604020202020204" pitchFamily="34" charset="0"/>
                <a:ea typeface="Calibri" panose="020F0502020204030204" pitchFamily="34" charset="0"/>
                <a:cs typeface="Times New Roman" panose="02020603050405020304" pitchFamily="18" charset="0"/>
              </a:rPr>
              <a:t>número de llamadas realizadas</a:t>
            </a:r>
            <a:endParaRPr lang="es-ES" sz="1200"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26127" y="4926290"/>
            <a:ext cx="11097088" cy="984885"/>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No podremos utilizar la duración en un modelo de regresión predictivo. Por temas de notas metodológicas, explicado en detalle en el Anexo A.2.</a:t>
            </a:r>
          </a:p>
          <a:p>
            <a:endParaRPr lang="es-ES" dirty="0"/>
          </a:p>
        </p:txBody>
      </p:sp>
    </p:spTree>
    <p:extLst>
      <p:ext uri="{BB962C8B-B14F-4D97-AF65-F5344CB8AC3E}">
        <p14:creationId xmlns:p14="http://schemas.microsoft.com/office/powerpoint/2010/main" val="355843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3. EDA: Análisis exploratorio</a:t>
            </a:r>
          </a:p>
          <a:p>
            <a:pPr marL="342900" indent="-342900">
              <a:buAutoNum type="arabicPeriod"/>
            </a:pPr>
            <a:endParaRPr lang="es-ES" dirty="0"/>
          </a:p>
          <a:p>
            <a:pPr marL="342900" indent="-342900">
              <a:buAutoNum type="arabicPeriod"/>
            </a:pPr>
            <a:endParaRPr lang="es-ES"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88271" y="5221148"/>
            <a:ext cx="11097088" cy="707886"/>
          </a:xfrm>
          <a:prstGeom prst="rect">
            <a:avLst/>
          </a:prstGeom>
          <a:noFill/>
        </p:spPr>
        <p:txBody>
          <a:bodyPr wrap="square" rtlCol="0">
            <a:spAutoFit/>
          </a:bodyPr>
          <a:lstStyle/>
          <a:p>
            <a:r>
              <a:rPr lang="es-ES" sz="2000" kern="100" dirty="0">
                <a:latin typeface="Arial" panose="020B0604020202020204" pitchFamily="34" charset="0"/>
                <a:ea typeface="Calibri" panose="020F0502020204030204" pitchFamily="34" charset="0"/>
                <a:cs typeface="Times New Roman" panose="02020603050405020304" pitchFamily="18" charset="0"/>
              </a:rPr>
              <a:t>Tanto si quitamos como si no quitamos </a:t>
            </a:r>
            <a:r>
              <a:rPr lang="es-ES" sz="2000" b="1" kern="100" dirty="0">
                <a:latin typeface="Arial" panose="020B0604020202020204" pitchFamily="34" charset="0"/>
                <a:ea typeface="Calibri" panose="020F0502020204030204" pitchFamily="34" charset="0"/>
                <a:cs typeface="Times New Roman" panose="02020603050405020304" pitchFamily="18" charset="0"/>
              </a:rPr>
              <a:t>valores atípicos leves</a:t>
            </a:r>
            <a:r>
              <a:rPr lang="es-ES" sz="2000" kern="100" dirty="0">
                <a:latin typeface="Arial" panose="020B0604020202020204" pitchFamily="34" charset="0"/>
                <a:ea typeface="Calibri" panose="020F0502020204030204" pitchFamily="34" charset="0"/>
                <a:cs typeface="Times New Roman" panose="02020603050405020304" pitchFamily="18" charset="0"/>
              </a:rPr>
              <a:t>, parece ser que es más probable contratar un depósito cuando el tiempo de duración es mayor.</a:t>
            </a:r>
            <a:endParaRPr lang="es-ES" dirty="0"/>
          </a:p>
        </p:txBody>
      </p:sp>
      <p:pic>
        <p:nvPicPr>
          <p:cNvPr id="10" name="Imagen 9">
            <a:extLst>
              <a:ext uri="{FF2B5EF4-FFF2-40B4-BE49-F238E27FC236}">
                <a16:creationId xmlns:a16="http://schemas.microsoft.com/office/drawing/2014/main" id="{0E56165E-E612-AC5C-6ADF-67347D419762}"/>
              </a:ext>
            </a:extLst>
          </p:cNvPr>
          <p:cNvPicPr>
            <a:picLocks noChangeAspect="1"/>
          </p:cNvPicPr>
          <p:nvPr/>
        </p:nvPicPr>
        <p:blipFill>
          <a:blip r:embed="rId2"/>
          <a:srcRect l="-2387" t="2200" r="2387" b="-576"/>
          <a:stretch/>
        </p:blipFill>
        <p:spPr>
          <a:xfrm>
            <a:off x="6555965" y="1144410"/>
            <a:ext cx="5029394" cy="3729037"/>
          </a:xfrm>
          <a:prstGeom prst="rect">
            <a:avLst/>
          </a:prstGeom>
        </p:spPr>
      </p:pic>
      <p:pic>
        <p:nvPicPr>
          <p:cNvPr id="12" name="Imagen 11">
            <a:extLst>
              <a:ext uri="{FF2B5EF4-FFF2-40B4-BE49-F238E27FC236}">
                <a16:creationId xmlns:a16="http://schemas.microsoft.com/office/drawing/2014/main" id="{6E1C1FE0-7018-0466-4787-F1DF5061996E}"/>
              </a:ext>
            </a:extLst>
          </p:cNvPr>
          <p:cNvPicPr>
            <a:picLocks noChangeAspect="1"/>
          </p:cNvPicPr>
          <p:nvPr/>
        </p:nvPicPr>
        <p:blipFill>
          <a:blip r:embed="rId3"/>
          <a:stretch>
            <a:fillRect/>
          </a:stretch>
        </p:blipFill>
        <p:spPr>
          <a:xfrm>
            <a:off x="276493" y="1144409"/>
            <a:ext cx="4798028" cy="3729038"/>
          </a:xfrm>
          <a:prstGeom prst="rect">
            <a:avLst/>
          </a:prstGeom>
        </p:spPr>
      </p:pic>
      <p:pic>
        <p:nvPicPr>
          <p:cNvPr id="14" name="Imagen 13">
            <a:extLst>
              <a:ext uri="{FF2B5EF4-FFF2-40B4-BE49-F238E27FC236}">
                <a16:creationId xmlns:a16="http://schemas.microsoft.com/office/drawing/2014/main" id="{99E88275-5FCA-0F1A-8BA0-E8912F391EF9}"/>
              </a:ext>
            </a:extLst>
          </p:cNvPr>
          <p:cNvPicPr>
            <a:picLocks noChangeAspect="1"/>
          </p:cNvPicPr>
          <p:nvPr/>
        </p:nvPicPr>
        <p:blipFill>
          <a:blip r:embed="rId4"/>
          <a:stretch>
            <a:fillRect/>
          </a:stretch>
        </p:blipFill>
        <p:spPr>
          <a:xfrm>
            <a:off x="5213462" y="2234106"/>
            <a:ext cx="1824648" cy="272038"/>
          </a:xfrm>
          <a:prstGeom prst="rect">
            <a:avLst/>
          </a:prstGeom>
        </p:spPr>
      </p:pic>
      <p:sp>
        <p:nvSpPr>
          <p:cNvPr id="17" name="Flecha: a la derecha 16">
            <a:extLst>
              <a:ext uri="{FF2B5EF4-FFF2-40B4-BE49-F238E27FC236}">
                <a16:creationId xmlns:a16="http://schemas.microsoft.com/office/drawing/2014/main" id="{4CDCEF62-7B64-0596-41B8-6496D75FB071}"/>
              </a:ext>
            </a:extLst>
          </p:cNvPr>
          <p:cNvSpPr/>
          <p:nvPr/>
        </p:nvSpPr>
        <p:spPr>
          <a:xfrm>
            <a:off x="5326039" y="25061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1B202285-B4F9-7077-BCC9-EB858B1857A0}"/>
              </a:ext>
            </a:extLst>
          </p:cNvPr>
          <p:cNvSpPr txBox="1"/>
          <p:nvPr/>
        </p:nvSpPr>
        <p:spPr>
          <a:xfrm>
            <a:off x="5326039" y="1864773"/>
            <a:ext cx="1031436" cy="369332"/>
          </a:xfrm>
          <a:prstGeom prst="rect">
            <a:avLst/>
          </a:prstGeom>
          <a:noFill/>
        </p:spPr>
        <p:txBody>
          <a:bodyPr wrap="none" rtlCol="0">
            <a:spAutoFit/>
          </a:bodyPr>
          <a:lstStyle/>
          <a:p>
            <a:r>
              <a:rPr lang="es-ES" dirty="0"/>
              <a:t>quitando</a:t>
            </a:r>
          </a:p>
        </p:txBody>
      </p:sp>
    </p:spTree>
    <p:extLst>
      <p:ext uri="{BB962C8B-B14F-4D97-AF65-F5344CB8AC3E}">
        <p14:creationId xmlns:p14="http://schemas.microsoft.com/office/powerpoint/2010/main" val="314239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3. EDA: Análisis exploratorio</a:t>
            </a:r>
          </a:p>
          <a:p>
            <a:pPr marL="342900" indent="-342900">
              <a:buAutoNum type="arabicPeriod"/>
            </a:pPr>
            <a:endParaRPr lang="es-ES" dirty="0"/>
          </a:p>
          <a:p>
            <a:pPr marL="342900" indent="-342900">
              <a:buAutoNum type="arabicPeriod"/>
            </a:pPr>
            <a:endParaRPr lang="es-ES" dirty="0"/>
          </a:p>
        </p:txBody>
      </p:sp>
      <p:sp>
        <p:nvSpPr>
          <p:cNvPr id="9" name="CuadroTexto 8">
            <a:extLst>
              <a:ext uri="{FF2B5EF4-FFF2-40B4-BE49-F238E27FC236}">
                <a16:creationId xmlns:a16="http://schemas.microsoft.com/office/drawing/2014/main" id="{BBC5BD29-8166-A811-C182-C8D98F21CE2B}"/>
              </a:ext>
            </a:extLst>
          </p:cNvPr>
          <p:cNvSpPr txBox="1"/>
          <p:nvPr/>
        </p:nvSpPr>
        <p:spPr>
          <a:xfrm>
            <a:off x="488271" y="5221148"/>
            <a:ext cx="11097088" cy="1292662"/>
          </a:xfrm>
          <a:prstGeom prst="rect">
            <a:avLst/>
          </a:prstGeom>
          <a:noFill/>
        </p:spPr>
        <p:txBody>
          <a:bodyPr wrap="square" rtlCol="0">
            <a:spAutoFit/>
          </a:bodyPr>
          <a:lstStyle/>
          <a:p>
            <a:r>
              <a:rPr lang="es-ES" sz="2000" kern="100" dirty="0">
                <a:effectLst/>
                <a:latin typeface="Arial" panose="020B0604020202020204" pitchFamily="34" charset="0"/>
                <a:ea typeface="Calibri" panose="020F0502020204030204" pitchFamily="34" charset="0"/>
                <a:cs typeface="Times New Roman" panose="02020603050405020304" pitchFamily="18" charset="0"/>
              </a:rPr>
              <a:t>Vemos que la </a:t>
            </a:r>
            <a:r>
              <a:rPr lang="es-ES" sz="2000" b="1" kern="100" dirty="0">
                <a:effectLst/>
                <a:latin typeface="Arial" panose="020B0604020202020204" pitchFamily="34" charset="0"/>
                <a:ea typeface="Calibri" panose="020F0502020204030204" pitchFamily="34" charset="0"/>
                <a:cs typeface="Times New Roman" panose="02020603050405020304" pitchFamily="18" charset="0"/>
              </a:rPr>
              <a:t>primera curva sigue una distribución Gamma</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 y si quitamos anómalos leves, quizá distorsionaríamos la cola. Es por eso que de momento decidimos mantenerlos, que lo argumentaremos posteriormente.</a:t>
            </a:r>
          </a:p>
          <a:p>
            <a:endParaRPr lang="es-ES" dirty="0"/>
          </a:p>
        </p:txBody>
      </p:sp>
      <p:sp>
        <p:nvSpPr>
          <p:cNvPr id="17" name="Flecha: a la derecha 16">
            <a:extLst>
              <a:ext uri="{FF2B5EF4-FFF2-40B4-BE49-F238E27FC236}">
                <a16:creationId xmlns:a16="http://schemas.microsoft.com/office/drawing/2014/main" id="{4CDCEF62-7B64-0596-41B8-6496D75FB071}"/>
              </a:ext>
            </a:extLst>
          </p:cNvPr>
          <p:cNvSpPr/>
          <p:nvPr/>
        </p:nvSpPr>
        <p:spPr>
          <a:xfrm>
            <a:off x="5326039" y="250614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CC3ADB7B-1F92-0766-7E2C-090B4349DE6C}"/>
              </a:ext>
            </a:extLst>
          </p:cNvPr>
          <p:cNvPicPr>
            <a:picLocks noChangeAspect="1"/>
          </p:cNvPicPr>
          <p:nvPr/>
        </p:nvPicPr>
        <p:blipFill>
          <a:blip r:embed="rId2"/>
          <a:stretch>
            <a:fillRect/>
          </a:stretch>
        </p:blipFill>
        <p:spPr>
          <a:xfrm>
            <a:off x="599105" y="1158868"/>
            <a:ext cx="3869248" cy="4022725"/>
          </a:xfrm>
          <a:prstGeom prst="rect">
            <a:avLst/>
          </a:prstGeom>
        </p:spPr>
      </p:pic>
      <p:pic>
        <p:nvPicPr>
          <p:cNvPr id="6" name="Imagen 5">
            <a:extLst>
              <a:ext uri="{FF2B5EF4-FFF2-40B4-BE49-F238E27FC236}">
                <a16:creationId xmlns:a16="http://schemas.microsoft.com/office/drawing/2014/main" id="{32B3F93B-289C-965E-EFCA-BC3FBE951CA8}"/>
              </a:ext>
            </a:extLst>
          </p:cNvPr>
          <p:cNvPicPr>
            <a:picLocks noChangeAspect="1"/>
          </p:cNvPicPr>
          <p:nvPr/>
        </p:nvPicPr>
        <p:blipFill>
          <a:blip r:embed="rId3"/>
          <a:stretch>
            <a:fillRect/>
          </a:stretch>
        </p:blipFill>
        <p:spPr>
          <a:xfrm>
            <a:off x="5213462" y="2234106"/>
            <a:ext cx="1824648" cy="272038"/>
          </a:xfrm>
          <a:prstGeom prst="rect">
            <a:avLst/>
          </a:prstGeom>
        </p:spPr>
      </p:pic>
      <p:sp>
        <p:nvSpPr>
          <p:cNvPr id="7" name="CuadroTexto 6">
            <a:extLst>
              <a:ext uri="{FF2B5EF4-FFF2-40B4-BE49-F238E27FC236}">
                <a16:creationId xmlns:a16="http://schemas.microsoft.com/office/drawing/2014/main" id="{C02ACECF-FCB5-D6B1-28B6-D1FE205ABAA8}"/>
              </a:ext>
            </a:extLst>
          </p:cNvPr>
          <p:cNvSpPr txBox="1"/>
          <p:nvPr/>
        </p:nvSpPr>
        <p:spPr>
          <a:xfrm>
            <a:off x="5326039" y="1864773"/>
            <a:ext cx="1031436" cy="369332"/>
          </a:xfrm>
          <a:prstGeom prst="rect">
            <a:avLst/>
          </a:prstGeom>
          <a:noFill/>
        </p:spPr>
        <p:txBody>
          <a:bodyPr wrap="none" rtlCol="0">
            <a:spAutoFit/>
          </a:bodyPr>
          <a:lstStyle/>
          <a:p>
            <a:r>
              <a:rPr lang="es-ES" dirty="0"/>
              <a:t>quitando</a:t>
            </a:r>
          </a:p>
        </p:txBody>
      </p:sp>
      <p:pic>
        <p:nvPicPr>
          <p:cNvPr id="11" name="Imagen 10">
            <a:extLst>
              <a:ext uri="{FF2B5EF4-FFF2-40B4-BE49-F238E27FC236}">
                <a16:creationId xmlns:a16="http://schemas.microsoft.com/office/drawing/2014/main" id="{895A85FD-F193-12E2-56E1-4A7912B0A3AE}"/>
              </a:ext>
            </a:extLst>
          </p:cNvPr>
          <p:cNvPicPr>
            <a:picLocks noChangeAspect="1"/>
          </p:cNvPicPr>
          <p:nvPr/>
        </p:nvPicPr>
        <p:blipFill>
          <a:blip r:embed="rId4"/>
          <a:stretch>
            <a:fillRect/>
          </a:stretch>
        </p:blipFill>
        <p:spPr>
          <a:xfrm>
            <a:off x="6719704" y="987438"/>
            <a:ext cx="4208708" cy="4233710"/>
          </a:xfrm>
          <a:prstGeom prst="rect">
            <a:avLst/>
          </a:prstGeom>
        </p:spPr>
      </p:pic>
    </p:spTree>
    <p:extLst>
      <p:ext uri="{BB962C8B-B14F-4D97-AF65-F5344CB8AC3E}">
        <p14:creationId xmlns:p14="http://schemas.microsoft.com/office/powerpoint/2010/main" val="29607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855400-DEBA-7B12-00FC-EC3A6978EDEA}"/>
              </a:ext>
            </a:extLst>
          </p:cNvPr>
          <p:cNvSpPr txBox="1"/>
          <p:nvPr/>
        </p:nvSpPr>
        <p:spPr>
          <a:xfrm>
            <a:off x="488271" y="115408"/>
            <a:ext cx="10440141" cy="2462213"/>
          </a:xfrm>
          <a:prstGeom prst="rect">
            <a:avLst/>
          </a:prstGeom>
          <a:noFill/>
        </p:spPr>
        <p:txBody>
          <a:bodyPr wrap="square" rtlCol="0">
            <a:spAutoFit/>
          </a:bodyPr>
          <a:lstStyle/>
          <a:p>
            <a:pPr marL="342900" indent="-342900">
              <a:buAutoNum type="arabicPeriod"/>
            </a:pPr>
            <a:endParaRPr lang="es-ES" sz="2200" dirty="0"/>
          </a:p>
          <a:p>
            <a:r>
              <a:rPr lang="es-ES" sz="3200" dirty="0"/>
              <a:t>4. Primera respuesta:</a:t>
            </a:r>
            <a:r>
              <a:rPr lang="en-US" sz="3200" dirty="0"/>
              <a:t> </a:t>
            </a:r>
            <a:r>
              <a:rPr lang="es-ES" sz="3200" dirty="0"/>
              <a:t>¿Cómo afecta la duración de las llamadas de contacto a la probabilidad de que un cliente se suscriba a un depósito a plazo fijo?</a:t>
            </a:r>
          </a:p>
          <a:p>
            <a:pPr marL="342900" indent="-342900">
              <a:buAutoNum type="arabicPeriod"/>
            </a:pPr>
            <a:endParaRPr lang="es-ES" dirty="0"/>
          </a:p>
          <a:p>
            <a:pPr marL="342900" indent="-342900">
              <a:buAutoNum type="arabicPeriod"/>
            </a:pPr>
            <a:endParaRPr lang="es-ES" dirty="0"/>
          </a:p>
        </p:txBody>
      </p:sp>
      <p:pic>
        <p:nvPicPr>
          <p:cNvPr id="4" name="Imagen 3">
            <a:extLst>
              <a:ext uri="{FF2B5EF4-FFF2-40B4-BE49-F238E27FC236}">
                <a16:creationId xmlns:a16="http://schemas.microsoft.com/office/drawing/2014/main" id="{8CD38C5B-8B0F-2312-8161-D5CE862A6695}"/>
              </a:ext>
            </a:extLst>
          </p:cNvPr>
          <p:cNvPicPr>
            <a:picLocks noChangeAspect="1"/>
          </p:cNvPicPr>
          <p:nvPr/>
        </p:nvPicPr>
        <p:blipFill>
          <a:blip r:embed="rId2"/>
          <a:stretch>
            <a:fillRect/>
          </a:stretch>
        </p:blipFill>
        <p:spPr>
          <a:xfrm>
            <a:off x="783297" y="2086268"/>
            <a:ext cx="7280048" cy="3865273"/>
          </a:xfrm>
          <a:prstGeom prst="rect">
            <a:avLst/>
          </a:prstGeom>
        </p:spPr>
      </p:pic>
      <p:sp>
        <p:nvSpPr>
          <p:cNvPr id="8" name="CuadroTexto 7">
            <a:extLst>
              <a:ext uri="{FF2B5EF4-FFF2-40B4-BE49-F238E27FC236}">
                <a16:creationId xmlns:a16="http://schemas.microsoft.com/office/drawing/2014/main" id="{39BDB0B9-C3A1-B842-C113-E5881C2812E3}"/>
              </a:ext>
            </a:extLst>
          </p:cNvPr>
          <p:cNvSpPr txBox="1"/>
          <p:nvPr/>
        </p:nvSpPr>
        <p:spPr>
          <a:xfrm>
            <a:off x="8063345" y="1887526"/>
            <a:ext cx="3942673" cy="1600438"/>
          </a:xfrm>
          <a:prstGeom prst="rect">
            <a:avLst/>
          </a:prstGeom>
          <a:noFill/>
        </p:spPr>
        <p:txBody>
          <a:bodyPr wrap="square" rtlCol="0">
            <a:spAutoFit/>
          </a:bodyPr>
          <a:lstStyle/>
          <a:p>
            <a:pPr marL="342900" indent="-342900">
              <a:buFont typeface="Arial" panose="020B0604020202020204" pitchFamily="34" charset="0"/>
              <a:buChar char="•"/>
            </a:pPr>
            <a:r>
              <a:rPr lang="es-ES" sz="2000" kern="100" dirty="0">
                <a:effectLst/>
                <a:latin typeface="Arial" panose="020B0604020202020204" pitchFamily="34" charset="0"/>
                <a:ea typeface="Calibri" panose="020F0502020204030204" pitchFamily="34" charset="0"/>
                <a:cs typeface="Times New Roman" panose="02020603050405020304" pitchFamily="18" charset="0"/>
              </a:rPr>
              <a:t>Subdividimos la duración de las llamadas en segmentos por cuartiles como se indica en la figura</a:t>
            </a:r>
          </a:p>
          <a:p>
            <a:endParaRPr lang="es-ES" dirty="0"/>
          </a:p>
        </p:txBody>
      </p:sp>
    </p:spTree>
    <p:extLst>
      <p:ext uri="{BB962C8B-B14F-4D97-AF65-F5344CB8AC3E}">
        <p14:creationId xmlns:p14="http://schemas.microsoft.com/office/powerpoint/2010/main" val="298084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7C55ACC-6F05-30FC-16D1-462EA332498D}"/>
              </a:ext>
            </a:extLst>
          </p:cNvPr>
          <p:cNvSpPr txBox="1"/>
          <p:nvPr/>
        </p:nvSpPr>
        <p:spPr>
          <a:xfrm>
            <a:off x="488271" y="115408"/>
            <a:ext cx="10440141" cy="1477328"/>
          </a:xfrm>
          <a:prstGeom prst="rect">
            <a:avLst/>
          </a:prstGeom>
          <a:noFill/>
        </p:spPr>
        <p:txBody>
          <a:bodyPr wrap="square" rtlCol="0">
            <a:spAutoFit/>
          </a:bodyPr>
          <a:lstStyle/>
          <a:p>
            <a:pPr marL="342900" indent="-342900">
              <a:buAutoNum type="arabicPeriod"/>
            </a:pPr>
            <a:endParaRPr lang="es-ES" sz="2200" dirty="0"/>
          </a:p>
          <a:p>
            <a:r>
              <a:rPr lang="es-ES" sz="3200" dirty="0"/>
              <a:t>4. Primer análisis a la primera pregunta del desafío</a:t>
            </a:r>
          </a:p>
          <a:p>
            <a:pPr marL="342900" indent="-342900">
              <a:buAutoNum type="arabicPeriod"/>
            </a:pPr>
            <a:endParaRPr lang="es-ES" dirty="0"/>
          </a:p>
          <a:p>
            <a:pPr marL="342900" indent="-342900">
              <a:buAutoNum type="arabicPeriod"/>
            </a:pPr>
            <a:endParaRPr lang="es-ES" dirty="0"/>
          </a:p>
        </p:txBody>
      </p:sp>
      <p:sp>
        <p:nvSpPr>
          <p:cNvPr id="3" name="CuadroTexto 2">
            <a:extLst>
              <a:ext uri="{FF2B5EF4-FFF2-40B4-BE49-F238E27FC236}">
                <a16:creationId xmlns:a16="http://schemas.microsoft.com/office/drawing/2014/main" id="{12E3C0BF-8BF8-E19D-EA6A-B96B225E0C57}"/>
              </a:ext>
            </a:extLst>
          </p:cNvPr>
          <p:cNvSpPr txBox="1"/>
          <p:nvPr/>
        </p:nvSpPr>
        <p:spPr>
          <a:xfrm>
            <a:off x="7154159" y="1592735"/>
            <a:ext cx="3942673" cy="1631216"/>
          </a:xfrm>
          <a:prstGeom prst="rect">
            <a:avLst/>
          </a:prstGeom>
          <a:noFill/>
        </p:spPr>
        <p:txBody>
          <a:bodyPr wrap="square" rtlCol="0">
            <a:spAutoFit/>
          </a:bodyPr>
          <a:lstStyle/>
          <a:p>
            <a:pPr marL="342900" indent="-342900">
              <a:buFont typeface="Arial" panose="020B0604020202020204" pitchFamily="34" charset="0"/>
              <a:buChar char="•"/>
            </a:pPr>
            <a:r>
              <a:rPr lang="es-ES" sz="2000" dirty="0"/>
              <a:t>¿</a:t>
            </a:r>
            <a:r>
              <a:rPr lang="en-US" sz="2000" dirty="0" err="1"/>
              <a:t>Cómo</a:t>
            </a:r>
            <a:r>
              <a:rPr lang="en-US" sz="2000" dirty="0"/>
              <a:t> </a:t>
            </a:r>
            <a:r>
              <a:rPr lang="en-US" sz="2000" dirty="0" err="1"/>
              <a:t>afecta</a:t>
            </a:r>
            <a:r>
              <a:rPr lang="en-US" sz="2000" dirty="0"/>
              <a:t> la </a:t>
            </a:r>
            <a:r>
              <a:rPr lang="en-US" sz="2000" dirty="0" err="1"/>
              <a:t>duración</a:t>
            </a:r>
            <a:r>
              <a:rPr lang="en-US" sz="2000" dirty="0"/>
              <a:t> de las </a:t>
            </a:r>
            <a:r>
              <a:rPr lang="en-US" sz="2000" dirty="0" err="1"/>
              <a:t>llamadas</a:t>
            </a:r>
            <a:r>
              <a:rPr lang="en-US" sz="2000" dirty="0"/>
              <a:t> a la </a:t>
            </a:r>
            <a:r>
              <a:rPr lang="en-US" sz="2000" dirty="0" err="1"/>
              <a:t>probabilidad</a:t>
            </a:r>
            <a:r>
              <a:rPr lang="en-US" sz="2000" dirty="0"/>
              <a:t> que un cliente se </a:t>
            </a:r>
            <a:r>
              <a:rPr lang="en-US" sz="2000" dirty="0" err="1"/>
              <a:t>suscriba</a:t>
            </a:r>
            <a:r>
              <a:rPr lang="en-US" sz="2000" dirty="0"/>
              <a:t> a un </a:t>
            </a:r>
            <a:r>
              <a:rPr lang="en-US" sz="2000" dirty="0" err="1"/>
              <a:t>depósito</a:t>
            </a:r>
            <a:r>
              <a:rPr lang="en-US" sz="2000" dirty="0"/>
              <a:t> a </a:t>
            </a:r>
            <a:r>
              <a:rPr lang="en-US" sz="2000" dirty="0" err="1"/>
              <a:t>plazo</a:t>
            </a:r>
            <a:r>
              <a:rPr lang="en-US" sz="2000" dirty="0"/>
              <a:t>?</a:t>
            </a:r>
            <a:r>
              <a:rPr lang="es-ES" sz="2000" dirty="0"/>
              <a:t> </a:t>
            </a:r>
          </a:p>
          <a:p>
            <a:r>
              <a:rPr lang="es-ES" sz="2000" kern="100" dirty="0">
                <a:effectLst/>
                <a:latin typeface="Arial" panose="020B0604020202020204" pitchFamily="34" charset="0"/>
                <a:ea typeface="Calibri" panose="020F0502020204030204" pitchFamily="34" charset="0"/>
                <a:cs typeface="Times New Roman" panose="02020603050405020304" pitchFamily="18" charset="0"/>
              </a:rPr>
              <a:t>  </a:t>
            </a:r>
            <a:r>
              <a:rPr lang="es-ES" sz="2000" kern="100" dirty="0">
                <a:latin typeface="Arial" panose="020B0604020202020204" pitchFamily="34" charset="0"/>
                <a:ea typeface="Calibri" panose="020F0502020204030204" pitchFamily="34" charset="0"/>
                <a:cs typeface="Times New Roman" panose="02020603050405020304" pitchFamily="18" charset="0"/>
              </a:rPr>
              <a:t>   </a:t>
            </a:r>
            <a:r>
              <a:rPr lang="es-ES" sz="2000" kern="100" dirty="0">
                <a:effectLst/>
                <a:latin typeface="Arial" panose="020B0604020202020204" pitchFamily="34" charset="0"/>
                <a:ea typeface="Calibri" panose="020F0502020204030204" pitchFamily="34" charset="0"/>
                <a:cs typeface="Times New Roman" panose="02020603050405020304" pitchFamily="18" charset="0"/>
              </a:rPr>
              <a:t>Una primera respuesta,</a:t>
            </a:r>
            <a:endParaRPr lang="es-ES" dirty="0"/>
          </a:p>
        </p:txBody>
      </p:sp>
      <p:pic>
        <p:nvPicPr>
          <p:cNvPr id="7" name="Picture 6">
            <a:extLst>
              <a:ext uri="{FF2B5EF4-FFF2-40B4-BE49-F238E27FC236}">
                <a16:creationId xmlns:a16="http://schemas.microsoft.com/office/drawing/2014/main" id="{84DC3034-230F-4CB3-A191-212AB18DDF7B}"/>
              </a:ext>
            </a:extLst>
          </p:cNvPr>
          <p:cNvPicPr>
            <a:picLocks noChangeAspect="1"/>
          </p:cNvPicPr>
          <p:nvPr/>
        </p:nvPicPr>
        <p:blipFill>
          <a:blip r:embed="rId2"/>
          <a:stretch>
            <a:fillRect/>
          </a:stretch>
        </p:blipFill>
        <p:spPr>
          <a:xfrm>
            <a:off x="339317" y="1096212"/>
            <a:ext cx="6814842" cy="5075676"/>
          </a:xfrm>
          <a:prstGeom prst="rect">
            <a:avLst/>
          </a:prstGeom>
        </p:spPr>
      </p:pic>
    </p:spTree>
    <p:extLst>
      <p:ext uri="{BB962C8B-B14F-4D97-AF65-F5344CB8AC3E}">
        <p14:creationId xmlns:p14="http://schemas.microsoft.com/office/powerpoint/2010/main" val="196459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E3D2C-0918-4000-B12C-FE67306FA45D}"/>
              </a:ext>
            </a:extLst>
          </p:cNvPr>
          <p:cNvSpPr>
            <a:spLocks noGrp="1"/>
          </p:cNvSpPr>
          <p:nvPr>
            <p:ph idx="1"/>
          </p:nvPr>
        </p:nvSpPr>
        <p:spPr>
          <a:xfrm>
            <a:off x="838200" y="124691"/>
            <a:ext cx="10515600" cy="6052272"/>
          </a:xfrm>
        </p:spPr>
        <p:txBody>
          <a:bodyPr/>
          <a:lstStyle/>
          <a:p>
            <a:r>
              <a:rPr lang="en-US" dirty="0" err="1"/>
              <a:t>En</a:t>
            </a:r>
            <a:r>
              <a:rPr lang="en-US" dirty="0"/>
              <a:t> </a:t>
            </a:r>
            <a:r>
              <a:rPr lang="en-US" dirty="0" err="1"/>
              <a:t>este</a:t>
            </a:r>
            <a:r>
              <a:rPr lang="en-US" dirty="0"/>
              <a:t> caso hemos </a:t>
            </a:r>
            <a:r>
              <a:rPr lang="en-US" dirty="0" err="1"/>
              <a:t>dividido</a:t>
            </a:r>
            <a:r>
              <a:rPr lang="en-US" dirty="0"/>
              <a:t> </a:t>
            </a:r>
            <a:r>
              <a:rPr lang="en-US" dirty="0" err="1"/>
              <a:t>en</a:t>
            </a:r>
            <a:r>
              <a:rPr lang="en-US" dirty="0"/>
              <a:t> 5 apartados la </a:t>
            </a:r>
            <a:r>
              <a:rPr lang="en-US" dirty="0" err="1"/>
              <a:t>duración</a:t>
            </a:r>
            <a:r>
              <a:rPr lang="en-US" dirty="0"/>
              <a:t> de </a:t>
            </a:r>
            <a:r>
              <a:rPr lang="en-US" dirty="0" err="1"/>
              <a:t>llamadas</a:t>
            </a:r>
            <a:r>
              <a:rPr lang="en-US" dirty="0"/>
              <a:t>:</a:t>
            </a:r>
          </a:p>
          <a:p>
            <a:pPr marL="0" indent="0">
              <a:buNone/>
            </a:pPr>
            <a:r>
              <a:rPr lang="es-ES" b="1" dirty="0"/>
              <a:t>- Llamadas muy cortas (0-138 segundos):</a:t>
            </a:r>
          </a:p>
          <a:p>
            <a:pPr marL="0" indent="0">
              <a:buNone/>
            </a:pPr>
            <a:r>
              <a:rPr lang="es-ES" dirty="0"/>
              <a:t>Las llamadas de muy corta duración </a:t>
            </a:r>
            <a:r>
              <a:rPr lang="es-ES" i="1" dirty="0"/>
              <a:t>muestran una proporción extremadamente baja de clientes</a:t>
            </a:r>
            <a:r>
              <a:rPr lang="es-ES" dirty="0"/>
              <a:t> que se suscriben a un depósito. En este tipo de interacciones, el cliente no recibe suficiente información o tiempo para evaluar adecuadamente la oferta, lo que resulta en una baja efectividad en términos de conversión.</a:t>
            </a:r>
          </a:p>
          <a:p>
            <a:pPr marL="0" indent="0">
              <a:buNone/>
            </a:pPr>
            <a:r>
              <a:rPr lang="es-ES" b="1" dirty="0"/>
              <a:t>- Llamadas de duración corta-media (139-255 segundos):</a:t>
            </a:r>
          </a:p>
          <a:p>
            <a:r>
              <a:rPr lang="es-ES" dirty="0"/>
              <a:t>En este rango, hay una ligera mejora en la tasa de conversión en comparación con las llamadas muy cortas, pero aún vemos que la mayoría de los clientes no se suscriben. Aunque estas llamadas proporcionan algo más de tiempo para exponer la oferta, siguen sin generar un nivel de compromiso suficientemente fuerte para que la conversión sea óptima.</a:t>
            </a:r>
          </a:p>
          <a:p>
            <a:pPr>
              <a:buFontTx/>
              <a:buChar char="-"/>
            </a:pPr>
            <a:r>
              <a:rPr lang="en-US" b="1" dirty="0" err="1"/>
              <a:t>Llamadas</a:t>
            </a:r>
            <a:r>
              <a:rPr lang="en-US" b="1" dirty="0"/>
              <a:t> medias-</a:t>
            </a:r>
            <a:r>
              <a:rPr lang="en-US" b="1" dirty="0" err="1"/>
              <a:t>largas</a:t>
            </a:r>
            <a:r>
              <a:rPr lang="en-US" b="1" dirty="0"/>
              <a:t> (256-496 </a:t>
            </a:r>
            <a:r>
              <a:rPr lang="en-US" b="1" dirty="0" err="1"/>
              <a:t>segundos</a:t>
            </a:r>
            <a:r>
              <a:rPr lang="en-US" b="1" dirty="0"/>
              <a:t>):</a:t>
            </a:r>
          </a:p>
          <a:p>
            <a:pPr marL="0" indent="0">
              <a:buNone/>
            </a:pPr>
            <a:r>
              <a:rPr lang="es-ES" dirty="0"/>
              <a:t>Este rango muestra una mejora considerable en la tasa de conversión. Las llamadas medias-largas permiten al cliente recibir más información detallada, lo que incrementa la probabilidad de suscripción. Este rango de duración parece ser un punto óptimo para mantener el interés del cliente sin perder su atención.</a:t>
            </a:r>
          </a:p>
          <a:p>
            <a:endParaRPr lang="es-ES" dirty="0"/>
          </a:p>
          <a:p>
            <a:pPr marL="0" indent="0">
              <a:buNone/>
            </a:pPr>
            <a:endParaRPr lang="en-US" dirty="0"/>
          </a:p>
        </p:txBody>
      </p:sp>
    </p:spTree>
    <p:extLst>
      <p:ext uri="{BB962C8B-B14F-4D97-AF65-F5344CB8AC3E}">
        <p14:creationId xmlns:p14="http://schemas.microsoft.com/office/powerpoint/2010/main" val="341550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5F2CB-B9AB-4BD1-9237-4741F3D5A75F}"/>
              </a:ext>
            </a:extLst>
          </p:cNvPr>
          <p:cNvSpPr>
            <a:spLocks noGrp="1"/>
          </p:cNvSpPr>
          <p:nvPr>
            <p:ph idx="1"/>
          </p:nvPr>
        </p:nvSpPr>
        <p:spPr>
          <a:xfrm>
            <a:off x="838200" y="207818"/>
            <a:ext cx="10515600" cy="5969145"/>
          </a:xfrm>
        </p:spPr>
        <p:txBody>
          <a:bodyPr/>
          <a:lstStyle/>
          <a:p>
            <a:pPr marL="0" indent="0">
              <a:buNone/>
            </a:pPr>
            <a:r>
              <a:rPr lang="es-ES" b="1" dirty="0"/>
              <a:t>- Llamadas largas (497-1033 segundos):</a:t>
            </a:r>
          </a:p>
          <a:p>
            <a:pPr marL="0" indent="0" rtl="0">
              <a:buNone/>
            </a:pPr>
            <a:r>
              <a:rPr lang="es-ES" dirty="0"/>
              <a:t>Las llamadas largas demuestran la tasa más alta de conversión. Aquí, el tiempo de interacción es suficiente para proporcionar detalles completos sobre la oferta, resolver preguntas del cliente y aumentar la probabilidad de conversión de manera significativa. Este rango representa un área clave para maximizar el impacto de las llamadas.</a:t>
            </a:r>
          </a:p>
          <a:p>
            <a:pPr marL="0" indent="0" rtl="0">
              <a:buNone/>
            </a:pPr>
            <a:r>
              <a:rPr lang="es-ES" b="1" dirty="0"/>
              <a:t>- Llamadas muy largas (1034-1570 segundos):</a:t>
            </a:r>
          </a:p>
          <a:p>
            <a:pPr marL="0" indent="0" rtl="0">
              <a:buNone/>
            </a:pPr>
            <a:r>
              <a:rPr lang="es-ES" dirty="0"/>
              <a:t>Aunque las conversiones siguen ocurriendo en este rango, hay una disminución en la efectividad en comparación con las llamadas largas. Es posible que, en algunos casos, las llamadas tan prolongadas terminen por saturar al cliente, causando una leve pérdida de interés. Sin embargo, sigue habiendo conversiones, lo que indica que estas llamadas pueden ser efectivas si se manejan adecuadamente.</a:t>
            </a:r>
          </a:p>
          <a:p>
            <a:pPr marL="0" indent="0" rtl="0">
              <a:buNone/>
            </a:pPr>
            <a:r>
              <a:rPr lang="es-ES" b="1" dirty="0"/>
              <a:t>- Llamadas extremadamente largas (1570+ segundos):</a:t>
            </a:r>
          </a:p>
          <a:p>
            <a:pPr marL="0" indent="0" rtl="0">
              <a:buNone/>
            </a:pPr>
            <a:r>
              <a:rPr lang="es-ES" dirty="0"/>
              <a:t>Este nuevo rango muestra que las llamadas extremadamente largas tienen una tasa de conversión significativamente baja. En muchos casos, este tipo de llamadas podrían generar agotamiento en el cliente, resultando en la pérdida de interés. Es probable que, pasado un cierto punto, el tiempo adicional no esté aportando valor, y el cliente ya haya tomado una decisión o esté perdiendo la paciencia. Por lo tanto, estas llamadas deben ser gestionadas con cuidado, limitando su duración para evitar caer en una sobreexposición de la oferta que resulte contraproducente.</a:t>
            </a:r>
          </a:p>
          <a:p>
            <a:pPr marL="0" indent="0" rtl="0">
              <a:buNone/>
            </a:pPr>
            <a:endParaRPr lang="en-US" dirty="0"/>
          </a:p>
          <a:p>
            <a:endParaRPr lang="en-US" dirty="0"/>
          </a:p>
        </p:txBody>
      </p:sp>
    </p:spTree>
    <p:extLst>
      <p:ext uri="{BB962C8B-B14F-4D97-AF65-F5344CB8AC3E}">
        <p14:creationId xmlns:p14="http://schemas.microsoft.com/office/powerpoint/2010/main" val="339889563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639</TotalTime>
  <Words>1824</Words>
  <Application>Microsoft Office PowerPoint</Application>
  <PresentationFormat>Widescreen</PresentationFormat>
  <Paragraphs>151</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Sylfaen</vt:lpstr>
      <vt:lpstr>Retrospección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Gorka Bonals</dc:creator>
  <cp:lastModifiedBy>Germán Lizarraga Pereira</cp:lastModifiedBy>
  <cp:revision>25</cp:revision>
  <dcterms:created xsi:type="dcterms:W3CDTF">2024-10-11T07:34:16Z</dcterms:created>
  <dcterms:modified xsi:type="dcterms:W3CDTF">2024-10-13T10:13:31Z</dcterms:modified>
</cp:coreProperties>
</file>