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4" r:id="rId5"/>
    <p:sldId id="328" r:id="rId6"/>
    <p:sldId id="330" r:id="rId7"/>
    <p:sldId id="351" r:id="rId8"/>
    <p:sldId id="329" r:id="rId9"/>
    <p:sldId id="332" r:id="rId10"/>
    <p:sldId id="350" r:id="rId11"/>
    <p:sldId id="333" r:id="rId12"/>
    <p:sldId id="334" r:id="rId13"/>
    <p:sldId id="349" r:id="rId14"/>
    <p:sldId id="352" r:id="rId15"/>
    <p:sldId id="335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009900"/>
    <a:srgbClr val="D9FFD9"/>
    <a:srgbClr val="CFAFE7"/>
    <a:srgbClr val="C39BE1"/>
    <a:srgbClr val="FFB7B7"/>
    <a:srgbClr val="81D185"/>
    <a:srgbClr val="45BB4B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348" autoAdjust="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19/10/2024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19/10/2024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38E-33F9-D49A-4C5B-F7F4AA3A6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4781FF0-7926-B6A7-820F-74452805D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CCA55E2-F3E4-D350-3FCD-595B858CB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0D89AD-27A1-4AF4-3B31-3F707F5DD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05541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72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EA46-9462-B071-AED3-25764CFA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08F31E-D37D-8C72-E287-CBB35A638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57BCDF-9FC8-D962-8DCF-A4D70FD1F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DC00D-2B44-6888-881B-99EC9317C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9306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2E04-9098-256E-0AEF-45FD09FA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803E53-BAE5-92A8-23C3-9060C5D6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9468F9-3F2C-E6B1-EFE6-C2AC2BF0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FBE25-B251-38E9-FDEE-80F929DCD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636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56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19/10/2024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21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505958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05958" y="250347"/>
            <a:ext cx="11230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AJUSTES DE GESTIÓN DE RIESGOS</a:t>
            </a:r>
          </a:p>
          <a:p>
            <a:r>
              <a:rPr lang="es-ES" altLang="es-ES" sz="1400" b="1" dirty="0"/>
              <a:t>¿Cómo deberíamos ajustar nuestras ofertas y estrategias de gestión de riesgos en función de estos hallazgos? </a:t>
            </a:r>
          </a:p>
          <a:p>
            <a:endParaRPr lang="es-ES" sz="1400" b="1" dirty="0"/>
          </a:p>
        </p:txBody>
      </p:sp>
      <p:sp>
        <p:nvSpPr>
          <p:cNvPr id="12" name="QuadreDeText 4">
            <a:extLst>
              <a:ext uri="{FF2B5EF4-FFF2-40B4-BE49-F238E27FC236}">
                <a16:creationId xmlns:a16="http://schemas.microsoft.com/office/drawing/2014/main" id="{F8DAB84A-1803-6DAD-0E57-B92FF80BE70E}"/>
              </a:ext>
            </a:extLst>
          </p:cNvPr>
          <p:cNvSpPr txBox="1"/>
          <p:nvPr/>
        </p:nvSpPr>
        <p:spPr>
          <a:xfrm>
            <a:off x="642280" y="1237507"/>
            <a:ext cx="504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1200" dirty="0"/>
              <a:t>Los clientes con </a:t>
            </a:r>
            <a:r>
              <a:rPr lang="es-ES" altLang="es-ES" sz="1200" b="1" dirty="0"/>
              <a:t>préstamos</a:t>
            </a:r>
            <a:r>
              <a:rPr lang="es-ES" altLang="es-ES" sz="1200" dirty="0"/>
              <a:t>:</a:t>
            </a:r>
          </a:p>
          <a:p>
            <a:r>
              <a:rPr lang="es-ES" altLang="es-ES" sz="1200" i="1" dirty="0">
                <a:solidFill>
                  <a:srgbClr val="FF0000"/>
                </a:solidFill>
              </a:rPr>
              <a:t>Tienden a tener mucho menor saldo</a:t>
            </a:r>
          </a:p>
          <a:p>
            <a:r>
              <a:rPr lang="es-ES" altLang="es-ES" sz="1200" i="1" dirty="0">
                <a:solidFill>
                  <a:srgbClr val="FF0000"/>
                </a:solidFill>
              </a:rPr>
              <a:t>Tienden a tener mucho más riesgo de incumplimiento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6210D7-3C0F-3AC0-DC70-37297C05C01C}"/>
              </a:ext>
            </a:extLst>
          </p:cNvPr>
          <p:cNvSpPr txBox="1"/>
          <p:nvPr/>
        </p:nvSpPr>
        <p:spPr>
          <a:xfrm>
            <a:off x="1977738" y="2283417"/>
            <a:ext cx="3874361" cy="1208842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 piden más préstamos por necesidad que para artículos de lujo o para emprender.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Su flujo de efectivo es más frágil; al no tener mayor saldo, pueden incumplir con facilidad.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1939561" y="4615144"/>
            <a:ext cx="3874360" cy="1413153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Incentivar los préstamos para coches, etc. entre los que tienen mayor saldo con intereses menores.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Revisar las condiciones de acceso a los préstamos:  Revisar el histórico de saldo del cliente y darle más o menos préstamo en función de eso.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6228170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QuadreDeText 4">
            <a:extLst>
              <a:ext uri="{FF2B5EF4-FFF2-40B4-BE49-F238E27FC236}">
                <a16:creationId xmlns:a16="http://schemas.microsoft.com/office/drawing/2014/main" id="{9874C9EE-0936-735C-C6CA-805DA41B69D7}"/>
              </a:ext>
            </a:extLst>
          </p:cNvPr>
          <p:cNvSpPr txBox="1"/>
          <p:nvPr/>
        </p:nvSpPr>
        <p:spPr>
          <a:xfrm>
            <a:off x="6539829" y="1237507"/>
            <a:ext cx="5041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1200" dirty="0"/>
              <a:t>Los clientes con </a:t>
            </a:r>
            <a:r>
              <a:rPr lang="es-ES" altLang="es-ES" sz="1200" b="1" dirty="0"/>
              <a:t>hipotecas</a:t>
            </a:r>
            <a:r>
              <a:rPr lang="es-ES" altLang="es-ES" sz="1200" dirty="0"/>
              <a:t>: </a:t>
            </a:r>
          </a:p>
          <a:p>
            <a:r>
              <a:rPr lang="es-ES" altLang="es-ES" sz="1200" i="1" dirty="0">
                <a:solidFill>
                  <a:srgbClr val="FF0000"/>
                </a:solidFill>
              </a:rPr>
              <a:t>Tienden a tener un saldo un poco menor</a:t>
            </a:r>
          </a:p>
          <a:p>
            <a:r>
              <a:rPr lang="es-ES" altLang="es-ES" sz="1200" i="1" dirty="0">
                <a:solidFill>
                  <a:srgbClr val="FF0000"/>
                </a:solidFill>
              </a:rPr>
              <a:t>Tienden a tener un poco más de riesgo en los que no tienen préstamo</a:t>
            </a:r>
          </a:p>
          <a:p>
            <a:r>
              <a:rPr lang="es-ES" altLang="es-ES" sz="1200" i="1" dirty="0">
                <a:solidFill>
                  <a:srgbClr val="FF0000"/>
                </a:solidFill>
              </a:rPr>
              <a:t>Tienden a tener menor riesgo en los que tienen también préstamo</a:t>
            </a:r>
          </a:p>
          <a:p>
            <a:endParaRPr lang="es-ES" sz="12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3B35FA5-2039-2EB9-8968-020B51A4D1FB}"/>
              </a:ext>
            </a:extLst>
          </p:cNvPr>
          <p:cNvSpPr txBox="1"/>
          <p:nvPr/>
        </p:nvSpPr>
        <p:spPr>
          <a:xfrm>
            <a:off x="7696039" y="2364290"/>
            <a:ext cx="3873600" cy="1736646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clientes con hipotecas destinan gran parte de sus ingresos a éstas y, por ello, su saldo es menor y tienen mayor peligro de incumplimiento.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que también tienen préstamo puede que lo hayan pedido para reformar la casa y eso sea una señal de que tienen más ingresos.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1C5112F-8DED-1D76-83A1-4C093E8C564D}"/>
              </a:ext>
            </a:extLst>
          </p:cNvPr>
          <p:cNvSpPr txBox="1"/>
          <p:nvPr/>
        </p:nvSpPr>
        <p:spPr>
          <a:xfrm>
            <a:off x="7696039" y="4555553"/>
            <a:ext cx="3873600" cy="153233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Ajustar las condiciones de las hipotecas a los ingresos reales de los clientes.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Poder suavizar las condiciones puntualmente en caso de necesidad para que no caigan en impago: Congelar el pago de intereses y así bajar las cuotas por un determinado tiempo o alargar el periodo de pago.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EBE1CA10-386B-7E6C-C1AF-CBC1915E84EE}"/>
              </a:ext>
            </a:extLst>
          </p:cNvPr>
          <p:cNvSpPr/>
          <p:nvPr/>
        </p:nvSpPr>
        <p:spPr>
          <a:xfrm>
            <a:off x="6391631" y="2646748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07290C0-F38E-C165-76F9-7D9A5C71E072}"/>
              </a:ext>
            </a:extLst>
          </p:cNvPr>
          <p:cNvSpPr/>
          <p:nvPr/>
        </p:nvSpPr>
        <p:spPr>
          <a:xfrm>
            <a:off x="6371770" y="4735858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CEE29C46-E71A-57CD-0B9E-5BD8FA295929}"/>
              </a:ext>
            </a:extLst>
          </p:cNvPr>
          <p:cNvSpPr/>
          <p:nvPr/>
        </p:nvSpPr>
        <p:spPr>
          <a:xfrm>
            <a:off x="622361" y="4735856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CC5AFA2-2A78-BE0F-028B-542C5F713CFD}"/>
              </a:ext>
            </a:extLst>
          </p:cNvPr>
          <p:cNvSpPr/>
          <p:nvPr/>
        </p:nvSpPr>
        <p:spPr>
          <a:xfrm>
            <a:off x="642280" y="2301973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13583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C789B-ED9E-6552-3C89-2A37E218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BABB88C-863F-A051-B92B-419C48D98DF8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832CEF4-4A09-C457-448E-CAD422E89525}"/>
              </a:ext>
            </a:extLst>
          </p:cNvPr>
          <p:cNvSpPr/>
          <p:nvPr/>
        </p:nvSpPr>
        <p:spPr>
          <a:xfrm>
            <a:off x="505958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8BB37F3-E934-9179-5238-8C55B40B1B06}"/>
              </a:ext>
            </a:extLst>
          </p:cNvPr>
          <p:cNvSpPr txBox="1"/>
          <p:nvPr/>
        </p:nvSpPr>
        <p:spPr>
          <a:xfrm>
            <a:off x="505958" y="250347"/>
            <a:ext cx="11230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AJUSTES DE GESTIÓN DE RIESGOS</a:t>
            </a:r>
          </a:p>
          <a:p>
            <a:r>
              <a:rPr lang="es-ES" altLang="es-ES" sz="1400" b="1" dirty="0"/>
              <a:t>¿Cómo deberíamos ajustar nuestras ofertas y estrategias de gestión de riesgos en función de estos hallazgos? </a:t>
            </a:r>
          </a:p>
          <a:p>
            <a:endParaRPr lang="es-ES" sz="14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4C4ABA-8C4D-3D1B-ADF0-41CF01169476}"/>
              </a:ext>
            </a:extLst>
          </p:cNvPr>
          <p:cNvSpPr txBox="1"/>
          <p:nvPr/>
        </p:nvSpPr>
        <p:spPr>
          <a:xfrm>
            <a:off x="1977738" y="2935451"/>
            <a:ext cx="3874361" cy="1208842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 piden más préstamos por necesidad que para artículos de lujo o para emprender.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Su flujo de efectivo es más frágil; al no tener mayor saldo, pueden incumplir con facilidad.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02A32AE-3750-DF58-DF17-E9552C34F130}"/>
              </a:ext>
            </a:extLst>
          </p:cNvPr>
          <p:cNvSpPr txBox="1"/>
          <p:nvPr/>
        </p:nvSpPr>
        <p:spPr>
          <a:xfrm>
            <a:off x="1939561" y="4615144"/>
            <a:ext cx="3874360" cy="1413153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Incentivar los préstamos para coches, etc. entre los que tienen mayor saldo con intereses menores.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Revisar las condiciones de acceso a los préstamos:  Revisar el histórico de saldo del cliente y darle más o menos préstamo en función de eso.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6B14624-1CAA-6254-8320-9749CAB8ED3F}"/>
              </a:ext>
            </a:extLst>
          </p:cNvPr>
          <p:cNvSpPr/>
          <p:nvPr/>
        </p:nvSpPr>
        <p:spPr>
          <a:xfrm>
            <a:off x="6228170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2B785AF-6D8C-51D9-4FE5-2410EE4A9C56}"/>
              </a:ext>
            </a:extLst>
          </p:cNvPr>
          <p:cNvSpPr txBox="1"/>
          <p:nvPr/>
        </p:nvSpPr>
        <p:spPr>
          <a:xfrm>
            <a:off x="7732857" y="2671549"/>
            <a:ext cx="3873600" cy="1736646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clientes con hipotecas destinan gran parte de sus ingresos a éstas y, por ello, su saldo es menor y tienen mayor peligro de incumplimiento.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que también tienen préstamo puede que lo hayan pedido para reformar la casa y eso sea una señal de que tienen más ingresos.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9CA13D8-495C-9FBC-E443-F90156725376}"/>
              </a:ext>
            </a:extLst>
          </p:cNvPr>
          <p:cNvSpPr txBox="1"/>
          <p:nvPr/>
        </p:nvSpPr>
        <p:spPr>
          <a:xfrm>
            <a:off x="7696039" y="4555553"/>
            <a:ext cx="3873600" cy="153233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Ajustar las condiciones de las hipotecas a los ingresos reales de los clientes.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Poder suavizar las condiciones puntualmente en caso de necesidad para que no caigan en impago: Congelar el pago de intereses y así bajar las cuotas por un determinado tiempo o alargar el periodo de pago.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26B6686-6E30-955D-B112-5001E3992DB0}"/>
              </a:ext>
            </a:extLst>
          </p:cNvPr>
          <p:cNvSpPr/>
          <p:nvPr/>
        </p:nvSpPr>
        <p:spPr>
          <a:xfrm>
            <a:off x="6429545" y="2843134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EF366BB-8534-D16B-88EC-C0A8213619CC}"/>
              </a:ext>
            </a:extLst>
          </p:cNvPr>
          <p:cNvSpPr/>
          <p:nvPr/>
        </p:nvSpPr>
        <p:spPr>
          <a:xfrm>
            <a:off x="6371770" y="4735858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DA4281C-F29A-6A7D-C796-6AFA6C3869FF}"/>
              </a:ext>
            </a:extLst>
          </p:cNvPr>
          <p:cNvSpPr/>
          <p:nvPr/>
        </p:nvSpPr>
        <p:spPr>
          <a:xfrm>
            <a:off x="622361" y="4735856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3D7F275-3643-5356-F0BB-4663C892B949}"/>
              </a:ext>
            </a:extLst>
          </p:cNvPr>
          <p:cNvSpPr/>
          <p:nvPr/>
        </p:nvSpPr>
        <p:spPr>
          <a:xfrm>
            <a:off x="551159" y="2972562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2" name="QuadreDeText 1">
            <a:extLst>
              <a:ext uri="{FF2B5EF4-FFF2-40B4-BE49-F238E27FC236}">
                <a16:creationId xmlns:a16="http://schemas.microsoft.com/office/drawing/2014/main" id="{80D1F29C-338D-A3A0-399C-DA986318401D}"/>
              </a:ext>
            </a:extLst>
          </p:cNvPr>
          <p:cNvSpPr txBox="1"/>
          <p:nvPr/>
        </p:nvSpPr>
        <p:spPr>
          <a:xfrm>
            <a:off x="1987466" y="1546180"/>
            <a:ext cx="3933561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lnSpc>
                <a:spcPct val="150000"/>
              </a:lnSpc>
              <a:defRPr/>
            </a:lvl1pPr>
          </a:lstStyle>
          <a:p>
            <a:r>
              <a:rPr lang="es-ES" altLang="es-ES" sz="1200" b="1" dirty="0"/>
              <a:t>Tienden a tener mucho menor saldo</a:t>
            </a:r>
          </a:p>
          <a:p>
            <a:r>
              <a:rPr lang="es-ES" altLang="es-ES" sz="1200" b="1" dirty="0"/>
              <a:t>Tienden a tener mucho más riesgo de incumplimiento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CAA5F33-D214-CC8B-A2D4-F415FAD0B231}"/>
              </a:ext>
            </a:extLst>
          </p:cNvPr>
          <p:cNvSpPr/>
          <p:nvPr/>
        </p:nvSpPr>
        <p:spPr>
          <a:xfrm>
            <a:off x="599654" y="1296907"/>
            <a:ext cx="1173600" cy="1120646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PRÉSTAMOS</a:t>
            </a:r>
          </a:p>
        </p:txBody>
      </p:sp>
      <p:sp>
        <p:nvSpPr>
          <p:cNvPr id="7" name="Elipse 3">
            <a:extLst>
              <a:ext uri="{FF2B5EF4-FFF2-40B4-BE49-F238E27FC236}">
                <a16:creationId xmlns:a16="http://schemas.microsoft.com/office/drawing/2014/main" id="{B2B7A681-6DC4-190D-D9BA-75D280946319}"/>
              </a:ext>
            </a:extLst>
          </p:cNvPr>
          <p:cNvSpPr/>
          <p:nvPr/>
        </p:nvSpPr>
        <p:spPr>
          <a:xfrm>
            <a:off x="6391631" y="1230248"/>
            <a:ext cx="1173600" cy="1171731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HIPOTECAS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153DFE94-1372-87D5-0DA0-DA5787B5D984}"/>
              </a:ext>
            </a:extLst>
          </p:cNvPr>
          <p:cNvSpPr txBox="1"/>
          <p:nvPr/>
        </p:nvSpPr>
        <p:spPr>
          <a:xfrm>
            <a:off x="7603145" y="1245822"/>
            <a:ext cx="4347237" cy="117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es-ES" sz="1200" b="1" dirty="0"/>
              <a:t>Tienden a tener un saldo un poco menor</a:t>
            </a:r>
          </a:p>
          <a:p>
            <a:pPr>
              <a:lnSpc>
                <a:spcPct val="150000"/>
              </a:lnSpc>
            </a:pPr>
            <a:r>
              <a:rPr lang="es-ES" altLang="es-ES" sz="1200" b="1" dirty="0"/>
              <a:t>Tienden a tener un poco más de riesgo que los que no tienen préstamo</a:t>
            </a:r>
          </a:p>
          <a:p>
            <a:pPr>
              <a:lnSpc>
                <a:spcPct val="150000"/>
              </a:lnSpc>
            </a:pPr>
            <a:r>
              <a:rPr lang="es-ES" altLang="es-ES" sz="1200" b="1" dirty="0"/>
              <a:t>Tienden a tener menor riesgo en los que tienen también préstamo</a:t>
            </a:r>
          </a:p>
        </p:txBody>
      </p:sp>
    </p:spTree>
    <p:extLst>
      <p:ext uri="{BB962C8B-B14F-4D97-AF65-F5344CB8AC3E}">
        <p14:creationId xmlns:p14="http://schemas.microsoft.com/office/powerpoint/2010/main" val="110375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0" y="513074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830" y="2605254"/>
            <a:ext cx="4275138" cy="4145280"/>
          </a:xfrm>
        </p:spPr>
        <p:txBody>
          <a:bodyPr/>
          <a:lstStyle/>
          <a:p>
            <a:r>
              <a:rPr lang="es-ES" altLang="es-ES" dirty="0"/>
              <a:t>¿Los clientes con préstamos e hipotecas tienden a tener un saldo medio más bajo o más riesgo de incumplimiento? </a:t>
            </a:r>
          </a:p>
          <a:p>
            <a:r>
              <a:rPr lang="es-ES" altLang="es-ES" dirty="0"/>
              <a:t>¿Cómo deberíamos ajustar nuestras ofertas y estrategias de gestión de riesgos en función de estos hallazgos?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cantonades arrodonides 40">
            <a:extLst>
              <a:ext uri="{FF2B5EF4-FFF2-40B4-BE49-F238E27FC236}">
                <a16:creationId xmlns:a16="http://schemas.microsoft.com/office/drawing/2014/main" id="{235A4C7E-E694-5590-5D1B-1D6599E4D8E4}"/>
              </a:ext>
            </a:extLst>
          </p:cNvPr>
          <p:cNvSpPr/>
          <p:nvPr/>
        </p:nvSpPr>
        <p:spPr>
          <a:xfrm>
            <a:off x="4964249" y="1100615"/>
            <a:ext cx="6771920" cy="28073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B13196-BB04-8449-0B65-1E92E6A6F4DB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angle: cantonades arrodonides 41">
            <a:extLst>
              <a:ext uri="{FF2B5EF4-FFF2-40B4-BE49-F238E27FC236}">
                <a16:creationId xmlns:a16="http://schemas.microsoft.com/office/drawing/2014/main" id="{1EE36EEB-42C5-EA25-7888-14FF0663B3A0}"/>
              </a:ext>
            </a:extLst>
          </p:cNvPr>
          <p:cNvSpPr/>
          <p:nvPr/>
        </p:nvSpPr>
        <p:spPr>
          <a:xfrm>
            <a:off x="6096000" y="4143017"/>
            <a:ext cx="5640168" cy="25480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Rectangle: cantonades arrodonides 40">
            <a:extLst>
              <a:ext uri="{FF2B5EF4-FFF2-40B4-BE49-F238E27FC236}">
                <a16:creationId xmlns:a16="http://schemas.microsoft.com/office/drawing/2014/main" id="{E2A445D9-7651-2151-B535-ED30DD1CB4D5}"/>
              </a:ext>
            </a:extLst>
          </p:cNvPr>
          <p:cNvSpPr/>
          <p:nvPr/>
        </p:nvSpPr>
        <p:spPr>
          <a:xfrm>
            <a:off x="199764" y="4121496"/>
            <a:ext cx="5561939" cy="26374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1FC58542-1498-8858-9E1F-C81C7BA387FC}"/>
              </a:ext>
            </a:extLst>
          </p:cNvPr>
          <p:cNvSpPr/>
          <p:nvPr/>
        </p:nvSpPr>
        <p:spPr>
          <a:xfrm>
            <a:off x="159637" y="1100614"/>
            <a:ext cx="4557486" cy="27782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, “</a:t>
            </a:r>
            <a:r>
              <a:rPr lang="es-ES" sz="1400" b="1" i="1" dirty="0"/>
              <a:t>balance”, ”loan” y “</a:t>
            </a:r>
            <a:r>
              <a:rPr lang="es-ES" sz="1400" b="1" i="1" dirty="0" err="1"/>
              <a:t>housing</a:t>
            </a:r>
            <a:r>
              <a:rPr lang="es-ES" sz="1400" b="1" i="1" dirty="0"/>
              <a:t>”</a:t>
            </a:r>
            <a:endParaRPr lang="es-ES" sz="1400" b="1" dirty="0"/>
          </a:p>
        </p:txBody>
      </p:sp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2729130" y="1422195"/>
            <a:ext cx="1874335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muy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en estado de </a:t>
            </a:r>
            <a:r>
              <a:rPr lang="es-ES" sz="1300" b="1" dirty="0"/>
              <a:t>morosidad</a:t>
            </a:r>
            <a:endParaRPr lang="es-ES" sz="1300" dirty="0"/>
          </a:p>
        </p:txBody>
      </p:sp>
      <p:sp>
        <p:nvSpPr>
          <p:cNvPr id="29" name="QuadreDeText 16">
            <a:extLst>
              <a:ext uri="{FF2B5EF4-FFF2-40B4-BE49-F238E27FC236}">
                <a16:creationId xmlns:a16="http://schemas.microsoft.com/office/drawing/2014/main" id="{2A4AE940-CAEA-F640-4537-42F9EEC610C9}"/>
              </a:ext>
            </a:extLst>
          </p:cNvPr>
          <p:cNvSpPr txBox="1"/>
          <p:nvPr/>
        </p:nvSpPr>
        <p:spPr>
          <a:xfrm>
            <a:off x="9576618" y="4701961"/>
            <a:ext cx="1920561" cy="143017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Casi </a:t>
            </a:r>
            <a:r>
              <a:rPr lang="es-ES" sz="1300" b="1" dirty="0"/>
              <a:t>la mitad </a:t>
            </a:r>
            <a:r>
              <a:rPr lang="es-ES" sz="1300" dirty="0"/>
              <a:t>de los clientes tienen contratada una </a:t>
            </a:r>
            <a:r>
              <a:rPr lang="es-ES" sz="1300" b="1" dirty="0"/>
              <a:t>hipoteca</a:t>
            </a:r>
          </a:p>
        </p:txBody>
      </p:sp>
      <p:pic>
        <p:nvPicPr>
          <p:cNvPr id="21" name="Imatge 20">
            <a:extLst>
              <a:ext uri="{FF2B5EF4-FFF2-40B4-BE49-F238E27FC236}">
                <a16:creationId xmlns:a16="http://schemas.microsoft.com/office/drawing/2014/main" id="{24ACB22C-EE12-F5A8-7836-DC162966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4" y="4355202"/>
            <a:ext cx="3085551" cy="2187389"/>
          </a:xfrm>
          <a:prstGeom prst="rect">
            <a:avLst/>
          </a:prstGeom>
        </p:spPr>
      </p:pic>
      <p:pic>
        <p:nvPicPr>
          <p:cNvPr id="24" name="Imatge 23">
            <a:extLst>
              <a:ext uri="{FF2B5EF4-FFF2-40B4-BE49-F238E27FC236}">
                <a16:creationId xmlns:a16="http://schemas.microsoft.com/office/drawing/2014/main" id="{83E3E9C1-16C8-63A4-BAF2-2D383A5E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6" y="1422195"/>
            <a:ext cx="2118914" cy="2161293"/>
          </a:xfrm>
          <a:prstGeom prst="rect">
            <a:avLst/>
          </a:prstGeom>
        </p:spPr>
      </p:pic>
      <p:pic>
        <p:nvPicPr>
          <p:cNvPr id="27" name="Imatge 26">
            <a:extLst>
              <a:ext uri="{FF2B5EF4-FFF2-40B4-BE49-F238E27FC236}">
                <a16:creationId xmlns:a16="http://schemas.microsoft.com/office/drawing/2014/main" id="{F455FC50-8417-A071-6191-854D1293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38" y="4355202"/>
            <a:ext cx="2063008" cy="2187389"/>
          </a:xfrm>
          <a:prstGeom prst="rect">
            <a:avLst/>
          </a:prstGeom>
        </p:spPr>
      </p:pic>
      <p:sp>
        <p:nvSpPr>
          <p:cNvPr id="31" name="QuadreDeText 16">
            <a:extLst>
              <a:ext uri="{FF2B5EF4-FFF2-40B4-BE49-F238E27FC236}">
                <a16:creationId xmlns:a16="http://schemas.microsoft.com/office/drawing/2014/main" id="{B9AC0A04-68BA-775D-CE8A-7765C264F07E}"/>
              </a:ext>
            </a:extLst>
          </p:cNvPr>
          <p:cNvSpPr txBox="1"/>
          <p:nvPr/>
        </p:nvSpPr>
        <p:spPr>
          <a:xfrm>
            <a:off x="3666298" y="4844475"/>
            <a:ext cx="185664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Solo el </a:t>
            </a:r>
            <a:r>
              <a:rPr lang="es-ES" sz="1300" b="1" dirty="0"/>
              <a:t>13,3%</a:t>
            </a:r>
            <a:r>
              <a:rPr lang="es-ES" sz="1300" dirty="0"/>
              <a:t> de los clientes tienen préstamo</a:t>
            </a:r>
          </a:p>
        </p:txBody>
      </p:sp>
      <p:pic>
        <p:nvPicPr>
          <p:cNvPr id="39" name="Imatge 38">
            <a:extLst>
              <a:ext uri="{FF2B5EF4-FFF2-40B4-BE49-F238E27FC236}">
                <a16:creationId xmlns:a16="http://schemas.microsoft.com/office/drawing/2014/main" id="{F9818CA1-6A2C-778B-FC56-2DEF3AB70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761" y="1100614"/>
            <a:ext cx="6298699" cy="2804457"/>
          </a:xfrm>
          <a:prstGeom prst="roundRect">
            <a:avLst>
              <a:gd name="adj" fmla="val 8917"/>
            </a:avLst>
          </a:prstGeom>
        </p:spPr>
      </p:pic>
      <p:sp>
        <p:nvSpPr>
          <p:cNvPr id="32" name="QuadreDeText 16">
            <a:extLst>
              <a:ext uri="{FF2B5EF4-FFF2-40B4-BE49-F238E27FC236}">
                <a16:creationId xmlns:a16="http://schemas.microsoft.com/office/drawing/2014/main" id="{1B834422-9FE5-8140-9C4E-E5E5CF16B4C3}"/>
              </a:ext>
            </a:extLst>
          </p:cNvPr>
          <p:cNvSpPr txBox="1"/>
          <p:nvPr/>
        </p:nvSpPr>
        <p:spPr>
          <a:xfrm>
            <a:off x="9431706" y="1422195"/>
            <a:ext cx="186228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asimétrica</a:t>
            </a:r>
            <a:r>
              <a:rPr lang="es-ES" sz="1300" dirty="0"/>
              <a:t> con cola a la derecha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Con un gran </a:t>
            </a:r>
            <a:r>
              <a:rPr lang="es-ES" sz="1300" b="1" dirty="0"/>
              <a:t>pico</a:t>
            </a:r>
            <a:r>
              <a:rPr lang="es-ES" sz="1300" dirty="0"/>
              <a:t> entre </a:t>
            </a:r>
            <a:r>
              <a:rPr lang="es-ES" sz="1300" b="1" dirty="0"/>
              <a:t>0</a:t>
            </a:r>
            <a:r>
              <a:rPr lang="es-ES" sz="1300" dirty="0"/>
              <a:t> y </a:t>
            </a:r>
            <a:r>
              <a:rPr lang="es-ES" sz="1300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A5DC175-DF49-1548-D52D-E815D895A6D5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D7B93189-8F91-E8F7-9C13-DB529483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0" y="1078451"/>
            <a:ext cx="6127071" cy="2693966"/>
          </a:xfrm>
          <a:prstGeom prst="roundRect">
            <a:avLst>
              <a:gd name="adj" fmla="val 8544"/>
            </a:avLst>
          </a:prstGeom>
        </p:spPr>
      </p:pic>
      <p:sp>
        <p:nvSpPr>
          <p:cNvPr id="9" name="QuadreDeText 16">
            <a:extLst>
              <a:ext uri="{FF2B5EF4-FFF2-40B4-BE49-F238E27FC236}">
                <a16:creationId xmlns:a16="http://schemas.microsoft.com/office/drawing/2014/main" id="{D2813547-6674-7DF2-D117-20EF6DF6D976}"/>
              </a:ext>
            </a:extLst>
          </p:cNvPr>
          <p:cNvSpPr txBox="1"/>
          <p:nvPr/>
        </p:nvSpPr>
        <p:spPr>
          <a:xfrm>
            <a:off x="7241152" y="1481959"/>
            <a:ext cx="2309248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</a:t>
            </a:r>
            <a:r>
              <a:rPr lang="es-ES" sz="1300" dirty="0"/>
              <a:t> </a:t>
            </a:r>
            <a:r>
              <a:rPr lang="es-ES" sz="1300" b="1" dirty="0"/>
              <a:t>no varía </a:t>
            </a:r>
            <a:r>
              <a:rPr lang="es-ES" sz="1300" dirty="0"/>
              <a:t>sustancialmente entre categorías de </a:t>
            </a:r>
            <a:r>
              <a:rPr lang="es-ES" sz="1300" b="1" dirty="0"/>
              <a:t>Crédito</a:t>
            </a:r>
          </a:p>
        </p:txBody>
      </p:sp>
      <p:sp>
        <p:nvSpPr>
          <p:cNvPr id="12" name="QuadreDeText 3">
            <a:extLst>
              <a:ext uri="{FF2B5EF4-FFF2-40B4-BE49-F238E27FC236}">
                <a16:creationId xmlns:a16="http://schemas.microsoft.com/office/drawing/2014/main" id="{7DAF1F8F-4CB6-2F1E-2E93-4A5517472364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Analizamos la distribución de “Balance” segmentado por categorías de préstamo e hipoteca</a:t>
            </a:r>
          </a:p>
        </p:txBody>
      </p:sp>
      <p:sp>
        <p:nvSpPr>
          <p:cNvPr id="15" name="QuadreDeText 16">
            <a:extLst>
              <a:ext uri="{FF2B5EF4-FFF2-40B4-BE49-F238E27FC236}">
                <a16:creationId xmlns:a16="http://schemas.microsoft.com/office/drawing/2014/main" id="{C77B49C0-780A-3ABE-9623-435FD3F63D0E}"/>
              </a:ext>
            </a:extLst>
          </p:cNvPr>
          <p:cNvSpPr txBox="1"/>
          <p:nvPr/>
        </p:nvSpPr>
        <p:spPr>
          <a:xfrm>
            <a:off x="9190041" y="4424333"/>
            <a:ext cx="2145616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 no</a:t>
            </a:r>
            <a:r>
              <a:rPr lang="es-ES" sz="1300" dirty="0"/>
              <a:t> </a:t>
            </a:r>
            <a:r>
              <a:rPr lang="es-ES" sz="1300" b="1" dirty="0"/>
              <a:t>varía</a:t>
            </a:r>
            <a:r>
              <a:rPr lang="es-ES" sz="1300" dirty="0"/>
              <a:t> sustancialmente entre categorías de </a:t>
            </a:r>
            <a:r>
              <a:rPr lang="es-ES" sz="1300" b="1" dirty="0"/>
              <a:t>Hipoteca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00ADE4-66EA-75EA-17E5-52F854682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509" y="3923413"/>
            <a:ext cx="6146609" cy="2692800"/>
          </a:xfrm>
          <a:prstGeom prst="roundRect">
            <a:avLst>
              <a:gd name="adj" fmla="val 7670"/>
            </a:avLst>
          </a:prstGeom>
        </p:spPr>
      </p:pic>
    </p:spTree>
    <p:extLst>
      <p:ext uri="{BB962C8B-B14F-4D97-AF65-F5344CB8AC3E}">
        <p14:creationId xmlns:p14="http://schemas.microsoft.com/office/powerpoint/2010/main" val="42318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8B9AF7B-C57C-9801-9EB9-A0412495DF2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Definimos 4 categorías para clasificar los clientes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A62B71-F395-3312-6D5C-46A2DF7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/>
        </p:blipFill>
        <p:spPr>
          <a:xfrm>
            <a:off x="6096000" y="1621080"/>
            <a:ext cx="5308456" cy="4086095"/>
          </a:xfrm>
          <a:prstGeom prst="roundRect">
            <a:avLst>
              <a:gd name="adj" fmla="val 18905"/>
            </a:avLst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07E84A5-E1E6-9576-DB73-1FC26C58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08759"/>
              </p:ext>
            </p:extLst>
          </p:nvPr>
        </p:nvGraphicFramePr>
        <p:xfrm>
          <a:off x="1596302" y="1796616"/>
          <a:ext cx="3672006" cy="248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1098">
                  <a:extLst>
                    <a:ext uri="{9D8B030D-6E8A-4147-A177-3AD203B41FA5}">
                      <a16:colId xmlns:a16="http://schemas.microsoft.com/office/drawing/2014/main" val="1156508243"/>
                    </a:ext>
                  </a:extLst>
                </a:gridCol>
                <a:gridCol w="1940908">
                  <a:extLst>
                    <a:ext uri="{9D8B030D-6E8A-4147-A177-3AD203B41FA5}">
                      <a16:colId xmlns:a16="http://schemas.microsoft.com/office/drawing/2014/main" val="588162770"/>
                    </a:ext>
                  </a:extLst>
                </a:gridCol>
              </a:tblGrid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Categoría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Cantidad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08817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SIN Préstamo, </a:t>
                      </a:r>
                    </a:p>
                    <a:p>
                      <a:pPr algn="ctr"/>
                      <a:r>
                        <a:rPr lang="es-ES" sz="1400" b="0" dirty="0"/>
                        <a:t>SIN Hipoteca</a:t>
                      </a:r>
                    </a:p>
                  </a:txBody>
                  <a:tcPr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7590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654919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 Hipoteca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6427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199619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CON Préstamo,</a:t>
                      </a:r>
                    </a:p>
                    <a:p>
                      <a:pPr algn="ctr"/>
                      <a:r>
                        <a:rPr lang="es-ES" sz="1400" b="0" dirty="0"/>
                        <a:t>CON Hipoteca</a:t>
                      </a:r>
                    </a:p>
                  </a:txBody>
                  <a:tcPr anchor="ctr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1217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64006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 Préstamo</a:t>
                      </a:r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929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54443"/>
                  </a:ext>
                </a:extLst>
              </a:tr>
            </a:tbl>
          </a:graphicData>
        </a:graphic>
      </p:graphicFrame>
      <p:sp>
        <p:nvSpPr>
          <p:cNvPr id="3" name="QuadreDeText 16">
            <a:extLst>
              <a:ext uri="{FF2B5EF4-FFF2-40B4-BE49-F238E27FC236}">
                <a16:creationId xmlns:a16="http://schemas.microsoft.com/office/drawing/2014/main" id="{16FE336F-AFDD-12BF-59D2-CAAF5C872532}"/>
              </a:ext>
            </a:extLst>
          </p:cNvPr>
          <p:cNvSpPr txBox="1"/>
          <p:nvPr/>
        </p:nvSpPr>
        <p:spPr>
          <a:xfrm>
            <a:off x="1712631" y="4847556"/>
            <a:ext cx="3439348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/>
              <a:t>La mayoría de los clientes no tiene deudas pendientes</a:t>
            </a:r>
            <a:r>
              <a:rPr lang="es-ES" sz="1300" dirty="0"/>
              <a:t>, mientras que el resto mantiene algún compromiso con el banco en forma de hipoteca, préstamo personal o ambos.</a:t>
            </a:r>
          </a:p>
        </p:txBody>
      </p:sp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B93BA9-C903-7348-8FD3-6F21A3741BDB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SALDO vs CATEGORIAS DE PRÉSTAMO/HIPOTECA</a:t>
            </a:r>
          </a:p>
          <a:p>
            <a:r>
              <a:rPr lang="es-ES" sz="1400" b="1" dirty="0"/>
              <a:t>Tras categorizar a los clientes, relacionamos las dos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18ABCD-8170-67F6-9D19-2180F5B0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32" y="1617142"/>
            <a:ext cx="6231460" cy="34291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53D4C21-8E97-4FA3-295B-421558433F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863"/>
          <a:stretch/>
        </p:blipFill>
        <p:spPr>
          <a:xfrm>
            <a:off x="7335165" y="1799814"/>
            <a:ext cx="4052003" cy="4417461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AFF1D886-C0A0-985D-72DD-0BF94964D965}"/>
              </a:ext>
            </a:extLst>
          </p:cNvPr>
          <p:cNvSpPr txBox="1"/>
          <p:nvPr/>
        </p:nvSpPr>
        <p:spPr>
          <a:xfrm>
            <a:off x="804832" y="5229771"/>
            <a:ext cx="6231460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sin deudas tienen el saldo promedio más alto</a:t>
            </a:r>
            <a:r>
              <a:rPr lang="es-ES" sz="1300" dirty="0"/>
              <a:t>, reflejando mayor estabilidad financiera.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con algún tipo de deuda</a:t>
            </a:r>
            <a:r>
              <a:rPr lang="es-ES" sz="1300" dirty="0"/>
              <a:t>, ya sea préstamo, hipoteca o ambos, </a:t>
            </a:r>
            <a:r>
              <a:rPr lang="es-ES" sz="1300" b="1" dirty="0"/>
              <a:t>presentan saldos más bajos</a:t>
            </a:r>
            <a:r>
              <a:rPr lang="es-ES" sz="1300" dirty="0"/>
              <a:t>, indicando una mayor presión financiera. 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DBE600-7D97-1A5D-689F-357252C109C2}"/>
              </a:ext>
            </a:extLst>
          </p:cNvPr>
          <p:cNvCxnSpPr/>
          <p:nvPr/>
        </p:nvCxnSpPr>
        <p:spPr>
          <a:xfrm>
            <a:off x="7541110" y="2436608"/>
            <a:ext cx="1516828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31555E5-FF4B-B83B-7F44-781EDA96A77B}"/>
              </a:ext>
            </a:extLst>
          </p:cNvPr>
          <p:cNvCxnSpPr>
            <a:cxnSpLocks/>
          </p:cNvCxnSpPr>
          <p:nvPr/>
        </p:nvCxnSpPr>
        <p:spPr>
          <a:xfrm>
            <a:off x="8283388" y="4520006"/>
            <a:ext cx="77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908429C-531B-C98A-C0F9-BB4278BE20DD}"/>
              </a:ext>
            </a:extLst>
          </p:cNvPr>
          <p:cNvCxnSpPr>
            <a:cxnSpLocks/>
          </p:cNvCxnSpPr>
          <p:nvPr/>
        </p:nvCxnSpPr>
        <p:spPr>
          <a:xfrm>
            <a:off x="7415604" y="5548385"/>
            <a:ext cx="1642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C330646-1500-FEC9-5B70-033C6C3603C0}"/>
              </a:ext>
            </a:extLst>
          </p:cNvPr>
          <p:cNvCxnSpPr>
            <a:cxnSpLocks/>
          </p:cNvCxnSpPr>
          <p:nvPr/>
        </p:nvCxnSpPr>
        <p:spPr>
          <a:xfrm>
            <a:off x="8234979" y="3483686"/>
            <a:ext cx="8229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EC47-BBC4-E00E-94A8-A030AC2D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F82D00-1CE3-D38C-B1F1-F735E1902DA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5F9B45-3A77-61A7-D6BA-82347D99EA30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B9963A2-303C-C0E0-3B8A-E49DF8308095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INCUMPLIMIENTO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vs CATEGORIAS DE PRÉSTAMO/HIPOTECA</a:t>
            </a:r>
          </a:p>
          <a:p>
            <a:r>
              <a:rPr lang="es-ES" sz="1400" b="1" dirty="0"/>
              <a:t>Tras categorizar a los clientes, relacionamos las dos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D755C1-4DB6-C380-337C-9C4DDC73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9" y="1615446"/>
            <a:ext cx="6047145" cy="343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DD356F-BE36-8AA1-B099-C46BF03523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8"/>
          <a:stretch/>
        </p:blipFill>
        <p:spPr>
          <a:xfrm>
            <a:off x="7308529" y="1806637"/>
            <a:ext cx="4444979" cy="4401759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F64AB401-A83A-CF05-16C7-1B43F325C485}"/>
              </a:ext>
            </a:extLst>
          </p:cNvPr>
          <p:cNvSpPr txBox="1"/>
          <p:nvPr/>
        </p:nvSpPr>
        <p:spPr>
          <a:xfrm>
            <a:off x="804831" y="5229771"/>
            <a:ext cx="6231460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sin deudas tienen el porcentaje de incumplimiento más bajo</a:t>
            </a:r>
            <a:r>
              <a:rPr lang="es-ES" sz="1300" dirty="0"/>
              <a:t>, reflejando mayor estabilidad financiera.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con algún tipo de deuda</a:t>
            </a:r>
            <a:r>
              <a:rPr lang="es-ES" sz="1300" dirty="0"/>
              <a:t>, ya sea préstamo, hipoteca o ambos, </a:t>
            </a:r>
            <a:r>
              <a:rPr lang="es-ES" sz="1300" b="1" dirty="0"/>
              <a:t>muestran porcentajes de incumplimiento más altos</a:t>
            </a:r>
            <a:r>
              <a:rPr lang="es-ES" sz="1300" dirty="0"/>
              <a:t>, lo que indica un mayor riesgo financiero.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7F0A2FD-A337-C538-5EE1-745407BE6E08}"/>
              </a:ext>
            </a:extLst>
          </p:cNvPr>
          <p:cNvCxnSpPr/>
          <p:nvPr/>
        </p:nvCxnSpPr>
        <p:spPr>
          <a:xfrm>
            <a:off x="7541110" y="2436608"/>
            <a:ext cx="1516828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1BCBD78-0DB0-B35A-EB86-8A2F4950308B}"/>
              </a:ext>
            </a:extLst>
          </p:cNvPr>
          <p:cNvCxnSpPr>
            <a:cxnSpLocks/>
          </p:cNvCxnSpPr>
          <p:nvPr/>
        </p:nvCxnSpPr>
        <p:spPr>
          <a:xfrm>
            <a:off x="8283388" y="4520006"/>
            <a:ext cx="77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A6D88B-F91C-2952-8EBE-12D14535957D}"/>
              </a:ext>
            </a:extLst>
          </p:cNvPr>
          <p:cNvCxnSpPr>
            <a:cxnSpLocks/>
          </p:cNvCxnSpPr>
          <p:nvPr/>
        </p:nvCxnSpPr>
        <p:spPr>
          <a:xfrm>
            <a:off x="7415604" y="5548385"/>
            <a:ext cx="1642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3D9F57E-6671-45CA-487D-E036B00A3F1A}"/>
              </a:ext>
            </a:extLst>
          </p:cNvPr>
          <p:cNvCxnSpPr>
            <a:cxnSpLocks/>
          </p:cNvCxnSpPr>
          <p:nvPr/>
        </p:nvCxnSpPr>
        <p:spPr>
          <a:xfrm>
            <a:off x="8234979" y="3483686"/>
            <a:ext cx="8229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732-23A2-928F-1707-5BE14763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7EC3F3D-8106-CC52-2EA3-50800AC4383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993D80F-3972-6FB3-DF7A-E234A6A536B0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CUANTIFICACIÓN DE LA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RELACIONES ENTRE VARIABLES</a:t>
            </a:r>
          </a:p>
          <a:p>
            <a:r>
              <a:rPr lang="es-ES" altLang="es-ES" sz="1600" b="1" dirty="0"/>
              <a:t>¿Los clientes con préstamos e hipotecas tienden a tener un saldo medio más bajo o más riesgo de incumplimiento?</a:t>
            </a:r>
            <a:r>
              <a:rPr lang="es-ES" altLang="es-ES" sz="1600" dirty="0"/>
              <a:t> </a:t>
            </a:r>
          </a:p>
        </p:txBody>
      </p:sp>
      <p:graphicFrame>
        <p:nvGraphicFramePr>
          <p:cNvPr id="7" name="Taula 6">
            <a:extLst>
              <a:ext uri="{FF2B5EF4-FFF2-40B4-BE49-F238E27FC236}">
                <a16:creationId xmlns:a16="http://schemas.microsoft.com/office/drawing/2014/main" id="{6CC86CBB-F038-1700-F2FA-81797C03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58182"/>
              </p:ext>
            </p:extLst>
          </p:nvPr>
        </p:nvGraphicFramePr>
        <p:xfrm>
          <a:off x="505958" y="1334673"/>
          <a:ext cx="3420582" cy="1923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676837">
                <a:tc>
                  <a:txBody>
                    <a:bodyPr/>
                    <a:lstStyle/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Saldo </a:t>
                      </a:r>
                      <a:r>
                        <a:rPr lang="ca-ES" sz="1000" dirty="0" err="1">
                          <a:solidFill>
                            <a:schemeClr val="tx1"/>
                          </a:solidFill>
                        </a:rPr>
                        <a:t>Medio</a:t>
                      </a:r>
                      <a:endParaRPr lang="ca-ES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ca-ES" sz="1000" dirty="0" err="1">
                          <a:solidFill>
                            <a:schemeClr val="tx1"/>
                          </a:solidFill>
                        </a:rPr>
                        <a:t>Préstamo</a:t>
                      </a:r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 e Hipoteca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SIN </a:t>
                      </a:r>
                      <a:r>
                        <a:rPr lang="es-ES" sz="1200" noProof="0" dirty="0"/>
                        <a:t>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CON </a:t>
                      </a:r>
                      <a:r>
                        <a:rPr lang="ca-ES" sz="1200" dirty="0" err="1"/>
                        <a:t>Préstamo</a:t>
                      </a:r>
                      <a:endParaRPr lang="ca-E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1868,09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877,98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1359,35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-27,2%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783,29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-58,1%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graphicFrame>
        <p:nvGraphicFramePr>
          <p:cNvPr id="9" name="Taula 8">
            <a:extLst>
              <a:ext uri="{FF2B5EF4-FFF2-40B4-BE49-F238E27FC236}">
                <a16:creationId xmlns:a16="http://schemas.microsoft.com/office/drawing/2014/main" id="{532A9336-A071-DC83-5B2A-2DC9E0C1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882"/>
              </p:ext>
            </p:extLst>
          </p:nvPr>
        </p:nvGraphicFramePr>
        <p:xfrm>
          <a:off x="505958" y="3990359"/>
          <a:ext cx="3420582" cy="219374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770326">
                <a:tc>
                  <a:txBody>
                    <a:bodyPr/>
                    <a:lstStyle/>
                    <a:p>
                      <a:pPr algn="ctr"/>
                      <a:r>
                        <a:rPr lang="es-ES" sz="1000" noProof="0" dirty="0">
                          <a:solidFill>
                            <a:schemeClr val="tx1"/>
                          </a:solidFill>
                        </a:rPr>
                        <a:t>Incumplimiento</a:t>
                      </a:r>
                    </a:p>
                    <a:p>
                      <a:pPr algn="ctr"/>
                      <a:r>
                        <a:rPr lang="es-ES" sz="1000" noProof="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es-ES" sz="1000" noProof="0" dirty="0">
                          <a:solidFill>
                            <a:schemeClr val="tx1"/>
                          </a:solidFill>
                        </a:rPr>
                        <a:t>Préstamo e Hipoteca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SIN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CON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0,92%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5,27%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+472,8%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1,37%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+48,9%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2,79%</a:t>
                      </a:r>
                    </a:p>
                    <a:p>
                      <a:pPr algn="ctr"/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+203,3%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sp>
        <p:nvSpPr>
          <p:cNvPr id="16" name="QuadreDeText 16">
            <a:extLst>
              <a:ext uri="{FF2B5EF4-FFF2-40B4-BE49-F238E27FC236}">
                <a16:creationId xmlns:a16="http://schemas.microsoft.com/office/drawing/2014/main" id="{E527841E-EE94-3483-E33C-22B1D43C59A9}"/>
              </a:ext>
            </a:extLst>
          </p:cNvPr>
          <p:cNvSpPr txBox="1"/>
          <p:nvPr/>
        </p:nvSpPr>
        <p:spPr>
          <a:xfrm>
            <a:off x="4194778" y="1249378"/>
            <a:ext cx="2482302" cy="20941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mayor saldo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-27,2%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Cierran, con menos de la mitad de saldo, las categorías con préstamo</a:t>
            </a:r>
          </a:p>
        </p:txBody>
      </p:sp>
      <p:sp>
        <p:nvSpPr>
          <p:cNvPr id="19" name="QuadreDeText 16">
            <a:extLst>
              <a:ext uri="{FF2B5EF4-FFF2-40B4-BE49-F238E27FC236}">
                <a16:creationId xmlns:a16="http://schemas.microsoft.com/office/drawing/2014/main" id="{8357148E-8755-3F47-94F0-1A7F261AD548}"/>
              </a:ext>
            </a:extLst>
          </p:cNvPr>
          <p:cNvSpPr txBox="1"/>
          <p:nvPr/>
        </p:nvSpPr>
        <p:spPr>
          <a:xfrm>
            <a:off x="4194779" y="3732240"/>
            <a:ext cx="2482302" cy="27340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menor incumplimiento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+48,9%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Las categorías con préstamo incumplen 2 veces más (con hipoteca) y casi 5 veces más (sin hipoteca)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EF99FA2A-F60F-BE70-6E49-2ACDF671DFA1}"/>
              </a:ext>
            </a:extLst>
          </p:cNvPr>
          <p:cNvSpPr txBox="1"/>
          <p:nvPr/>
        </p:nvSpPr>
        <p:spPr>
          <a:xfrm>
            <a:off x="7844824" y="1692052"/>
            <a:ext cx="3891346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A mayor número de productos contratados, menor saldo medio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sin préstamo </a:t>
            </a:r>
            <a:r>
              <a:rPr lang="es-ES" sz="1300" dirty="0"/>
              <a:t>tienen el </a:t>
            </a:r>
            <a:r>
              <a:rPr lang="es-ES" sz="1300" b="1" dirty="0"/>
              <a:t>doble de saldo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que tienen </a:t>
            </a:r>
            <a:r>
              <a:rPr lang="es-ES" sz="1300" b="1" dirty="0"/>
              <a:t>hipoteca</a:t>
            </a:r>
            <a:r>
              <a:rPr lang="es-ES" sz="1300" dirty="0"/>
              <a:t> también tienen </a:t>
            </a:r>
            <a:r>
              <a:rPr lang="es-ES" sz="1300" b="1" dirty="0"/>
              <a:t>menor saldo, </a:t>
            </a:r>
            <a:r>
              <a:rPr lang="es-ES" sz="1300" dirty="0"/>
              <a:t>pero en menor medida </a:t>
            </a:r>
            <a:r>
              <a:rPr lang="es-ES" sz="1300" dirty="0">
                <a:highlight>
                  <a:srgbClr val="FFFF00"/>
                </a:highlight>
              </a:rPr>
              <a:t>(-10,8% </a:t>
            </a:r>
            <a:r>
              <a:rPr lang="es-ES" sz="1300" dirty="0"/>
              <a:t>y -27,2%)</a:t>
            </a: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D713CB26-A822-A73F-B004-5F330F89EDD0}"/>
              </a:ext>
            </a:extLst>
          </p:cNvPr>
          <p:cNvSpPr txBox="1"/>
          <p:nvPr/>
        </p:nvSpPr>
        <p:spPr>
          <a:xfrm>
            <a:off x="7844824" y="4482810"/>
            <a:ext cx="3907902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con préstamo incumplen</a:t>
            </a:r>
            <a:r>
              <a:rPr lang="es-ES" sz="1300" dirty="0"/>
              <a:t> entre un </a:t>
            </a:r>
            <a:r>
              <a:rPr lang="es-ES" sz="1300" dirty="0">
                <a:highlight>
                  <a:srgbClr val="FFFF00"/>
                </a:highlight>
              </a:rPr>
              <a:t>50,9%</a:t>
            </a:r>
            <a:r>
              <a:rPr lang="es-ES" sz="1300" dirty="0"/>
              <a:t> y 472,8% </a:t>
            </a:r>
            <a:r>
              <a:rPr lang="es-ES" sz="1300" b="1" dirty="0"/>
              <a:t>más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factor </a:t>
            </a:r>
            <a:r>
              <a:rPr lang="es-ES" sz="1300" b="1" dirty="0"/>
              <a:t>hipoteca aumenta </a:t>
            </a:r>
            <a:r>
              <a:rPr lang="es-ES" sz="1300" dirty="0"/>
              <a:t>el </a:t>
            </a:r>
            <a:r>
              <a:rPr lang="es-ES" sz="1300" b="1" dirty="0"/>
              <a:t>riesgo </a:t>
            </a:r>
            <a:r>
              <a:rPr lang="es-ES" sz="1300" dirty="0"/>
              <a:t>en un 48,9% en los </a:t>
            </a:r>
            <a:r>
              <a:rPr lang="es-ES" sz="1300" b="1" dirty="0"/>
              <a:t>sin préstamos,</a:t>
            </a:r>
            <a:r>
              <a:rPr lang="es-ES" sz="1300" dirty="0"/>
              <a:t>  pero </a:t>
            </a:r>
            <a:r>
              <a:rPr lang="es-ES" sz="1300" b="1" dirty="0"/>
              <a:t>lo decrece </a:t>
            </a:r>
            <a:r>
              <a:rPr lang="es-ES" sz="1300" dirty="0">
                <a:highlight>
                  <a:srgbClr val="FFFF00"/>
                </a:highlight>
              </a:rPr>
              <a:t>-47,1% </a:t>
            </a:r>
            <a:r>
              <a:rPr lang="es-ES" sz="1300" b="1" dirty="0"/>
              <a:t>en</a:t>
            </a:r>
            <a:r>
              <a:rPr lang="es-ES" sz="1300" dirty="0"/>
              <a:t> los que tienen </a:t>
            </a:r>
            <a:r>
              <a:rPr lang="es-ES" sz="1300" b="1" dirty="0"/>
              <a:t>préstamo</a:t>
            </a:r>
          </a:p>
        </p:txBody>
      </p:sp>
      <p:sp>
        <p:nvSpPr>
          <p:cNvPr id="2" name="Clau de tancament 1">
            <a:extLst>
              <a:ext uri="{FF2B5EF4-FFF2-40B4-BE49-F238E27FC236}">
                <a16:creationId xmlns:a16="http://schemas.microsoft.com/office/drawing/2014/main" id="{4E1D170D-4DA2-A2AE-48B7-FB8D00E60211}"/>
              </a:ext>
            </a:extLst>
          </p:cNvPr>
          <p:cNvSpPr/>
          <p:nvPr/>
        </p:nvSpPr>
        <p:spPr>
          <a:xfrm>
            <a:off x="6945318" y="1249378"/>
            <a:ext cx="638629" cy="2094190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lau de tancament 1">
            <a:extLst>
              <a:ext uri="{FF2B5EF4-FFF2-40B4-BE49-F238E27FC236}">
                <a16:creationId xmlns:a16="http://schemas.microsoft.com/office/drawing/2014/main" id="{2EF53453-D9B5-EB57-21E2-3C1D6A58085E}"/>
              </a:ext>
            </a:extLst>
          </p:cNvPr>
          <p:cNvSpPr/>
          <p:nvPr/>
        </p:nvSpPr>
        <p:spPr>
          <a:xfrm>
            <a:off x="6945318" y="3732240"/>
            <a:ext cx="638629" cy="2709982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0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E075C58-333E-B20B-FF4A-C0CCDF7254CF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DB2F1EA4-1C0B-78BF-E2EA-8AB81F4C9702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RESPUESTAS</a:t>
            </a:r>
          </a:p>
          <a:p>
            <a:r>
              <a:rPr lang="es-ES" altLang="es-ES" sz="1400" b="1" dirty="0"/>
              <a:t>¿Los clientes con préstamos e hipotecas tienden a tener un saldo medio más bajo o más riesgo de incumplimiento? </a:t>
            </a:r>
          </a:p>
        </p:txBody>
      </p:sp>
      <p:sp>
        <p:nvSpPr>
          <p:cNvPr id="14" name="QuadreDeText 13">
            <a:extLst>
              <a:ext uri="{FF2B5EF4-FFF2-40B4-BE49-F238E27FC236}">
                <a16:creationId xmlns:a16="http://schemas.microsoft.com/office/drawing/2014/main" id="{25E84E95-7FB0-143A-D04B-1F6F4040721D}"/>
              </a:ext>
            </a:extLst>
          </p:cNvPr>
          <p:cNvSpPr txBox="1"/>
          <p:nvPr/>
        </p:nvSpPr>
        <p:spPr>
          <a:xfrm>
            <a:off x="3950972" y="2066657"/>
            <a:ext cx="563604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lnSpc>
                <a:spcPct val="150000"/>
              </a:lnSpc>
              <a:defRPr/>
            </a:lvl1pPr>
          </a:lstStyle>
          <a:p>
            <a:r>
              <a:rPr lang="es-ES" altLang="es-ES" dirty="0"/>
              <a:t>Tienden a tener mucho menor saldo</a:t>
            </a:r>
          </a:p>
          <a:p>
            <a:r>
              <a:rPr lang="es-ES" altLang="es-ES" dirty="0"/>
              <a:t>Tienden a tener mucho más riesgo de incumplimiento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0BAAC89-F0EF-0DB5-A040-D3620F9E5BB4}"/>
              </a:ext>
            </a:extLst>
          </p:cNvPr>
          <p:cNvSpPr/>
          <p:nvPr/>
        </p:nvSpPr>
        <p:spPr>
          <a:xfrm>
            <a:off x="1584671" y="1696842"/>
            <a:ext cx="1620000" cy="1620000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PRÉSTAMOS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1BD2C71-4A01-264A-FBBC-D82911106B4A}"/>
              </a:ext>
            </a:extLst>
          </p:cNvPr>
          <p:cNvSpPr/>
          <p:nvPr/>
        </p:nvSpPr>
        <p:spPr>
          <a:xfrm>
            <a:off x="1584671" y="4123667"/>
            <a:ext cx="1620000" cy="1620000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HIPOTECAS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2295D7-A0AA-6FFD-C472-DE7035C28F3B}"/>
              </a:ext>
            </a:extLst>
          </p:cNvPr>
          <p:cNvSpPr txBox="1"/>
          <p:nvPr/>
        </p:nvSpPr>
        <p:spPr>
          <a:xfrm>
            <a:off x="3950972" y="4285733"/>
            <a:ext cx="7049063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es-ES" dirty="0"/>
              <a:t>T</a:t>
            </a:r>
            <a:r>
              <a:rPr lang="es-ES" altLang="es-ES" sz="1800" dirty="0"/>
              <a:t>ienden a tener un saldo un poco menor</a:t>
            </a:r>
          </a:p>
          <a:p>
            <a:pPr>
              <a:lnSpc>
                <a:spcPct val="150000"/>
              </a:lnSpc>
            </a:pPr>
            <a:r>
              <a:rPr lang="es-ES" altLang="es-ES" dirty="0"/>
              <a:t>Tienden a tener un poco más de riesgo que los que no tienen préstamo</a:t>
            </a:r>
          </a:p>
          <a:p>
            <a:pPr>
              <a:lnSpc>
                <a:spcPct val="150000"/>
              </a:lnSpc>
            </a:pPr>
            <a:r>
              <a:rPr lang="es-ES" altLang="es-ES" dirty="0"/>
              <a:t>Tienden a tener menor riesgo en los que tienen también préstamo</a:t>
            </a:r>
          </a:p>
        </p:txBody>
      </p:sp>
    </p:spTree>
    <p:extLst>
      <p:ext uri="{BB962C8B-B14F-4D97-AF65-F5344CB8AC3E}">
        <p14:creationId xmlns:p14="http://schemas.microsoft.com/office/powerpoint/2010/main" val="2582763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1253</Words>
  <Application>Microsoft Office PowerPoint</Application>
  <PresentationFormat>Pantalla panoràmica</PresentationFormat>
  <Paragraphs>169</Paragraphs>
  <Slides>12</Slides>
  <Notes>11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de Office</vt:lpstr>
      <vt:lpstr>RESULTADOS DESAFÍO 2</vt:lpstr>
      <vt:lpstr>Análisis de Finanzas y 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30</cp:revision>
  <dcterms:created xsi:type="dcterms:W3CDTF">2024-10-12T08:55:41Z</dcterms:created>
  <dcterms:modified xsi:type="dcterms:W3CDTF">2024-10-19T18:35:38Z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