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56" r:id="rId6"/>
    <p:sldId id="263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14AD805-30E3-A99D-605E-86587442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370ABC6-96BF-2064-A1B9-BF273F4B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8EF4507-78A2-ECF1-D103-0CC4C9FC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D026798-29B2-A867-FBAD-A7A82AE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1D07E2F-52B2-3697-95DA-A3083C1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52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82CAB29-BD71-2CE9-4E5A-262C949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630DC932-19CC-CDEE-FA7B-C8248E8C1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913B05B-AFE1-6554-4092-4B6CB74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49913F2-861C-751F-4B4B-7E898EE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242E7D5-775A-9756-337E-082B5A9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27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A9FCA9C9-8B0A-75F8-0821-3449AE4B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C891D463-F12B-3537-795C-B6F949B7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CEB5556-D517-CA2F-0106-54C9769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F429B03-1A14-9CFE-6C6B-F88173B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8F403C62-B7DA-1129-0371-859DAC8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AE3530A-C8B2-43F8-D1F8-D30AADD2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2F4EF52-E25F-0006-2EB4-3A97386B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64CE848-B512-BA4F-8837-CE5D08B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42B778D-E164-DF06-9DD6-498F5551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FADA73B-B157-4068-20E5-6441876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38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7858E01-BF4D-561F-576E-BBDBCF7C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9614FC1-71D5-FF6B-CB96-FC8FBE3F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92BD32C-B30E-466A-221A-3CAE3142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D5E23B9-B141-DA9B-2D20-E9ACFA5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BA05AB3-3399-A5AA-E4BD-CBF8DBA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7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B7B0F02-415E-0210-1950-A160A48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5036F9B-7902-2935-FF4D-45381CE51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55538175-2D88-B1C0-260C-0D392468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F164AE1-A969-71F7-CE2F-CB47084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4A09E22E-7011-A66A-E334-34B40690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BAA95E96-A72D-8168-8A94-F4D0B57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58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33E7D7A-533E-B0B5-34BB-7C250138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BC62378-3086-1F45-999B-2F798AC5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5E5362C-4DB4-09B4-9B8E-68093034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3A8374E8-7BD5-9AB0-B6D8-96F2414E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6FD939D7-85D9-A8ED-E63A-8B84D890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23F55C13-24BA-2A8F-4DDB-42CF66DF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98B75534-6053-DB4F-562D-0771E8BF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7D93E6C3-2E02-04AD-BA0F-75A655B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56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91CAD53-D3F8-2E6D-53B1-4B5648F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AC23EC25-A428-42B7-93B9-980739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782A6C89-F3BD-F73B-5D5F-F4318D5B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FE4B7B7E-6F56-AAF8-9BF4-3372EF44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63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CF84BB88-7C40-280C-5E81-FFFF16D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804558D4-42DD-6F7C-3FF7-AF8CC483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806537E6-2894-9B2A-971E-00B0E94B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7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B7192CD-C9DA-9501-5672-F56A70B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1F0F62B-2CE5-7C18-DDB5-D7EDB702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E24AB9C-1CB8-B7D7-D91C-B64E281D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C423965E-FFB8-C8D1-D437-9F01F8BC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8F8E6683-D6FB-1D15-250C-38A2B297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4F54645-AE5E-5E5E-E663-8F9AEEF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6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95834AB-EA5A-C0C8-F6B2-AC4B722B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3A083156-F07B-B190-8582-D2316F1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E61828F-F6B1-C312-7561-AEF22B3C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DC1FB46-C666-1B21-6806-732FE0F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34DC533-73E1-1CE6-0F0F-2CB9E9B4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8F9EB8E-3041-98D2-7B91-749970BE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44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FDA105AC-158C-FDA7-4FC3-D03E66EE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F8F6E8D-5E9E-C435-3C19-71B5AEA4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C1B36B1-4815-E59B-A994-FA1DC578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2E1F6-3E1D-4A27-88DE-1E9DCB706069}" type="datetimeFigureOut">
              <a:rPr lang="ca-ES" smtClean="0"/>
              <a:t>10/10/2024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D6792D1-40BD-C1A1-4FE2-9EF581BF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E0F1D82-FBD5-C5BF-4B0E-524FFECE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7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96C0BBFA-C8AF-4EF1-3A1F-B7F6EF8E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ca-ES" sz="3100" dirty="0">
                <a:latin typeface="Consolas" panose="020B0609020204030204" pitchFamily="49" charset="0"/>
              </a:rPr>
              <a:t>ANÁLISIS FINANCIERO Y </a:t>
            </a:r>
            <a:br>
              <a:rPr lang="ca-ES" sz="3100" dirty="0">
                <a:latin typeface="Consolas" panose="020B0609020204030204" pitchFamily="49" charset="0"/>
              </a:rPr>
            </a:br>
            <a:r>
              <a:rPr lang="ca-ES" sz="3100" dirty="0">
                <a:latin typeface="Consolas" panose="020B0609020204030204" pitchFamily="49" charset="0"/>
              </a:rPr>
              <a:t>DE RIESGO CREDITICIO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4582C23B-AA38-910D-B859-45934071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¿En qué medida los clientes con saldos menores están en mayor riesgo de incumplimiento de Crédito?</a:t>
            </a:r>
          </a:p>
          <a:p>
            <a:r>
              <a:rPr lang="es-ES" sz="2000" dirty="0"/>
              <a:t>¿Como debemos ajustar nuestras políticas de crédito para mitigar este riesgo?</a:t>
            </a:r>
          </a:p>
        </p:txBody>
      </p:sp>
      <p:pic>
        <p:nvPicPr>
          <p:cNvPr id="5" name="Picture 4" descr="Imatge que conté persona, roba, vestit, Telèfon mòbil&#10;&#10;Descripció generada automàticament">
            <a:extLst>
              <a:ext uri="{FF2B5EF4-FFF2-40B4-BE49-F238E27FC236}">
                <a16:creationId xmlns:a16="http://schemas.microsoft.com/office/drawing/2014/main" id="{27D3FBB8-83C4-5D4D-4124-07591302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93" r="359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481BCC26-92A2-20C9-7116-B74A8293C4B2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>
                <a:solidFill>
                  <a:srgbClr val="569CD6"/>
                </a:solidFill>
                <a:latin typeface="Consolas" panose="020B0609020204030204" pitchFamily="49" charset="0"/>
              </a:rPr>
              <a:t>1</a:t>
            </a:r>
            <a:r>
              <a:rPr lang="es-ES" sz="2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EDA: ANÁLISIS EXPLORATÓRIO.</a:t>
            </a:r>
          </a:p>
          <a:p>
            <a:pPr algn="ctr"/>
            <a:r>
              <a:rPr lang="es-ES" sz="1400" b="1">
                <a:solidFill>
                  <a:srgbClr val="569CD6"/>
                </a:solidFill>
                <a:latin typeface="Consolas" panose="020B0609020204030204" pitchFamily="49" charset="0"/>
              </a:rPr>
              <a:t>Examinamos las variables balance y faltante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5E688095-876F-3A0C-A5BA-853750B2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1340614"/>
            <a:ext cx="2959331" cy="2582797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10303873-7468-9A20-4D1F-166269A9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35" y="2582136"/>
            <a:ext cx="6635952" cy="3037268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D10F5A6C-6345-9827-363F-6CBA6177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13" y="3732696"/>
            <a:ext cx="2815682" cy="27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5194-8A47-9B6B-770A-83307E5DB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>
            <a:extLst>
              <a:ext uri="{FF2B5EF4-FFF2-40B4-BE49-F238E27FC236}">
                <a16:creationId xmlns:a16="http://schemas.microsoft.com/office/drawing/2014/main" id="{E36E55D7-03BF-C8CA-C726-A10A8007E6B2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TRATAMIENTO DE OUTLIERS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Detectamos un 9,45% </a:t>
            </a:r>
            <a:r>
              <a:rPr lang="es-ES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outliers</a:t>
            </a:r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 en ‘balance’ y diseñamos la estrategia para su tratamiento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9B30B857-8B87-B54B-B91D-9E7F77DC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4" y="1431934"/>
            <a:ext cx="4760421" cy="2347442"/>
          </a:xfrm>
          <a:prstGeom prst="rect">
            <a:avLst/>
          </a:prstGeom>
        </p:spPr>
      </p:pic>
      <p:sp>
        <p:nvSpPr>
          <p:cNvPr id="5" name="QuadreDeText 4">
            <a:extLst>
              <a:ext uri="{FF2B5EF4-FFF2-40B4-BE49-F238E27FC236}">
                <a16:creationId xmlns:a16="http://schemas.microsoft.com/office/drawing/2014/main" id="{203CA059-EFA5-91E5-1B5A-EB10B6F4E1B2}"/>
              </a:ext>
            </a:extLst>
          </p:cNvPr>
          <p:cNvSpPr txBox="1"/>
          <p:nvPr/>
        </p:nvSpPr>
        <p:spPr>
          <a:xfrm>
            <a:off x="6096000" y="1431934"/>
            <a:ext cx="538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Realizamos la transformación logarítmica para tratar los </a:t>
            </a:r>
            <a:r>
              <a:rPr lang="es-ES" sz="1200" dirty="0" err="1"/>
              <a:t>outliers</a:t>
            </a:r>
            <a:r>
              <a:rPr lang="es-ES" sz="1200" dirty="0"/>
              <a:t> ya que es la más indicada para esta distribución.  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E0DAB773-1C83-40FE-105F-1C9C7423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64" y="2055338"/>
            <a:ext cx="2758700" cy="1516317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90E79A80-488A-D71B-669E-486C7E70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323" y="2044567"/>
            <a:ext cx="2758700" cy="1516317"/>
          </a:xfrm>
          <a:prstGeom prst="rect">
            <a:avLst/>
          </a:prstGeom>
        </p:spPr>
      </p:pic>
      <p:sp>
        <p:nvSpPr>
          <p:cNvPr id="17" name="QuadreDeText 16">
            <a:extLst>
              <a:ext uri="{FF2B5EF4-FFF2-40B4-BE49-F238E27FC236}">
                <a16:creationId xmlns:a16="http://schemas.microsoft.com/office/drawing/2014/main" id="{C6D30F8E-EC71-1CBB-0B23-D331F534E8A7}"/>
              </a:ext>
            </a:extLst>
          </p:cNvPr>
          <p:cNvSpPr txBox="1"/>
          <p:nvPr/>
        </p:nvSpPr>
        <p:spPr>
          <a:xfrm>
            <a:off x="5807564" y="3675564"/>
            <a:ext cx="6093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Constatamos que el tratamiento no altera apenas la distribución</a:t>
            </a:r>
          </a:p>
        </p:txBody>
      </p:sp>
      <p:sp>
        <p:nvSpPr>
          <p:cNvPr id="19" name="QuadreDeText 18">
            <a:extLst>
              <a:ext uri="{FF2B5EF4-FFF2-40B4-BE49-F238E27FC236}">
                <a16:creationId xmlns:a16="http://schemas.microsoft.com/office/drawing/2014/main" id="{A03ADF96-6ED5-755A-03A3-15FB9578CD92}"/>
              </a:ext>
            </a:extLst>
          </p:cNvPr>
          <p:cNvSpPr txBox="1"/>
          <p:nvPr/>
        </p:nvSpPr>
        <p:spPr>
          <a:xfrm>
            <a:off x="1064028" y="5930852"/>
            <a:ext cx="100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Comprobamos que las </a:t>
            </a:r>
            <a:r>
              <a:rPr lang="es-ES" sz="1200" dirty="0" err="1">
                <a:latin typeface="Consolas" panose="020B0609020204030204" pitchFamily="49" charset="0"/>
              </a:rPr>
              <a:t>categories</a:t>
            </a:r>
            <a:r>
              <a:rPr lang="es-ES" sz="1200" dirty="0">
                <a:latin typeface="Consolas" panose="020B0609020204030204" pitchFamily="49" charset="0"/>
              </a:rPr>
              <a:t> extremas se pueden </a:t>
            </a:r>
            <a:r>
              <a:rPr lang="es-ES" sz="1200" dirty="0" err="1">
                <a:latin typeface="Consolas" panose="020B0609020204030204" pitchFamily="49" charset="0"/>
              </a:rPr>
              <a:t>assimilar</a:t>
            </a:r>
            <a:r>
              <a:rPr lang="es-ES" sz="1200" dirty="0">
                <a:latin typeface="Consolas" panose="020B0609020204030204" pitchFamily="49" charset="0"/>
              </a:rPr>
              <a:t> a las contiguas sin variar los resultados. Por lo que centramos el análisis de la relación entre las variables en 4 categorías.</a:t>
            </a:r>
          </a:p>
        </p:txBody>
      </p:sp>
      <p:pic>
        <p:nvPicPr>
          <p:cNvPr id="24" name="Imatge 23">
            <a:extLst>
              <a:ext uri="{FF2B5EF4-FFF2-40B4-BE49-F238E27FC236}">
                <a16:creationId xmlns:a16="http://schemas.microsoft.com/office/drawing/2014/main" id="{72FF37ED-0149-70CD-3BCC-0228B02B5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25" y="4047279"/>
            <a:ext cx="2804593" cy="17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AC6C-B020-EDEC-D5B9-0B26DAB8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reDeText 1">
            <a:extLst>
              <a:ext uri="{FF2B5EF4-FFF2-40B4-BE49-F238E27FC236}">
                <a16:creationId xmlns:a16="http://schemas.microsoft.com/office/drawing/2014/main" id="{816F13DC-9D32-3A6C-3B08-8D8D0A89632B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RELACIÓN ENTRE LAS DOS VARIABLES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Tras categorizar balance relacionamos las dos variables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C4E3E2F4-DA71-5909-2E2C-B17325D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4" y="1472218"/>
            <a:ext cx="5185608" cy="3432290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93DEB71D-4890-E009-71D3-623B7AE9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45" y="1498898"/>
            <a:ext cx="4796035" cy="3337592"/>
          </a:xfrm>
          <a:prstGeom prst="rect">
            <a:avLst/>
          </a:prstGeom>
        </p:spPr>
      </p:pic>
      <p:sp>
        <p:nvSpPr>
          <p:cNvPr id="10" name="QuadreDeText 9">
            <a:extLst>
              <a:ext uri="{FF2B5EF4-FFF2-40B4-BE49-F238E27FC236}">
                <a16:creationId xmlns:a16="http://schemas.microsoft.com/office/drawing/2014/main" id="{3A6145EF-83D6-F5A1-A621-0F4B1643137F}"/>
              </a:ext>
            </a:extLst>
          </p:cNvPr>
          <p:cNvSpPr txBox="1"/>
          <p:nvPr/>
        </p:nvSpPr>
        <p:spPr>
          <a:xfrm>
            <a:off x="1280159" y="4975135"/>
            <a:ext cx="9576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Consolas" panose="020B0609020204030204" pitchFamily="49" charset="0"/>
              </a:rPr>
              <a:t>LA RELACIÓN ENTRE LAS DOS VARIABLES ES MUY CLARA. HAY UNA RELACIÓN INVERSA ENTRE EL BALANCE Y LA TASA DE INCUMPLIMIENTO DE CRÉDITO.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effectLst/>
                <a:latin typeface="Consolas" panose="020B0609020204030204" pitchFamily="49" charset="0"/>
              </a:rPr>
              <a:t>Cuanto menor es el balance mucho mayor es la tasa de incumplimiento de crédito.</a:t>
            </a:r>
          </a:p>
        </p:txBody>
      </p:sp>
    </p:spTree>
    <p:extLst>
      <p:ext uri="{BB962C8B-B14F-4D97-AF65-F5344CB8AC3E}">
        <p14:creationId xmlns:p14="http://schemas.microsoft.com/office/powerpoint/2010/main" val="14624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E410FFB2-7CB1-E345-4C33-3D91BB22B26B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CUANTIFICAR LA RELACIÓN ENTRE BALANCE E INCUMPLIMIENTO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¿En qué medida los clientes con saldos más bajos están en mayor riesgo de incumplimiento de crédito?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3AAF6798-B4C2-F408-22F1-7F3C7FE995F1}"/>
              </a:ext>
            </a:extLst>
          </p:cNvPr>
          <p:cNvSpPr txBox="1"/>
          <p:nvPr/>
        </p:nvSpPr>
        <p:spPr>
          <a:xfrm>
            <a:off x="1014153" y="1002699"/>
            <a:ext cx="10506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Partiendo del análisis comparativo aplicamos ODDS RATIO p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ara comparar las posibilidades de que ocurra un incumplimiento entre las diferentes categorías de balance.</a:t>
            </a: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D515B18D-E8C2-F379-59C4-5F24332A2C96}"/>
              </a:ext>
            </a:extLst>
          </p:cNvPr>
          <p:cNvSpPr txBox="1"/>
          <p:nvPr/>
        </p:nvSpPr>
        <p:spPr>
          <a:xfrm>
            <a:off x="1047144" y="4931389"/>
            <a:ext cx="10739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>
                <a:latin typeface="Consolas" panose="020B0609020204030204" pitchFamily="49" charset="0"/>
              </a:rPr>
              <a:t>La probabilidad se dispara </a:t>
            </a:r>
            <a:r>
              <a:rPr lang="es-ES" sz="1300" dirty="0">
                <a:latin typeface="Consolas" panose="020B0609020204030204" pitchFamily="49" charset="0"/>
              </a:rPr>
              <a:t>en cuanto pasamos </a:t>
            </a:r>
            <a:r>
              <a:rPr lang="es-ES" sz="1300" b="1" dirty="0">
                <a:latin typeface="Consolas" panose="020B0609020204030204" pitchFamily="49" charset="0"/>
              </a:rPr>
              <a:t>a BAJO y a ALTO </a:t>
            </a:r>
            <a:r>
              <a:rPr lang="es-ES" sz="1300" dirty="0">
                <a:latin typeface="Consolas" panose="020B0609020204030204" pitchFamily="49" charset="0"/>
              </a:rPr>
              <a:t>mientras que el </a:t>
            </a:r>
            <a:r>
              <a:rPr lang="es-ES" sz="1300" b="1" dirty="0">
                <a:latin typeface="Consolas" panose="020B0609020204030204" pitchFamily="49" charset="0"/>
              </a:rPr>
              <a:t>decrecimiento entre MEDIOS </a:t>
            </a:r>
            <a:r>
              <a:rPr lang="es-ES" sz="1300" dirty="0">
                <a:latin typeface="Consolas" panose="020B0609020204030204" pitchFamily="49" charset="0"/>
              </a:rPr>
              <a:t>es mucho más </a:t>
            </a:r>
            <a:r>
              <a:rPr lang="es-ES" sz="1300" b="1" dirty="0">
                <a:latin typeface="Consolas" panose="020B0609020204030204" pitchFamily="49" charset="0"/>
              </a:rPr>
              <a:t>suave. 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431C123F-728D-E3D3-ACAD-8286A0F4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91" y="1566571"/>
            <a:ext cx="5328102" cy="3304772"/>
          </a:xfrm>
          <a:prstGeom prst="rect">
            <a:avLst/>
          </a:prstGeom>
        </p:spPr>
      </p:pic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A2DE4A9E-EFFC-8E81-5B0B-8783B203C581}"/>
              </a:ext>
            </a:extLst>
          </p:cNvPr>
          <p:cNvCxnSpPr>
            <a:cxnSpLocks/>
          </p:cNvCxnSpPr>
          <p:nvPr/>
        </p:nvCxnSpPr>
        <p:spPr>
          <a:xfrm>
            <a:off x="1891213" y="4243452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de fletxa recta 25">
            <a:extLst>
              <a:ext uri="{FF2B5EF4-FFF2-40B4-BE49-F238E27FC236}">
                <a16:creationId xmlns:a16="http://schemas.microsoft.com/office/drawing/2014/main" id="{E90B638C-F789-2F4E-58DF-C21B447139BB}"/>
              </a:ext>
            </a:extLst>
          </p:cNvPr>
          <p:cNvCxnSpPr>
            <a:cxnSpLocks/>
          </p:cNvCxnSpPr>
          <p:nvPr/>
        </p:nvCxnSpPr>
        <p:spPr>
          <a:xfrm>
            <a:off x="4504180" y="4224788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de fletxa recta 26">
            <a:extLst>
              <a:ext uri="{FF2B5EF4-FFF2-40B4-BE49-F238E27FC236}">
                <a16:creationId xmlns:a16="http://schemas.microsoft.com/office/drawing/2014/main" id="{553AD8DF-4DB1-0BE2-CA72-AC1543AF55AB}"/>
              </a:ext>
            </a:extLst>
          </p:cNvPr>
          <p:cNvCxnSpPr>
            <a:cxnSpLocks/>
          </p:cNvCxnSpPr>
          <p:nvPr/>
        </p:nvCxnSpPr>
        <p:spPr>
          <a:xfrm>
            <a:off x="3280251" y="4243452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0FE5C678-8D07-A699-D297-7FD224653128}"/>
              </a:ext>
            </a:extLst>
          </p:cNvPr>
          <p:cNvSpPr txBox="1"/>
          <p:nvPr/>
        </p:nvSpPr>
        <p:spPr>
          <a:xfrm>
            <a:off x="1850989" y="3927568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8.46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CAA77C8-7F01-B698-738E-25F80FF89D30}"/>
              </a:ext>
            </a:extLst>
          </p:cNvPr>
          <p:cNvSpPr txBox="1"/>
          <p:nvPr/>
        </p:nvSpPr>
        <p:spPr>
          <a:xfrm>
            <a:off x="3240026" y="3963692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1.42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BB61E88E-6896-6585-A627-E3EFFB596D3A}"/>
              </a:ext>
            </a:extLst>
          </p:cNvPr>
          <p:cNvSpPr txBox="1"/>
          <p:nvPr/>
        </p:nvSpPr>
        <p:spPr>
          <a:xfrm>
            <a:off x="4463955" y="3927568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6,02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E3616218-93D1-A280-F2F7-F5A0AE34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18" y="1572901"/>
            <a:ext cx="5328103" cy="3304773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525B47CC-115C-5721-125B-33252B4A962F}"/>
              </a:ext>
            </a:extLst>
          </p:cNvPr>
          <p:cNvSpPr txBox="1"/>
          <p:nvPr/>
        </p:nvSpPr>
        <p:spPr>
          <a:xfrm>
            <a:off x="1014153" y="5500099"/>
            <a:ext cx="108055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Consolas" panose="020B0609020204030204" pitchFamily="49" charset="0"/>
              </a:rPr>
              <a:t>Para cuantificar con mayor detalle la relación entre estas dos variables realizamos una </a:t>
            </a:r>
            <a:r>
              <a:rPr lang="es-ES" sz="1300" b="1" dirty="0">
                <a:latin typeface="Consolas" panose="020B0609020204030204" pitchFamily="49" charset="0"/>
              </a:rPr>
              <a:t>REGRESIÓN LOGÍSTICA </a:t>
            </a:r>
            <a:r>
              <a:rPr lang="es-ES" sz="1300" dirty="0">
                <a:latin typeface="Consolas" panose="020B0609020204030204" pitchFamily="49" charset="0"/>
              </a:rPr>
              <a:t>de la cual</a:t>
            </a:r>
            <a:r>
              <a:rPr lang="es-ES" sz="13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300" dirty="0">
                <a:latin typeface="Consolas" panose="020B0609020204030204" pitchFamily="49" charset="0"/>
              </a:rPr>
              <a:t>p</a:t>
            </a:r>
            <a:r>
              <a:rPr lang="es-ES" sz="1300" dirty="0">
                <a:effectLst/>
                <a:latin typeface="Consolas" panose="020B0609020204030204" pitchFamily="49" charset="0"/>
              </a:rPr>
              <a:t>odemos concluir que la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relación entre ambas variables es significativa </a:t>
            </a:r>
            <a:r>
              <a:rPr lang="es-ES" sz="1300" dirty="0">
                <a:effectLst/>
                <a:latin typeface="Consolas" panose="020B0609020204030204" pitchFamily="49" charset="0"/>
              </a:rPr>
              <a:t>aunque no es la única variable que explica el comportamiento de ‘incumplimiento’. </a:t>
            </a:r>
          </a:p>
          <a:p>
            <a:r>
              <a:rPr lang="es-ES" sz="1300" dirty="0">
                <a:effectLst/>
                <a:latin typeface="Consolas" panose="020B0609020204030204" pitchFamily="49" charset="0"/>
              </a:rPr>
              <a:t>Obtenemos un coeficiente de ‘balance’ que no indica que, de media aproximadamente,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por cada unidad de ‘balance</a:t>
            </a:r>
            <a:r>
              <a:rPr lang="es-ES" sz="1300" dirty="0">
                <a:effectLst/>
                <a:latin typeface="Consolas" panose="020B0609020204030204" pitchFamily="49" charset="0"/>
              </a:rPr>
              <a:t>’ de más la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probabilidad </a:t>
            </a:r>
            <a:r>
              <a:rPr lang="es-ES" sz="1300" dirty="0">
                <a:effectLst/>
                <a:latin typeface="Consolas" panose="020B0609020204030204" pitchFamily="49" charset="0"/>
              </a:rPr>
              <a:t>de caer en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300" dirty="0">
                <a:effectLst/>
                <a:latin typeface="Consolas" panose="020B0609020204030204" pitchFamily="49" charset="0"/>
              </a:rPr>
              <a:t> decrece un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-0.19%</a:t>
            </a:r>
          </a:p>
        </p:txBody>
      </p:sp>
    </p:spTree>
    <p:extLst>
      <p:ext uri="{BB962C8B-B14F-4D97-AF65-F5344CB8AC3E}">
        <p14:creationId xmlns:p14="http://schemas.microsoft.com/office/powerpoint/2010/main" val="37095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3554-A148-65C0-5AC0-2B8316FF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F8CE5B71-4ADC-2435-7C0D-FD26B89D5C67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5</a:t>
            </a:r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CREACIÓN DE CATEGORIAS DE RIESGO</a:t>
            </a:r>
          </a:p>
          <a:p>
            <a:pPr algn="ctr"/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¿Como debemos ajustar nuestras políticas de crédito para mitigar este riesgo?</a:t>
            </a:r>
          </a:p>
        </p:txBody>
      </p:sp>
    </p:spTree>
    <p:extLst>
      <p:ext uri="{BB962C8B-B14F-4D97-AF65-F5344CB8AC3E}">
        <p14:creationId xmlns:p14="http://schemas.microsoft.com/office/powerpoint/2010/main" val="1558048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363</Words>
  <Application>Microsoft Office PowerPoint</Application>
  <PresentationFormat>Pantalla panoràmica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de l'Office</vt:lpstr>
      <vt:lpstr>ANÁLISIS FINANCIERO Y  DE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Fernández Ripollès</dc:creator>
  <cp:lastModifiedBy>Pau Fernández Ripollès</cp:lastModifiedBy>
  <cp:revision>5</cp:revision>
  <dcterms:created xsi:type="dcterms:W3CDTF">2024-10-10T14:28:35Z</dcterms:created>
  <dcterms:modified xsi:type="dcterms:W3CDTF">2024-10-10T20:42:49Z</dcterms:modified>
</cp:coreProperties>
</file>