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02" r:id="rId6"/>
    <p:sldId id="368" r:id="rId7"/>
    <p:sldId id="372" r:id="rId8"/>
    <p:sldId id="373" r:id="rId9"/>
    <p:sldId id="371" r:id="rId10"/>
    <p:sldId id="375" r:id="rId11"/>
    <p:sldId id="33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185"/>
    <a:srgbClr val="009900"/>
    <a:srgbClr val="FF7575"/>
    <a:srgbClr val="D9FFD9"/>
    <a:srgbClr val="CFAFE7"/>
    <a:srgbClr val="C39BE1"/>
    <a:srgbClr val="FFB7B7"/>
    <a:srgbClr val="45BB4B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108" d="100"/>
          <a:sy n="108" d="100"/>
        </p:scale>
        <p:origin x="618" y="10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03/11/2024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03/11/2024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03/11/2024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07E29FC-6D83-1A79-1C5C-645031368B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672" r="12921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3460025"/>
            <a:ext cx="4275138" cy="1525450"/>
          </a:xfrm>
        </p:spPr>
        <p:txBody>
          <a:bodyPr rtlCol="0">
            <a:normAutofit fontScale="70000" lnSpcReduction="20000"/>
          </a:bodyPr>
          <a:lstStyle/>
          <a:p>
            <a:r>
              <a:rPr lang="es-ES" sz="2000" noProof="0" dirty="0"/>
              <a:t>¿Qué combinaciones de características demográficas (como edad, nivel educativo i ocupación) son más comunes entre los clientes que utilizan múltiples productos financieros del banco: loan, hipoteca, depósito</a:t>
            </a:r>
            <a:r>
              <a:rPr lang="es-ES" noProof="0" dirty="0"/>
              <a:t>? </a:t>
            </a:r>
            <a:endParaRPr lang="es-ES" sz="2000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3340100" cy="123948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Análisis del Perfil de Cliente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10AAA5-B1F0-C3F6-303F-BF6AE2BB66B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57C4349-E709-CB0C-DCC3-942F5615CA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92974"/>
                  </p:ext>
                </p:extLst>
              </p:nvPr>
            </p:nvGraphicFramePr>
            <p:xfrm>
              <a:off x="577049" y="712012"/>
              <a:ext cx="10670959" cy="55645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57C4349-E709-CB0C-DCC3-942F5615C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049" y="712012"/>
                <a:ext cx="10670959" cy="556450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0ED2FE85-4C8E-5722-67D5-A67538ABCF75}"/>
              </a:ext>
            </a:extLst>
          </p:cNvPr>
          <p:cNvSpPr/>
          <p:nvPr/>
        </p:nvSpPr>
        <p:spPr>
          <a:xfrm rot="5400000">
            <a:off x="5442982" y="511015"/>
            <a:ext cx="550608" cy="11436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4C86389-7EE7-4D05-2E7C-453B1C0AAF64}"/>
              </a:ext>
            </a:extLst>
          </p:cNvPr>
          <p:cNvSpPr/>
          <p:nvPr/>
        </p:nvSpPr>
        <p:spPr>
          <a:xfrm>
            <a:off x="10885964" y="509885"/>
            <a:ext cx="550608" cy="5890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797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22F46-100A-0400-6D18-DB7D21D3F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F1473E0-5446-AE2D-F820-35154D45C0C2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4B77ABF7-F1D7-0E5E-F5C9-A2D038669A92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Tasa de incumplimiento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45E30CE9-76EE-653C-E77A-2DC315FEA6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4644028"/>
                  </p:ext>
                </p:extLst>
              </p:nvPr>
            </p:nvGraphicFramePr>
            <p:xfrm>
              <a:off x="319596" y="714374"/>
              <a:ext cx="1108821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45E30CE9-76EE-653C-E77A-2DC315FEA6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596" y="714374"/>
                <a:ext cx="11088210" cy="542925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1EC4F3CB-E2DE-8901-307E-25A2E7637D45}"/>
              </a:ext>
            </a:extLst>
          </p:cNvPr>
          <p:cNvSpPr/>
          <p:nvPr/>
        </p:nvSpPr>
        <p:spPr>
          <a:xfrm rot="5400000">
            <a:off x="5439595" y="277442"/>
            <a:ext cx="550608" cy="11436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62F783-0566-71DA-3A9A-EC6D9297ED45}"/>
              </a:ext>
            </a:extLst>
          </p:cNvPr>
          <p:cNvSpPr/>
          <p:nvPr/>
        </p:nvSpPr>
        <p:spPr>
          <a:xfrm>
            <a:off x="10882576" y="250347"/>
            <a:ext cx="550608" cy="5890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0558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C29B-5F57-60AD-E0F7-DF146B2E8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5" name="Complemento 14">
                <a:extLst>
                  <a:ext uri="{FF2B5EF4-FFF2-40B4-BE49-F238E27FC236}">
                    <a16:creationId xmlns:a16="http://schemas.microsoft.com/office/drawing/2014/main" id="{E45FAEE7-498A-6786-46C4-33162D8E71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749572"/>
                  </p:ext>
                </p:extLst>
              </p:nvPr>
            </p:nvGraphicFramePr>
            <p:xfrm>
              <a:off x="79162" y="424873"/>
              <a:ext cx="11230211" cy="57163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5" name="Complemento 14">
                <a:extLst>
                  <a:ext uri="{FF2B5EF4-FFF2-40B4-BE49-F238E27FC236}">
                    <a16:creationId xmlns:a16="http://schemas.microsoft.com/office/drawing/2014/main" id="{E45FAEE7-498A-6786-46C4-33162D8E71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62" y="424873"/>
                <a:ext cx="11230211" cy="571638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30531EAE-922B-5409-13EE-6EA5C4183A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107CEAE-8409-5009-3FFB-F30B5B304F35}"/>
              </a:ext>
            </a:extLst>
          </p:cNvPr>
          <p:cNvSpPr/>
          <p:nvPr/>
        </p:nvSpPr>
        <p:spPr>
          <a:xfrm rot="5400000">
            <a:off x="5439595" y="277442"/>
            <a:ext cx="550608" cy="11436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F4E1F292-C338-4CED-DFBF-267A8D1369BA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Tasa de incumplimiento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B719851C-BDFA-C846-FF43-D893CCDD7D2B}"/>
              </a:ext>
            </a:extLst>
          </p:cNvPr>
          <p:cNvSpPr txBox="1"/>
          <p:nvPr/>
        </p:nvSpPr>
        <p:spPr>
          <a:xfrm>
            <a:off x="431024" y="4668175"/>
            <a:ext cx="1406438" cy="323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s-ES" sz="1300" dirty="0"/>
              <a:t>Pearson = -0.86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03CD22FC-BC05-7D39-1134-7DB26046B02D}"/>
              </a:ext>
            </a:extLst>
          </p:cNvPr>
          <p:cNvSpPr txBox="1"/>
          <p:nvPr/>
        </p:nvSpPr>
        <p:spPr>
          <a:xfrm>
            <a:off x="431024" y="5646523"/>
            <a:ext cx="1406438" cy="323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s-ES" sz="1300" dirty="0"/>
              <a:t>Pearson = -0.85</a:t>
            </a: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792DA485-DE82-FC17-4A78-A7FF75BB077B}"/>
              </a:ext>
            </a:extLst>
          </p:cNvPr>
          <p:cNvSpPr txBox="1"/>
          <p:nvPr/>
        </p:nvSpPr>
        <p:spPr>
          <a:xfrm>
            <a:off x="9047370" y="4664902"/>
            <a:ext cx="1406438" cy="323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s-ES" sz="1300" dirty="0"/>
              <a:t>Pearson = 0.0036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609D2B47-CEA8-D05A-34F7-76A0C317200A}"/>
              </a:ext>
            </a:extLst>
          </p:cNvPr>
          <p:cNvSpPr txBox="1"/>
          <p:nvPr/>
        </p:nvSpPr>
        <p:spPr>
          <a:xfrm>
            <a:off x="9047370" y="5446052"/>
            <a:ext cx="1406438" cy="323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s-ES" sz="1300" dirty="0"/>
              <a:t>Pearson = -0.16</a:t>
            </a:r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4879F599-26E1-A0DF-B051-83E73ECC234A}"/>
              </a:ext>
            </a:extLst>
          </p:cNvPr>
          <p:cNvSpPr txBox="1"/>
          <p:nvPr/>
        </p:nvSpPr>
        <p:spPr>
          <a:xfrm>
            <a:off x="1207112" y="4417399"/>
            <a:ext cx="1029843" cy="3064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Outliers</a:t>
            </a:r>
            <a:endParaRPr lang="es-ES" sz="1200" b="1" dirty="0"/>
          </a:p>
        </p:txBody>
      </p:sp>
      <p:sp>
        <p:nvSpPr>
          <p:cNvPr id="12" name="QuadreDeText 16">
            <a:extLst>
              <a:ext uri="{FF2B5EF4-FFF2-40B4-BE49-F238E27FC236}">
                <a16:creationId xmlns:a16="http://schemas.microsoft.com/office/drawing/2014/main" id="{8CC3DF58-4B58-180A-5A7D-230A4C9C5EA9}"/>
              </a:ext>
            </a:extLst>
          </p:cNvPr>
          <p:cNvSpPr txBox="1"/>
          <p:nvPr/>
        </p:nvSpPr>
        <p:spPr>
          <a:xfrm>
            <a:off x="9823459" y="4417399"/>
            <a:ext cx="1029842" cy="3064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Outliers</a:t>
            </a:r>
            <a:endParaRPr lang="es-ES" sz="1200" b="1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C33C645E-DA9B-8D3B-4803-103EDF72821E}"/>
              </a:ext>
            </a:extLst>
          </p:cNvPr>
          <p:cNvSpPr txBox="1"/>
          <p:nvPr/>
        </p:nvSpPr>
        <p:spPr>
          <a:xfrm>
            <a:off x="1200875" y="5391997"/>
            <a:ext cx="1036081" cy="3064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/>
              <a:t>Sin </a:t>
            </a:r>
            <a:r>
              <a:rPr lang="es-ES" sz="1200" b="1" dirty="0" err="1"/>
              <a:t>Outliers</a:t>
            </a:r>
            <a:endParaRPr lang="es-ES" sz="1200" b="1" dirty="0"/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28C836CA-934C-0FE3-54FB-55A753804DDA}"/>
              </a:ext>
            </a:extLst>
          </p:cNvPr>
          <p:cNvSpPr txBox="1"/>
          <p:nvPr/>
        </p:nvSpPr>
        <p:spPr>
          <a:xfrm>
            <a:off x="9817222" y="5191508"/>
            <a:ext cx="1029842" cy="3064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/>
              <a:t>Sin </a:t>
            </a:r>
            <a:r>
              <a:rPr lang="es-ES" sz="1200" b="1" dirty="0" err="1"/>
              <a:t>Outliers</a:t>
            </a:r>
            <a:endParaRPr lang="es-ES" sz="12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AF9F93F-EDED-6ECC-C43A-15F618FEFCA9}"/>
              </a:ext>
            </a:extLst>
          </p:cNvPr>
          <p:cNvSpPr/>
          <p:nvPr/>
        </p:nvSpPr>
        <p:spPr>
          <a:xfrm>
            <a:off x="10882576" y="250347"/>
            <a:ext cx="550608" cy="5890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91E57DE-1E50-189E-C194-93233AB8552B}"/>
              </a:ext>
            </a:extLst>
          </p:cNvPr>
          <p:cNvSpPr/>
          <p:nvPr/>
        </p:nvSpPr>
        <p:spPr>
          <a:xfrm rot="5400000">
            <a:off x="5591995" y="429842"/>
            <a:ext cx="550608" cy="11436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E58CEC0-A1A3-D9BA-44E9-A7BA811C88E2}"/>
              </a:ext>
            </a:extLst>
          </p:cNvPr>
          <p:cNvSpPr/>
          <p:nvPr/>
        </p:nvSpPr>
        <p:spPr>
          <a:xfrm>
            <a:off x="11034976" y="402747"/>
            <a:ext cx="550608" cy="5890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9106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241470"/>
            <a:ext cx="112302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Conclusiones y Estrategia. </a:t>
            </a:r>
          </a:p>
          <a:p>
            <a:r>
              <a:rPr lang="es-ES" sz="20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Impacto del Saldo Medio en el Riesgo de Incumplimiento por 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Grupo de Edad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QuadreDeText 16">
            <a:extLst>
              <a:ext uri="{FF2B5EF4-FFF2-40B4-BE49-F238E27FC236}">
                <a16:creationId xmlns:a16="http://schemas.microsoft.com/office/drawing/2014/main" id="{C38DF9F2-1C99-9C03-C0FF-4DBBA030A063}"/>
              </a:ext>
            </a:extLst>
          </p:cNvPr>
          <p:cNvSpPr txBox="1"/>
          <p:nvPr/>
        </p:nvSpPr>
        <p:spPr>
          <a:xfrm>
            <a:off x="614064" y="1922164"/>
            <a:ext cx="3735999" cy="23155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s-ES" sz="1300" dirty="0"/>
              <a:t>Los grupos de edad </a:t>
            </a:r>
            <a:r>
              <a:rPr lang="es-ES" sz="1300" b="1" dirty="0"/>
              <a:t>más jóvenes </a:t>
            </a:r>
            <a:r>
              <a:rPr lang="es-ES" sz="1300" dirty="0"/>
              <a:t>(especialmente los de 18-30 años y 41-50 años) presentan las </a:t>
            </a:r>
            <a:r>
              <a:rPr lang="es-ES" sz="1300" b="1" dirty="0"/>
              <a:t>tasas de incumplimiento más altas cuando el saldo medio es bajo</a:t>
            </a:r>
            <a:r>
              <a:rPr lang="es-ES" sz="1300" dirty="0"/>
              <a:t>. Por el contrario, el grupo de </a:t>
            </a:r>
            <a:r>
              <a:rPr lang="es-ES" sz="1300" b="1" dirty="0"/>
              <a:t>60+ años tiene una tasa de incumplimiento más baja en general</a:t>
            </a:r>
            <a:r>
              <a:rPr lang="es-ES" sz="1300" dirty="0"/>
              <a:t>, lo que puede indicar una mayor estabilidad financiera en este grupo. Esta tendencia en los grupos mayores podría deberse a hábitos de ahorro más consolidados o ingresos estables derivados de pensiones u otras fuentes.</a:t>
            </a:r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9D1F703A-2D4C-E472-81CD-FD810D4AAAC2}"/>
              </a:ext>
            </a:extLst>
          </p:cNvPr>
          <p:cNvSpPr txBox="1"/>
          <p:nvPr/>
        </p:nvSpPr>
        <p:spPr>
          <a:xfrm>
            <a:off x="6007219" y="1501408"/>
            <a:ext cx="4637105" cy="12088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300" dirty="0"/>
              <a:t>Para los grupos jóvenes, sería beneficioso incluir programas de educación financiera o </a:t>
            </a:r>
            <a:r>
              <a:rPr lang="es-ES" sz="1300" b="1" dirty="0"/>
              <a:t>productos de ahorro que les ayuden a incrementar su saldo medio</a:t>
            </a:r>
            <a:r>
              <a:rPr lang="es-ES" sz="1300" dirty="0"/>
              <a:t>, reduciendo así el riesgo de incumplimiento en el futuro y favoreciendo una mejor relación con el banco a largo plazo.</a:t>
            </a:r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132E057C-3584-0F52-710F-B8EEA01AD90D}"/>
              </a:ext>
            </a:extLst>
          </p:cNvPr>
          <p:cNvSpPr txBox="1"/>
          <p:nvPr/>
        </p:nvSpPr>
        <p:spPr>
          <a:xfrm>
            <a:off x="6270546" y="1235259"/>
            <a:ext cx="3148657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b="1" dirty="0"/>
              <a:t>Educación Financiera y Productos de Ahorro</a:t>
            </a:r>
            <a:endParaRPr lang="es-ES" sz="1200" b="1" dirty="0"/>
          </a:p>
        </p:txBody>
      </p:sp>
      <p:sp>
        <p:nvSpPr>
          <p:cNvPr id="12" name="QuadreDeText 16">
            <a:extLst>
              <a:ext uri="{FF2B5EF4-FFF2-40B4-BE49-F238E27FC236}">
                <a16:creationId xmlns:a16="http://schemas.microsoft.com/office/drawing/2014/main" id="{E8483D74-4EEB-03E9-0E26-9198427B5CA6}"/>
              </a:ext>
            </a:extLst>
          </p:cNvPr>
          <p:cNvSpPr txBox="1"/>
          <p:nvPr/>
        </p:nvSpPr>
        <p:spPr>
          <a:xfrm>
            <a:off x="6007219" y="3183171"/>
            <a:ext cx="4637104" cy="14301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300" dirty="0"/>
              <a:t>Evaluación de riesgo más estricta para clientes jóvenes y de edades intermedias con saldos bajos, ya que tienen una mayor probabilidad de incumplimiento. Se pueden implementar políticas de crédito más conservadoras, como </a:t>
            </a:r>
            <a:r>
              <a:rPr lang="es-ES" sz="1300" b="1" dirty="0"/>
              <a:t>establecer límites de crédito más bajos o requerir garantías adicionales para clientes con saldo medio bajo</a:t>
            </a:r>
            <a:r>
              <a:rPr lang="es-ES" sz="1300" dirty="0"/>
              <a:t>. </a:t>
            </a:r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BEA93759-6B0D-71D4-02F7-90A58A0449E5}"/>
              </a:ext>
            </a:extLst>
          </p:cNvPr>
          <p:cNvSpPr txBox="1"/>
          <p:nvPr/>
        </p:nvSpPr>
        <p:spPr>
          <a:xfrm>
            <a:off x="6270546" y="2918182"/>
            <a:ext cx="4126678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b="1" dirty="0"/>
              <a:t>Política de Crédito para Jóvenes y Edades Intermedias 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D0FB34CD-56D9-E57F-A0F7-381D7E036BB9}"/>
              </a:ext>
            </a:extLst>
          </p:cNvPr>
          <p:cNvSpPr txBox="1"/>
          <p:nvPr/>
        </p:nvSpPr>
        <p:spPr>
          <a:xfrm>
            <a:off x="6007218" y="5128989"/>
            <a:ext cx="4637105" cy="987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300" dirty="0"/>
              <a:t>Se podrían considerar políticas de crédito más flexibles, como límites de crédito más altos o tasas de interés preferentes, ya que este segmento demuestra mayor estabilidad.</a:t>
            </a:r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A8F9383C-6E54-BCF3-A728-163F857B3F23}"/>
              </a:ext>
            </a:extLst>
          </p:cNvPr>
          <p:cNvSpPr txBox="1"/>
          <p:nvPr/>
        </p:nvSpPr>
        <p:spPr>
          <a:xfrm>
            <a:off x="6270546" y="4924524"/>
            <a:ext cx="2695896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b="1" dirty="0"/>
              <a:t>Facilidades para Mayores de 60 Años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143843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397F-3665-81FE-76C8-6154FD2D5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22C9B35-C95E-8C99-E58C-4F8A1BEE14C6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40895B47-C8F8-3A51-3706-B9606FB61359}"/>
              </a:ext>
            </a:extLst>
          </p:cNvPr>
          <p:cNvSpPr txBox="1"/>
          <p:nvPr/>
        </p:nvSpPr>
        <p:spPr>
          <a:xfrm>
            <a:off x="480894" y="241470"/>
            <a:ext cx="112302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Conclusiones y Estrategia. </a:t>
            </a:r>
          </a:p>
          <a:p>
            <a:r>
              <a:rPr lang="es-ES" sz="20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Impacto del Saldo Medio en el Riesgo de Incumplimiento por </a:t>
            </a: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Grupo de Edad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QuadreDeText 16">
            <a:extLst>
              <a:ext uri="{FF2B5EF4-FFF2-40B4-BE49-F238E27FC236}">
                <a16:creationId xmlns:a16="http://schemas.microsoft.com/office/drawing/2014/main" id="{E95BD387-7436-F541-0A84-53334DB8EE1C}"/>
              </a:ext>
            </a:extLst>
          </p:cNvPr>
          <p:cNvSpPr txBox="1"/>
          <p:nvPr/>
        </p:nvSpPr>
        <p:spPr>
          <a:xfrm>
            <a:off x="614064" y="1922164"/>
            <a:ext cx="3735999" cy="23155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s-ES" sz="1300" dirty="0"/>
              <a:t>Clientes en </a:t>
            </a:r>
            <a:r>
              <a:rPr lang="es-ES" sz="1300" b="1" dirty="0"/>
              <a:t>ocupaciones menos estables </a:t>
            </a:r>
            <a:r>
              <a:rPr lang="es-ES" sz="1300" dirty="0"/>
              <a:t>o de menores ingresos (como estudiantes, trabajadores manuales y personas sin empleo) </a:t>
            </a:r>
            <a:r>
              <a:rPr lang="es-ES" sz="1300" b="1" dirty="0"/>
              <a:t>presentan una mayor tasa de incumplimiento en las categorías de saldo bajo</a:t>
            </a:r>
            <a:r>
              <a:rPr lang="es-ES" sz="1300" dirty="0"/>
              <a:t>. Por el contrario, </a:t>
            </a:r>
            <a:r>
              <a:rPr lang="es-ES" sz="1300" b="1" dirty="0"/>
              <a:t>ocupaciones como administrativos, autónomos o jubilados tienen tasas de incumplimiento más bajas, independientemente del saldo medio</a:t>
            </a:r>
            <a:r>
              <a:rPr lang="es-ES" sz="1300" dirty="0"/>
              <a:t>. Esto sugiere que la estabilidad laboral y los ingresos son factores más relevantes que el saldo medio.</a:t>
            </a:r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7A080680-132B-3B96-A0D3-B01AC65E0F40}"/>
              </a:ext>
            </a:extLst>
          </p:cNvPr>
          <p:cNvSpPr txBox="1"/>
          <p:nvPr/>
        </p:nvSpPr>
        <p:spPr>
          <a:xfrm>
            <a:off x="6007219" y="1612077"/>
            <a:ext cx="4637105" cy="987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300" dirty="0"/>
              <a:t>Ofrecer </a:t>
            </a:r>
            <a:r>
              <a:rPr lang="es-ES" sz="1300" b="1" dirty="0"/>
              <a:t>programas de apoyo </a:t>
            </a:r>
            <a:r>
              <a:rPr lang="es-ES" sz="1300" dirty="0"/>
              <a:t>como cuentas de ahorro o líneas de crédito de contingencia, que ayuden a mejorar su capacidad de ahorro y </a:t>
            </a:r>
            <a:r>
              <a:rPr lang="es-ES" sz="1300" b="1" dirty="0"/>
              <a:t>reduzcan el riesgo de incumplimiento a largo plazo</a:t>
            </a:r>
            <a:r>
              <a:rPr lang="es-ES" sz="1300" dirty="0"/>
              <a:t>.</a:t>
            </a:r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40B491FC-B5C2-86C8-9C4B-3864AEE12260}"/>
              </a:ext>
            </a:extLst>
          </p:cNvPr>
          <p:cNvSpPr txBox="1"/>
          <p:nvPr/>
        </p:nvSpPr>
        <p:spPr>
          <a:xfrm>
            <a:off x="6270546" y="1235259"/>
            <a:ext cx="3148657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b="1" dirty="0"/>
              <a:t>Programas de Estabilización Financiera</a:t>
            </a:r>
          </a:p>
        </p:txBody>
      </p:sp>
      <p:sp>
        <p:nvSpPr>
          <p:cNvPr id="12" name="QuadreDeText 16">
            <a:extLst>
              <a:ext uri="{FF2B5EF4-FFF2-40B4-BE49-F238E27FC236}">
                <a16:creationId xmlns:a16="http://schemas.microsoft.com/office/drawing/2014/main" id="{70355EAA-9514-5F15-1FF9-5DE0B0D771FC}"/>
              </a:ext>
            </a:extLst>
          </p:cNvPr>
          <p:cNvSpPr txBox="1"/>
          <p:nvPr/>
        </p:nvSpPr>
        <p:spPr>
          <a:xfrm>
            <a:off x="6007219" y="3200321"/>
            <a:ext cx="4637104" cy="987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300" dirty="0"/>
              <a:t>Se podría considerar la </a:t>
            </a:r>
            <a:r>
              <a:rPr lang="es-ES" sz="1300" b="1" dirty="0"/>
              <a:t>estabilidad de ingresos asociada a cada ocupación </a:t>
            </a:r>
            <a:r>
              <a:rPr lang="es-ES" sz="1300" dirty="0"/>
              <a:t>al definir los criterios de crédito. Por ejemplo, los estudiantes y personas en ocupaciones menos estables podrían requerir un análisis de riesgo adicional.</a:t>
            </a:r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1A739467-F639-A736-45E2-4C8339D942C8}"/>
              </a:ext>
            </a:extLst>
          </p:cNvPr>
          <p:cNvSpPr txBox="1"/>
          <p:nvPr/>
        </p:nvSpPr>
        <p:spPr>
          <a:xfrm>
            <a:off x="6270546" y="2990744"/>
            <a:ext cx="4126678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b="1" dirty="0"/>
              <a:t>Evaluación de Riesgo Diferenciada por Ocupación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B447EDE9-9457-B8C4-DBB6-00078D03BC35}"/>
              </a:ext>
            </a:extLst>
          </p:cNvPr>
          <p:cNvSpPr txBox="1"/>
          <p:nvPr/>
        </p:nvSpPr>
        <p:spPr>
          <a:xfrm>
            <a:off x="6007218" y="4769741"/>
            <a:ext cx="4637105" cy="12088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300" dirty="0"/>
              <a:t>Aquellos con ingresos más estables (por ejemplo, administrativos o jubilados) podrían tener acceso a productos con mejores condiciones, ya que el riesgo de incumplimiento es menor en estos grupos, independientemente del saldo medio.</a:t>
            </a:r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CE68DD12-B3FB-3545-CC07-AD969C0FC85F}"/>
              </a:ext>
            </a:extLst>
          </p:cNvPr>
          <p:cNvSpPr txBox="1"/>
          <p:nvPr/>
        </p:nvSpPr>
        <p:spPr>
          <a:xfrm>
            <a:off x="6270546" y="4516149"/>
            <a:ext cx="2695896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300" b="1" dirty="0"/>
              <a:t>Facilidades para Mayores de 60 Años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228687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2B006ED-C301-49C7-B520-88E714293F54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9b7606bb-7448-43a1-bce1-b3aac1c9e487/ReportSection?ctid=a125a53b-bbd8-4ccc-ba32-156026867b55&amp;experience=power-bi&quot;"/>
    <we:property name="reportName" value="&quot;S4_Finanzas&quot;"/>
    <we:property name="reportState" value="&quot;CONNECTED&quot;"/>
    <we:property name="embedUrl" value="&quot;/reportEmbed?reportId=9b7606bb-7448-43a1-bce1-b3aac1c9e487&amp;config=eyJjbHVzdGVyVXJsIjoiaHR0cHM6Ly9XQUJJLVdFU1QtRVVST1BFLUQtUFJJTUFSWS1yZWRpcmVjdC5hbmFseXNpcy53aW5kb3dzLm5ldCIsImVtYmVkRmVhdHVyZXMiOnsidXNhZ2VNZXRyaWNzVk5leHQiOnRydWV9fQ%3D%3D&amp;disableSensitivityBanner=true&quot;"/>
    <we:property name="pageName" value="&quot;ReportSection&quot;"/>
    <we:property name="pageDisplayName" value="&quot;Página 1&quot;"/>
    <we:property name="datasetId" value="&quot;7e24eca2-d0dc-4989-8bd3-c597af1c77cf&quot;"/>
    <we:property name="backgroundColor" value="&quot;#F2F2F2&quot;"/>
    <we:property name="bookmark" value="&quot;H4sIAAAAAAAAA+1WUYsaMRD+K0eel7Kr66r31tprKdQip9xLEZlNRi8SkyXJWr3D/95JVmtPfCiFK1u4p01msjNfvu9jyDMT0lUK9t9gg+yWjcFyEMbeZCxhuokNAUQPu2mHd1PBMyGyQZ+ypvLSaMdun5kHu0L/IF0NKhSi4Pd5wkCpCazCbgnKYcIqtM5oUPIJm8OU8rbGQ8JwVyljIZScevAYym7pOO0JQvauSx2Be7nFKXLfRO+xMtaf9glzzSpCepkLxWLDkdEepKbCIYbQ4zzn+TCDvIulwE4xCPGlVP54pNzf7SpL96Fb7qtAx4jQrYyVHBSLuC06d2wyMqrexNXdi/jU1JbjPS5jSnvp91SJOPCw+CQ16Cdwiw47EBETa4immP9s68osUICImUfzY2SRugt2mx6SX4Deiy1oTtFLNGMEV1v8UzhjFFKAu0QxBSXMTUiaKzDmFHFSr9RR0TPVswZdCXb0CNYHx5Rr0iPQSj8ZK9B+2EdmP0p7EqqTXGB9jUsc5icz0ZH1b645atugekUx54eQ5ctOLysHwKHol4OyLNJW2W9moYT1NdHfvPd/ee+sZGO8vOD9rOhnvRxp/KXDYVmmLTJeO+beDBx80bzeVEpuJGr/VxbkkZkWuPDqdVoyCAtSMR/mfT4o0jzHcpCnbfJjCwbhmxn/xWSMZjzTwjZI79qwMLV3FXCcgMaIompKSGzekbsKtAgixLUN36+SrNto8ACqDvTHVzCLbWK3n4rR8yJ9CwAA&quot;"/>
    <we:property name="initialStateBookmark" value="&quot;H4sIAAAAAAAAA+1WwW4aMRD9lcjnVQVkWSC3hNKqSkmigHKpEBrbA3Fk7JXtpZCIf+/YS0oTcYgqpdpKOa09Mzvz/N6T5ScmlS81bK9gheyMjcEJkNadtFnGTB27uL6+HJ/fXs6vzscjCtsyKGs8O3tiAdwSw53yFejYgYI/ZhkDrW9gGXcL0B4zVqLz1oBWj1gXUyq4CncZw02prYPYchIgYGy7pnLa0+z2p1OaCCKoNU5QhDp6i6V14XmfMV+vEqSXudgsDRxaE0AZahxjCF0hcpEP2pCfIpfYKfoxvlA67Ev4drQpHZ2HTrktIw9DQre0TgnQLOF26P1+yNDqapVWoxfxia2cwFtcpJQJKmypE3EQYP5FGTCP4OcdtiMibpwlmlL+q6tKO0cJMmXu7c+hQ5ou2Vlrl/0GdC7XYARFX6MZI/jK4VvhjFEqCf41igloaU9i0h6BMaOIV2ap94oeqJ7W6Di44T24EB3DH0iPSCv9ZJ1Ed7FNzH5W7lmoTvYK63scYjd7NhOVPPzhmr22Nap3FHO2i1mx6HTbvA8Cih7vc160GmW/qQMOD8dE//De/+W9g5K18fJC9NpFr93Nka6/1mDAeatBxmvGvTcFD9+MqFalViuFJvyVBUVipgEuPHqchlyEBamYD/Ke6BetPEfez1tN8mMDLsIPM/6LmzGZ8UALWyG9a+PCVsGXIPAGDCYUZd1CYf2O3JRgZBQhrV38fldk3VqDO9BVpD8+dVmaQaoorvGN9XtwvwCpb3lbpQsAAA==&quot;"/>
    <we:property name="isFooterCollapsed" value="true"/>
    <we:property name="isFiltersActionButtonVisible" value="true"/>
    <we:property name="isVisualContainerHeaderHidden" value="false"/>
    <we:property name="reportEmbeddedTime" value="&quot;2024-11-03T13:01:39.785Z&quot;"/>
    <we:property name="creatorTenantId" value="&quot;a125a53b-bbd8-4ccc-ba32-156026867b55&quot;"/>
    <we:property name="creatorUserId" value="&quot;10032003A5DB2380&quot;"/>
    <we:property name="creatorSessionId" value="&quot;ec308d94-3f62-4b31-ae2f-834e616fd91a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25552C0-55E4-4C56-868A-B9AAB0360EB9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9b7606bb-7448-43a1-bce1-b3aac1c9e487/c3f077fb7d8198a0914c?ctid=a125a53b-bbd8-4ccc-ba32-156026867b55&amp;experience=power-bi&quot;"/>
    <we:property name="reportName" value="&quot;S4_Finanzas&quot;"/>
    <we:property name="reportState" value="&quot;CONNECTED&quot;"/>
    <we:property name="embedUrl" value="&quot;/reportEmbed?reportId=9b7606bb-7448-43a1-bce1-b3aac1c9e487&amp;config=eyJjbHVzdGVyVXJsIjoiaHR0cHM6Ly9XQUJJLVdFU1QtRVVST1BFLUQtUFJJTUFSWS1yZWRpcmVjdC5hbmFseXNpcy53aW5kb3dzLm5ldCIsImVtYmVkRmVhdHVyZXMiOnsidXNhZ2VNZXRyaWNzVk5leHQiOnRydWV9fQ%3D%3D&amp;disableSensitivityBanner=true&quot;"/>
    <we:property name="pageName" value="&quot;c3f077fb7d8198a0914c&quot;"/>
    <we:property name="pageDisplayName" value="&quot;Página 4&quot;"/>
    <we:property name="datasetId" value="&quot;7e24eca2-d0dc-4989-8bd3-c597af1c77cf&quot;"/>
    <we:property name="backgroundColor" value="&quot;#F2F2F2&quot;"/>
    <we:property name="bookmark" value="&quot;H4sIAAAAAAAAA+1WzU7cMBB+FeTzqkp2k03CraS0QiothRWXarWa2JPFyGtHtkNZVvtIfQperGNnES2gtheKKnGyPfNp5pufT/KGCek6BetPsEK2z47BchDG7qVsxPRga7GaTqZTFFWWpXme83xckdd0Xhrt2P6GebBL9OfS9aBCIDJ+nY8YKHUCy/BqQTkcsQ6tMxqUvMEBTC5ve9yOGF53ylgIIc88eAxhrwhOb6KQvplQRuBeXuEZcj9Y+aRNiqJtClGmVQlJlWacYG4ARGZPQkLomL422oPUlCbY2mYKEyHSBnNRNRnyaTaOdqn8DtKsD687S9Vt7ppTlONxBm1TNWmVJDgpk6YgDn7dBW9NlSyNlRwUizVadENJG1Yb1a/i7fAX+5npLcdTbKNLe+nXFIn65WHxXmrQN+AWY7alpp1YQy2N/qMvp4vPvVcSbXRdmG+1RUov2H66HW3+PaMPtu/MAgWIR4SSFyG0y3T7HfYOQIHm+Ftib8VVwIhHrI4RXG/xb2kdo5AC3EM2M3BwpHm/6pRcSdTePMFmThYn9VLt9HK/urOBpKLtrVXvaEFRDO2qzaox9QVYH0TaXJIawu5SJGMF2oN1XN930t7paDx6UMczFrid38mYkJc/CXU3nIHcMy7ifBu8uSiyNCkg41UlxLTAqij+KHUAFAKxSso0SaHMJ3lTvkr9P1XWS7RpZqGBS0OH6LkUr4J/JsE/0ecg+6j8+/6wFdKvJVxM710HHE9AY6TTDbEkRhytBGgR5hPvNpwfJQ1gGM85qD5+k8Ifh8U0MdsPE9YvdFsJAAA=&quot;"/>
    <we:property name="initialStateBookmark" value="&quot;H4sIAAAAAAAAA+1W204bMRD9FeTnqNrNhd3lDba0QjRAAfFSRdHYngQjx17ZXkqI8kl8RX+sY28QLaCWF4oq8WR75mjmzOVIXjGpfKNheQQLZDtsDE6AtG4rZz1mOtve8fHhePf0cHq0O94ns22CssaznRUL4OYYLpRvQccIZPw26THQ+gTm8TUD7bHHGnTeGtDqFjswuYJrcd1jeNNo6yCGPAsQMIa9Jji9KXf+YUAZQQR1jWcoQmcVg1lWFDNeyDKvSsiqfCgI5jtAYvYsJIZO6WtrAihDaaJtxrdhIGXOcSQrPkSxPewnu9JhA+HL/ZvGUXWr+64UZb8/hBmveF5lGQ7KjBfEISyb6K2pkrl1SoBmqUaHvitpxWqr20W67f9mP7OtE3iKs+QyQYUlRaJ+BZh+UgbMLfhpn62paSfOUkuT/+Dr6fS4DVqhS65L+712SOkl28nXvdW/Z/TZtY2dogT5hFD2JoQ2mX7cwdYeaDAC/0hsV15HjHzCaozgW4cvpTVGqST4x2zOwcOBEe2i0Wqh0AT7DJsJWbwyc73Ry8PqnnckNW1vrVtPC4qya1dtF9zWl+BCFCm/IjXE3aVI1kl0e8u0vh+Vu9dRv/eojlcscD25lzEhr34R6mY4HblXXMTJOnpHshjmWQFDUVVSbhdYFcVfpQ6AUiJWWZlnOZSjwYiX71L/T5X1Fm06d8DhytIhW6Hku+BfSfDP9DnKPin/oT9sgfRriRfbBt+AwBMwmOg0XSyFCUcrAUbG+aS7i+cXRQPoxnMBuo2TiR8ZlnLQwBTX+EL8htxP+0sJfYMJAAA=&quot;"/>
    <we:property name="isFooterCollapsed" value="true"/>
    <we:property name="isFiltersActionButtonVisible" value="true"/>
    <we:property name="isVisualContainerHeaderHidden" value="false"/>
    <we:property name="reportEmbeddedTime" value="&quot;2024-11-03T13:05:20.109Z&quot;"/>
    <we:property name="creatorTenantId" value="&quot;a125a53b-bbd8-4ccc-ba32-156026867b55&quot;"/>
    <we:property name="creatorUserId" value="&quot;10032003A5DB2380&quot;"/>
    <we:property name="creatorSessionId" value="&quot;69cfb235-6317-430d-8185-a9c081286a04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8D92BF6-51D2-4DDC-9B4B-624FC7016434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links/o3cw7tsLkW?ctid=a125a53b-bbd8-4ccc-ba32-156026867b55&amp;pbi_source=linkShare&amp;bookmarkGuid=9d0697df-5c39-4318-b800-d6b7cbe354e5&quot;"/>
    <we:property name="reportName" value="&quot;S4_Finanzas&quot;"/>
    <we:property name="reportState" value="&quot;CONNECTED&quot;"/>
    <we:property name="embedUrl" value="&quot;/reportEmbed?reportId=9b7606bb-7448-43a1-bce1-b3aac1c9e487&amp;config=eyJjbHVzdGVyVXJsIjoiaHR0cHM6Ly9XQUJJLVdFU1QtRVVST1BFLUQtUFJJTUFSWS1yZWRpcmVjdC5hbmFseXNpcy53aW5kb3dzLm5ldCIsImVtYmVkRmVhdHVyZXMiOnsidXNhZ2VNZXRyaWNzVk5leHQiOnRydWV9fQ%3D%3D&amp;disableSensitivityBanner=true&quot;"/>
    <we:property name="pageDisplayName" value="&quot;Página 2&quot;"/>
    <we:property name="datasetId" value="&quot;7e24eca2-d0dc-4989-8bd3-c597af1c77cf&quot;"/>
    <we:property name="backgroundColor" value="&quot;#F2F2F2&quot;"/>
    <we:property name="bookmark" value="&quot;H4sIAAAAAAAAA9VW72/TMBD9V5A/Vyg/22XfUDXQJApjnSYkNFUX+9p5cu3Idsa6Kv87Z6fVxihjSLTAt+Tu4vfu+Z7jNRPSNQpWH2CJ7JhNwHIQxr5K2YDpPjbPRjwT5SjP6yGkaZKXaUJZ03hptGPHa+bBLtBfSteCCgtR8MvVgIFSZ7AIb3NQDgesQeuMBiXvsS+mlLctdgOGd40yFsKSUw8ew7K3VE7vRCF9nRMicC9vcYrc91FIeX2UZlmZ1aOsLnNM6pLKXF8Qme0sCUtH+LHRHqQmmBCreYpFjhyLUVVinXORQojPpfLbktXJXWOpu/VWnFEtSuTzYX40AuRVRkIFDn7VhOyYOlkYKzkoFnu06PqW1mxsVLuMTyffxaemtRzPcR5T2ku/opVILw+zt1KDvgc3y1hHop1ZQ5LG/Omn89nH1iuJNqauzdexRYIX7DjtBustozfiFjSn6FM6EwTXWnwpnwkKKcA9pXEBDk41b5eNkkuJ2psf2CSHYzMFJcyrkHyexuG26Z1tGzNDAWIHoSuKOKkXauOOh0G96Hk6Dp5GcXwN1gcH1jc06mEwu605COrm0fh/jqO6x60ll2/EW0WoPap11YWs4Gk1LOqSF8VwWCZkWVH90qScjoARJkWwtxB0gFW8+pdNejhGFxZquPmrJv2fjow/79A9uudhb8ml+z8Joj15CphgmZSAaVJBMYf+f7vbngcf9xP3M/u9YG9hM3lTJTnaTdHjPWZLpHtQeBDgIXbY9NgSY166U02XGgKcouqHYGJE/AKjJmv2XpJOPfglqDbghhsS8e16jbuo8y5Q03rXAMcz0LgDnBBAi9Drs2jxqsYiCHUva/Wb9L4BPTm4b1IKAAA=&quot;"/>
    <we:property name="initialStateBookmark" value="&quot;H4sIAAAAAAAAA9VXXW/bOgz9K4Ne9hIMsvwV960Lsotiy9rbFMMFhiKgJLpT4ViGJPc2C/LfJ8nNXde16zDMXe+bQ9LkOSQPk2yJVLZrYPMe1kgOyAKMAKnNi4RMSDvYXh8fv10cnr5dvT9czL1Zd07p1pKDLXFgLtB9ULaHJmTwxo/nEwJNcwIX4VMNjcUJ6dBY3UKjPuMQ7F3O9LibELzuGm0gpFw6cBjSXvlw/9nXTl6lviIIp65wicINVkgEnyaM5YyXjOcpUp77MDsERGT3hoTUsfxMtw5U68sEGxcJZikKzMoqR54KmUCw16px+5DN/Loznt1235WSyxxFXaTTElBUjMk8YHCbLnhnnsmFNkpAQyJHg3agtCUz3fTr+DT/xr7UvRF4inV0tU65jc/k++Vg9Ua10H4Gu2Jk55t2YrRvafQf/X26Ou5do9BE1yf978ygLy/JQbKbbPeIDuUVtMJb78JZINje4M/iWaBUEuxdGGdg4agV/bpr1Fph6/R3aOjToVlCI/WL4PwxjKcb01+m7/QKJch7AJ17i1XtRXOjjq+LejbgtAKcX8XZJzAuKJBf+lUPi7nbi8OXury1/v/EVR1xtF7lN83bxFIjdut8F7xSJFWR8VxkWVHk1EtWVo+KVPgTUCLNgrylpGleieo5i/TpEJ0Z4HD5R0X6fzoZv1+hI6rn62y9Sse/BFGedVpWfFrQEmghM6gwyeTD8nzydZ/bh+T3M7NtlPBv3p4qWaP/5RMeJDiInLqhmsLBr2V0Y6S8Je+Ub8OQ+wM0fUj78jVYJV56RLvYxQcWJYbbEdbkdk+GIWZ1MeWylFxSzgpJQRT46BBH1uVRK1cnCMau5v7rYH9F7a/MUYCR32ozJEGapixFSHOgFCQmFWXPjPRStSMQrxmjtII6oTkrKM05E/z5EL85YiPwZklW0ipPcsqKYkqplEI8P97jzFwmDHKZFtNapGkClZhCEV79YSqH147r67vZYsL7TqLune1A4Am0eM9p9P2DVqJ85DzGv44kFvFoFG8eu6fhD+V/x3S3+wKTAXCM2w4AAA==&quot;"/>
    <we:property name="isFiltersActionButtonVisible" value="true"/>
    <we:property name="isVisualContainerHeaderHidden" value="false"/>
    <we:property name="reportEmbeddedTime" value="&quot;2024-11-03T13:49:37.454Z&quot;"/>
    <we:property name="creatorTenantId" value="&quot;a125a53b-bbd8-4ccc-ba32-156026867b55&quot;"/>
    <we:property name="creatorUserId" value="&quot;10032003A5DB2380&quot;"/>
    <we:property name="creatorSessionId" value="&quot;0dc04320-a955-4017-b146-7f5f3ac5281a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</TotalTime>
  <Words>568</Words>
  <Application>Microsoft Office PowerPoint</Application>
  <PresentationFormat>Panorámica</PresentationFormat>
  <Paragraphs>44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del Perfil de Cliente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</cp:lastModifiedBy>
  <cp:revision>43</cp:revision>
  <dcterms:created xsi:type="dcterms:W3CDTF">2024-10-12T08:55:41Z</dcterms:created>
  <dcterms:modified xsi:type="dcterms:W3CDTF">2024-11-04T00:08:23Z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