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24" r:id="rId5"/>
    <p:sldId id="327" r:id="rId6"/>
    <p:sldId id="256" r:id="rId7"/>
    <p:sldId id="371" r:id="rId8"/>
    <p:sldId id="372" r:id="rId9"/>
    <p:sldId id="373" r:id="rId10"/>
    <p:sldId id="361" r:id="rId11"/>
    <p:sldId id="335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C593E"/>
    <a:srgbClr val="FFB7B7"/>
    <a:srgbClr val="C39BE1"/>
    <a:srgbClr val="FF7575"/>
    <a:srgbClr val="009900"/>
    <a:srgbClr val="D9FFD9"/>
    <a:srgbClr val="CFAFE7"/>
    <a:srgbClr val="81D185"/>
    <a:srgbClr val="45B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3348" autoAdjust="0"/>
  </p:normalViewPr>
  <p:slideViewPr>
    <p:cSldViewPr snapToGrid="0">
      <p:cViewPr varScale="1">
        <p:scale>
          <a:sx n="62" d="100"/>
          <a:sy n="62" d="100"/>
        </p:scale>
        <p:origin x="82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 varScale="1">
        <p:scale>
          <a:sx n="47" d="100"/>
          <a:sy n="47" d="100"/>
        </p:scale>
        <p:origin x="277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5725A15-8D86-497D-8EAD-2EB1176C54F6}" type="datetime1">
              <a:rPr lang="es-ES" smtClean="0"/>
              <a:t>03/11/2024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8D509-07EE-4A09-900B-403023880868}" type="datetime1">
              <a:rPr lang="es-ES" smtClean="0"/>
              <a:pPr/>
              <a:t>03/11/2024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1542-2F6F-8339-5B04-09EBEB6F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CE4BF95-B6D9-70EA-5FB7-3ACAE1906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ECBC7F2-46C7-0BCC-8135-DDA803EDA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9C90F5-F2E3-1426-624D-69C3024A3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36013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B5F8B-C47F-E364-FF4F-0710957AD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43889D0-0E6B-1C3E-A08A-481B08938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2FB440-6DD3-AE5B-8243-49CB15AF8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581750-F2D6-8825-E734-274E3CA23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530193B-564F-4854-8A52-728F3FB19C85}" type="slidenum">
              <a:rPr lang="es-ES" noProof="0" smtClean="0"/>
              <a:t>7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46271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C85F-EC1B-CFD1-A657-E7902541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AFF142F-1FC3-8081-0C22-8E98D7494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46EE938-C74C-25D5-628C-C9B03E8698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613478-0ACE-0074-01E5-8217CC3C0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8530193B-564F-4854-8A52-728F3FB19C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72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0" name="Hexágono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rtlCol="0"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3" name="Marcador de posición de imagen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tre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arcador de texto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texto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9" name="Marcador de texto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0" name="Marcador de texto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1" name="Marcador de texto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 rtlCol="0"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2" name="Marcador de texto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3" name="Hexágono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1"/>
              </a:solidFill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ipse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4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Marcador de posición de imagen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Rectángulo 1" descr="Rascacielos de oficinas con vista hacia arriba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4" name="Marcador de texto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 rtlCol="0"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 rtlCol="0"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Diseño personalizad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arcador de posición de imagen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Elipse 2" descr="Rascacielos de oficinas con vista hacia arriba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5" name="Marcador de texto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rtlCol="0"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 rtl="0"/>
            <a:r>
              <a:rPr lang="es-ES" noProof="0"/>
              <a:t>Haga clic para editar el texto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 rtlCol="0"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texto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ipse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accent5"/>
              </a:solidFill>
            </a:endParaRPr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7" name="Marcador de texto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 rtlCol="0"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editar el patrón</a:t>
            </a:r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rtlCol="0"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9" name="Marcador de posición de imagen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 rtlCol="0"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Marcador de posición de imagen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8" name="Marcador de posición de imagen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0" name="Marcador de posición de imagen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1" name="Marcador de posición de imagen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rtlCol="0" anchor="ctr"/>
          <a:lstStyle/>
          <a:p>
            <a:pPr algn="ctr" rtl="0"/>
            <a:r>
              <a:rPr lang="es-ES" sz="4800" b="1" noProof="0">
                <a:solidFill>
                  <a:schemeClr val="tx1"/>
                </a:solidFill>
              </a:rPr>
              <a:t>Haga clic para modificar el estilo de título del patrón</a:t>
            </a:r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3" name="Marcador de texto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4" name="Marcador de texto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7" name="Marcador de texto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8" name="Marcador de texto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29" name="Marcador de texto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0" name="Marcador de texto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1" name="Marcador de texto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2" name="Marcador de texto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3" name="Marcador de texto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4" name="Marcador de texto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es-ES" noProof="0"/>
              <a:t>Haga clic para editar </a:t>
            </a:r>
          </a:p>
        </p:txBody>
      </p:sp>
      <p:sp>
        <p:nvSpPr>
          <p:cNvPr id="37" name="Marcador de posición de imagen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Marcador de contenido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1" name="Marcador de contenido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2" name="Marcador de contenido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3" name="Marcador de contenido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4" name="Marcador de contenido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45" name="Marcador de contenido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 rtlCol="0"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 rtlCol="0"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9CC8AACD-E2E5-4E77-87E6-D0C33E06F5CD}" type="datetime1">
              <a:rPr lang="es-ES" sz="1100" noProof="0" smtClean="0">
                <a:solidFill>
                  <a:schemeClr val="accent2"/>
                </a:solidFill>
              </a:rPr>
              <a:t>03/11/2024</a:t>
            </a:fld>
            <a:endParaRPr lang="es-ES" sz="1100" noProof="0" dirty="0">
              <a:solidFill>
                <a:schemeClr val="accent2"/>
              </a:solidFill>
            </a:endParaRP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s-ES" sz="1100" b="1" noProof="0">
                <a:solidFill>
                  <a:schemeClr val="accent2"/>
                </a:solidFill>
              </a:rPr>
              <a:t>Revisión anual</a:t>
            </a: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0"/>
            <a:fld id="{2C18C1E5-FB55-42F5-BD6D-9CC153FCDBE6}" type="slidenum">
              <a:rPr lang="es-ES" sz="1100" noProof="0" smtClean="0">
                <a:solidFill>
                  <a:schemeClr val="accent4"/>
                </a:solidFill>
              </a:rPr>
              <a:pPr algn="r" rtl="0"/>
              <a:t>‹#›</a:t>
            </a:fld>
            <a:endParaRPr lang="es-ES" sz="1100" noProof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  <p:sldLayoutId id="2147483691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xágono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2276784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RESULTADOS DESAFÍO 3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582" y="4177004"/>
            <a:ext cx="3222836" cy="1029509"/>
          </a:xfrm>
        </p:spPr>
        <p:txBody>
          <a:bodyPr rtlCol="0"/>
          <a:lstStyle/>
          <a:p>
            <a:pPr algn="ctr" rtl="0"/>
            <a:r>
              <a:rPr lang="es-ES" sz="32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2000" b="1" dirty="0">
                <a:solidFill>
                  <a:schemeClr val="accent4">
                    <a:lumMod val="50000"/>
                  </a:schemeClr>
                </a:solidFill>
              </a:rPr>
              <a:t>25 de octubre de 2024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2164-F10B-CC91-621B-2B7336455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Marcador de posición de imagen 4">
            <a:extLst>
              <a:ext uri="{FF2B5EF4-FFF2-40B4-BE49-F238E27FC236}">
                <a16:creationId xmlns:a16="http://schemas.microsoft.com/office/drawing/2014/main" id="{5D8DCF94-73ED-5E32-6743-B88F2B7328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7517" r="17517"/>
          <a:stretch/>
        </p:blipFill>
        <p:spPr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  <a:noFill/>
        </p:spPr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2BA8DE2C-B8B5-DBFB-2FC1-B49CB2E5A31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3068637"/>
            <a:ext cx="4275138" cy="3332163"/>
          </a:xfrm>
        </p:spPr>
        <p:txBody>
          <a:bodyPr/>
          <a:lstStyle/>
          <a:p>
            <a:r>
              <a:rPr lang="es-ES" dirty="0"/>
              <a:t>¿Qué impacto tiene el mes del año en la eficacia de nuestras campañas de marketing, y cómo podemos adaptar nuestras estrategias de marketing para aprovechar los períodos más efectivos del año?</a:t>
            </a:r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8EB76A2E-EF62-7065-BBF3-C53C3CF5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5073016" cy="1907507"/>
          </a:xfrm>
        </p:spPr>
        <p:txBody>
          <a:bodyPr rtlCol="0">
            <a:normAutofit/>
          </a:bodyPr>
          <a:lstStyle/>
          <a:p>
            <a:pPr rtl="0"/>
            <a:r>
              <a:rPr lang="es-ES" sz="4300" dirty="0"/>
              <a:t>Análisis de Márketing y Comunicación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64334DF-601F-551D-64A8-3A2D67128484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812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6324840"/>
                  </p:ext>
                </p:extLst>
              </p:nvPr>
            </p:nvGraphicFramePr>
            <p:xfrm>
              <a:off x="480886" y="707140"/>
              <a:ext cx="11230211" cy="55732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86" y="707140"/>
                <a:ext cx="11230211" cy="55732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QuadreDeText 3">
            <a:extLst>
              <a:ext uri="{FF2B5EF4-FFF2-40B4-BE49-F238E27FC236}">
                <a16:creationId xmlns:a16="http://schemas.microsoft.com/office/drawing/2014/main" id="{F4BAE62D-7F50-DED0-1EC0-90A0D9C2398A}"/>
              </a:ext>
            </a:extLst>
          </p:cNvPr>
          <p:cNvSpPr txBox="1"/>
          <p:nvPr/>
        </p:nvSpPr>
        <p:spPr>
          <a:xfrm>
            <a:off x="480887" y="240881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EXPLORATORIO (EDA)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9" name="QuadreDeText 16">
            <a:extLst>
              <a:ext uri="{FF2B5EF4-FFF2-40B4-BE49-F238E27FC236}">
                <a16:creationId xmlns:a16="http://schemas.microsoft.com/office/drawing/2014/main" id="{963C19EA-D5B7-8DD6-C402-703E229DE18F}"/>
              </a:ext>
            </a:extLst>
          </p:cNvPr>
          <p:cNvSpPr txBox="1"/>
          <p:nvPr/>
        </p:nvSpPr>
        <p:spPr>
          <a:xfrm>
            <a:off x="2841831" y="4384780"/>
            <a:ext cx="2913244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Desde </a:t>
            </a:r>
            <a:r>
              <a:rPr lang="es-ES" sz="1400" b="1" dirty="0"/>
              <a:t>Mayo hasta Agosto </a:t>
            </a:r>
            <a:r>
              <a:rPr lang="es-ES" sz="1400" dirty="0"/>
              <a:t>se producen muchas </a:t>
            </a:r>
            <a:r>
              <a:rPr lang="es-ES" sz="1400" b="1" dirty="0"/>
              <a:t>más llamadas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También se contactan más </a:t>
            </a:r>
            <a:r>
              <a:rPr lang="es-ES" sz="1400" b="1" dirty="0"/>
              <a:t>clientes</a:t>
            </a:r>
            <a:r>
              <a:rPr lang="es-ES" sz="1400" dirty="0"/>
              <a:t> </a:t>
            </a:r>
            <a:r>
              <a:rPr lang="es-ES" sz="1400" b="1" dirty="0"/>
              <a:t>pero no es proporcional</a:t>
            </a:r>
            <a:r>
              <a:rPr lang="es-ES" sz="1400" dirty="0"/>
              <a:t>, se hacen </a:t>
            </a:r>
            <a:r>
              <a:rPr lang="es-ES" sz="1400" b="1" dirty="0"/>
              <a:t>más llamadas por cliente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E1526-3650-6833-6D46-ED9FE57FC9C0}"/>
              </a:ext>
            </a:extLst>
          </p:cNvPr>
          <p:cNvSpPr/>
          <p:nvPr/>
        </p:nvSpPr>
        <p:spPr>
          <a:xfrm>
            <a:off x="11274997" y="302873"/>
            <a:ext cx="774916" cy="58479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8" name="QuadreDeText 16">
            <a:extLst>
              <a:ext uri="{FF2B5EF4-FFF2-40B4-BE49-F238E27FC236}">
                <a16:creationId xmlns:a16="http://schemas.microsoft.com/office/drawing/2014/main" id="{5E04916C-4252-54E3-0212-ABCCE6756CEC}"/>
              </a:ext>
            </a:extLst>
          </p:cNvPr>
          <p:cNvSpPr txBox="1"/>
          <p:nvPr/>
        </p:nvSpPr>
        <p:spPr>
          <a:xfrm>
            <a:off x="9912485" y="4176133"/>
            <a:ext cx="1569604" cy="1739741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</a:t>
            </a:r>
            <a:r>
              <a:rPr lang="es-ES" sz="1400" b="1" dirty="0"/>
              <a:t>distribución</a:t>
            </a:r>
            <a:r>
              <a:rPr lang="es-ES" sz="1400" dirty="0"/>
              <a:t> de Depósitos en clientes Llamados está </a:t>
            </a:r>
            <a:r>
              <a:rPr lang="es-ES" sz="1400" b="1" dirty="0"/>
              <a:t>muy igualada</a:t>
            </a:r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7769417"/>
                  </p:ext>
                </p:extLst>
              </p:nvPr>
            </p:nvGraphicFramePr>
            <p:xfrm>
              <a:off x="480894" y="828559"/>
              <a:ext cx="11230210" cy="558773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94" y="828559"/>
                <a:ext cx="11230210" cy="5587739"/>
              </a:xfrm>
              <a:prstGeom prst="rect">
                <a:avLst/>
              </a:prstGeom>
            </p:spPr>
          </p:pic>
        </mc:Fallback>
      </mc:AlternateContent>
      <p:sp>
        <p:nvSpPr>
          <p:cNvPr id="5" name="QuadreDeText 3">
            <a:extLst>
              <a:ext uri="{FF2B5EF4-FFF2-40B4-BE49-F238E27FC236}">
                <a16:creationId xmlns:a16="http://schemas.microsoft.com/office/drawing/2014/main" id="{18851549-FCBB-5B33-407E-60AD06B36217}"/>
              </a:ext>
            </a:extLst>
          </p:cNvPr>
          <p:cNvSpPr txBox="1"/>
          <p:nvPr/>
        </p:nvSpPr>
        <p:spPr>
          <a:xfrm>
            <a:off x="480894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EXPLORATORIO (EDA)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3" name="QuadreDeText 16">
            <a:extLst>
              <a:ext uri="{FF2B5EF4-FFF2-40B4-BE49-F238E27FC236}">
                <a16:creationId xmlns:a16="http://schemas.microsoft.com/office/drawing/2014/main" id="{B3D93FB6-C297-FEB0-9279-3F0E96D18F34}"/>
              </a:ext>
            </a:extLst>
          </p:cNvPr>
          <p:cNvSpPr txBox="1"/>
          <p:nvPr/>
        </p:nvSpPr>
        <p:spPr>
          <a:xfrm>
            <a:off x="3162119" y="4497107"/>
            <a:ext cx="1622615" cy="153233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Mayo</a:t>
            </a:r>
            <a:r>
              <a:rPr lang="es-ES" sz="1400" dirty="0"/>
              <a:t>, </a:t>
            </a:r>
            <a:r>
              <a:rPr lang="es-ES" sz="1400" b="1" dirty="0"/>
              <a:t>Agosto</a:t>
            </a:r>
            <a:r>
              <a:rPr lang="es-ES" sz="1400" dirty="0"/>
              <a:t> y </a:t>
            </a:r>
            <a:r>
              <a:rPr lang="es-ES" sz="1400" b="1" dirty="0"/>
              <a:t>Julio</a:t>
            </a:r>
            <a:r>
              <a:rPr lang="es-ES" sz="1400" dirty="0"/>
              <a:t> es donde más se contratan , seguidos de </a:t>
            </a:r>
            <a:r>
              <a:rPr lang="es-ES" sz="1400" b="1" dirty="0"/>
              <a:t>Abril</a:t>
            </a:r>
            <a:r>
              <a:rPr lang="es-ES" sz="1400" dirty="0"/>
              <a:t> </a:t>
            </a:r>
            <a:endParaRPr lang="es-ES" sz="1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EA78E5-1FE2-797B-A324-FBC90B5DEC95}"/>
              </a:ext>
            </a:extLst>
          </p:cNvPr>
          <p:cNvSpPr/>
          <p:nvPr/>
        </p:nvSpPr>
        <p:spPr>
          <a:xfrm>
            <a:off x="11189776" y="489240"/>
            <a:ext cx="774916" cy="581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QuadreDeText 16">
            <a:extLst>
              <a:ext uri="{FF2B5EF4-FFF2-40B4-BE49-F238E27FC236}">
                <a16:creationId xmlns:a16="http://schemas.microsoft.com/office/drawing/2014/main" id="{87A34155-32F6-8AF3-4923-2D107EAAFE75}"/>
              </a:ext>
            </a:extLst>
          </p:cNvPr>
          <p:cNvSpPr txBox="1"/>
          <p:nvPr/>
        </p:nvSpPr>
        <p:spPr>
          <a:xfrm>
            <a:off x="10378006" y="2996443"/>
            <a:ext cx="1622616" cy="303299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diferencia entre llamadas y contratados es mucho mayor de Mayo a Agosto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b="1" dirty="0"/>
              <a:t>Se aprovechan más </a:t>
            </a:r>
            <a:r>
              <a:rPr lang="es-ES" sz="1400" dirty="0"/>
              <a:t>las </a:t>
            </a:r>
            <a:r>
              <a:rPr lang="es-ES" sz="1400" b="1" dirty="0"/>
              <a:t>llamadas </a:t>
            </a:r>
            <a:r>
              <a:rPr lang="es-ES" sz="1400" dirty="0"/>
              <a:t>en </a:t>
            </a:r>
            <a:r>
              <a:rPr lang="es-ES" sz="1400" b="1" dirty="0"/>
              <a:t>otros meses</a:t>
            </a:r>
          </a:p>
        </p:txBody>
      </p:sp>
    </p:spTree>
    <p:extLst>
      <p:ext uri="{BB962C8B-B14F-4D97-AF65-F5344CB8AC3E}">
        <p14:creationId xmlns:p14="http://schemas.microsoft.com/office/powerpoint/2010/main" val="40899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8770357"/>
                  </p:ext>
                </p:extLst>
              </p:nvPr>
            </p:nvGraphicFramePr>
            <p:xfrm>
              <a:off x="480893" y="924136"/>
              <a:ext cx="11230211" cy="547666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893" y="924136"/>
                <a:ext cx="11230211" cy="547666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QuadreDeText 3">
            <a:extLst>
              <a:ext uri="{FF2B5EF4-FFF2-40B4-BE49-F238E27FC236}">
                <a16:creationId xmlns:a16="http://schemas.microsoft.com/office/drawing/2014/main" id="{3ECAEC81-EF8E-C493-35FB-966DD0948F75}"/>
              </a:ext>
            </a:extLst>
          </p:cNvPr>
          <p:cNvSpPr txBox="1"/>
          <p:nvPr/>
        </p:nvSpPr>
        <p:spPr>
          <a:xfrm>
            <a:off x="480894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COMPARATIVO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A1515-F48A-59AF-D209-EBFFBE3E9C3F}"/>
              </a:ext>
            </a:extLst>
          </p:cNvPr>
          <p:cNvSpPr/>
          <p:nvPr/>
        </p:nvSpPr>
        <p:spPr>
          <a:xfrm>
            <a:off x="11189776" y="458244"/>
            <a:ext cx="774916" cy="581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QuadreDeText 16">
            <a:extLst>
              <a:ext uri="{FF2B5EF4-FFF2-40B4-BE49-F238E27FC236}">
                <a16:creationId xmlns:a16="http://schemas.microsoft.com/office/drawing/2014/main" id="{C555806C-48EC-A0E9-5074-D2E4B36AD3CF}"/>
              </a:ext>
            </a:extLst>
          </p:cNvPr>
          <p:cNvSpPr txBox="1"/>
          <p:nvPr/>
        </p:nvSpPr>
        <p:spPr>
          <a:xfrm>
            <a:off x="10585779" y="1043893"/>
            <a:ext cx="1425407" cy="300501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De </a:t>
            </a:r>
            <a:r>
              <a:rPr lang="es-ES" sz="1400" b="1" dirty="0"/>
              <a:t>Mayo a Agosto </a:t>
            </a:r>
            <a:r>
              <a:rPr lang="es-ES" sz="1400" dirty="0"/>
              <a:t>hacen falta muchas </a:t>
            </a:r>
            <a:r>
              <a:rPr lang="es-ES" sz="1400" b="1" dirty="0"/>
              <a:t>más llamadas para cerrar </a:t>
            </a:r>
            <a:r>
              <a:rPr lang="es-ES" sz="1400" dirty="0"/>
              <a:t>una venta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En </a:t>
            </a:r>
            <a:r>
              <a:rPr lang="es-ES" sz="1400" b="1" dirty="0"/>
              <a:t>otros meses </a:t>
            </a:r>
            <a:r>
              <a:rPr lang="es-ES" sz="1400" dirty="0"/>
              <a:t>las llamadas son </a:t>
            </a:r>
            <a:r>
              <a:rPr lang="es-ES" sz="1400" b="1" dirty="0"/>
              <a:t>más efectivas</a:t>
            </a:r>
          </a:p>
        </p:txBody>
      </p:sp>
      <p:sp>
        <p:nvSpPr>
          <p:cNvPr id="6" name="QuadreDeText 16">
            <a:extLst>
              <a:ext uri="{FF2B5EF4-FFF2-40B4-BE49-F238E27FC236}">
                <a16:creationId xmlns:a16="http://schemas.microsoft.com/office/drawing/2014/main" id="{A2417375-EE2F-E46E-BA1F-C8FA2082BF2E}"/>
              </a:ext>
            </a:extLst>
          </p:cNvPr>
          <p:cNvSpPr txBox="1"/>
          <p:nvPr/>
        </p:nvSpPr>
        <p:spPr>
          <a:xfrm>
            <a:off x="10585779" y="4193456"/>
            <a:ext cx="1425407" cy="1938814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La conversión de cliente y llamada varían de igual manera todo el año</a:t>
            </a:r>
          </a:p>
        </p:txBody>
      </p:sp>
    </p:spTree>
    <p:extLst>
      <p:ext uri="{BB962C8B-B14F-4D97-AF65-F5344CB8AC3E}">
        <p14:creationId xmlns:p14="http://schemas.microsoft.com/office/powerpoint/2010/main" val="349061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nido de complemento para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nido de complemento para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QuadreDeText 3">
            <a:extLst>
              <a:ext uri="{FF2B5EF4-FFF2-40B4-BE49-F238E27FC236}">
                <a16:creationId xmlns:a16="http://schemas.microsoft.com/office/drawing/2014/main" id="{172DED95-FE79-2002-529E-5566CDD8C9CC}"/>
              </a:ext>
            </a:extLst>
          </p:cNvPr>
          <p:cNvSpPr txBox="1"/>
          <p:nvPr/>
        </p:nvSpPr>
        <p:spPr>
          <a:xfrm>
            <a:off x="480894" y="351396"/>
            <a:ext cx="112302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ANÁLISIS COMPARATIVO: CONCLUSIONES</a:t>
            </a:r>
            <a:endParaRPr lang="es-ES" sz="2400" b="1" i="1" dirty="0">
              <a:solidFill>
                <a:schemeClr val="accent3">
                  <a:lumMod val="50000"/>
                </a:schemeClr>
              </a:solidFill>
              <a:effectLst/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52329B-613D-74E5-A1D1-2623726BA5C9}"/>
              </a:ext>
            </a:extLst>
          </p:cNvPr>
          <p:cNvSpPr/>
          <p:nvPr/>
        </p:nvSpPr>
        <p:spPr>
          <a:xfrm>
            <a:off x="10992569" y="519714"/>
            <a:ext cx="774916" cy="58185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" name="QuadreDeText 16">
            <a:extLst>
              <a:ext uri="{FF2B5EF4-FFF2-40B4-BE49-F238E27FC236}">
                <a16:creationId xmlns:a16="http://schemas.microsoft.com/office/drawing/2014/main" id="{8F917531-9C71-287F-6DC3-B9AFF2BD07B8}"/>
              </a:ext>
            </a:extLst>
          </p:cNvPr>
          <p:cNvSpPr txBox="1"/>
          <p:nvPr/>
        </p:nvSpPr>
        <p:spPr>
          <a:xfrm>
            <a:off x="10414862" y="1179385"/>
            <a:ext cx="1518833" cy="4972288"/>
          </a:xfrm>
          <a:prstGeom prst="roundRect">
            <a:avLst/>
          </a:prstGeom>
          <a:solidFill>
            <a:schemeClr val="accent5">
              <a:lumMod val="25000"/>
              <a:lumOff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De Mayo a Agosto , </a:t>
            </a:r>
            <a:r>
              <a:rPr lang="es-ES" sz="1400" b="1" dirty="0"/>
              <a:t>cuando más se llama</a:t>
            </a:r>
            <a:r>
              <a:rPr lang="es-ES" sz="1400" dirty="0"/>
              <a:t>, </a:t>
            </a:r>
            <a:r>
              <a:rPr lang="es-ES" sz="1400" b="1" dirty="0"/>
              <a:t>menor éxito tienen </a:t>
            </a:r>
            <a:r>
              <a:rPr lang="es-ES" sz="1400" dirty="0"/>
              <a:t>las llamadas.</a:t>
            </a:r>
          </a:p>
          <a:p>
            <a:endParaRPr lang="es-ES" sz="1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400" dirty="0"/>
              <a:t>En Marzo, Abril, Septiembre, Octubre y Diciembre la  </a:t>
            </a:r>
            <a:r>
              <a:rPr lang="es-ES" sz="1400" b="1" dirty="0"/>
              <a:t>tasa de éxito </a:t>
            </a:r>
            <a:r>
              <a:rPr lang="es-ES" sz="1400" dirty="0"/>
              <a:t>está muy </a:t>
            </a:r>
            <a:r>
              <a:rPr lang="es-ES" sz="1400" b="1" dirty="0"/>
              <a:t>por encima </a:t>
            </a:r>
            <a:r>
              <a:rPr lang="es-ES" sz="1400" dirty="0"/>
              <a:t>de la media y </a:t>
            </a:r>
            <a:r>
              <a:rPr lang="es-ES" sz="1400" b="1" dirty="0"/>
              <a:t>es cuando se llama menos </a:t>
            </a:r>
            <a:r>
              <a:rPr lang="es-ES" sz="1400" dirty="0"/>
              <a:t>(excepto Enero)</a:t>
            </a:r>
            <a:endParaRPr lang="es-ES" sz="1400" b="1" dirty="0"/>
          </a:p>
        </p:txBody>
      </p:sp>
    </p:spTree>
    <p:extLst>
      <p:ext uri="{BB962C8B-B14F-4D97-AF65-F5344CB8AC3E}">
        <p14:creationId xmlns:p14="http://schemas.microsoft.com/office/powerpoint/2010/main" val="861357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FFAE-1245-19B5-3C60-58AC8A5EA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82C12619-B1CF-D3F7-B28B-32652C0F05E3}"/>
              </a:ext>
            </a:extLst>
          </p:cNvPr>
          <p:cNvSpPr/>
          <p:nvPr/>
        </p:nvSpPr>
        <p:spPr>
          <a:xfrm>
            <a:off x="0" y="6400800"/>
            <a:ext cx="255767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0EF04D99-B7F8-3573-2F18-E88215F913F3}"/>
              </a:ext>
            </a:extLst>
          </p:cNvPr>
          <p:cNvSpPr/>
          <p:nvPr/>
        </p:nvSpPr>
        <p:spPr>
          <a:xfrm>
            <a:off x="342589" y="1239841"/>
            <a:ext cx="5344932" cy="4843095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QuadreDeText 3">
            <a:extLst>
              <a:ext uri="{FF2B5EF4-FFF2-40B4-BE49-F238E27FC236}">
                <a16:creationId xmlns:a16="http://schemas.microsoft.com/office/drawing/2014/main" id="{8D4C57D9-90FA-1254-9EC5-207A0AEE2D7F}"/>
              </a:ext>
            </a:extLst>
          </p:cNvPr>
          <p:cNvSpPr txBox="1"/>
          <p:nvPr/>
        </p:nvSpPr>
        <p:spPr>
          <a:xfrm>
            <a:off x="538960" y="254957"/>
            <a:ext cx="11230211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1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CONCLUSION Y PROPUESTAS</a:t>
            </a:r>
          </a:p>
          <a:p>
            <a:r>
              <a:rPr lang="es-ES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Meses del año y eficacia de las llamadas</a:t>
            </a:r>
          </a:p>
          <a:p>
            <a:endParaRPr lang="es-ES" sz="1600" b="1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B0A3DF6-5B8C-C82E-4007-09D066866A92}"/>
              </a:ext>
            </a:extLst>
          </p:cNvPr>
          <p:cNvSpPr txBox="1"/>
          <p:nvPr/>
        </p:nvSpPr>
        <p:spPr>
          <a:xfrm>
            <a:off x="832060" y="3299196"/>
            <a:ext cx="4365989" cy="1855827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En</a:t>
            </a:r>
            <a:r>
              <a:rPr lang="es-ES" sz="1400" dirty="0"/>
              <a:t> Mayo, Junio, Julio y Agosto, que son </a:t>
            </a:r>
            <a:r>
              <a:rPr lang="es-ES" sz="1400" b="1" dirty="0"/>
              <a:t>los meses que más se llama</a:t>
            </a:r>
            <a:r>
              <a:rPr lang="es-ES" sz="1400" dirty="0"/>
              <a:t>, es en los que </a:t>
            </a:r>
            <a:r>
              <a:rPr lang="es-ES" sz="1400" b="1" dirty="0"/>
              <a:t>menos tasa de éxito </a:t>
            </a:r>
            <a:r>
              <a:rPr lang="es-ES" sz="1400" dirty="0"/>
              <a:t>tienen las llamadas.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s-ES" sz="1400" dirty="0"/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En los </a:t>
            </a:r>
            <a:r>
              <a:rPr lang="es-ES" sz="1400" dirty="0"/>
              <a:t>meses </a:t>
            </a:r>
            <a:r>
              <a:rPr lang="es-ES" sz="1400" b="1" dirty="0"/>
              <a:t>que se llama menos </a:t>
            </a:r>
            <a:r>
              <a:rPr lang="es-ES" sz="1400" dirty="0"/>
              <a:t>hay una mejor tasa de éxito de llamadas especialmente en Marzo, Abril, Septiembre, Octubre y Diciembre.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2A86DF7C-2112-699E-12B5-9B66B3CC713C}"/>
              </a:ext>
            </a:extLst>
          </p:cNvPr>
          <p:cNvSpPr/>
          <p:nvPr/>
        </p:nvSpPr>
        <p:spPr>
          <a:xfrm>
            <a:off x="5962801" y="1239842"/>
            <a:ext cx="4952849" cy="4953140"/>
          </a:xfrm>
          <a:prstGeom prst="roundRect">
            <a:avLst>
              <a:gd name="adj" fmla="val 78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FAEE228-6729-211B-2A46-8B3A02A83818}"/>
              </a:ext>
            </a:extLst>
          </p:cNvPr>
          <p:cNvSpPr/>
          <p:nvPr/>
        </p:nvSpPr>
        <p:spPr>
          <a:xfrm>
            <a:off x="951123" y="1588975"/>
            <a:ext cx="4127865" cy="964435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600" dirty="0">
              <a:solidFill>
                <a:schemeClr val="tx1"/>
              </a:solidFill>
            </a:endParaRPr>
          </a:p>
          <a:p>
            <a:pPr algn="ctr"/>
            <a:r>
              <a:rPr lang="es-ES" sz="1600" dirty="0">
                <a:solidFill>
                  <a:schemeClr val="tx1"/>
                </a:solidFill>
              </a:rPr>
              <a:t>¿Qué impacto tiene el mes del año en la eficacia de nuestras campañas de marketing?</a:t>
            </a:r>
          </a:p>
          <a:p>
            <a:pPr algn="ctr"/>
            <a:endParaRPr lang="es-ES" sz="1400" dirty="0">
              <a:solidFill>
                <a:schemeClr val="tx1"/>
              </a:solidFill>
            </a:endParaRP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BEEFA64B-D29F-CD76-5F2E-B88DC42940CE}"/>
              </a:ext>
            </a:extLst>
          </p:cNvPr>
          <p:cNvSpPr/>
          <p:nvPr/>
        </p:nvSpPr>
        <p:spPr>
          <a:xfrm>
            <a:off x="6413392" y="1573992"/>
            <a:ext cx="4051666" cy="979418"/>
          </a:xfrm>
          <a:prstGeom prst="roundRect">
            <a:avLst>
              <a:gd name="adj" fmla="val 27880"/>
            </a:avLst>
          </a:prstGeom>
          <a:solidFill>
            <a:srgbClr val="D2ECB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>
                <a:solidFill>
                  <a:schemeClr val="tx1"/>
                </a:solidFill>
              </a:rPr>
              <a:t>¿Cómo podemos adaptar nuestras estrategias de marketing para aprovechar los períodos más efectivos del año?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1B07CF-2C71-34AC-CFFC-EFE973B600AE}"/>
              </a:ext>
            </a:extLst>
          </p:cNvPr>
          <p:cNvSpPr txBox="1"/>
          <p:nvPr/>
        </p:nvSpPr>
        <p:spPr>
          <a:xfrm>
            <a:off x="6413392" y="2712801"/>
            <a:ext cx="4051666" cy="3328571"/>
          </a:xfrm>
          <a:prstGeom prst="roundRect">
            <a:avLst/>
          </a:prstGeom>
          <a:noFill/>
          <a:ln w="19050">
            <a:solidFill>
              <a:srgbClr val="92D050"/>
            </a:solidFill>
            <a:prstDash val="sysDash"/>
          </a:ln>
        </p:spPr>
        <p:txBody>
          <a:bodyPr wrap="square">
            <a:spAutoFit/>
          </a:bodyPr>
          <a:lstStyle/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Hay que </a:t>
            </a:r>
            <a:r>
              <a:rPr lang="es-ES" sz="1400" b="1" dirty="0"/>
              <a:t>llamar menos de Mayo a Agosto</a:t>
            </a:r>
            <a:r>
              <a:rPr lang="es-ES" sz="1400" dirty="0"/>
              <a:t>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Hay que </a:t>
            </a:r>
            <a:r>
              <a:rPr lang="es-ES" sz="1400" b="1" dirty="0"/>
              <a:t>llamar más de Septiembre </a:t>
            </a:r>
            <a:r>
              <a:rPr lang="es-ES" sz="1400" dirty="0"/>
              <a:t>a</a:t>
            </a:r>
            <a:r>
              <a:rPr lang="es-ES" sz="1400" b="1" dirty="0"/>
              <a:t> Abril, </a:t>
            </a:r>
            <a:r>
              <a:rPr lang="es-ES" sz="1400" dirty="0"/>
              <a:t>excepto en Enero.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dirty="0"/>
              <a:t>Hay que </a:t>
            </a:r>
            <a:r>
              <a:rPr lang="es-ES" sz="1400" b="1" dirty="0"/>
              <a:t>organizar las campañas de marketing telefónico de manera diferente</a:t>
            </a:r>
            <a:r>
              <a:rPr lang="es-ES" sz="1400" dirty="0"/>
              <a:t> a nivel de contratación de personal interno o de externalización del servicio, para que el grueso de llamadas se realice en los meses en que es patente que estas son más eficaces.</a:t>
            </a:r>
          </a:p>
          <a:p>
            <a:pPr marL="171450" indent="-171450" algn="just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s-ES" sz="1400" b="1" dirty="0"/>
              <a:t>Si no </a:t>
            </a:r>
            <a:r>
              <a:rPr lang="es-ES" sz="1400" dirty="0"/>
              <a:t>se opta por concentrar las campañas en los mejores meses, hay que realizar ofertas y </a:t>
            </a:r>
            <a:r>
              <a:rPr lang="es-ES" sz="1400" b="1" dirty="0"/>
              <a:t>promociones en los meses de menor eficacia </a:t>
            </a:r>
            <a:r>
              <a:rPr lang="es-ES" sz="1400" dirty="0"/>
              <a:t>de las llamadas.</a:t>
            </a:r>
          </a:p>
        </p:txBody>
      </p:sp>
    </p:spTree>
    <p:extLst>
      <p:ext uri="{BB962C8B-B14F-4D97-AF65-F5344CB8AC3E}">
        <p14:creationId xmlns:p14="http://schemas.microsoft.com/office/powerpoint/2010/main" val="406695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5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BC4E-7759-9905-955A-26B25D46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E3B3E10B-BE40-7FB4-64E3-01D4B99CC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38400" y="671564"/>
            <a:ext cx="5515200" cy="5514872"/>
          </a:xfrm>
          <a:prstGeom prst="ellipse">
            <a:avLst/>
          </a:prstGeom>
          <a:solidFill>
            <a:schemeClr val="bg1">
              <a:alpha val="87000"/>
            </a:schemeClr>
          </a:solidFill>
          <a:ln w="63500">
            <a:solidFill>
              <a:schemeClr val="bg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dirty="0"/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46718A37-9DF7-2026-66B5-3556F420B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03545" y="3433864"/>
            <a:ext cx="3184910" cy="2411431"/>
          </a:xfrm>
        </p:spPr>
        <p:txBody>
          <a:bodyPr rtlCol="0"/>
          <a:lstStyle/>
          <a:p>
            <a:pPr algn="ctr" rtl="0"/>
            <a:r>
              <a:rPr lang="es-ES" sz="28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Equipo B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Gorka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Bonals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Sastre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Pau Fernández Ripollès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German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Lizarraga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Pereira</a:t>
            </a:r>
          </a:p>
          <a:p>
            <a:pPr algn="ctr" rtl="0"/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Carla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Lupión</a:t>
            </a:r>
            <a:r>
              <a:rPr lang="es-ES" sz="18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z="1800" b="1" dirty="0" err="1">
                <a:solidFill>
                  <a:schemeClr val="accent4">
                    <a:lumMod val="50000"/>
                  </a:schemeClr>
                </a:solidFill>
              </a:rPr>
              <a:t>Saez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 rtl="0"/>
            <a:r>
              <a:rPr lang="es-ES" sz="1800" dirty="0">
                <a:solidFill>
                  <a:schemeClr val="accent4">
                    <a:lumMod val="50000"/>
                  </a:schemeClr>
                </a:solidFill>
              </a:rPr>
              <a:t>Natalya Martyn</a:t>
            </a:r>
            <a:endParaRPr lang="es-ES" sz="18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Título 6">
            <a:extLst>
              <a:ext uri="{FF2B5EF4-FFF2-40B4-BE49-F238E27FC236}">
                <a16:creationId xmlns:a16="http://schemas.microsoft.com/office/drawing/2014/main" id="{CBB28900-0BB1-AA00-1977-8D9EF337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528" y="1705316"/>
            <a:ext cx="4540944" cy="1627235"/>
          </a:xfrm>
          <a:noFill/>
        </p:spPr>
        <p:txBody>
          <a:bodyPr rtlCol="0"/>
          <a:lstStyle/>
          <a:p>
            <a:pPr algn="ctr" rtl="0"/>
            <a:r>
              <a:rPr lang="es-ES" sz="5400" b="1" dirty="0">
                <a:solidFill>
                  <a:schemeClr val="accent5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¡MUCHAS GRACIAS!</a:t>
            </a:r>
          </a:p>
        </p:txBody>
      </p:sp>
      <p:sp>
        <p:nvSpPr>
          <p:cNvPr id="21" name="Hexágono 20">
            <a:extLst>
              <a:ext uri="{FF2B5EF4-FFF2-40B4-BE49-F238E27FC236}">
                <a16:creationId xmlns:a16="http://schemas.microsoft.com/office/drawing/2014/main" id="{6F3DB436-FBEB-55AC-C5CC-9F7A17DC7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17C8D1FA-2883-6EC6-566A-01779AB82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18" name="Hexágono 17">
            <a:extLst>
              <a:ext uri="{FF2B5EF4-FFF2-40B4-BE49-F238E27FC236}">
                <a16:creationId xmlns:a16="http://schemas.microsoft.com/office/drawing/2014/main" id="{B185CD2A-E082-D884-4D39-49A4C3704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sp>
        <p:nvSpPr>
          <p:cNvPr id="2" name="Hexágono 1">
            <a:extLst>
              <a:ext uri="{FF2B5EF4-FFF2-40B4-BE49-F238E27FC236}">
                <a16:creationId xmlns:a16="http://schemas.microsoft.com/office/drawing/2014/main" id="{0E86CC62-03FB-901F-2CF9-338DFBD20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0889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49603285_TF16411253_Win32" id="{2C59E102-15E9-4D8B-B2F3-9BC4537C440C}" vid="{D57EAC22-0DAE-4CAE-BBA4-28BA0EB5CB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la oficin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d85baa7-4c0f-41f5-bdf7-ca3f2c5dfeb4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+VVwW4TMRD9lcoXLiu0m2yTkFsbihBqUURRLqiqxvZk49axF9sbGqp8D9z5hPwYY++WljZSywFRidPab15m3oyf42smla81rN/DEtmYHUiH22+wJ18oE9Btv/u9gmXMtNFC8GJelLnsl7wYlYOcvhS1dVDWeDa+ZgFchWGmfAM6piTw01nGQOspVHE3B+0xYzU6bw1o9RVbMoWCa3CTMbyqtXUQU54GCBjTrohO+yjhZZ8qgghqhacoQouOhrzszfv9IfIilzkfDAdANN8SkrKdlJg6lZ9YE0AZKhOxnij5XMqhzItezvtiVPI84nOlQ0fh66Or2lF31PO6jsOZkNbKOiVAs9SFQ9+KvmZvFTpwYrE+xhXqiBztjj8MTZ2lYYX1DJxqh2IbJ/AhscU/4DyFTFCBsrFDMJfnJ+AuMShTsQ0NuDvqlFCo7Q9Se1OEYBlHHml3NLF3cfm5UWQM3IsMnyhdN+yk2y/sl4lDCks2zjfZr9EcyBUYQej9uRxUlcMKQrf9vaGJ1c1yB/7kRu90JWBZg6pMwt80pjNO/rxVK3lP7/5DvWeEePqt7i7Srac/tm0I3XhyLcpDcJMFuBBvLL+gqxGNvLm5TFT24s516dy8Tg7/L+x7tolYf1TKAvc5CsHl/qCU5St89Or/e6dIrK1X4dzYJXf4uGuyJ/1t/WWFf2hkaU0TdjrYOonusPXqa+VunoVedk/3szmOZLaI3rbBlkhPZ1zYJvgaBE7BYGqpbhMrTDw6IjAyziytXfweKzJnO7IZ6CZOKz20LJVJxX4CWT4a+OoHAAA=&quot;"/>
    <we:property name="creatorSessionId" value="&quot;62b41dc1-11db-451b-85a1-63ef87e73882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VVTU8bMRD9K8iXXlbV5gOScgspVVUIRFBxqaJobE8Wg2NvbW/KFuX3tPf+BP5Yx96lUIgEPVRF6in2m9mZN8/P8TWTypca6iNYIttlI+nw5htsyVfKBHQ33/1Wh2XMNNG94+ODyejkYH40muwTbMugrPFs95oFcAWGM+Ur0LEWgZ9mGQOtp1DE3QK0x4yV6Lw1oNVXbJIpFFyF64zhVamtg1jyNEDAWHZF6bSn3p3XPeoIIqgVnqIIDToc8H530esNkHdymfOdwQ5Qmm8SErONKbF0aj+2JoAy1CZiXdHnCykHMu90c94Twz7PI75QOrQpvN6/Kh1NRzPXZVRlTFwL65QAzdIUDn1D+pq9V+jAifP6EFeoI7K/Of44NHWWxAr1GTjViGIrJ/BxYoOf4CKFTFChjmcF5nI+AXeJQZmCrUng9oxTQaFufhDb2yYEyyh5TLvHiX2Iy8+VIkfgVszwKaWdhk3a/bn9MnZIYcl283X2S5qRXIERhD7UZVQUDgsI7fb3gcZWV8sN+LMHvTeVgGUJqjAJf1eZ1jj5y2at5AO+24/5zgjx9K1uL9Kdpz82YwhdeXItyj1w43NwId5YfkFXIxp5fXuZqO3FvevSurlODv8v7DtbR6w37MsObnMUgsvtnb7sv8Enr/6/d4rE0noV5sYuucOnXZM962/rLzP8QyNLa6qw0cHWSXR7jVffKnf7LHSzB7xfzHEks0X0bgy2RHo648JWwZcgcAoG00hlU1hhyqMjAiOjZmnt4u+hInM2kp2BrqJa6aFlqQmpqLjGJz6Izy9LtBK5n/khxywTCAAA&quot;"/>
    <we:property name="isFiltersActionButtonVisible" value="true"/>
    <we:property name="isFooterCollapsed" value="true"/>
    <we:property name="isVisualContainerHeaderHidden" value="false"/>
    <we:property name="pageDisplayName" value="&quot;EDA&quot;"/>
    <we:property name="pageName" value="&quot;87b42f337eb10d0b676a&quot;"/>
    <we:property name="reportEmbeddedTime" value="&quot;2024-10-30T11:34:42.181Z&quot;"/>
    <we:property name="reportName" value="&quot;S4_Marketing_P&quot;"/>
    <we:property name="reportState" value="&quot;CONNECTED&quot;"/>
    <we:property name="reportUrl" value="&quot;/groups/me/reports/0291a0b9-e473-4f76-84fa-242acbf3fdfe/87b42f337eb10d0b676a?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c75c3f0-a062-4ac3-8856-4a6cd11b87e0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+1Wy4rbMBT9laBNN6HYiZ042aVhSikzJXRKNiWUa+nGoxlFdiU5HTfke9p9PyE/1ivZ00lJKF10UZiBQKRzD/dxdCS8Y0LaSkHzDjbIpmwmDB6+QU+8kNqhOXy3vZj1mW6jWcqjPIY0y/NonAzjhA8ERcvKyVJbNt0xB6ZAt5S2BuVTEvhx1Weg1AIKv1uDsthnFRpbalDyK7ZkCjlT477P8L5SpQGf8tqBQ592S3TaUwvxyyFVBO7kFq+RuxYdi0k6iNLhhGd8EscJpBARzbaE0NlZik8dys9L7UBqKuOxCOJsLdZZBoMkS8RkNBqlHl9L5TpK3lzcV4amo5mbyoszp16L0kgOioUpDNq26R17I9GA4TfNJW5ReeTifPw0tDAlieWaJRjZilLWhuMpscXf4zqEtJOOsrFXoO8+XYG5Qyd1wfYkcHfUISGXhx/U7UMRgoWX3NOOemJv/fJzLckY2PMMGyjdNOyq29+UX+YGKSzYNNr3f0kzE1vQHMWJLrOiMFiA67a/DzQvVb05g//1oMdTYVVa6QL8utadb6LTpleEWEqgOl8+WuRDO0sOZn4Dxnnf57dkMG+H/YMlqeTtkek6TzTBJ0/CBKu9x1IcAP2iLOYQjWMQoyR5vkBP4gL9T01z2FQgC/0Prj1XtSXromj7e34C/vwEhFfgURy2Qfou8IuydrYCjgvQGCSp2pISA4+MAlr4Mwlr4/8vJQnfHskSVO17Dl8RLJQJ1X4CZDFbYMcIAAA=&quot;"/>
    <we:property name="creatorSessionId" value="&quot;64f68b58-b350-4f25-a152-2e59f57578c0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design" value="{&quot;border&quot;:{&quot;isActive&quot;:false,&quot;color&quot;:&quot;#808080&quot;,&quot;width&quot;:1,&quot;transparency&quot;:0,&quot;dash&quot;:&quot;solid&quot;}}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1WzW4aMRB+FeRLL6jaJSxZuNEVVdWEBIWKS4WiwTssTox3a3tpKOJ50nsfgRfr2Lv5QaSiUi+RGgkJz8/OfPP5s+UNS4UpJKwvYImsx/qpxt09NNJ3QlnUu5+mEbImU1X0w+Xl2bB/dXZ90R8OyJ0XVuTKsN6GWdAZ2okwJUhXi5xfp00GUo4gc9YcpMEmK1CbXIEUP7BKppDVJW6bDO8KmWtwJccWLLqyK0onm3qH70+oI3ArVjhGbivvadqNWkF00uUx74ZhGyIIKM1UCR7ZiymutG+f5MqCUNTG+QII43k6j2NoteN22u10OpHzz4W0dcpsPbgrNE1HM6+LirMVKI4p8yNoNBXiDetnmcYMbG0O9oJJLsvlC/5xXmqOVzj3IWWFXTvmQd1eD0HfohUqY1uia6RzItNHUyxyI6x3fyxVTU7kzEX+PdFIbKasF2ybj6ATcmW5FhzkAe5PAjVovlif4wrlIcTH+GHoAdQEtKh20o/zD2PWwvQFudj9YvuTO524tGeY2Ge3/FYKkjE2XIbxKfU0bFjb+9RMyWOoqax1+SSRLxVj3G9YsgBtnfRnN6Qxp4jtgyoJ1s0z3dUMr71U/gtKp1vni7AF9AvikENwGkLaabePnqE3Of7xpL7W6yV43aA5LAsQmTqO+vjJl6Uh6WKavF0Bf3EF+FvgiRy2RHoauEVeWlMAxxEo9JQUVUuBPo+EAip1e+LX2v2fCyK+2pIJyNJh9g8J5pvQLomZxCMfuOcF87A8ut+U7tru8wgAAA==&quot;"/>
    <we:property name="isFiltersActionButtonVisible" value="true"/>
    <we:property name="isFooterCollapsed" value="true"/>
    <we:property name="isVisualContainerHeaderHidden" value="false"/>
    <we:property name="pageDisplayName" value="&quot;ANÁLISIS&quot;"/>
    <we:property name="pageName" value="&quot;7d9520539c8c9114a5a0&quot;"/>
    <we:property name="reportEmbeddedTime" value="&quot;2024-10-30T11:35:10.043Z&quot;"/>
    <we:property name="reportName" value="&quot;S4_Marketing_P&quot;"/>
    <we:property name="reportState" value="&quot;CONNECTED&quot;"/>
    <we:property name="reportUrl" value="&quot;/groups/me/reports/0291a0b9-e473-4f76-84fa-242acbf3fdfe/7d9520539c8c9114a5a0?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c38f1e11-ba2d-4e8a-a0c0-87f86c47aba8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+1XwU7cMBD9FeRLL6sq3iSbDbcSkKoKKlQQlwqhiT27GLJxajvb3aL9nvbeT+DHOnaWAruUHqCCtpzieCb2vDfPz8oFk8o2FczfwwTZJnsjDV5+hQ35StUOzeU3u8FZj9VdFPsDnkopU8CIA4/zKC4pqhundG3Z5gVzYMbojpRtofJL0uTH4x6DqtqHsX8bQWWxxxo0VtdQqS/YJVPImRYXPYazptIG/JIHDhz6ZaeUTu9UAn8d044gnJriAQrXzUIKI15GWT/K4yjLI54PE0qzXUKo7M4Uv3TYvtC1A1XTNn4ujZK4HCLPIozlMEtkCZmfH6nKLVPK+c6sMYSOMM+bjrop1AIlCxAM2q7iC7aHYFsTcOzcChzo1gj8gKMQqp1yc1pnC+rzkz0w5+hUPWYLomTfaCIsRA/BwsnOTDl9slvBBCSEjFP9uTBIbEm2GS2OacbSx9WS3Guch12tAoyvU5dnxJDHQx9oI9FszQOkbWWuuO33Vqr+83CofsrK0n6eD9I4FhEf8GHCIb6nCUuFpjIfjlCKWAwSyOMYQEYEdNmigggaa6MEUbLapUJX7aR+HFTCq0m4tc7wRe/p5FJUCulMdzTrf0U1a6g68fRlMkoyTLiIynIgE8jK/Lcn+D55vFVowIjT+S5OsVqH8TO+Hroq/AiM6mwtQH4AFUuzDgsKdfmd3WJHetP0aTdqYu/88FOryNpxw2fYkLJEQ+2xdyjiOav1CWt7gPFWdMcUVWtJhCg7yyn0pNTFKRi3era6W45qOLtxjy1F2p24/0KVdKBpLpU8LcuSo0wwiUTcj2T8TO7kPZQKrlRhZ9vYaEs6+ast9teYOoNNOZeCl8MkSSSUsUhTDi8G+9wN9jGVuuJiLwZ2r4EFD7smh02QfpT8QLfONiBwH2oMlDTdlgpDHokBaul7EsbGP3cVEd+15Aiq1tccfqtY2Cbs9gOznkDE2A0AAA==&quot;"/>
    <we:property name="creatorSessionId" value="&quot;f9ce13d7-f350-47b8-a9c9-1532f3fe1965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+1XzU7bQBB+FbSXXqLKju045gYhUlUIIEBcKhSNdydh6cZ2d9dpUpTnae99BF6ss+tQfkJBFVTQlpPXM7M7833z7Vg+Z0KaSsF8FybI1tmG0HjxFdbEG1lY1BffzFrIWqxovJt7e9uDjYPt4e7GoE/msrKyLAxbP2cW9BjtsTQ1KHcWGT+ctBgotQ9j9zYCZbDFKtSmLEDJL9gEk8vqGhcthrNKlRrckYcWLLpjpxRO75Q7fBtRRuBWTvEQuW2skMAozIO0HWRRkGZBmHVjCjNNgK/szhB3tE/fKwsLsqA0zpYEcZR3MUwDjEQ3jUUOqbOPpLLLkHzen1Wa0BHmedVwNoWCo2AegkbTVHzOBgim1h5H/4bjsKw1xwMceVdhpZ07dqH4OByA/ohWFmO2IEr2dUmEee8RGBj2Z9KWwx0FExDgI07Lzz2NxJZg68HihCyGNqsluVc4j5paOWhXZ5mfEUMOD20otUC9OfeQtqS+5LbdulX1n4dD9VNUmrSzrJNEEQ/CTtiNQ4juacJSmonIuiMUPOKdGLIoAhABAV22qEcEjUstOVFyu0u9UtWT4mlQcacmblc6Ey5azyeXnpJIl7mhufxXVLOCqhFPW8SjOMU45EGed0QMaZ49eIPvk8c7iRo0P53v4BTVKoyf/lXXZeHHoGUz1jzkR1CxnNL+QC4vvrMb7Ag3NF3YtZrYe7f8VEua6bjmIowPWaKh9pg7FPGS1fqMtT1m8KrakABRNOOmdwra3r5SzceNUp9d+3wttdlctP9CjHSPyZaIMMnzPEQRYxzwqB2I6IV8igcoJFyKwcy2sCoNyeOvnqy/xtTM1SQMBQ/zbhzHAvKIJ0kIr3P1pc/Vp1Tq6wD7nQHmZ9gVOWyC9H/kFmVtTQUc96FAT0nVpJTo40gMUAjXE7/W7rkjifimJcegalez/5tiPgl1SeYKH9jg/rGYL8tX9wM96E2N+A0AAA==&quot;"/>
    <we:property name="isFiltersActionButtonVisible" value="true"/>
    <we:property name="isFooterCollapsed" value="true"/>
    <we:property name="isVisualContainerHeaderHidden" value="false"/>
    <we:property name="pageDisplayName" value="&quot;ANÁLISIS 2&quot;"/>
    <we:property name="pageName" value="&quot;a5af1b07209307901984&quot;"/>
    <we:property name="reportEmbeddedTime" value="&quot;2024-10-30T11:35:03.869Z&quot;"/>
    <we:property name="reportName" value="&quot;S4_Marketing_P&quot;"/>
    <we:property name="reportState" value="&quot;CONNECTED&quot;"/>
    <we:property name="reportUrl" value="&quot;/groups/me/reports/0291a0b9-e473-4f76-84fa-242acbf3fdfe/a5af1b07209307901984?fromEntryPoint=export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a02deacd-16fd-4bd5-ab80-09720709b459}">
  <we:reference id="WA200003233" version="2.0.0.3" store="es-ES" storeType="OMEX"/>
  <we:alternateReferences/>
  <we:properties>
    <we:property name="Microsoft.Office.CampaignId" value="&quot;none&quot;"/>
    <we:property name="artifactViewState" value="&quot;live&quot;"/>
    <we:property name="backgroundColor" value="&quot;#F2F2F2&quot;"/>
    <we:property name="bookmark" value="&quot;H4sIAAAAAAAAA91VzY7aMBB+FeRLL6jiJ/ztbZtSVRVUqKy4VAhNnCF419ip7VAo4nnaex+BF+vYybasoPTQqofNJfbMxPPN55kve5YKm0vYvYc1sht2mxo8foVa+kIoh+b4zdaarM5U6W01lxE2WoOoncAAgPex3SWvzp3QyrKbPXNgMnQzYQuQ/kgyfmTLfqeXdpNOq93oNqJuL+Kcs3mdgZQTyHzMEqTFOsvRWK1Aii9YHkEuZwo81Bluc6kN+ERTBw59sg2F056ANV+2CQdwJzY4Re5KayPCJOpHvVaz00ja/dZggL4YWwYEvBdD/NEhfayVA6EojbddLMPbhXRVSLIbbnNDNRMTu7wkdAOKY8pCCQZtiXjPbrPMYAau2g6fOGMti/UF+1QXhuMHXAaXcsLtKMcrUA+LMZgHdEJl7EB0TYwmMoOXwzoHkalgf1Ooip2G367059gg0Zl6Q/3PqMcItjD4b5DdgYXFcCucXowkrCEFdg1UTKZMG8FBnuF6K9CA4avdCDcoz+H99J+7HgHNwIiyv0Ipf1FiNUvhQC6O39mTqlPfvT7sBBN755efCkGThzUfYUNIVQ3Rbq9S89v7eua8vBbXW+b/9PEYUwGLqpuvtPKcLJa+l5W6/RKauxKuJK2JZWFJTjAtNSDW60THKzDOC21yT9rllebwqHYE4/5Ez6oZ2QUJeuaXXw7F/BCeU3LYGukv5Be6cDYHjhNQGCjJy5QCQxz1BKjUX05YG/8eCWK/vJsZyMJjDn8nFtKEbD8AhHLF/zUHAAA=&quot;"/>
    <we:property name="creatorSessionId" value="&quot;8586d26d-8929-4c2a-9349-c68660ce0db9&quot;"/>
    <we:property name="creatorTenantId" value="&quot;aec762e4-3d54-495e-a8fe-4287dce6fe69&quot;"/>
    <we:property name="creatorUserId" value="&quot;10032001F803F05B&quot;"/>
    <we:property name="datasetId" value="&quot;746d61e6-386b-426d-bacc-967e57730bba&quot;"/>
    <we:property name="embedUrl" value="&quot;/reportEmbed?reportId=0291a0b9-e473-4f76-84fa-242acbf3fdfe&amp;config=eyJjbHVzdGVyVXJsIjoiaHR0cHM6Ly9XQUJJLU5PUlRILUVVUk9QRS1HLVBSSU1BUlktcmVkaXJlY3QuYW5hbHlzaXMud2luZG93cy5uZXQiLCJlbWJlZEZlYXR1cmVzIjp7InVzYWdlTWV0cmljc1ZOZXh0Ijp0cnVlfX0%3D&amp;disableSensitivityBanner=true&quot;"/>
    <we:property name="initialStateBookmark" value="&quot;H4sIAAAAAAAAA91VzXLaMBB+FUaXXpgO/5DcqEun00DChAyXDsOs7cUokSVXkikuw/O09z4CL9aV7LRkoMmhPcUXS9+utd9+2l3vWMxNJqC4hhTZJRvGGg/foRa/4dKiPvwwtSarM1la393cXE2Gt1fL6+FkRLDKLFfSsMsds6ATtHNuchDuLAI/L+oMhJhC4nYrEAbrLENtlATBv2HpTCarc9zXGW4zoTS4I2cWLLpjN+ROe4rdfNumiBBZvsEZRrZEGx0MO4NOv9XsNsL2oHVxgY6vKR08s7Mu7mgfPlDSApcUxmGrQbcf98Juq93oNTq9fieKIo9zYSuXsBhtM03ZUc5FVmq2ARlhzHwKGk3JeMeGSaIxAVttR0+MgRJ5egafqVxHeIsrb5KW28IpD/JhOQH9gJbLhO1JrqlWJKa3RpBmwBPp8Q+5rNRpuO1afQ00kpyxA+ovs54gmFzj/2F2BwaWoy23ajkWkEIM7DlSAUGJ0jwCccLrI0cNOloXY9ygOKX3235qeiQ0B83L+vKp/EOKVbv4AyN++MmeZB276nVuR5zYJ7f8knNqLqw5D+NdqmxIdvOsNH+9r1euy3t+rmQWhBgKKqop8qeh70q5BPV0IHJDbYtx2WuBSkMVrEFbN7rCe5oRrqP3j1OFiN4fzY2qFgvf6q9c5LL4Fnv/HIvDUqS57hYqtyaDCKcg0UuSlSE5ej+qSZCxuxy/1u495qR+eTdzELnj7P8CzAeh6+KhwBc+cP8G5ml5dr8A9YgL+bAGAAA=&quot;"/>
    <we:property name="isFiltersActionButtonVisible" value="true"/>
    <we:property name="isFooterCollapsed" value="true"/>
    <we:property name="isVisualContainerHeaderHidden" value="false"/>
    <we:property name="pageDisplayName" value="&quot;CONCLUSIONES&quot;"/>
    <we:property name="pageName" value="&quot;04eb48472150b38299e1&quot;"/>
    <we:property name="reportEmbeddedTime" value="&quot;2024-10-31T11:50:18.525Z&quot;"/>
    <we:property name="reportName" value="&quot;S4_Marketing_P&quot;"/>
    <we:property name="reportState" value="&quot;CONNECTED&quot;"/>
    <we:property name="reportUrl" value="&quot;/groups/me/reports/0291a0b9-e473-4f76-84fa-242acbf3fdfe/04eb48472150b38299e1?fromEntryPoint=export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2905</TotalTime>
  <Words>438</Words>
  <Application>Microsoft Office PowerPoint</Application>
  <PresentationFormat>Pantalla panoràmica</PresentationFormat>
  <Paragraphs>44</Paragraphs>
  <Slides>8</Slides>
  <Notes>4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Tema de Office</vt:lpstr>
      <vt:lpstr>RESULTADOS DESAFÍO 3</vt:lpstr>
      <vt:lpstr>Análisis de Márketing y Comunicación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¡MUCHAS 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RESULTADOS DESAFÍO 1</dc:title>
  <dc:creator>Natalya Martyn</dc:creator>
  <cp:lastModifiedBy>Pau Fernández Ripollès</cp:lastModifiedBy>
  <cp:revision>61</cp:revision>
  <dcterms:created xsi:type="dcterms:W3CDTF">2024-10-12T08:55:41Z</dcterms:created>
  <dcterms:modified xsi:type="dcterms:W3CDTF">2024-11-03T19:34:34Z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