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24" r:id="rId5"/>
    <p:sldId id="327" r:id="rId6"/>
    <p:sldId id="347" r:id="rId7"/>
    <p:sldId id="355" r:id="rId8"/>
    <p:sldId id="354" r:id="rId9"/>
    <p:sldId id="349" r:id="rId10"/>
    <p:sldId id="335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CB6"/>
    <a:srgbClr val="FF8181"/>
    <a:srgbClr val="FFB7B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6" autoAdjust="0"/>
    <p:restoredTop sz="87170" autoAdjust="0"/>
  </p:normalViewPr>
  <p:slideViewPr>
    <p:cSldViewPr snapToGrid="0">
      <p:cViewPr varScale="1">
        <p:scale>
          <a:sx n="100" d="100"/>
          <a:sy n="100" d="100"/>
        </p:scale>
        <p:origin x="810" y="78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725A15-8D86-497D-8EAD-2EB1176C54F6}" type="datetime1">
              <a:rPr lang="es-ES" smtClean="0"/>
              <a:t>18/10/2024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8D509-07EE-4A09-900B-403023880868}" type="datetime1">
              <a:rPr lang="es-ES" smtClean="0"/>
              <a:pPr/>
              <a:t>18/10/2024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C1542-2F6F-8339-5B04-09EBEB6F8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CE4BF95-B6D9-70EA-5FB7-3ACAE19063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ECBC7F2-46C7-0BCC-8135-DDA803EDA3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9C90F5-F2E3-1426-624D-69C3024A32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6013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B5F8B-C47F-E364-FF4F-0710957AD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43889D0-0E6B-1C3E-A08A-481B08938A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62FB440-6DD3-AE5B-8243-49CB15AF87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581750-F2D6-8825-E734-274E3CA238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46271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9C85F-EC1B-CFD1-A657-E7902541F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AFF142F-1FC3-8081-0C22-8E98D74940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46EE938-C74C-25D5-628C-C9B03E8698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613478-0ACE-0074-01E5-8217CC3C0D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472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Hexágono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rtlCol="0"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s-ES" sz="4800" b="1" noProof="0">
                <a:solidFill>
                  <a:schemeClr val="tx1"/>
                </a:solidFill>
              </a:rPr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do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tre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texto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texto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Hexágono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Hexágono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1"/>
              </a:solidFill>
            </a:endParaRPr>
          </a:p>
        </p:txBody>
      </p:sp>
      <p:sp>
        <p:nvSpPr>
          <p:cNvPr id="5" name="Hexágono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1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Rectángulo 1" descr="Rascacielos de oficinas con vista hacia arriba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 rtlCol="0"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Elipse 2" descr="Rascacielos de oficinas con vista hacia arriba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Marcador de texto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rtlCol="0"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 rtlCol="0"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rtlCol="0"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7" name="Hexágono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 rtlCol="0"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arcador de posición de imagen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8" name="Marcador de posición de imagen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1" name="Marcador de posición de imagen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s-ES" sz="4800" b="1" noProof="0">
                <a:solidFill>
                  <a:schemeClr val="tx1"/>
                </a:solidFill>
              </a:rPr>
              <a:t>Haga clic para modificar el estilo de título del patrón</a:t>
            </a:r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4" name="Marcador de texto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7" name="Marcador de texto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8" name="Marcador de texto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9" name="Marcador de texto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0" name="Marcador de texto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1" name="Marcador de texto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2" name="Marcador de texto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3" name="Marcador de texto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4" name="Marcador de texto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7" name="Marcador de posición de imagen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arcador de contenido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1" name="Marcador de contenido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2" name="Marcador de contenido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3" name="Marcador de contenido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4" name="Marcador de contenido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5" name="Marcador de contenido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9CC8AACD-E2E5-4E77-87E6-D0C33E06F5CD}" type="datetime1">
              <a:rPr lang="es-ES" sz="1100" noProof="0" smtClean="0">
                <a:solidFill>
                  <a:schemeClr val="accent2"/>
                </a:solidFill>
              </a:rPr>
              <a:t>18/10/2024</a:t>
            </a:fld>
            <a:endParaRPr lang="es-ES" sz="1100" noProof="0" dirty="0">
              <a:solidFill>
                <a:schemeClr val="accent2"/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s-ES" sz="1100" b="1" noProof="0">
                <a:solidFill>
                  <a:schemeClr val="accent2"/>
                </a:solidFill>
              </a:rPr>
              <a:t>Revisión anual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C18C1E5-FB55-42F5-BD6D-9CC153FCDBE6}" type="slidenum">
              <a:rPr lang="es-ES" sz="1100" noProof="0" smtClean="0">
                <a:solidFill>
                  <a:schemeClr val="accent4"/>
                </a:solidFill>
              </a:rPr>
              <a:pPr algn="r" rtl="0"/>
              <a:t>‹Nº›</a:t>
            </a:fld>
            <a:endParaRPr lang="es-ES" sz="1100" noProof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ágono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bg1">
              <a:alpha val="87000"/>
            </a:schemeClr>
          </a:solidFill>
          <a:ln w="63500">
            <a:solidFill>
              <a:schemeClr val="bg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28" y="2276784"/>
            <a:ext cx="4540944" cy="1627235"/>
          </a:xfrm>
          <a:noFill/>
        </p:spPr>
        <p:txBody>
          <a:bodyPr rtlCol="0"/>
          <a:lstStyle/>
          <a:p>
            <a:pPr algn="ctr" rtl="0"/>
            <a:r>
              <a:rPr lang="es-ES" dirty="0">
                <a:solidFill>
                  <a:schemeClr val="accent5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 DESAFÍO 2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177004"/>
            <a:ext cx="3222836" cy="1029509"/>
          </a:xfrm>
        </p:spPr>
        <p:txBody>
          <a:bodyPr rtlCol="0"/>
          <a:lstStyle/>
          <a:p>
            <a:pPr algn="ctr" rtl="0"/>
            <a:r>
              <a:rPr lang="es-ES" sz="32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Equipo B</a:t>
            </a:r>
          </a:p>
          <a:p>
            <a:pPr algn="ctr" rtl="0"/>
            <a:r>
              <a:rPr lang="es-ES" sz="2000" b="1" dirty="0">
                <a:solidFill>
                  <a:schemeClr val="accent4">
                    <a:lumMod val="50000"/>
                  </a:schemeClr>
                </a:solidFill>
              </a:rPr>
              <a:t>14 de octubre de 2024</a:t>
            </a: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52164-F10B-CC91-621B-2B7336455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8EB76A2E-EF62-7065-BBF3-C53C3CF5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5073016" cy="1907507"/>
          </a:xfrm>
        </p:spPr>
        <p:txBody>
          <a:bodyPr rtlCol="0">
            <a:normAutofit/>
          </a:bodyPr>
          <a:lstStyle/>
          <a:p>
            <a:pPr rtl="0"/>
            <a:r>
              <a:rPr lang="es-ES" sz="4300" dirty="0"/>
              <a:t>Análisis de Márketing y Comunicación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BA8DE2C-B8B5-DBFB-2FC1-B49CB2E5A3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712720"/>
            <a:ext cx="4275138" cy="3560763"/>
          </a:xfrm>
        </p:spPr>
        <p:txBody>
          <a:bodyPr/>
          <a:lstStyle/>
          <a:p>
            <a:r>
              <a:rPr lang="es-ES" dirty="0"/>
              <a:t>Quin </a:t>
            </a:r>
            <a:r>
              <a:rPr lang="es-ES" dirty="0" err="1"/>
              <a:t>és</a:t>
            </a:r>
            <a:r>
              <a:rPr lang="es-ES" dirty="0"/>
              <a:t> </a:t>
            </a:r>
            <a:r>
              <a:rPr lang="es-ES" dirty="0" err="1"/>
              <a:t>l'impacte</a:t>
            </a:r>
            <a:r>
              <a:rPr lang="es-ES" dirty="0"/>
              <a:t> del </a:t>
            </a:r>
            <a:r>
              <a:rPr lang="es-ES" dirty="0" err="1"/>
              <a:t>tipus</a:t>
            </a:r>
            <a:r>
              <a:rPr lang="es-ES" dirty="0"/>
              <a:t> de contacte, ja </a:t>
            </a:r>
            <a:r>
              <a:rPr lang="es-ES" dirty="0" err="1"/>
              <a:t>sigui</a:t>
            </a:r>
            <a:r>
              <a:rPr lang="es-ES" dirty="0"/>
              <a:t> </a:t>
            </a:r>
            <a:r>
              <a:rPr lang="es-ES" dirty="0" err="1"/>
              <a:t>mòbil</a:t>
            </a:r>
            <a:r>
              <a:rPr lang="es-ES" dirty="0"/>
              <a:t> o </a:t>
            </a:r>
            <a:r>
              <a:rPr lang="es-ES" dirty="0" err="1"/>
              <a:t>telefònic</a:t>
            </a:r>
            <a:r>
              <a:rPr lang="es-ES" dirty="0"/>
              <a:t>, a la </a:t>
            </a:r>
            <a:r>
              <a:rPr lang="es-ES" dirty="0" err="1"/>
              <a:t>taxa</a:t>
            </a:r>
            <a:r>
              <a:rPr lang="es-ES" dirty="0"/>
              <a:t> de </a:t>
            </a:r>
            <a:r>
              <a:rPr lang="es-ES" dirty="0" err="1"/>
              <a:t>conversió</a:t>
            </a:r>
            <a:r>
              <a:rPr lang="es-ES" dirty="0"/>
              <a:t> de les </a:t>
            </a:r>
            <a:r>
              <a:rPr lang="es-ES" dirty="0" err="1"/>
              <a:t>nostres</a:t>
            </a:r>
            <a:r>
              <a:rPr lang="es-ES" dirty="0"/>
              <a:t> </a:t>
            </a:r>
            <a:r>
              <a:rPr lang="es-ES" dirty="0" err="1"/>
              <a:t>campanyes</a:t>
            </a:r>
            <a:r>
              <a:rPr lang="es-ES" dirty="0"/>
              <a:t> de </a:t>
            </a:r>
            <a:r>
              <a:rPr lang="es-ES" dirty="0" err="1"/>
              <a:t>màrqueting</a:t>
            </a:r>
            <a:r>
              <a:rPr lang="es-ES" dirty="0"/>
              <a:t>, i</a:t>
            </a:r>
          </a:p>
          <a:p>
            <a:r>
              <a:rPr lang="es-ES" dirty="0"/>
              <a:t> </a:t>
            </a:r>
            <a:r>
              <a:rPr lang="es-ES" dirty="0" err="1"/>
              <a:t>Com</a:t>
            </a:r>
            <a:r>
              <a:rPr lang="es-ES" dirty="0"/>
              <a:t> </a:t>
            </a:r>
            <a:r>
              <a:rPr lang="es-ES" dirty="0" err="1"/>
              <a:t>podem</a:t>
            </a:r>
            <a:r>
              <a:rPr lang="es-ES" dirty="0"/>
              <a:t> ajustar les </a:t>
            </a:r>
            <a:r>
              <a:rPr lang="es-ES" dirty="0" err="1"/>
              <a:t>nostres</a:t>
            </a:r>
            <a:r>
              <a:rPr lang="es-ES" dirty="0"/>
              <a:t> </a:t>
            </a:r>
            <a:r>
              <a:rPr lang="es-ES" dirty="0" err="1"/>
              <a:t>estratègies</a:t>
            </a:r>
            <a:r>
              <a:rPr lang="es-ES" dirty="0"/>
              <a:t> de </a:t>
            </a:r>
            <a:r>
              <a:rPr lang="es-ES" dirty="0" err="1"/>
              <a:t>comunicació</a:t>
            </a:r>
            <a:r>
              <a:rPr lang="es-ES" dirty="0"/>
              <a:t> en </a:t>
            </a:r>
            <a:r>
              <a:rPr lang="es-ES" dirty="0" err="1"/>
              <a:t>funció</a:t>
            </a:r>
            <a:r>
              <a:rPr lang="es-ES" dirty="0"/>
              <a:t> </a:t>
            </a:r>
            <a:r>
              <a:rPr lang="es-ES" dirty="0" err="1"/>
              <a:t>d'aquests</a:t>
            </a:r>
            <a:r>
              <a:rPr lang="es-ES" dirty="0"/>
              <a:t> </a:t>
            </a:r>
            <a:r>
              <a:rPr lang="es-ES" dirty="0" err="1"/>
              <a:t>resultats</a:t>
            </a:r>
            <a:r>
              <a:rPr lang="es-ES" dirty="0"/>
              <a:t>?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64334DF-601F-551D-64A8-3A2D67128484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Marcador de posición de imagen 4">
            <a:extLst>
              <a:ext uri="{FF2B5EF4-FFF2-40B4-BE49-F238E27FC236}">
                <a16:creationId xmlns:a16="http://schemas.microsoft.com/office/drawing/2014/main" id="{5D8DCF94-73ED-5E32-6743-B88F2B7328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0556" t="705" r="24457" b="-705"/>
          <a:stretch/>
        </p:blipFill>
        <p:spPr>
          <a:xfrm>
            <a:off x="5733416" y="624239"/>
            <a:ext cx="5855754" cy="5631571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3577812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2DA3C-6319-0E9E-C653-C4A5E5E6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82A1661-D4E8-303B-BA24-F14D615D13C4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E3C7FFE1-A797-62BF-BC16-BAA12271AC8E}"/>
              </a:ext>
            </a:extLst>
          </p:cNvPr>
          <p:cNvSpPr txBox="1"/>
          <p:nvPr/>
        </p:nvSpPr>
        <p:spPr>
          <a:xfrm>
            <a:off x="505958" y="250347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ANÁLISIS EXPLORATORIO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20" name="QuadreDeText 16">
            <a:extLst>
              <a:ext uri="{FF2B5EF4-FFF2-40B4-BE49-F238E27FC236}">
                <a16:creationId xmlns:a16="http://schemas.microsoft.com/office/drawing/2014/main" id="{AF6CF81A-B20E-F66C-D04A-A878CCFFBCE9}"/>
              </a:ext>
            </a:extLst>
          </p:cNvPr>
          <p:cNvSpPr txBox="1"/>
          <p:nvPr/>
        </p:nvSpPr>
        <p:spPr>
          <a:xfrm>
            <a:off x="6096000" y="5164674"/>
            <a:ext cx="5206017" cy="766167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sz="1300" b="1" dirty="0"/>
              <a:t>Hemos descompuesto estos 3.388 </a:t>
            </a:r>
            <a:r>
              <a:rPr lang="es-ES" sz="1300" dirty="0"/>
              <a:t>por el campo </a:t>
            </a:r>
            <a:r>
              <a:rPr lang="es-ES" sz="1300" i="1" dirty="0" err="1"/>
              <a:t>poutcome</a:t>
            </a:r>
            <a:r>
              <a:rPr lang="es-ES" sz="1300" dirty="0"/>
              <a:t>, éxito de la campaña anterior, y vemos claramente, </a:t>
            </a:r>
            <a:r>
              <a:rPr lang="es-ES" sz="1300" b="1" dirty="0"/>
              <a:t>que nunca se les llamó anteriormente</a:t>
            </a:r>
            <a:r>
              <a:rPr lang="es-ES" sz="1300" dirty="0"/>
              <a:t>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A952524-6C81-363A-D52D-CB42DDAE2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35" y="872608"/>
            <a:ext cx="4331369" cy="408039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B65792C-850F-0774-7FBB-13D63963E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225" y="872608"/>
            <a:ext cx="5206017" cy="4080392"/>
          </a:xfrm>
          <a:prstGeom prst="rect">
            <a:avLst/>
          </a:prstGeom>
        </p:spPr>
      </p:pic>
      <p:sp>
        <p:nvSpPr>
          <p:cNvPr id="12" name="QuadreDeText 16">
            <a:extLst>
              <a:ext uri="{FF2B5EF4-FFF2-40B4-BE49-F238E27FC236}">
                <a16:creationId xmlns:a16="http://schemas.microsoft.com/office/drawing/2014/main" id="{9074C1D8-F0A6-FB04-BA05-0E2F2A59CE40}"/>
              </a:ext>
            </a:extLst>
          </p:cNvPr>
          <p:cNvSpPr txBox="1"/>
          <p:nvPr/>
        </p:nvSpPr>
        <p:spPr>
          <a:xfrm>
            <a:off x="618335" y="5184300"/>
            <a:ext cx="4506115" cy="544830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s-ES" sz="1300" dirty="0"/>
              <a:t>De la distribución de </a:t>
            </a:r>
            <a:r>
              <a:rPr lang="es-ES" sz="1300" dirty="0" err="1"/>
              <a:t>contact</a:t>
            </a:r>
            <a:r>
              <a:rPr lang="es-ES" sz="1300" dirty="0"/>
              <a:t>, hemos visto que </a:t>
            </a:r>
            <a:r>
              <a:rPr lang="es-ES" sz="1300" b="1" dirty="0"/>
              <a:t>3388 registros tenían la etiqueta ‘</a:t>
            </a:r>
            <a:r>
              <a:rPr lang="es-ES" sz="1300" b="1" dirty="0" err="1"/>
              <a:t>unknown</a:t>
            </a:r>
            <a:r>
              <a:rPr lang="es-ES" sz="1300" dirty="0"/>
              <a:t>’</a:t>
            </a:r>
          </a:p>
        </p:txBody>
      </p:sp>
      <p:sp>
        <p:nvSpPr>
          <p:cNvPr id="13" name="QuadreDeText 16">
            <a:extLst>
              <a:ext uri="{FF2B5EF4-FFF2-40B4-BE49-F238E27FC236}">
                <a16:creationId xmlns:a16="http://schemas.microsoft.com/office/drawing/2014/main" id="{EBCD642F-AFF0-D7E4-8199-687E297494F7}"/>
              </a:ext>
            </a:extLst>
          </p:cNvPr>
          <p:cNvSpPr txBox="1"/>
          <p:nvPr/>
        </p:nvSpPr>
        <p:spPr>
          <a:xfrm>
            <a:off x="6096000" y="6017716"/>
            <a:ext cx="5206017" cy="544830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sz="1300" b="1" dirty="0"/>
              <a:t>No </a:t>
            </a:r>
            <a:r>
              <a:rPr lang="es-ES" sz="1300" b="1" dirty="0" err="1"/>
              <a:t>reetiqueramos</a:t>
            </a:r>
            <a:r>
              <a:rPr lang="es-ES" sz="1300" b="1" dirty="0"/>
              <a:t> los </a:t>
            </a:r>
            <a:r>
              <a:rPr lang="es-ES" sz="1300" b="1" dirty="0" err="1"/>
              <a:t>unkown</a:t>
            </a:r>
            <a:r>
              <a:rPr lang="es-ES" sz="1300" dirty="0"/>
              <a:t>, por ser una población de clientes que solo se les ha llamado un vez.</a:t>
            </a:r>
          </a:p>
        </p:txBody>
      </p:sp>
    </p:spTree>
    <p:extLst>
      <p:ext uri="{BB962C8B-B14F-4D97-AF65-F5344CB8AC3E}">
        <p14:creationId xmlns:p14="http://schemas.microsoft.com/office/powerpoint/2010/main" val="290918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2DA3C-6319-0E9E-C653-C4A5E5E6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82A1661-D4E8-303B-BA24-F14D615D13C4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E3C7FFE1-A797-62BF-BC16-BAA12271AC8E}"/>
              </a:ext>
            </a:extLst>
          </p:cNvPr>
          <p:cNvSpPr txBox="1"/>
          <p:nvPr/>
        </p:nvSpPr>
        <p:spPr>
          <a:xfrm>
            <a:off x="505958" y="250347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TASA DE CONVERSIÓN POR CONTACTO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8" name="QuadreDeText 16">
            <a:extLst>
              <a:ext uri="{FF2B5EF4-FFF2-40B4-BE49-F238E27FC236}">
                <a16:creationId xmlns:a16="http://schemas.microsoft.com/office/drawing/2014/main" id="{A35D8D08-73A8-4B79-4525-ACDE3CACF457}"/>
              </a:ext>
            </a:extLst>
          </p:cNvPr>
          <p:cNvSpPr txBox="1"/>
          <p:nvPr/>
        </p:nvSpPr>
        <p:spPr>
          <a:xfrm>
            <a:off x="7562850" y="1254912"/>
            <a:ext cx="4152843" cy="766167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s-ES" sz="1300" dirty="0"/>
              <a:t>Sin centrarnos en ningún rango, parece que llamar por móvil, tiene tasas de conversión superiores a llamar por teléfono.</a:t>
            </a:r>
          </a:p>
        </p:txBody>
      </p:sp>
      <p:sp>
        <p:nvSpPr>
          <p:cNvPr id="11" name="QuadreDeText 16">
            <a:extLst>
              <a:ext uri="{FF2B5EF4-FFF2-40B4-BE49-F238E27FC236}">
                <a16:creationId xmlns:a16="http://schemas.microsoft.com/office/drawing/2014/main" id="{5A904658-11A2-903C-C8F4-05F7A988430D}"/>
              </a:ext>
            </a:extLst>
          </p:cNvPr>
          <p:cNvSpPr txBox="1"/>
          <p:nvPr/>
        </p:nvSpPr>
        <p:spPr>
          <a:xfrm>
            <a:off x="7581187" y="2662833"/>
            <a:ext cx="4116168" cy="766167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s-ES" sz="1300" dirty="0"/>
              <a:t>Con la prueba de </a:t>
            </a:r>
            <a:r>
              <a:rPr lang="es-ES" sz="1300" b="1" dirty="0"/>
              <a:t>proporciones (Z-test), </a:t>
            </a:r>
            <a:r>
              <a:rPr lang="es-ES" sz="1300" dirty="0"/>
              <a:t>queda verificado que llamar por móvil tiene tasas de conversión superiores a llamar por fijo.</a:t>
            </a:r>
          </a:p>
        </p:txBody>
      </p:sp>
      <p:sp>
        <p:nvSpPr>
          <p:cNvPr id="14" name="QuadreDeText 16">
            <a:extLst>
              <a:ext uri="{FF2B5EF4-FFF2-40B4-BE49-F238E27FC236}">
                <a16:creationId xmlns:a16="http://schemas.microsoft.com/office/drawing/2014/main" id="{65C05A16-0C5E-40E7-234D-8D6111594B31}"/>
              </a:ext>
            </a:extLst>
          </p:cNvPr>
          <p:cNvSpPr txBox="1"/>
          <p:nvPr/>
        </p:nvSpPr>
        <p:spPr>
          <a:xfrm>
            <a:off x="7656675" y="4070755"/>
            <a:ext cx="4116168" cy="766167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s-ES" sz="1300" dirty="0"/>
              <a:t>Este resultado global puede ser engañoso, pues las tasas de conversión por distintos rangos, no implicaban más altas probabilidades de contratación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6D7F18A-3F41-E25F-CA61-6CD751DC1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959854"/>
            <a:ext cx="5891213" cy="525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41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2DA3C-6319-0E9E-C653-C4A5E5E6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82A1661-D4E8-303B-BA24-F14D615D13C4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E3C7FFE1-A797-62BF-BC16-BAA12271AC8E}"/>
              </a:ext>
            </a:extLst>
          </p:cNvPr>
          <p:cNvSpPr txBox="1"/>
          <p:nvPr/>
        </p:nvSpPr>
        <p:spPr>
          <a:xfrm>
            <a:off x="505958" y="250347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TASA DE CONVERSIÓN POR RANGOS DE DURACIÓN Y CONTACTO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19CD09D-4720-F07E-5BDB-6A4F0D94B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712012"/>
            <a:ext cx="8573433" cy="5021583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24DC190-5F0A-1B83-4C94-9DCD2619201D}"/>
              </a:ext>
            </a:extLst>
          </p:cNvPr>
          <p:cNvSpPr/>
          <p:nvPr/>
        </p:nvSpPr>
        <p:spPr>
          <a:xfrm>
            <a:off x="3695700" y="2157727"/>
            <a:ext cx="1201285" cy="324294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highlight>
                <a:srgbClr val="FFFF00"/>
              </a:highlight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223C842-DA95-D6B1-67D7-2B79D4760291}"/>
              </a:ext>
            </a:extLst>
          </p:cNvPr>
          <p:cNvSpPr/>
          <p:nvPr/>
        </p:nvSpPr>
        <p:spPr>
          <a:xfrm>
            <a:off x="5160805" y="1265109"/>
            <a:ext cx="1287620" cy="413556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highlight>
                <a:srgbClr val="FFFF00"/>
              </a:highlight>
            </a:endParaRPr>
          </a:p>
        </p:txBody>
      </p:sp>
      <p:sp>
        <p:nvSpPr>
          <p:cNvPr id="8" name="QuadreDeText 16">
            <a:extLst>
              <a:ext uri="{FF2B5EF4-FFF2-40B4-BE49-F238E27FC236}">
                <a16:creationId xmlns:a16="http://schemas.microsoft.com/office/drawing/2014/main" id="{A35D8D08-73A8-4B79-4525-ACDE3CACF457}"/>
              </a:ext>
            </a:extLst>
          </p:cNvPr>
          <p:cNvSpPr txBox="1"/>
          <p:nvPr/>
        </p:nvSpPr>
        <p:spPr>
          <a:xfrm>
            <a:off x="9310293" y="948886"/>
            <a:ext cx="2506502" cy="120884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s-ES" sz="1300" dirty="0"/>
              <a:t>Los rangos marcados, </a:t>
            </a:r>
            <a:r>
              <a:rPr lang="es-ES" sz="1300" b="1" dirty="0"/>
              <a:t>son los de más alta probabilidad de contratación</a:t>
            </a:r>
            <a:r>
              <a:rPr lang="es-ES" sz="1300" dirty="0"/>
              <a:t>, coherentes con el Sprint 1 y verificado con el nuevo </a:t>
            </a:r>
            <a:r>
              <a:rPr lang="es-ES" sz="1300" dirty="0" err="1"/>
              <a:t>Dataset</a:t>
            </a:r>
            <a:r>
              <a:rPr lang="es-ES" sz="1300" dirty="0"/>
              <a:t>.</a:t>
            </a:r>
          </a:p>
        </p:txBody>
      </p:sp>
      <p:sp>
        <p:nvSpPr>
          <p:cNvPr id="11" name="QuadreDeText 16">
            <a:extLst>
              <a:ext uri="{FF2B5EF4-FFF2-40B4-BE49-F238E27FC236}">
                <a16:creationId xmlns:a16="http://schemas.microsoft.com/office/drawing/2014/main" id="{5A904658-11A2-903C-C8F4-05F7A988430D}"/>
              </a:ext>
            </a:extLst>
          </p:cNvPr>
          <p:cNvSpPr txBox="1"/>
          <p:nvPr/>
        </p:nvSpPr>
        <p:spPr>
          <a:xfrm>
            <a:off x="9324775" y="2421756"/>
            <a:ext cx="2506503" cy="1651516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s-ES" sz="1300" dirty="0"/>
              <a:t>Con la prueba de </a:t>
            </a:r>
            <a:r>
              <a:rPr lang="es-ES" sz="1300" b="1" dirty="0"/>
              <a:t>proporciones (Z-test), </a:t>
            </a:r>
            <a:r>
              <a:rPr lang="es-ES" sz="1300" dirty="0"/>
              <a:t>queda verificado tanto para el </a:t>
            </a:r>
            <a:r>
              <a:rPr lang="es-ES" sz="1300" b="1" dirty="0"/>
              <a:t>rango medio-alto</a:t>
            </a:r>
            <a:r>
              <a:rPr lang="es-ES" sz="1300" dirty="0"/>
              <a:t>, como para </a:t>
            </a:r>
            <a:r>
              <a:rPr lang="es-ES" sz="1300" b="1" dirty="0"/>
              <a:t>el rango alto</a:t>
            </a:r>
            <a:r>
              <a:rPr lang="es-ES" sz="1300" dirty="0"/>
              <a:t>, que la tasa de conversión con llamadas telefónicas es ligeramente superior a llamar por móvil. </a:t>
            </a:r>
          </a:p>
        </p:txBody>
      </p:sp>
      <p:sp>
        <p:nvSpPr>
          <p:cNvPr id="14" name="QuadreDeText 16">
            <a:extLst>
              <a:ext uri="{FF2B5EF4-FFF2-40B4-BE49-F238E27FC236}">
                <a16:creationId xmlns:a16="http://schemas.microsoft.com/office/drawing/2014/main" id="{65C05A16-0C5E-40E7-234D-8D6111594B31}"/>
              </a:ext>
            </a:extLst>
          </p:cNvPr>
          <p:cNvSpPr txBox="1"/>
          <p:nvPr/>
        </p:nvSpPr>
        <p:spPr>
          <a:xfrm>
            <a:off x="9310293" y="4155306"/>
            <a:ext cx="2253058" cy="987504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s-ES" sz="1300" dirty="0"/>
              <a:t>¿Tiene relación </a:t>
            </a:r>
            <a:r>
              <a:rPr lang="es-ES" sz="1300" b="1" dirty="0"/>
              <a:t>la edad del cliente con estas tasas de conversión</a:t>
            </a:r>
            <a:r>
              <a:rPr lang="es-ES" sz="1300" dirty="0"/>
              <a:t> más altas en teléfono que en móvil?</a:t>
            </a:r>
          </a:p>
        </p:txBody>
      </p:sp>
    </p:spTree>
    <p:extLst>
      <p:ext uri="{BB962C8B-B14F-4D97-AF65-F5344CB8AC3E}">
        <p14:creationId xmlns:p14="http://schemas.microsoft.com/office/powerpoint/2010/main" val="2168691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AFFAE-1245-19B5-3C60-58AC8A5EA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82C12619-B1CF-D3F7-B28B-32652C0F05E3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QuadreDeText 3">
            <a:extLst>
              <a:ext uri="{FF2B5EF4-FFF2-40B4-BE49-F238E27FC236}">
                <a16:creationId xmlns:a16="http://schemas.microsoft.com/office/drawing/2014/main" id="{8D4C57D9-90FA-1254-9EC5-207A0AEE2D7F}"/>
              </a:ext>
            </a:extLst>
          </p:cNvPr>
          <p:cNvSpPr txBox="1"/>
          <p:nvPr/>
        </p:nvSpPr>
        <p:spPr>
          <a:xfrm>
            <a:off x="505958" y="250347"/>
            <a:ext cx="1123021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PROPUESTAS DE AJUSTE DE LOS MÉTODOS DE CONTACTO</a:t>
            </a:r>
          </a:p>
          <a:p>
            <a:r>
              <a:rPr lang="es-ES" sz="1400" b="1" dirty="0"/>
              <a:t>¿Cómo podríamos mejorar nuestras estrategias de comunicación en función de los resultados?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84E2AF9-C17E-FC02-E0A0-4830EEEA1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75" y="1549390"/>
            <a:ext cx="121158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Ajustar la Asignación de Canales según la Eficiencia:</a:t>
            </a:r>
            <a:b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Priorizar teléfono fijo en segmentos que convierten mejor por este canal.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Optimizar la Personalización del Canal de Comunicación:</a:t>
            </a:r>
            <a:b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Personalizar comunicación según el canal y preferencia del cliente.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Fortalecer la Capacitación del Equipo en el Canal Más Eficiente:</a:t>
            </a:r>
            <a:b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Mejorar habilidades del equipo en llamadas telefónicas con guiones efectivos.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Revisar la Estrategia de Contacto por Móvil:</a:t>
            </a:r>
            <a:b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Ajustar mensajes móviles para ser más directos y usar SMS complementarios.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Explorar la Multicanalidad:</a:t>
            </a:r>
            <a:b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Combinar teléfono fijo con otros canales para maximizar la exposición.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Analizar las Causas de la Diferencia:</a:t>
            </a:r>
            <a:b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Investigar por qué el teléfono fijo tiene una mayor tasa de conversión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0EDC6BB-7DBA-FD04-6FB8-BBBAD7ED0111}"/>
              </a:ext>
            </a:extLst>
          </p:cNvPr>
          <p:cNvSpPr txBox="1"/>
          <p:nvPr/>
        </p:nvSpPr>
        <p:spPr>
          <a:xfrm rot="2214959">
            <a:off x="9736585" y="573512"/>
            <a:ext cx="2264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solidFill>
                  <a:srgbClr val="FF0000"/>
                </a:solidFill>
              </a:rPr>
              <a:t>Pendiente</a:t>
            </a:r>
          </a:p>
        </p:txBody>
      </p:sp>
    </p:spTree>
    <p:extLst>
      <p:ext uri="{BB962C8B-B14F-4D97-AF65-F5344CB8AC3E}">
        <p14:creationId xmlns:p14="http://schemas.microsoft.com/office/powerpoint/2010/main" val="1135837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28BC4E-7759-9905-955A-26B25D46A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E3B3E10B-BE40-7FB4-64E3-01D4B99CC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38400" y="671564"/>
            <a:ext cx="5515200" cy="5514872"/>
          </a:xfrm>
          <a:prstGeom prst="ellipse">
            <a:avLst/>
          </a:prstGeom>
          <a:solidFill>
            <a:schemeClr val="bg1">
              <a:alpha val="87000"/>
            </a:schemeClr>
          </a:solidFill>
          <a:ln w="63500">
            <a:solidFill>
              <a:schemeClr val="bg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46718A37-9DF7-2026-66B5-3556F420B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3545" y="3433864"/>
            <a:ext cx="3184910" cy="2411431"/>
          </a:xfrm>
        </p:spPr>
        <p:txBody>
          <a:bodyPr rtlCol="0"/>
          <a:lstStyle/>
          <a:p>
            <a:pPr algn="ctr" rtl="0"/>
            <a:r>
              <a:rPr lang="es-E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Equipo B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Gorka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Bonals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Sastre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Pau Fernández Ripollès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German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Lizarraga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Pereira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Carla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Lupión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Saez</a:t>
            </a:r>
            <a:endParaRPr lang="es-ES" sz="18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ctr" rtl="0"/>
            <a:r>
              <a:rPr lang="es-ES" sz="1800" dirty="0">
                <a:solidFill>
                  <a:schemeClr val="accent4">
                    <a:lumMod val="50000"/>
                  </a:schemeClr>
                </a:solidFill>
              </a:rPr>
              <a:t>Natalya Martyn</a:t>
            </a:r>
            <a:endParaRPr lang="es-ES" sz="1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6F3DB436-FBEB-55AC-C5CC-9F7A17DC7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17C8D1FA-2883-6EC6-566A-01779AB82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B185CD2A-E082-D884-4D39-49A4C3704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0E86CC62-03FB-901F-2CF9-338DFBD20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5" name="Título 6">
            <a:extLst>
              <a:ext uri="{FF2B5EF4-FFF2-40B4-BE49-F238E27FC236}">
                <a16:creationId xmlns:a16="http://schemas.microsoft.com/office/drawing/2014/main" id="{CBB28900-0BB1-AA00-1977-8D9EF3376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28" y="1705316"/>
            <a:ext cx="4540944" cy="1627235"/>
          </a:xfrm>
          <a:noFill/>
        </p:spPr>
        <p:txBody>
          <a:bodyPr rtlCol="0"/>
          <a:lstStyle/>
          <a:p>
            <a:pPr algn="ctr" rtl="0"/>
            <a:r>
              <a:rPr lang="es-ES" sz="5400" b="1" dirty="0">
                <a:solidFill>
                  <a:schemeClr val="accent5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¡MUCHAS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2673088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49603285_TF16411253_Win32" id="{2C59E102-15E9-4D8B-B2F3-9BC4537C440C}" vid="{D57EAC22-0DAE-4CAE-BBA4-28BA0EB5CB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1216</TotalTime>
  <Words>456</Words>
  <Application>Microsoft Office PowerPoint</Application>
  <PresentationFormat>Panorámica</PresentationFormat>
  <Paragraphs>38</Paragraphs>
  <Slides>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Tema de Office</vt:lpstr>
      <vt:lpstr>RESULTADOS DESAFÍO 2</vt:lpstr>
      <vt:lpstr>Análisis de Márketing y Comunicación</vt:lpstr>
      <vt:lpstr>Presentación de PowerPoint</vt:lpstr>
      <vt:lpstr>Presentación de PowerPoint</vt:lpstr>
      <vt:lpstr>Presentación de PowerPoint</vt:lpstr>
      <vt:lpstr>Presentación de PowerPoint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DESAFÍO 1</dc:title>
  <dc:creator>Natalya Martyn</dc:creator>
  <cp:lastModifiedBy>Gorka Bonals</cp:lastModifiedBy>
  <cp:revision>24</cp:revision>
  <dcterms:created xsi:type="dcterms:W3CDTF">2024-10-12T08:55:41Z</dcterms:created>
  <dcterms:modified xsi:type="dcterms:W3CDTF">2024-10-18T10:26:06Z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