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239" r:id="rId1"/>
  </p:sldMasterIdLst>
  <p:notesMasterIdLst>
    <p:notesMasterId r:id="rId8"/>
  </p:notesMasterIdLst>
  <p:sldIdLst>
    <p:sldId id="256" r:id="rId2"/>
    <p:sldId id="286" r:id="rId3"/>
    <p:sldId id="300" r:id="rId4"/>
    <p:sldId id="294" r:id="rId5"/>
    <p:sldId id="279" r:id="rId6"/>
    <p:sldId id="298" r:id="rId7"/>
  </p:sldIdLst>
  <p:sldSz cx="12192000" cy="6858000"/>
  <p:notesSz cx="7772400" cy="10058400"/>
  <p:custDataLst>
    <p:tags r:id="rId9"/>
  </p:custDataLst>
  <p:defaultTextStyle>
    <a:defPPr>
      <a:defRPr lang="en-GB"/>
    </a:defPPr>
    <a:lvl1pPr algn="l" defTabSz="457008" rtl="0" fontAlgn="base" hangingPunct="0">
      <a:lnSpc>
        <a:spcPct val="35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0"/>
      <a:defRPr kern="1200">
        <a:solidFill>
          <a:schemeClr val="bg1"/>
        </a:solidFill>
        <a:latin typeface="Arial" charset="0"/>
        <a:ea typeface="ＭＳ Ｐゴシック" charset="0"/>
        <a:cs typeface="+mn-cs"/>
      </a:defRPr>
    </a:lvl1pPr>
    <a:lvl2pPr marL="409403" indent="-199941" algn="l" defTabSz="457008" rtl="0" fontAlgn="base" hangingPunct="0">
      <a:lnSpc>
        <a:spcPct val="35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0"/>
      <a:defRPr kern="1200">
        <a:solidFill>
          <a:schemeClr val="bg1"/>
        </a:solidFill>
        <a:latin typeface="Arial" charset="0"/>
        <a:ea typeface="ＭＳ Ｐゴシック" charset="0"/>
        <a:cs typeface="+mn-cs"/>
      </a:defRPr>
    </a:lvl2pPr>
    <a:lvl3pPr marL="625212" indent="-195181" algn="l" defTabSz="457008" rtl="0" fontAlgn="base" hangingPunct="0">
      <a:lnSpc>
        <a:spcPct val="35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0"/>
      <a:defRPr kern="1200">
        <a:solidFill>
          <a:schemeClr val="bg1"/>
        </a:solidFill>
        <a:latin typeface="Arial" charset="0"/>
        <a:ea typeface="ＭＳ Ｐゴシック" charset="0"/>
        <a:cs typeface="+mn-cs"/>
      </a:defRPr>
    </a:lvl3pPr>
    <a:lvl4pPr marL="841022" indent="-209462" algn="l" defTabSz="457008" rtl="0" fontAlgn="base" hangingPunct="0">
      <a:lnSpc>
        <a:spcPct val="35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0"/>
      <a:defRPr kern="1200">
        <a:solidFill>
          <a:schemeClr val="bg1"/>
        </a:solidFill>
        <a:latin typeface="Arial" charset="0"/>
        <a:ea typeface="ＭＳ Ｐゴシック" charset="0"/>
        <a:cs typeface="+mn-cs"/>
      </a:defRPr>
    </a:lvl4pPr>
    <a:lvl5pPr marL="1056830" indent="-196767" algn="l" defTabSz="457008" rtl="0" fontAlgn="base" hangingPunct="0">
      <a:lnSpc>
        <a:spcPct val="35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0"/>
      <a:defRPr kern="1200">
        <a:solidFill>
          <a:schemeClr val="bg1"/>
        </a:solidFill>
        <a:latin typeface="Arial" charset="0"/>
        <a:ea typeface="ＭＳ Ｐゴシック" charset="0"/>
        <a:cs typeface="+mn-cs"/>
      </a:defRPr>
    </a:lvl5pPr>
    <a:lvl6pPr marL="2285039" algn="l" defTabSz="457008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+mn-cs"/>
      </a:defRPr>
    </a:lvl6pPr>
    <a:lvl7pPr marL="2742045" algn="l" defTabSz="457008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+mn-cs"/>
      </a:defRPr>
    </a:lvl7pPr>
    <a:lvl8pPr marL="3199055" algn="l" defTabSz="457008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+mn-cs"/>
      </a:defRPr>
    </a:lvl8pPr>
    <a:lvl9pPr marL="3656060" algn="l" defTabSz="457008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74392EC-2246-8348-BB72-9EBCC6657743}">
          <p14:sldIdLst/>
        </p14:section>
        <p14:section name="Course Structure" id="{5D13DF31-9E71-A44D-83E0-E2930893F8FC}">
          <p14:sldIdLst>
            <p14:sldId id="256"/>
            <p14:sldId id="286"/>
          </p14:sldIdLst>
        </p14:section>
        <p14:section name="Data Science" id="{94B0FEB5-6312-0844-8232-A203BF2D482C}">
          <p14:sldIdLst>
            <p14:sldId id="300"/>
            <p14:sldId id="294"/>
            <p14:sldId id="279"/>
            <p14:sldId id="298"/>
          </p14:sldIdLst>
        </p14:section>
        <p14:section name="Why R?" id="{89547086-37C6-4449-8134-0B39D6A0D844}">
          <p14:sldIdLst/>
        </p14:section>
        <p14:section name="Coda" id="{EC4B0E41-5599-A348-96C6-E91B7C6AB8FC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959" userDrawn="1">
          <p15:clr>
            <a:srgbClr val="A4A3A4"/>
          </p15:clr>
        </p15:guide>
        <p15:guide id="2" pos="348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ogress Indicator" initials="pi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6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730" autoAdjust="0"/>
    <p:restoredTop sz="93706" autoAdjust="0"/>
  </p:normalViewPr>
  <p:slideViewPr>
    <p:cSldViewPr>
      <p:cViewPr varScale="1">
        <p:scale>
          <a:sx n="53" d="100"/>
          <a:sy n="53" d="100"/>
        </p:scale>
        <p:origin x="176" y="472"/>
      </p:cViewPr>
      <p:guideLst>
        <p:guide orient="horz" pos="1959"/>
        <p:guide pos="3485"/>
      </p:guideLst>
    </p:cSldViewPr>
  </p:slideViewPr>
  <p:outlineViewPr>
    <p:cViewPr varScale="1">
      <p:scale>
        <a:sx n="170" d="200"/>
        <a:sy n="170" d="200"/>
      </p:scale>
      <p:origin x="0" y="93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tags" Target="tags/tag1.xml"/><Relationship Id="rId1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4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5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6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9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0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1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2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3" name="Rectangle 1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542925" y="763588"/>
            <a:ext cx="6662738" cy="374808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sp>
      <p:sp>
        <p:nvSpPr>
          <p:cNvPr id="2064" name="Rectangle 16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94425" cy="45021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065" name="Rectangle 17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9625" cy="4794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endParaRPr lang="en-GB"/>
          </a:p>
        </p:txBody>
      </p:sp>
      <p:sp>
        <p:nvSpPr>
          <p:cNvPr id="2066" name="Rectangle 18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9625" cy="4794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endParaRPr lang="en-GB"/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9625" cy="4794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endParaRPr lang="en-GB"/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9625" cy="4794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fld id="{F9F91503-FC6F-4249-932E-536F994CFC2D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31200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00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1pPr>
    <a:lvl2pPr marL="742637" indent="-285630" algn="l" defTabSz="45700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2517" indent="-228503" algn="l" defTabSz="45700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599526" indent="-228503" algn="l" defTabSz="45700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6533" indent="-228503" algn="l" defTabSz="45700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5039" algn="l" defTabSz="45700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045" algn="l" defTabSz="45700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055" algn="l" defTabSz="45700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060" algn="l" defTabSz="45700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74252DF-BCF1-BE4F-99A4-EDAA220967AA}" type="slidenum">
              <a:rPr lang="en-GB"/>
              <a:pPr/>
              <a:t>1</a:t>
            </a:fld>
            <a:endParaRPr lang="en-GB"/>
          </a:p>
        </p:txBody>
      </p:sp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7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96013" cy="45037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3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777241" y="4777740"/>
            <a:ext cx="6217919" cy="4526280"/>
          </a:xfrm>
          <a:prstGeom prst="rect">
            <a:avLst/>
          </a:prstGeom>
        </p:spPr>
        <p:txBody>
          <a:bodyPr lIns="101866" tIns="101866" rIns="101866" bIns="101866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6538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7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1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993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398" cap="all" spc="199" baseline="0">
                <a:solidFill>
                  <a:schemeClr val="tx2"/>
                </a:solidFill>
                <a:latin typeface="+mj-lt"/>
              </a:defRPr>
            </a:lvl1pPr>
            <a:lvl2pPr marL="456836" indent="0" algn="ctr">
              <a:buNone/>
              <a:defRPr sz="2398"/>
            </a:lvl2pPr>
            <a:lvl3pPr marL="913671" indent="0" algn="ctr">
              <a:buNone/>
              <a:defRPr sz="2398"/>
            </a:lvl3pPr>
            <a:lvl4pPr marL="1370507" indent="0" algn="ctr">
              <a:buNone/>
              <a:defRPr sz="1999"/>
            </a:lvl4pPr>
            <a:lvl5pPr marL="1827343" indent="0" algn="ctr">
              <a:buNone/>
              <a:defRPr sz="1999"/>
            </a:lvl5pPr>
            <a:lvl6pPr marL="2284178" indent="0" algn="ctr">
              <a:buNone/>
              <a:defRPr sz="1999"/>
            </a:lvl6pPr>
            <a:lvl7pPr marL="2741013" indent="0" algn="ctr">
              <a:buNone/>
              <a:defRPr sz="1999"/>
            </a:lvl7pPr>
            <a:lvl8pPr marL="3197849" indent="0" algn="ctr">
              <a:buNone/>
              <a:defRPr sz="1999"/>
            </a:lvl8pPr>
            <a:lvl9pPr marL="3654684" indent="0" algn="ctr">
              <a:buNone/>
              <a:defRPr sz="199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7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609601" y="274641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100726" tIns="100726" rIns="100726" bIns="100726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27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27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27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27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27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27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27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27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27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609601" y="1600200"/>
            <a:ext cx="10972800" cy="4967574"/>
          </a:xfrm>
          <a:prstGeom prst="rect">
            <a:avLst/>
          </a:prstGeom>
          <a:noFill/>
          <a:ln>
            <a:noFill/>
          </a:ln>
        </p:spPr>
        <p:txBody>
          <a:bodyPr lIns="100726" tIns="100726" rIns="100726" bIns="100726" anchor="t" anchorCtr="0"/>
          <a:lstStyle>
            <a:lvl1pPr rtl="0">
              <a:defRPr/>
            </a:lvl1pPr>
            <a:lvl2pPr marL="742248" indent="-285480" rtl="0">
              <a:defRPr/>
            </a:lvl2pPr>
            <a:lvl3pPr marL="1141921" indent="-228385" rtl="0">
              <a:defRPr/>
            </a:lvl3pPr>
            <a:lvl4pPr marL="1598687" indent="-228385" rtl="0">
              <a:defRPr/>
            </a:lvl4pPr>
            <a:lvl5pPr rtl="0">
              <a:defRPr sz="1814"/>
            </a:lvl5pPr>
            <a:lvl6pPr rtl="0">
              <a:defRPr sz="1814"/>
            </a:lvl6pPr>
            <a:lvl7pPr rtl="0">
              <a:defRPr sz="1814"/>
            </a:lvl7pPr>
            <a:lvl8pPr rtl="0">
              <a:defRPr sz="1814"/>
            </a:lvl8pPr>
            <a:lvl9pPr rtl="0">
              <a:defRPr sz="181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7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1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7993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1" y="4453129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398" cap="all" spc="199" baseline="0">
                <a:solidFill>
                  <a:schemeClr val="tx2"/>
                </a:solidFill>
                <a:latin typeface="+mj-lt"/>
              </a:defRPr>
            </a:lvl1pPr>
            <a:lvl2pPr marL="456836" indent="0">
              <a:buNone/>
              <a:defRPr sz="1798">
                <a:solidFill>
                  <a:schemeClr val="tx1">
                    <a:tint val="75000"/>
                  </a:schemeClr>
                </a:solidFill>
              </a:defRPr>
            </a:lvl2pPr>
            <a:lvl3pPr marL="913671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3pPr>
            <a:lvl4pPr marL="1370507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4pPr>
            <a:lvl5pPr marL="1827343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5pPr>
            <a:lvl6pPr marL="2284178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6pPr>
            <a:lvl7pPr marL="2741013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7pPr>
            <a:lvl8pPr marL="3197849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8pPr>
            <a:lvl9pPr marL="3654684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1" y="286605"/>
            <a:ext cx="10058400" cy="7930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6"/>
            <a:ext cx="4937761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1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1" y="286605"/>
            <a:ext cx="10058400" cy="7239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1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6836" indent="0">
              <a:buNone/>
              <a:defRPr sz="1999" b="1"/>
            </a:lvl2pPr>
            <a:lvl3pPr marL="913671" indent="0">
              <a:buNone/>
              <a:defRPr sz="1798" b="1"/>
            </a:lvl3pPr>
            <a:lvl4pPr marL="1370507" indent="0">
              <a:buNone/>
              <a:defRPr sz="1599" b="1"/>
            </a:lvl4pPr>
            <a:lvl5pPr marL="1827343" indent="0">
              <a:buNone/>
              <a:defRPr sz="1599" b="1"/>
            </a:lvl5pPr>
            <a:lvl6pPr marL="2284178" indent="0">
              <a:buNone/>
              <a:defRPr sz="1599" b="1"/>
            </a:lvl6pPr>
            <a:lvl7pPr marL="2741013" indent="0">
              <a:buNone/>
              <a:defRPr sz="1599" b="1"/>
            </a:lvl7pPr>
            <a:lvl8pPr marL="3197849" indent="0">
              <a:buNone/>
              <a:defRPr sz="1599" b="1"/>
            </a:lvl8pPr>
            <a:lvl9pPr marL="3654684" indent="0">
              <a:buNone/>
              <a:defRPr sz="159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1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1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6836" indent="0">
              <a:buNone/>
              <a:defRPr sz="1999" b="1"/>
            </a:lvl2pPr>
            <a:lvl3pPr marL="913671" indent="0">
              <a:buNone/>
              <a:defRPr sz="1798" b="1"/>
            </a:lvl3pPr>
            <a:lvl4pPr marL="1370507" indent="0">
              <a:buNone/>
              <a:defRPr sz="1599" b="1"/>
            </a:lvl4pPr>
            <a:lvl5pPr marL="1827343" indent="0">
              <a:buNone/>
              <a:defRPr sz="1599" b="1"/>
            </a:lvl5pPr>
            <a:lvl6pPr marL="2284178" indent="0">
              <a:buNone/>
              <a:defRPr sz="1599" b="1"/>
            </a:lvl6pPr>
            <a:lvl7pPr marL="2741013" indent="0">
              <a:buNone/>
              <a:defRPr sz="1599" b="1"/>
            </a:lvl7pPr>
            <a:lvl8pPr marL="3197849" indent="0">
              <a:buNone/>
              <a:defRPr sz="1599" b="1"/>
            </a:lvl8pPr>
            <a:lvl9pPr marL="3654684" indent="0">
              <a:buNone/>
              <a:defRPr sz="159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1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7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0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597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1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1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499">
                <a:solidFill>
                  <a:srgbClr val="FFFFFF"/>
                </a:solidFill>
              </a:defRPr>
            </a:lvl1pPr>
            <a:lvl2pPr marL="456836" indent="0">
              <a:buNone/>
              <a:defRPr sz="1199"/>
            </a:lvl2pPr>
            <a:lvl3pPr marL="913671" indent="0">
              <a:buNone/>
              <a:defRPr sz="999"/>
            </a:lvl3pPr>
            <a:lvl4pPr marL="1370507" indent="0">
              <a:buNone/>
              <a:defRPr sz="900"/>
            </a:lvl4pPr>
            <a:lvl5pPr marL="1827343" indent="0">
              <a:buNone/>
              <a:defRPr sz="900"/>
            </a:lvl5pPr>
            <a:lvl6pPr marL="2284178" indent="0">
              <a:buNone/>
              <a:defRPr sz="900"/>
            </a:lvl6pPr>
            <a:lvl7pPr marL="2741013" indent="0">
              <a:buNone/>
              <a:defRPr sz="900"/>
            </a:lvl7pPr>
            <a:lvl8pPr marL="3197849" indent="0">
              <a:buNone/>
              <a:defRPr sz="900"/>
            </a:lvl8pPr>
            <a:lvl9pPr marL="365468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6BFECD78-3C8E-49F2-8FAB-59489D168ABB}" type="datetimeFigureOut">
              <a:rPr lang="en-US" smtClean="0"/>
              <a:t>12/7/17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1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597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" y="1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197"/>
            </a:lvl1pPr>
            <a:lvl2pPr marL="456836" indent="0">
              <a:buNone/>
              <a:defRPr sz="2797"/>
            </a:lvl2pPr>
            <a:lvl3pPr marL="913671" indent="0">
              <a:buNone/>
              <a:defRPr sz="2398"/>
            </a:lvl3pPr>
            <a:lvl4pPr marL="1370507" indent="0">
              <a:buNone/>
              <a:defRPr sz="1999"/>
            </a:lvl4pPr>
            <a:lvl5pPr marL="1827343" indent="0">
              <a:buNone/>
              <a:defRPr sz="1999"/>
            </a:lvl5pPr>
            <a:lvl6pPr marL="2284178" indent="0">
              <a:buNone/>
              <a:defRPr sz="1999"/>
            </a:lvl6pPr>
            <a:lvl7pPr marL="2741013" indent="0">
              <a:buNone/>
              <a:defRPr sz="1999"/>
            </a:lvl7pPr>
            <a:lvl8pPr marL="3197849" indent="0">
              <a:buNone/>
              <a:defRPr sz="1999"/>
            </a:lvl8pPr>
            <a:lvl9pPr marL="3654684" indent="0">
              <a:buNone/>
              <a:defRPr sz="199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5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599"/>
              </a:spcAft>
              <a:buNone/>
              <a:defRPr sz="1499">
                <a:solidFill>
                  <a:srgbClr val="FFFFFF"/>
                </a:solidFill>
              </a:defRPr>
            </a:lvl1pPr>
            <a:lvl2pPr marL="456836" indent="0">
              <a:buNone/>
              <a:defRPr sz="1199"/>
            </a:lvl2pPr>
            <a:lvl3pPr marL="913671" indent="0">
              <a:buNone/>
              <a:defRPr sz="999"/>
            </a:lvl3pPr>
            <a:lvl4pPr marL="1370507" indent="0">
              <a:buNone/>
              <a:defRPr sz="900"/>
            </a:lvl4pPr>
            <a:lvl5pPr marL="1827343" indent="0">
              <a:buNone/>
              <a:defRPr sz="900"/>
            </a:lvl5pPr>
            <a:lvl6pPr marL="2284178" indent="0">
              <a:buNone/>
              <a:defRPr sz="900"/>
            </a:lvl6pPr>
            <a:lvl7pPr marL="2741013" indent="0">
              <a:buNone/>
              <a:defRPr sz="900"/>
            </a:lvl7pPr>
            <a:lvl8pPr marL="3197849" indent="0">
              <a:buNone/>
              <a:defRPr sz="900"/>
            </a:lvl8pPr>
            <a:lvl9pPr marL="365468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1" y="286605"/>
            <a:ext cx="10058400" cy="6548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146145"/>
            <a:ext cx="10058401" cy="472294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3" y="6459787"/>
            <a:ext cx="24722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9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79" y="107966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784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0" r:id="rId1"/>
    <p:sldLayoutId id="2147484241" r:id="rId2"/>
    <p:sldLayoutId id="2147484242" r:id="rId3"/>
    <p:sldLayoutId id="2147484243" r:id="rId4"/>
    <p:sldLayoutId id="2147484244" r:id="rId5"/>
    <p:sldLayoutId id="2147484245" r:id="rId6"/>
    <p:sldLayoutId id="2147484246" r:id="rId7"/>
    <p:sldLayoutId id="2147484247" r:id="rId8"/>
    <p:sldLayoutId id="2147484248" r:id="rId9"/>
    <p:sldLayoutId id="2147484249" r:id="rId10"/>
    <p:sldLayoutId id="2147484250" r:id="rId11"/>
    <p:sldLayoutId id="2147484251" r:id="rId12"/>
  </p:sldLayoutIdLst>
  <p:timing>
    <p:tnLst>
      <p:par>
        <p:cTn id="1" dur="indefinite" restart="never" nodeType="tmRoot"/>
      </p:par>
    </p:tnLst>
  </p:timing>
  <p:txStyles>
    <p:titleStyle>
      <a:lvl1pPr algn="l" defTabSz="913671" rtl="0" eaLnBrk="1" latinLnBrk="0" hangingPunct="1">
        <a:lnSpc>
          <a:spcPct val="85000"/>
        </a:lnSpc>
        <a:spcBef>
          <a:spcPct val="0"/>
        </a:spcBef>
        <a:buNone/>
        <a:defRPr sz="4796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367" indent="-91367" algn="l" defTabSz="913671" rtl="0" eaLnBrk="1" latinLnBrk="0" hangingPunct="1">
        <a:lnSpc>
          <a:spcPct val="90000"/>
        </a:lnSpc>
        <a:spcBef>
          <a:spcPts val="1199"/>
        </a:spcBef>
        <a:spcAft>
          <a:spcPts val="199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3741" indent="-182734" algn="l" defTabSz="913671" rtl="0" eaLnBrk="1" latinLnBrk="0" hangingPunct="1">
        <a:lnSpc>
          <a:spcPct val="90000"/>
        </a:lnSpc>
        <a:spcBef>
          <a:spcPts val="199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79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476" indent="-182734" algn="l" defTabSz="913671" rtl="0" eaLnBrk="1" latinLnBrk="0" hangingPunct="1">
        <a:lnSpc>
          <a:spcPct val="90000"/>
        </a:lnSpc>
        <a:spcBef>
          <a:spcPts val="199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3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210" indent="-182734" algn="l" defTabSz="913671" rtl="0" eaLnBrk="1" latinLnBrk="0" hangingPunct="1">
        <a:lnSpc>
          <a:spcPct val="90000"/>
        </a:lnSpc>
        <a:spcBef>
          <a:spcPts val="199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3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1945" indent="-182734" algn="l" defTabSz="913671" rtl="0" eaLnBrk="1" latinLnBrk="0" hangingPunct="1">
        <a:lnSpc>
          <a:spcPct val="90000"/>
        </a:lnSpc>
        <a:spcBef>
          <a:spcPts val="199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3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123" indent="-228417" algn="l" defTabSz="913671" rtl="0" eaLnBrk="1" latinLnBrk="0" hangingPunct="1">
        <a:lnSpc>
          <a:spcPct val="90000"/>
        </a:lnSpc>
        <a:spcBef>
          <a:spcPts val="199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3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8964" indent="-228417" algn="l" defTabSz="913671" rtl="0" eaLnBrk="1" latinLnBrk="0" hangingPunct="1">
        <a:lnSpc>
          <a:spcPct val="90000"/>
        </a:lnSpc>
        <a:spcBef>
          <a:spcPts val="199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3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8804" indent="-228417" algn="l" defTabSz="913671" rtl="0" eaLnBrk="1" latinLnBrk="0" hangingPunct="1">
        <a:lnSpc>
          <a:spcPct val="90000"/>
        </a:lnSpc>
        <a:spcBef>
          <a:spcPts val="199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3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8645" indent="-228417" algn="l" defTabSz="913671" rtl="0" eaLnBrk="1" latinLnBrk="0" hangingPunct="1">
        <a:lnSpc>
          <a:spcPct val="90000"/>
        </a:lnSpc>
        <a:spcBef>
          <a:spcPts val="199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3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6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836" algn="l" defTabSz="9136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671" algn="l" defTabSz="9136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507" algn="l" defTabSz="9136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7343" algn="l" defTabSz="9136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4178" algn="l" defTabSz="9136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1013" algn="l" defTabSz="9136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7849" algn="l" defTabSz="9136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4684" algn="l" defTabSz="9136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1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10968382" cy="762000"/>
          </a:xfrm>
          <a:ln/>
        </p:spPr>
        <p:txBody>
          <a:bodyPr/>
          <a:lstStyle/>
          <a:p>
            <a:pPr>
              <a:lnSpc>
                <a:spcPct val="87000"/>
              </a:lnSpc>
              <a:buClr>
                <a:srgbClr val="000000"/>
              </a:buClr>
              <a:tabLst>
                <a:tab pos="0" algn="l"/>
                <a:tab pos="552980" algn="l"/>
                <a:tab pos="1105958" algn="l"/>
                <a:tab pos="1658938" algn="l"/>
                <a:tab pos="2211918" algn="l"/>
                <a:tab pos="2764897" algn="l"/>
                <a:tab pos="3317874" algn="l"/>
                <a:tab pos="3870857" algn="l"/>
                <a:tab pos="4423833" algn="l"/>
                <a:tab pos="4976815" algn="l"/>
                <a:tab pos="5529792" algn="l"/>
                <a:tab pos="6082770" algn="l"/>
                <a:tab pos="6635751" algn="l"/>
                <a:tab pos="7188730" algn="l"/>
                <a:tab pos="7741712" algn="l"/>
                <a:tab pos="8294689" algn="l"/>
                <a:tab pos="8847670" algn="l"/>
                <a:tab pos="9400647" algn="l"/>
                <a:tab pos="9953626" algn="l"/>
                <a:tab pos="10506605" algn="l"/>
                <a:tab pos="11059585" algn="l"/>
              </a:tabLst>
            </a:pPr>
            <a:r>
              <a:rPr lang="en-GB" sz="3872"/>
              <a:t>GEO </a:t>
            </a:r>
            <a:r>
              <a:rPr lang="en-GB" sz="3872" smtClean="0"/>
              <a:t>503: Spatial </a:t>
            </a:r>
            <a:r>
              <a:rPr lang="en-GB" sz="3872" dirty="0"/>
              <a:t>environmental data analysis </a:t>
            </a:r>
            <a:r>
              <a:rPr lang="en-GB" sz="3872"/>
              <a:t>with </a:t>
            </a:r>
            <a:r>
              <a:rPr lang="en-GB" sz="3872" smtClean="0"/>
              <a:t>R</a:t>
            </a:r>
            <a:endParaRPr lang="en-GB" sz="3872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680" y="1143000"/>
            <a:ext cx="8365153" cy="492464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Course Objectives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1" y="1146145"/>
            <a:ext cx="10850880" cy="4722949"/>
          </a:xfrm>
        </p:spPr>
        <p:txBody>
          <a:bodyPr>
            <a:noAutofit/>
          </a:bodyPr>
          <a:lstStyle/>
          <a:p>
            <a:r>
              <a:rPr lang="en-US" sz="3600" dirty="0"/>
              <a:t>4</a:t>
            </a:r>
            <a:r>
              <a:rPr lang="en-US" sz="3600" dirty="0" smtClean="0"/>
              <a:t> Learning Objectives</a:t>
            </a:r>
          </a:p>
          <a:p>
            <a:pPr lvl="1"/>
            <a:r>
              <a:rPr lang="en-US" sz="3200" dirty="0" smtClean="0"/>
              <a:t>Become familiar with R programming language</a:t>
            </a:r>
          </a:p>
          <a:p>
            <a:pPr lvl="1"/>
            <a:r>
              <a:rPr lang="en-US" sz="3200" dirty="0" smtClean="0"/>
              <a:t>Learn to code geospatial analyses</a:t>
            </a:r>
          </a:p>
          <a:p>
            <a:pPr lvl="1"/>
            <a:r>
              <a:rPr lang="en-US" sz="3200" dirty="0" smtClean="0"/>
              <a:t>Learn to develop custom data visualization (especially spatial)</a:t>
            </a:r>
          </a:p>
          <a:p>
            <a:pPr lvl="1"/>
            <a:r>
              <a:rPr lang="en-US" sz="3200" dirty="0" smtClean="0"/>
              <a:t>Learn to </a:t>
            </a:r>
            <a:r>
              <a:rPr lang="en-US" sz="3200" dirty="0"/>
              <a:t>develop reproducible research workflows</a:t>
            </a:r>
            <a:endParaRPr lang="en-US" sz="3200" dirty="0" smtClean="0"/>
          </a:p>
          <a:p>
            <a:r>
              <a:rPr lang="en-US" sz="3600" dirty="0" smtClean="0"/>
              <a:t>This course is NOT</a:t>
            </a:r>
          </a:p>
          <a:p>
            <a:pPr lvl="1"/>
            <a:r>
              <a:rPr lang="en-US" sz="3200" dirty="0" smtClean="0"/>
              <a:t>A statistics course (see GEO 505, etc.). </a:t>
            </a:r>
          </a:p>
          <a:p>
            <a:pPr lvl="1"/>
            <a:r>
              <a:rPr lang="en-US" sz="3200" dirty="0" smtClean="0"/>
              <a:t>We will focus on workflow and methods (‘how’ not ‘why’)</a:t>
            </a:r>
          </a:p>
        </p:txBody>
      </p:sp>
    </p:spTree>
    <p:extLst>
      <p:ext uri="{BB962C8B-B14F-4D97-AF65-F5344CB8AC3E}">
        <p14:creationId xmlns:p14="http://schemas.microsoft.com/office/powerpoint/2010/main" val="270736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583" y="152400"/>
            <a:ext cx="10972801" cy="889801"/>
          </a:xfrm>
        </p:spPr>
        <p:txBody>
          <a:bodyPr>
            <a:normAutofit/>
          </a:bodyPr>
          <a:lstStyle/>
          <a:p>
            <a:r>
              <a:rPr lang="en-US" dirty="0" smtClean="0"/>
              <a:t>What is Data Science?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1583" y="1216115"/>
            <a:ext cx="10893651" cy="42784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91200" y="6592517"/>
            <a:ext cx="6268063" cy="189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</a:t>
            </a:r>
            <a:r>
              <a:rPr lang="en-US" dirty="0" err="1"/>
              <a:t>Grolemund</a:t>
            </a:r>
            <a:r>
              <a:rPr lang="en-US" dirty="0"/>
              <a:t> &amp; Wickham, R for Data Science, O'Reilly 2016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217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7176" y="-1054259"/>
            <a:ext cx="11110817" cy="889801"/>
          </a:xfrm>
        </p:spPr>
        <p:txBody>
          <a:bodyPr>
            <a:normAutofit/>
          </a:bodyPr>
          <a:lstStyle/>
          <a:p>
            <a:r>
              <a:rPr lang="en-US" dirty="0" smtClean="0"/>
              <a:t>Typical GUI Workflow</a:t>
            </a:r>
            <a:endParaRPr lang="en-US" dirty="0"/>
          </a:p>
        </p:txBody>
      </p:sp>
      <p:sp>
        <p:nvSpPr>
          <p:cNvPr id="5" name="Shape 79"/>
          <p:cNvSpPr/>
          <p:nvPr/>
        </p:nvSpPr>
        <p:spPr>
          <a:xfrm>
            <a:off x="753759" y="1543538"/>
            <a:ext cx="1518800" cy="1014239"/>
          </a:xfrm>
          <a:prstGeom prst="can">
            <a:avLst>
              <a:gd name="adj" fmla="val 25000"/>
            </a:avLst>
          </a:prstGeom>
          <a:solidFill>
            <a:schemeClr val="bg2">
              <a:lumMod val="75000"/>
            </a:schemeClr>
          </a:solidFill>
          <a:ln w="9525" cap="flat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81" tIns="121881" rIns="121881" bIns="121881" anchor="ctr" anchorCtr="0">
            <a:noAutofit/>
          </a:bodyPr>
          <a:lstStyle/>
          <a:p>
            <a:pPr lvl="0" algn="ctr" rtl="0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Data 1:</a:t>
            </a:r>
          </a:p>
          <a:p>
            <a:pPr lvl="0" algn="ctr" rtl="0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Field Data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6" name="Shape 80"/>
          <p:cNvSpPr/>
          <p:nvPr/>
        </p:nvSpPr>
        <p:spPr>
          <a:xfrm>
            <a:off x="753759" y="3387605"/>
            <a:ext cx="1518800" cy="1014239"/>
          </a:xfrm>
          <a:prstGeom prst="can">
            <a:avLst>
              <a:gd name="adj" fmla="val 25000"/>
            </a:avLst>
          </a:prstGeom>
          <a:solidFill>
            <a:schemeClr val="bg2">
              <a:lumMod val="75000"/>
            </a:schemeClr>
          </a:solidFill>
          <a:ln w="9525" cap="flat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81" tIns="121881" rIns="121881" bIns="121881" anchor="ctr" anchorCtr="0">
            <a:noAutofit/>
          </a:bodyPr>
          <a:lstStyle/>
          <a:p>
            <a:pPr lvl="0" algn="ctr" rtl="0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D</a:t>
            </a:r>
            <a:r>
              <a:rPr lang="en" dirty="0" smtClean="0">
                <a:solidFill>
                  <a:schemeClr val="tx1"/>
                </a:solidFill>
              </a:rPr>
              <a:t>ata</a:t>
            </a:r>
            <a:r>
              <a:rPr lang="en-US" dirty="0" smtClean="0">
                <a:solidFill>
                  <a:schemeClr val="tx1"/>
                </a:solidFill>
              </a:rPr>
              <a:t> 2:</a:t>
            </a:r>
          </a:p>
          <a:p>
            <a:pPr lvl="0" algn="ctr" rtl="0">
              <a:lnSpc>
                <a:spcPct val="100000"/>
              </a:lnSpc>
              <a:buNone/>
            </a:pPr>
            <a:r>
              <a:rPr lang="en-US" dirty="0" err="1" smtClean="0">
                <a:solidFill>
                  <a:schemeClr val="tx1"/>
                </a:solidFill>
              </a:rPr>
              <a:t>Geotif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8" name="Shape 82"/>
          <p:cNvSpPr/>
          <p:nvPr/>
        </p:nvSpPr>
        <p:spPr>
          <a:xfrm>
            <a:off x="2874442" y="3387603"/>
            <a:ext cx="1659664" cy="1019210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81" tIns="121881" rIns="121881" bIns="121881" anchor="ctr" anchorCtr="0">
            <a:noAutofit/>
          </a:bodyPr>
          <a:lstStyle/>
          <a:p>
            <a:pPr lvl="0" algn="ctr" rtl="0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ArcGIS</a:t>
            </a:r>
          </a:p>
        </p:txBody>
      </p:sp>
      <p:sp>
        <p:nvSpPr>
          <p:cNvPr id="9" name="Shape 83"/>
          <p:cNvSpPr/>
          <p:nvPr/>
        </p:nvSpPr>
        <p:spPr>
          <a:xfrm>
            <a:off x="4648200" y="1397229"/>
            <a:ext cx="1935199" cy="1295821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81" tIns="121881" rIns="121881" bIns="121881" anchor="ctr" anchorCtr="0">
            <a:noAutofit/>
          </a:bodyPr>
          <a:lstStyle/>
          <a:p>
            <a:pPr lvl="0" algn="ctr" rtl="0">
              <a:lnSpc>
                <a:spcPct val="100000"/>
              </a:lnSpc>
              <a:buNone/>
            </a:pPr>
            <a:r>
              <a:rPr lang="en-US" dirty="0" err="1" smtClean="0">
                <a:solidFill>
                  <a:schemeClr val="tx1"/>
                </a:solidFill>
              </a:rPr>
              <a:t>Stata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0" name="Shape 84"/>
          <p:cNvSpPr/>
          <p:nvPr/>
        </p:nvSpPr>
        <p:spPr>
          <a:xfrm>
            <a:off x="6934200" y="1397229"/>
            <a:ext cx="1935199" cy="1295821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81" tIns="121881" rIns="121881" bIns="121881" anchor="ctr" anchorCtr="0">
            <a:noAutofit/>
          </a:bodyPr>
          <a:lstStyle/>
          <a:p>
            <a:pPr lvl="0" algn="ctr" rtl="0">
              <a:lnSpc>
                <a:spcPct val="100000"/>
              </a:lnSpc>
              <a:buNone/>
            </a:pPr>
            <a:r>
              <a:rPr lang="en" dirty="0">
                <a:solidFill>
                  <a:schemeClr val="tx1"/>
                </a:solidFill>
              </a:rPr>
              <a:t>Graphics</a:t>
            </a:r>
          </a:p>
          <a:p>
            <a:pPr lvl="0" algn="ctr" rtl="0">
              <a:lnSpc>
                <a:spcPct val="100000"/>
              </a:lnSpc>
              <a:buNone/>
            </a:pPr>
            <a:r>
              <a:rPr lang="en" dirty="0">
                <a:solidFill>
                  <a:schemeClr val="tx1"/>
                </a:solidFill>
              </a:rPr>
              <a:t>Tables</a:t>
            </a:r>
          </a:p>
          <a:p>
            <a:pPr lvl="0" algn="ctr" rtl="0">
              <a:lnSpc>
                <a:spcPct val="100000"/>
              </a:lnSpc>
              <a:buNone/>
            </a:pPr>
            <a:r>
              <a:rPr lang="en" dirty="0">
                <a:solidFill>
                  <a:schemeClr val="tx1"/>
                </a:solidFill>
              </a:rPr>
              <a:t>Summaries</a:t>
            </a:r>
          </a:p>
        </p:txBody>
      </p:sp>
      <p:sp>
        <p:nvSpPr>
          <p:cNvPr id="11" name="Shape 85"/>
          <p:cNvSpPr/>
          <p:nvPr/>
        </p:nvSpPr>
        <p:spPr>
          <a:xfrm>
            <a:off x="9144000" y="1400521"/>
            <a:ext cx="1935199" cy="1295821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81" tIns="121881" rIns="121881" bIns="121881" anchor="ctr" anchorCtr="0">
            <a:noAutofit/>
          </a:bodyPr>
          <a:lstStyle/>
          <a:p>
            <a:pPr lvl="0" algn="ctr" rtl="0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Word</a:t>
            </a:r>
            <a:endParaRPr lang="en" dirty="0">
              <a:solidFill>
                <a:schemeClr val="tx1"/>
              </a:solidFill>
            </a:endParaRPr>
          </a:p>
        </p:txBody>
      </p:sp>
      <p:cxnSp>
        <p:nvCxnSpPr>
          <p:cNvPr id="12" name="Shape 86"/>
          <p:cNvCxnSpPr>
            <a:stCxn id="5" idx="4"/>
            <a:endCxn id="21" idx="2"/>
          </p:cNvCxnSpPr>
          <p:nvPr/>
        </p:nvCxnSpPr>
        <p:spPr>
          <a:xfrm>
            <a:off x="2272558" y="2050651"/>
            <a:ext cx="694086" cy="0"/>
          </a:xfrm>
          <a:prstGeom prst="straightConnector1">
            <a:avLst/>
          </a:prstGeom>
          <a:noFill/>
          <a:ln w="9525" cap="flat">
            <a:solidFill>
              <a:srgbClr val="B7B7B7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3" name="Shape 87"/>
          <p:cNvCxnSpPr>
            <a:stCxn id="6" idx="4"/>
          </p:cNvCxnSpPr>
          <p:nvPr/>
        </p:nvCxnSpPr>
        <p:spPr>
          <a:xfrm>
            <a:off x="2272559" y="3894722"/>
            <a:ext cx="417475" cy="0"/>
          </a:xfrm>
          <a:prstGeom prst="straightConnector1">
            <a:avLst/>
          </a:prstGeom>
          <a:noFill/>
          <a:ln w="9525" cap="flat">
            <a:solidFill>
              <a:srgbClr val="B7B7B7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" name="Shape 89"/>
          <p:cNvCxnSpPr>
            <a:stCxn id="21" idx="4"/>
            <a:endCxn id="9" idx="1"/>
          </p:cNvCxnSpPr>
          <p:nvPr/>
        </p:nvCxnSpPr>
        <p:spPr>
          <a:xfrm flipV="1">
            <a:off x="4485444" y="2045140"/>
            <a:ext cx="162756" cy="5518"/>
          </a:xfrm>
          <a:prstGeom prst="straightConnector1">
            <a:avLst/>
          </a:prstGeom>
          <a:noFill/>
          <a:ln w="9525" cap="flat">
            <a:solidFill>
              <a:srgbClr val="B7B7B7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6" name="Shape 90"/>
          <p:cNvCxnSpPr>
            <a:stCxn id="9" idx="3"/>
            <a:endCxn id="10" idx="1"/>
          </p:cNvCxnSpPr>
          <p:nvPr/>
        </p:nvCxnSpPr>
        <p:spPr>
          <a:xfrm>
            <a:off x="6583399" y="2045140"/>
            <a:ext cx="350801" cy="0"/>
          </a:xfrm>
          <a:prstGeom prst="straightConnector1">
            <a:avLst/>
          </a:prstGeom>
          <a:noFill/>
          <a:ln w="9525" cap="flat">
            <a:solidFill>
              <a:srgbClr val="B7B7B7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7" name="Shape 91"/>
          <p:cNvCxnSpPr>
            <a:stCxn id="10" idx="3"/>
            <a:endCxn id="11" idx="1"/>
          </p:cNvCxnSpPr>
          <p:nvPr/>
        </p:nvCxnSpPr>
        <p:spPr>
          <a:xfrm>
            <a:off x="8869399" y="2045140"/>
            <a:ext cx="274601" cy="3292"/>
          </a:xfrm>
          <a:prstGeom prst="straightConnector1">
            <a:avLst/>
          </a:prstGeom>
          <a:noFill/>
          <a:ln w="9525" cap="flat">
            <a:solidFill>
              <a:srgbClr val="B7B7B7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1" name="Shape 80"/>
          <p:cNvSpPr/>
          <p:nvPr/>
        </p:nvSpPr>
        <p:spPr>
          <a:xfrm>
            <a:off x="2966644" y="1543538"/>
            <a:ext cx="1518800" cy="1014239"/>
          </a:xfrm>
          <a:prstGeom prst="can">
            <a:avLst>
              <a:gd name="adj" fmla="val 25000"/>
            </a:avLst>
          </a:prstGeom>
          <a:solidFill>
            <a:schemeClr val="bg2">
              <a:lumMod val="75000"/>
            </a:schemeClr>
          </a:solidFill>
          <a:ln w="9525" cap="flat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81" tIns="121881" rIns="121881" bIns="121881" anchor="ctr" anchorCtr="0">
            <a:noAutofit/>
          </a:bodyPr>
          <a:lstStyle/>
          <a:p>
            <a:pPr lvl="0" algn="ctr" rtl="0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Excel</a:t>
            </a:r>
            <a:endParaRPr lang="en" dirty="0">
              <a:solidFill>
                <a:schemeClr val="tx1"/>
              </a:solidFill>
            </a:endParaRPr>
          </a:p>
        </p:txBody>
      </p:sp>
      <p:cxnSp>
        <p:nvCxnSpPr>
          <p:cNvPr id="56" name="Curved Connector 55"/>
          <p:cNvCxnSpPr>
            <a:stCxn id="8" idx="3"/>
            <a:endCxn id="21" idx="3"/>
          </p:cNvCxnSpPr>
          <p:nvPr/>
        </p:nvCxnSpPr>
        <p:spPr>
          <a:xfrm flipH="1" flipV="1">
            <a:off x="3726052" y="2557774"/>
            <a:ext cx="808060" cy="1339437"/>
          </a:xfrm>
          <a:prstGeom prst="curvedConnector4">
            <a:avLst>
              <a:gd name="adj1" fmla="val -34231"/>
              <a:gd name="adj2" fmla="val 6902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>
            <a:stCxn id="8" idx="1"/>
            <a:endCxn id="8" idx="2"/>
          </p:cNvCxnSpPr>
          <p:nvPr/>
        </p:nvCxnSpPr>
        <p:spPr>
          <a:xfrm rot="10800000" flipH="1" flipV="1">
            <a:off x="2874441" y="3897210"/>
            <a:ext cx="829832" cy="509605"/>
          </a:xfrm>
          <a:prstGeom prst="curvedConnector4">
            <a:avLst>
              <a:gd name="adj1" fmla="val -33333"/>
              <a:gd name="adj2" fmla="val 15427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84"/>
          <p:cNvCxnSpPr>
            <a:stCxn id="9" idx="2"/>
            <a:endCxn id="8" idx="2"/>
          </p:cNvCxnSpPr>
          <p:nvPr/>
        </p:nvCxnSpPr>
        <p:spPr>
          <a:xfrm rot="5400000">
            <a:off x="3803156" y="2594168"/>
            <a:ext cx="1713763" cy="1911526"/>
          </a:xfrm>
          <a:prstGeom prst="curvedConnector3">
            <a:avLst>
              <a:gd name="adj1" fmla="val 11333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stCxn id="8" idx="3"/>
            <a:endCxn id="10" idx="2"/>
          </p:cNvCxnSpPr>
          <p:nvPr/>
        </p:nvCxnSpPr>
        <p:spPr>
          <a:xfrm flipV="1">
            <a:off x="4534106" y="2693050"/>
            <a:ext cx="3367694" cy="120415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urved Connector 94"/>
          <p:cNvCxnSpPr>
            <a:stCxn id="9" idx="0"/>
            <a:endCxn id="21" idx="1"/>
          </p:cNvCxnSpPr>
          <p:nvPr/>
        </p:nvCxnSpPr>
        <p:spPr>
          <a:xfrm rot="16200000" flipH="1" flipV="1">
            <a:off x="4597767" y="525505"/>
            <a:ext cx="146309" cy="1889756"/>
          </a:xfrm>
          <a:prstGeom prst="curvedConnector3">
            <a:avLst>
              <a:gd name="adj1" fmla="val -15624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102"/>
          <p:cNvCxnSpPr>
            <a:stCxn id="21" idx="1"/>
            <a:endCxn id="8" idx="2"/>
          </p:cNvCxnSpPr>
          <p:nvPr/>
        </p:nvCxnSpPr>
        <p:spPr>
          <a:xfrm rot="16200000" flipH="1" flipV="1">
            <a:off x="2283519" y="2964293"/>
            <a:ext cx="2863280" cy="21772"/>
          </a:xfrm>
          <a:prstGeom prst="curvedConnector5">
            <a:avLst>
              <a:gd name="adj1" fmla="val -22969"/>
              <a:gd name="adj2" fmla="val 15919013"/>
              <a:gd name="adj3" fmla="val 11986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Curved Connector 117"/>
          <p:cNvCxnSpPr>
            <a:stCxn id="21" idx="3"/>
            <a:endCxn id="8" idx="1"/>
          </p:cNvCxnSpPr>
          <p:nvPr/>
        </p:nvCxnSpPr>
        <p:spPr>
          <a:xfrm rot="5400000">
            <a:off x="2630530" y="2801696"/>
            <a:ext cx="1339437" cy="851604"/>
          </a:xfrm>
          <a:prstGeom prst="curvedConnector4">
            <a:avLst>
              <a:gd name="adj1" fmla="val 30977"/>
              <a:gd name="adj2" fmla="val 13248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Curved Connector 154"/>
          <p:cNvCxnSpPr>
            <a:stCxn id="10" idx="0"/>
            <a:endCxn id="21" idx="1"/>
          </p:cNvCxnSpPr>
          <p:nvPr/>
        </p:nvCxnSpPr>
        <p:spPr>
          <a:xfrm rot="16200000" flipH="1" flipV="1">
            <a:off x="5740767" y="-617495"/>
            <a:ext cx="146309" cy="4175756"/>
          </a:xfrm>
          <a:prstGeom prst="curvedConnector3">
            <a:avLst>
              <a:gd name="adj1" fmla="val -15624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Curved Connector 156"/>
          <p:cNvCxnSpPr>
            <a:stCxn id="21" idx="1"/>
            <a:endCxn id="10" idx="0"/>
          </p:cNvCxnSpPr>
          <p:nvPr/>
        </p:nvCxnSpPr>
        <p:spPr>
          <a:xfrm rot="5400000" flipH="1" flipV="1">
            <a:off x="5740768" y="-617494"/>
            <a:ext cx="146309" cy="4175756"/>
          </a:xfrm>
          <a:prstGeom prst="curvedConnector3">
            <a:avLst>
              <a:gd name="adj1" fmla="val 25624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hape 86"/>
          <p:cNvCxnSpPr>
            <a:stCxn id="8" idx="0"/>
            <a:endCxn id="21" idx="3"/>
          </p:cNvCxnSpPr>
          <p:nvPr/>
        </p:nvCxnSpPr>
        <p:spPr>
          <a:xfrm flipV="1">
            <a:off x="3704273" y="2557777"/>
            <a:ext cx="21771" cy="829826"/>
          </a:xfrm>
          <a:prstGeom prst="straightConnector1">
            <a:avLst/>
          </a:prstGeom>
          <a:noFill/>
          <a:ln w="9525" cap="flat">
            <a:solidFill>
              <a:srgbClr val="B7B7B7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174676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1280332" y="1466116"/>
            <a:ext cx="1518800" cy="685738"/>
          </a:xfrm>
          <a:prstGeom prst="can">
            <a:avLst>
              <a:gd name="adj" fmla="val 25000"/>
            </a:avLst>
          </a:prstGeom>
          <a:solidFill>
            <a:schemeClr val="bg1">
              <a:lumMod val="85000"/>
            </a:schemeClr>
          </a:solidFill>
          <a:ln w="9525" cap="flat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81" tIns="121881" rIns="121881" bIns="121881" anchor="ctr" anchorCtr="0">
            <a:noAutofit/>
          </a:bodyPr>
          <a:lstStyle/>
          <a:p>
            <a:pPr lvl="0" algn="ctr" rtl="0">
              <a:lnSpc>
                <a:spcPct val="100000"/>
              </a:lnSpc>
              <a:buNone/>
            </a:pPr>
            <a:r>
              <a:rPr lang="en" sz="1936" dirty="0">
                <a:solidFill>
                  <a:schemeClr val="tx1"/>
                </a:solidFill>
              </a:rPr>
              <a:t>‘Raw’ data</a:t>
            </a:r>
          </a:p>
        </p:txBody>
      </p:sp>
      <p:sp>
        <p:nvSpPr>
          <p:cNvPr id="80" name="Shape 80"/>
          <p:cNvSpPr/>
          <p:nvPr/>
        </p:nvSpPr>
        <p:spPr>
          <a:xfrm>
            <a:off x="1280332" y="2348544"/>
            <a:ext cx="1518800" cy="685738"/>
          </a:xfrm>
          <a:prstGeom prst="can">
            <a:avLst>
              <a:gd name="adj" fmla="val 25000"/>
            </a:avLst>
          </a:prstGeom>
          <a:solidFill>
            <a:schemeClr val="bg1">
              <a:lumMod val="85000"/>
            </a:schemeClr>
          </a:solidFill>
          <a:ln w="9525" cap="flat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81" tIns="121881" rIns="121881" bIns="121881" anchor="ctr" anchorCtr="0">
            <a:noAutofit/>
          </a:bodyPr>
          <a:lstStyle/>
          <a:p>
            <a:pPr lvl="0" algn="ctr" rtl="0">
              <a:lnSpc>
                <a:spcPct val="100000"/>
              </a:lnSpc>
              <a:buNone/>
            </a:pPr>
            <a:r>
              <a:rPr lang="en" sz="1936" dirty="0">
                <a:solidFill>
                  <a:schemeClr val="tx1"/>
                </a:solidFill>
              </a:rPr>
              <a:t>‘Raw’ data</a:t>
            </a:r>
          </a:p>
        </p:txBody>
      </p:sp>
      <p:sp>
        <p:nvSpPr>
          <p:cNvPr id="81" name="Shape 81"/>
          <p:cNvSpPr/>
          <p:nvPr/>
        </p:nvSpPr>
        <p:spPr>
          <a:xfrm>
            <a:off x="1280332" y="3230973"/>
            <a:ext cx="1518800" cy="685738"/>
          </a:xfrm>
          <a:prstGeom prst="can">
            <a:avLst>
              <a:gd name="adj" fmla="val 25000"/>
            </a:avLst>
          </a:prstGeom>
          <a:solidFill>
            <a:schemeClr val="bg1">
              <a:lumMod val="85000"/>
            </a:schemeClr>
          </a:solidFill>
          <a:ln w="9525" cap="flat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81" tIns="121881" rIns="121881" bIns="121881" anchor="ctr" anchorCtr="0">
            <a:noAutofit/>
          </a:bodyPr>
          <a:lstStyle/>
          <a:p>
            <a:pPr lvl="0" algn="ctr" rtl="0">
              <a:lnSpc>
                <a:spcPct val="100000"/>
              </a:lnSpc>
              <a:buNone/>
            </a:pPr>
            <a:r>
              <a:rPr lang="en" sz="1936" dirty="0">
                <a:solidFill>
                  <a:schemeClr val="tx1"/>
                </a:solidFill>
              </a:rPr>
              <a:t>‘Raw’ data</a:t>
            </a:r>
          </a:p>
        </p:txBody>
      </p:sp>
      <p:sp>
        <p:nvSpPr>
          <p:cNvPr id="82" name="Shape 82"/>
          <p:cNvSpPr/>
          <p:nvPr/>
        </p:nvSpPr>
        <p:spPr>
          <a:xfrm>
            <a:off x="3674499" y="2043502"/>
            <a:ext cx="1935199" cy="129582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81" tIns="121881" rIns="121881" bIns="121881" anchor="ctr" anchorCtr="0">
            <a:noAutofit/>
          </a:bodyPr>
          <a:lstStyle/>
          <a:p>
            <a:pPr lvl="0" algn="ctr" rtl="0">
              <a:lnSpc>
                <a:spcPct val="100000"/>
              </a:lnSpc>
              <a:buNone/>
            </a:pPr>
            <a:r>
              <a:rPr lang="en" dirty="0">
                <a:solidFill>
                  <a:schemeClr val="tx1"/>
                </a:solidFill>
              </a:rPr>
              <a:t>Gather</a:t>
            </a:r>
          </a:p>
          <a:p>
            <a:pPr lvl="0" algn="ctr" rtl="0">
              <a:lnSpc>
                <a:spcPct val="100000"/>
              </a:lnSpc>
              <a:buNone/>
            </a:pPr>
            <a:r>
              <a:rPr lang="en" dirty="0">
                <a:solidFill>
                  <a:schemeClr val="tx1"/>
                </a:solidFill>
              </a:rPr>
              <a:t>Clean</a:t>
            </a:r>
          </a:p>
          <a:p>
            <a:pPr algn="ctr">
              <a:lnSpc>
                <a:spcPct val="100000"/>
              </a:lnSpc>
              <a:buNone/>
            </a:pPr>
            <a:r>
              <a:rPr lang="en" dirty="0">
                <a:solidFill>
                  <a:schemeClr val="tx1"/>
                </a:solidFill>
              </a:rPr>
              <a:t>Prepare</a:t>
            </a:r>
          </a:p>
        </p:txBody>
      </p:sp>
      <p:sp>
        <p:nvSpPr>
          <p:cNvPr id="83" name="Shape 83"/>
          <p:cNvSpPr/>
          <p:nvPr/>
        </p:nvSpPr>
        <p:spPr>
          <a:xfrm>
            <a:off x="6096000" y="2043502"/>
            <a:ext cx="1935199" cy="129582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81" tIns="121881" rIns="121881" bIns="121881" anchor="ctr" anchorCtr="0">
            <a:noAutofit/>
          </a:bodyPr>
          <a:lstStyle/>
          <a:p>
            <a:pPr lvl="0" algn="ctr" rtl="0">
              <a:lnSpc>
                <a:spcPct val="100000"/>
              </a:lnSpc>
              <a:buNone/>
            </a:pPr>
            <a:r>
              <a:rPr lang="en">
                <a:solidFill>
                  <a:schemeClr val="tx1"/>
                </a:solidFill>
              </a:rPr>
              <a:t>Analysis</a:t>
            </a:r>
          </a:p>
        </p:txBody>
      </p:sp>
      <p:sp>
        <p:nvSpPr>
          <p:cNvPr id="84" name="Shape 84"/>
          <p:cNvSpPr/>
          <p:nvPr/>
        </p:nvSpPr>
        <p:spPr>
          <a:xfrm>
            <a:off x="9022306" y="1161074"/>
            <a:ext cx="1935199" cy="129582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81" tIns="121881" rIns="121881" bIns="121881" anchor="ctr" anchorCtr="0">
            <a:noAutofit/>
          </a:bodyPr>
          <a:lstStyle/>
          <a:p>
            <a:pPr lvl="0" algn="ctr" rtl="0">
              <a:lnSpc>
                <a:spcPct val="100000"/>
              </a:lnSpc>
              <a:buNone/>
            </a:pPr>
            <a:r>
              <a:rPr lang="en">
                <a:solidFill>
                  <a:schemeClr val="tx1"/>
                </a:solidFill>
              </a:rPr>
              <a:t>Graphics</a:t>
            </a:r>
          </a:p>
          <a:p>
            <a:pPr lvl="0" algn="ctr" rtl="0">
              <a:lnSpc>
                <a:spcPct val="100000"/>
              </a:lnSpc>
              <a:buNone/>
            </a:pPr>
            <a:r>
              <a:rPr lang="en">
                <a:solidFill>
                  <a:schemeClr val="tx1"/>
                </a:solidFill>
              </a:rPr>
              <a:t>Tables</a:t>
            </a:r>
          </a:p>
          <a:p>
            <a:pPr lvl="0" algn="ctr" rtl="0">
              <a:lnSpc>
                <a:spcPct val="100000"/>
              </a:lnSpc>
              <a:buNone/>
            </a:pPr>
            <a:r>
              <a:rPr lang="en">
                <a:solidFill>
                  <a:schemeClr val="tx1"/>
                </a:solidFill>
              </a:rPr>
              <a:t>Summaries</a:t>
            </a:r>
          </a:p>
        </p:txBody>
      </p:sp>
      <p:sp>
        <p:nvSpPr>
          <p:cNvPr id="85" name="Shape 85"/>
          <p:cNvSpPr/>
          <p:nvPr/>
        </p:nvSpPr>
        <p:spPr>
          <a:xfrm>
            <a:off x="9022306" y="3034283"/>
            <a:ext cx="1935199" cy="129582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81" tIns="121881" rIns="121881" bIns="121881" anchor="ctr" anchorCtr="0">
            <a:noAutofit/>
          </a:bodyPr>
          <a:lstStyle/>
          <a:p>
            <a:pPr lvl="0" algn="ctr" rtl="0">
              <a:lnSpc>
                <a:spcPct val="100000"/>
              </a:lnSpc>
              <a:buNone/>
            </a:pPr>
            <a:r>
              <a:rPr lang="en" dirty="0">
                <a:solidFill>
                  <a:schemeClr val="tx1"/>
                </a:solidFill>
              </a:rPr>
              <a:t>Websites</a:t>
            </a:r>
          </a:p>
          <a:p>
            <a:pPr lvl="0" algn="ctr" rtl="0">
              <a:lnSpc>
                <a:spcPct val="100000"/>
              </a:lnSpc>
              <a:buNone/>
            </a:pPr>
            <a:r>
              <a:rPr lang="en" dirty="0">
                <a:solidFill>
                  <a:schemeClr val="tx1"/>
                </a:solidFill>
              </a:rPr>
              <a:t>Presentations</a:t>
            </a:r>
          </a:p>
          <a:p>
            <a:pPr lvl="0" algn="ctr" rtl="0">
              <a:lnSpc>
                <a:spcPct val="100000"/>
              </a:lnSpc>
              <a:buNone/>
            </a:pPr>
            <a:r>
              <a:rPr lang="en" dirty="0">
                <a:solidFill>
                  <a:schemeClr val="tx1"/>
                </a:solidFill>
              </a:rPr>
              <a:t>Manuscripts</a:t>
            </a:r>
          </a:p>
        </p:txBody>
      </p:sp>
      <p:cxnSp>
        <p:nvCxnSpPr>
          <p:cNvPr id="86" name="Shape 86"/>
          <p:cNvCxnSpPr>
            <a:stCxn id="79" idx="4"/>
            <a:endCxn id="82" idx="1"/>
          </p:cNvCxnSpPr>
          <p:nvPr/>
        </p:nvCxnSpPr>
        <p:spPr>
          <a:xfrm>
            <a:off x="2799133" y="1808986"/>
            <a:ext cx="875366" cy="882428"/>
          </a:xfrm>
          <a:prstGeom prst="straightConnector1">
            <a:avLst/>
          </a:prstGeom>
          <a:noFill/>
          <a:ln w="9525" cap="flat">
            <a:solidFill>
              <a:srgbClr val="B7B7B7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7" name="Shape 87"/>
          <p:cNvCxnSpPr>
            <a:stCxn id="80" idx="4"/>
            <a:endCxn id="82" idx="1"/>
          </p:cNvCxnSpPr>
          <p:nvPr/>
        </p:nvCxnSpPr>
        <p:spPr>
          <a:xfrm>
            <a:off x="2799133" y="2691413"/>
            <a:ext cx="875366" cy="0"/>
          </a:xfrm>
          <a:prstGeom prst="straightConnector1">
            <a:avLst/>
          </a:prstGeom>
          <a:noFill/>
          <a:ln w="9525" cap="flat">
            <a:solidFill>
              <a:srgbClr val="B7B7B7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8" name="Shape 88"/>
          <p:cNvCxnSpPr>
            <a:stCxn id="81" idx="4"/>
            <a:endCxn id="82" idx="1"/>
          </p:cNvCxnSpPr>
          <p:nvPr/>
        </p:nvCxnSpPr>
        <p:spPr>
          <a:xfrm flipV="1">
            <a:off x="2799133" y="2691414"/>
            <a:ext cx="875366" cy="882428"/>
          </a:xfrm>
          <a:prstGeom prst="straightConnector1">
            <a:avLst/>
          </a:prstGeom>
          <a:noFill/>
          <a:ln w="9525" cap="flat">
            <a:solidFill>
              <a:srgbClr val="B7B7B7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9" name="Shape 89"/>
          <p:cNvCxnSpPr>
            <a:stCxn id="82" idx="3"/>
            <a:endCxn id="83" idx="1"/>
          </p:cNvCxnSpPr>
          <p:nvPr/>
        </p:nvCxnSpPr>
        <p:spPr>
          <a:xfrm>
            <a:off x="5609692" y="2691413"/>
            <a:ext cx="486301" cy="0"/>
          </a:xfrm>
          <a:prstGeom prst="straightConnector1">
            <a:avLst/>
          </a:prstGeom>
          <a:noFill/>
          <a:ln w="9525" cap="flat">
            <a:solidFill>
              <a:srgbClr val="B7B7B7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0" name="Shape 90"/>
          <p:cNvCxnSpPr>
            <a:stCxn id="83" idx="3"/>
            <a:endCxn id="84" idx="1"/>
          </p:cNvCxnSpPr>
          <p:nvPr/>
        </p:nvCxnSpPr>
        <p:spPr>
          <a:xfrm flipV="1">
            <a:off x="8031197" y="1808986"/>
            <a:ext cx="991107" cy="882428"/>
          </a:xfrm>
          <a:prstGeom prst="straightConnector1">
            <a:avLst/>
          </a:prstGeom>
          <a:noFill/>
          <a:ln w="9525" cap="flat">
            <a:solidFill>
              <a:srgbClr val="B7B7B7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1" name="Shape 91"/>
          <p:cNvCxnSpPr>
            <a:stCxn id="84" idx="2"/>
            <a:endCxn id="85" idx="0"/>
          </p:cNvCxnSpPr>
          <p:nvPr/>
        </p:nvCxnSpPr>
        <p:spPr>
          <a:xfrm>
            <a:off x="9989899" y="2456895"/>
            <a:ext cx="0" cy="577388"/>
          </a:xfrm>
          <a:prstGeom prst="straightConnector1">
            <a:avLst/>
          </a:prstGeom>
          <a:noFill/>
          <a:ln w="9525" cap="flat">
            <a:solidFill>
              <a:srgbClr val="B7B7B7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2" name="Shape 92"/>
          <p:cNvCxnSpPr>
            <a:stCxn id="83" idx="3"/>
            <a:endCxn id="85" idx="1"/>
          </p:cNvCxnSpPr>
          <p:nvPr/>
        </p:nvCxnSpPr>
        <p:spPr>
          <a:xfrm>
            <a:off x="8031197" y="2691416"/>
            <a:ext cx="991107" cy="990781"/>
          </a:xfrm>
          <a:prstGeom prst="straightConnector1">
            <a:avLst/>
          </a:prstGeom>
          <a:noFill/>
          <a:ln w="9525" cap="flat">
            <a:solidFill>
              <a:srgbClr val="B7B7B7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3" name="Shape 93"/>
          <p:cNvSpPr txBox="1"/>
          <p:nvPr/>
        </p:nvSpPr>
        <p:spPr>
          <a:xfrm>
            <a:off x="6319337" y="5972646"/>
            <a:ext cx="6099600" cy="515605"/>
          </a:xfrm>
          <a:prstGeom prst="rect">
            <a:avLst/>
          </a:prstGeom>
          <a:noFill/>
        </p:spPr>
        <p:txBody>
          <a:bodyPr lIns="121881" tIns="121881" rIns="121881" bIns="121881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" sz="1331" dirty="0">
                <a:solidFill>
                  <a:schemeClr val="tx1"/>
                </a:solidFill>
              </a:rPr>
              <a:t>Adapted from Gandrud (2014) </a:t>
            </a:r>
            <a:r>
              <a:rPr lang="en" sz="1331" i="1" dirty="0">
                <a:solidFill>
                  <a:schemeClr val="tx1"/>
                </a:solidFill>
              </a:rPr>
              <a:t>Reproducible Research with R and RStudio</a:t>
            </a:r>
            <a:r>
              <a:rPr lang="en" sz="133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785910" y="3856673"/>
            <a:ext cx="2489496" cy="1365475"/>
          </a:xfrm>
          <a:prstGeom prst="rect">
            <a:avLst/>
          </a:prstGeom>
          <a:noFill/>
          <a:ln>
            <a:noFill/>
          </a:ln>
        </p:spPr>
        <p:txBody>
          <a:bodyPr lIns="121881" tIns="121881" rIns="121881" bIns="121881" anchor="t" anchorCtr="0">
            <a:noAutofit/>
          </a:bodyPr>
          <a:lstStyle/>
          <a:p>
            <a:pPr lvl="0" rtl="0">
              <a:lnSpc>
                <a:spcPct val="100000"/>
              </a:lnSpc>
              <a:buNone/>
            </a:pPr>
            <a:r>
              <a:rPr lang="en-US" dirty="0" err="1" smtClean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File.download</a:t>
            </a:r>
            <a:endParaRPr lang="en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buNone/>
            </a:pPr>
            <a:r>
              <a:rPr lang="en-US" dirty="0" err="1" smtClean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ROpenSci</a:t>
            </a:r>
            <a:r>
              <a:rPr lang="en-US" dirty="0" smtClean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dirty="0" smtClean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APIs</a:t>
            </a:r>
            <a:endParaRPr lang="en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3736422" y="3487859"/>
            <a:ext cx="1791201" cy="1628482"/>
          </a:xfrm>
          <a:prstGeom prst="rect">
            <a:avLst/>
          </a:prstGeom>
          <a:noFill/>
          <a:ln>
            <a:noFill/>
          </a:ln>
        </p:spPr>
        <p:txBody>
          <a:bodyPr lIns="121881" tIns="121881" rIns="121881" bIns="121881" anchor="t" anchorCtr="0">
            <a:noAutofit/>
          </a:bodyPr>
          <a:lstStyle/>
          <a:p>
            <a:pPr lvl="0" rtl="0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GDAL</a:t>
            </a:r>
            <a:endParaRPr lang="en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buNone/>
            </a:pPr>
            <a:r>
              <a:rPr lang="en" dirty="0" smtClean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GRASS</a:t>
            </a:r>
            <a:r>
              <a:rPr lang="en-US" dirty="0" smtClean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GIS</a:t>
            </a:r>
            <a:endParaRPr lang="en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buNone/>
            </a:pPr>
            <a:r>
              <a:rPr lang="en-US" dirty="0" err="1" smtClean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dplyr</a:t>
            </a:r>
            <a:endParaRPr lang="en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" name="Shape 96"/>
          <p:cNvSpPr txBox="1"/>
          <p:nvPr/>
        </p:nvSpPr>
        <p:spPr>
          <a:xfrm>
            <a:off x="6133719" y="3487859"/>
            <a:ext cx="2130000" cy="1365475"/>
          </a:xfrm>
          <a:prstGeom prst="rect">
            <a:avLst/>
          </a:prstGeom>
          <a:noFill/>
          <a:ln>
            <a:noFill/>
          </a:ln>
        </p:spPr>
        <p:txBody>
          <a:bodyPr lIns="121881" tIns="121881" rIns="121881" bIns="121881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Statistics</a:t>
            </a:r>
          </a:p>
          <a:p>
            <a:pPr>
              <a:lnSpc>
                <a:spcPct val="100000"/>
              </a:lnSpc>
            </a:pPr>
            <a:r>
              <a:rPr lang="en" dirty="0" smtClean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Models</a:t>
            </a:r>
            <a:endParaRPr lang="en-US" dirty="0" smtClean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00000"/>
              </a:lnSpc>
            </a:pPr>
            <a:r>
              <a:rPr lang="en" dirty="0" smtClean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BUGS/JAGS</a:t>
            </a:r>
            <a:endParaRPr lang="en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buNone/>
            </a:pPr>
            <a:endParaRPr lang="en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8930095" y="4177666"/>
            <a:ext cx="2459229" cy="1365475"/>
          </a:xfrm>
          <a:prstGeom prst="rect">
            <a:avLst/>
          </a:prstGeom>
          <a:noFill/>
          <a:ln>
            <a:noFill/>
          </a:ln>
        </p:spPr>
        <p:txBody>
          <a:bodyPr lIns="121881" tIns="121881" rIns="121881" bIns="121881" anchor="t" anchorCtr="0">
            <a:noAutofit/>
          </a:bodyPr>
          <a:lstStyle/>
          <a:p>
            <a:pPr lvl="0" rtl="0">
              <a:lnSpc>
                <a:spcPct val="100000"/>
              </a:lnSpc>
              <a:buNone/>
            </a:pPr>
            <a:r>
              <a:rPr lang="en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xtable</a:t>
            </a:r>
          </a:p>
          <a:p>
            <a:pPr lvl="0" rtl="0">
              <a:lnSpc>
                <a:spcPct val="100000"/>
              </a:lnSpc>
              <a:buNone/>
            </a:pPr>
            <a:r>
              <a:rPr lang="en" dirty="0" smtClean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knitr/sweave</a:t>
            </a:r>
            <a:endParaRPr lang="en-US" dirty="0" smtClean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buNone/>
            </a:pPr>
            <a:r>
              <a:rPr lang="en-US" dirty="0" err="1" smtClean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rmarkdown</a:t>
            </a:r>
            <a:endParaRPr lang="en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41954" y="1240566"/>
            <a:ext cx="889987" cy="189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Scripts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" name="Straight Arrow Connector 3"/>
          <p:cNvCxnSpPr>
            <a:stCxn id="2" idx="2"/>
          </p:cNvCxnSpPr>
          <p:nvPr/>
        </p:nvCxnSpPr>
        <p:spPr>
          <a:xfrm flipH="1">
            <a:off x="3083247" y="1429849"/>
            <a:ext cx="2603701" cy="6864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" idx="2"/>
          </p:cNvCxnSpPr>
          <p:nvPr/>
        </p:nvCxnSpPr>
        <p:spPr>
          <a:xfrm>
            <a:off x="5686948" y="1429849"/>
            <a:ext cx="86197" cy="12615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" idx="2"/>
          </p:cNvCxnSpPr>
          <p:nvPr/>
        </p:nvCxnSpPr>
        <p:spPr>
          <a:xfrm>
            <a:off x="5686948" y="1429849"/>
            <a:ext cx="3074897" cy="6976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0" y="4716438"/>
            <a:ext cx="9023494" cy="1219676"/>
          </a:xfrm>
          <a:prstGeom prst="rect">
            <a:avLst/>
          </a:prstGeom>
          <a:noFill/>
        </p:spPr>
        <p:txBody>
          <a:bodyPr wrap="square" lIns="110597" tIns="55300" rIns="110597" bIns="553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2"/>
                </a:solidFill>
              </a:rPr>
              <a:t>Advisor: </a:t>
            </a:r>
          </a:p>
          <a:p>
            <a:pPr marL="345758" indent="-345758">
              <a:lnSpc>
                <a:spcPct val="100000"/>
              </a:lnSpc>
              <a:buFont typeface="Arial"/>
              <a:buChar char="•"/>
            </a:pPr>
            <a:endParaRPr lang="en-US" i="1" dirty="0" smtClean="0">
              <a:solidFill>
                <a:schemeClr val="accent2"/>
              </a:solidFill>
            </a:endParaRPr>
          </a:p>
          <a:p>
            <a:pPr marL="345758" indent="-345758">
              <a:lnSpc>
                <a:spcPct val="100000"/>
              </a:lnSpc>
              <a:buFont typeface="Arial"/>
              <a:buChar char="•"/>
            </a:pPr>
            <a:r>
              <a:rPr lang="en-US" i="1" dirty="0" smtClean="0">
                <a:solidFill>
                  <a:schemeClr val="accent2"/>
                </a:solidFill>
              </a:rPr>
              <a:t>I’ve updated the field data with a  few more locations, please re-run that analysis…</a:t>
            </a:r>
          </a:p>
          <a:p>
            <a:pPr marL="345758" indent="-345758">
              <a:lnSpc>
                <a:spcPct val="100000"/>
              </a:lnSpc>
              <a:buFont typeface="Arial"/>
              <a:buChar char="•"/>
            </a:pPr>
            <a:r>
              <a:rPr lang="en-US" i="1" dirty="0" smtClean="0">
                <a:solidFill>
                  <a:schemeClr val="accent2"/>
                </a:solidFill>
              </a:rPr>
              <a:t>New satellite data are available, can you update that figure?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104432" y="5377732"/>
            <a:ext cx="2069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FF0000"/>
                </a:solidFill>
              </a:rPr>
              <a:t>Sure, I can do that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FF0000"/>
                </a:solidFill>
              </a:rPr>
              <a:t>this afternoon…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2400" y="345367"/>
            <a:ext cx="11614293" cy="873833"/>
          </a:xfrm>
        </p:spPr>
        <p:txBody>
          <a:bodyPr>
            <a:noAutofit/>
          </a:bodyPr>
          <a:lstStyle/>
          <a:p>
            <a:r>
              <a:rPr lang="en-US" sz="4356" dirty="0"/>
              <a:t>Organized and repeatable workflow </a:t>
            </a:r>
            <a:r>
              <a:rPr lang="en-US" sz="2000" dirty="0"/>
              <a:t>(and some example commands)</a:t>
            </a:r>
            <a:endParaRPr lang="en-US" sz="4356" dirty="0"/>
          </a:p>
        </p:txBody>
      </p:sp>
    </p:spTree>
    <p:extLst>
      <p:ext uri="{BB962C8B-B14F-4D97-AF65-F5344CB8AC3E}">
        <p14:creationId xmlns:p14="http://schemas.microsoft.com/office/powerpoint/2010/main" val="50856622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4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972" y="95559"/>
            <a:ext cx="10972801" cy="79759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From Graphical User Interface (GUI)</a:t>
            </a:r>
            <a:endParaRPr lang="en-US" sz="32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145486" y="5740991"/>
            <a:ext cx="7647484" cy="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145486" y="1400523"/>
            <a:ext cx="0" cy="4340468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4972" y="2875778"/>
            <a:ext cx="2751074" cy="300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72" dirty="0">
                <a:solidFill>
                  <a:schemeClr val="tx1"/>
                </a:solidFill>
              </a:rPr>
              <a:t>Productivity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88204" y="6072758"/>
            <a:ext cx="1268233" cy="300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72" dirty="0">
                <a:solidFill>
                  <a:schemeClr val="tx1"/>
                </a:solidFill>
              </a:rPr>
              <a:t>Time</a:t>
            </a:r>
          </a:p>
        </p:txBody>
      </p:sp>
      <p:sp>
        <p:nvSpPr>
          <p:cNvPr id="17" name="Freeform 16"/>
          <p:cNvSpPr/>
          <p:nvPr/>
        </p:nvSpPr>
        <p:spPr>
          <a:xfrm rot="21017052">
            <a:off x="3103758" y="1995177"/>
            <a:ext cx="6805690" cy="3074649"/>
          </a:xfrm>
          <a:custGeom>
            <a:avLst/>
            <a:gdLst>
              <a:gd name="connsiteX0" fmla="*/ 0 w 5563863"/>
              <a:gd name="connsiteY0" fmla="*/ 1840225 h 3111263"/>
              <a:gd name="connsiteX1" fmla="*/ 2151245 w 5563863"/>
              <a:gd name="connsiteY1" fmla="*/ 3041123 h 3111263"/>
              <a:gd name="connsiteX2" fmla="*/ 5563863 w 5563863"/>
              <a:gd name="connsiteY2" fmla="*/ 0 h 3111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63863" h="3111263">
                <a:moveTo>
                  <a:pt x="0" y="1840225"/>
                </a:moveTo>
                <a:cubicBezTo>
                  <a:pt x="611967" y="2594026"/>
                  <a:pt x="1223935" y="3347827"/>
                  <a:pt x="2151245" y="3041123"/>
                </a:cubicBezTo>
                <a:cubicBezTo>
                  <a:pt x="3078555" y="2734419"/>
                  <a:pt x="4321209" y="1367209"/>
                  <a:pt x="5563863" y="0"/>
                </a:cubicBezTo>
              </a:path>
            </a:pathLst>
          </a:custGeom>
          <a:noFill/>
          <a:ln w="31750"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3145486" y="3251495"/>
            <a:ext cx="7560692" cy="829832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 txBox="1">
            <a:spLocks/>
          </p:cNvSpPr>
          <p:nvPr/>
        </p:nvSpPr>
        <p:spPr>
          <a:xfrm>
            <a:off x="5257800" y="370461"/>
            <a:ext cx="6583300" cy="797596"/>
          </a:xfrm>
          <a:prstGeom prst="rect">
            <a:avLst/>
          </a:prstGeom>
        </p:spPr>
        <p:txBody>
          <a:bodyPr vert="horz" lIns="121952" tIns="60977" rIns="121952" bIns="60977" rtlCol="0" anchor="ctr">
            <a:normAutofit fontScale="97500"/>
          </a:bodyPr>
          <a:lstStyle>
            <a:lvl1pPr algn="ctr" defTabSz="1007852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scripting/programming</a:t>
            </a:r>
          </a:p>
        </p:txBody>
      </p:sp>
      <p:sp>
        <p:nvSpPr>
          <p:cNvPr id="11" name="TextBox 10"/>
          <p:cNvSpPr txBox="1"/>
          <p:nvPr/>
        </p:nvSpPr>
        <p:spPr>
          <a:xfrm rot="18535262">
            <a:off x="7091766" y="1992861"/>
            <a:ext cx="3209405" cy="300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72" dirty="0">
                <a:solidFill>
                  <a:srgbClr val="FF0000"/>
                </a:solidFill>
              </a:rPr>
              <a:t>Write Code</a:t>
            </a:r>
          </a:p>
        </p:txBody>
      </p:sp>
      <p:sp>
        <p:nvSpPr>
          <p:cNvPr id="13" name="TextBox 12"/>
          <p:cNvSpPr txBox="1"/>
          <p:nvPr/>
        </p:nvSpPr>
        <p:spPr>
          <a:xfrm rot="21244106">
            <a:off x="7886330" y="3755198"/>
            <a:ext cx="3437932" cy="300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872">
                <a:solidFill>
                  <a:schemeClr val="tx2">
                    <a:lumMod val="50000"/>
                  </a:schemeClr>
                </a:solidFill>
              </a:rPr>
              <a:t>Point-and-click</a:t>
            </a:r>
            <a:endParaRPr lang="en-US" sz="3872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8" name="Straight Arrow Connector 7"/>
          <p:cNvCxnSpPr>
            <a:stCxn id="9" idx="0"/>
          </p:cNvCxnSpPr>
          <p:nvPr/>
        </p:nvCxnSpPr>
        <p:spPr>
          <a:xfrm flipH="1" flipV="1">
            <a:off x="7779372" y="3578364"/>
            <a:ext cx="54856" cy="1115727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691134" y="4694091"/>
            <a:ext cx="2286188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388" dirty="0">
                <a:solidFill>
                  <a:schemeClr val="accent1"/>
                </a:solidFill>
              </a:rPr>
              <a:t>My goal in</a:t>
            </a:r>
          </a:p>
          <a:p>
            <a:pPr>
              <a:lnSpc>
                <a:spcPct val="100000"/>
              </a:lnSpc>
            </a:pPr>
            <a:r>
              <a:rPr lang="en-US" sz="3388" dirty="0">
                <a:solidFill>
                  <a:schemeClr val="accent1"/>
                </a:solidFill>
              </a:rPr>
              <a:t>this course</a:t>
            </a:r>
          </a:p>
        </p:txBody>
      </p:sp>
    </p:spTree>
    <p:extLst>
      <p:ext uri="{BB962C8B-B14F-4D97-AF65-F5344CB8AC3E}">
        <p14:creationId xmlns:p14="http://schemas.microsoft.com/office/powerpoint/2010/main" val="374533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1" animBg="1"/>
      <p:bldP spid="24" grpId="0"/>
      <p:bldP spid="11" grpId="0"/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INDICATOR-CONFIG__" val="Version20170714_2133 10 10 505 18 10 10 253;175;59 255;255;255 255;255;255 255;255;255 Calibri Oval 6 1 1 0 0 0 0 90;200;30 10;255;0 0 1 1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GRESS INDICATOR TITLE" val="Course Structur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GRESS INDICATOR TITLE" val="Data Science"/>
</p:tagLst>
</file>

<file path=ppt/theme/theme1.xml><?xml version="1.0" encoding="utf-8"?>
<a:theme xmlns:a="http://schemas.openxmlformats.org/drawingml/2006/main" name="WideBlue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deBlue" id="{5D591F57-E3BC-234D-87C2-7CFF5A1FF37E}" vid="{0C82FA13-1B64-B54F-9C1D-7352D0E1C20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6673</TotalTime>
  <Words>224</Words>
  <Application>Microsoft Macintosh PowerPoint</Application>
  <PresentationFormat>Widescreen</PresentationFormat>
  <Paragraphs>66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Calibri</vt:lpstr>
      <vt:lpstr>Calibri Light</vt:lpstr>
      <vt:lpstr>Courier New</vt:lpstr>
      <vt:lpstr>ＭＳ Ｐゴシック</vt:lpstr>
      <vt:lpstr>Times New Roman</vt:lpstr>
      <vt:lpstr>Wingdings</vt:lpstr>
      <vt:lpstr>Arial</vt:lpstr>
      <vt:lpstr>WideBlue</vt:lpstr>
      <vt:lpstr>GEO 503: Spatial environmental data analysis with R</vt:lpstr>
      <vt:lpstr>Course Objectives</vt:lpstr>
      <vt:lpstr>What is Data Science?</vt:lpstr>
      <vt:lpstr>Typical GUI Workflow</vt:lpstr>
      <vt:lpstr>Organized and repeatable workflow (and some example commands)</vt:lpstr>
      <vt:lpstr>From Graphical User Interface (GUI)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 Project for Statistical Computing</dc:title>
  <dc:creator>punctata</dc:creator>
  <cp:lastModifiedBy>Adam Wilson</cp:lastModifiedBy>
  <cp:revision>164</cp:revision>
  <cp:lastPrinted>2016-08-29T01:30:59Z</cp:lastPrinted>
  <dcterms:modified xsi:type="dcterms:W3CDTF">2017-12-07T14:21:37Z</dcterms:modified>
</cp:coreProperties>
</file>