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39" r:id="rId1"/>
  </p:sldMasterIdLst>
  <p:notesMasterIdLst>
    <p:notesMasterId r:id="rId12"/>
  </p:notesMasterIdLst>
  <p:sldIdLst>
    <p:sldId id="256" r:id="rId2"/>
    <p:sldId id="286" r:id="rId3"/>
    <p:sldId id="300" r:id="rId4"/>
    <p:sldId id="294" r:id="rId5"/>
    <p:sldId id="279" r:id="rId6"/>
    <p:sldId id="309" r:id="rId7"/>
    <p:sldId id="311" r:id="rId8"/>
    <p:sldId id="298" r:id="rId9"/>
    <p:sldId id="310" r:id="rId10"/>
    <p:sldId id="312" r:id="rId11"/>
  </p:sldIdLst>
  <p:sldSz cx="12192000" cy="6858000"/>
  <p:notesSz cx="7772400" cy="10058400"/>
  <p:custDataLst>
    <p:tags r:id="rId13"/>
  </p:custDataLst>
  <p:defaultTextStyle>
    <a:defPPr>
      <a:defRPr lang="en-GB"/>
    </a:defPPr>
    <a:lvl1pPr algn="l" defTabSz="457008" rtl="0" fontAlgn="base" hangingPunct="0">
      <a:lnSpc>
        <a:spcPct val="35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409403" indent="-199941" algn="l" defTabSz="457008" rtl="0" fontAlgn="base" hangingPunct="0">
      <a:lnSpc>
        <a:spcPct val="35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625212" indent="-195181" algn="l" defTabSz="457008" rtl="0" fontAlgn="base" hangingPunct="0">
      <a:lnSpc>
        <a:spcPct val="35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841022" indent="-209462" algn="l" defTabSz="457008" rtl="0" fontAlgn="base" hangingPunct="0">
      <a:lnSpc>
        <a:spcPct val="35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1056830" indent="-196767" algn="l" defTabSz="457008" rtl="0" fontAlgn="base" hangingPunct="0">
      <a:lnSpc>
        <a:spcPct val="35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5039" algn="l" defTabSz="457008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6pPr>
    <a:lvl7pPr marL="2742045" algn="l" defTabSz="457008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7pPr>
    <a:lvl8pPr marL="3199055" algn="l" defTabSz="457008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8pPr>
    <a:lvl9pPr marL="3656060" algn="l" defTabSz="457008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4392EC-2246-8348-BB72-9EBCC6657743}">
          <p14:sldIdLst/>
        </p14:section>
        <p14:section name="Course Structure" id="{5D13DF31-9E71-A44D-83E0-E2930893F8FC}">
          <p14:sldIdLst>
            <p14:sldId id="256"/>
            <p14:sldId id="286"/>
          </p14:sldIdLst>
        </p14:section>
        <p14:section name="Data Science" id="{94B0FEB5-6312-0844-8232-A203BF2D482C}">
          <p14:sldIdLst>
            <p14:sldId id="300"/>
            <p14:sldId id="294"/>
            <p14:sldId id="279"/>
            <p14:sldId id="309"/>
            <p14:sldId id="311"/>
            <p14:sldId id="298"/>
            <p14:sldId id="310"/>
            <p14:sldId id="312"/>
          </p14:sldIdLst>
        </p14:section>
        <p14:section name="Coda" id="{EC4B0E41-5599-A348-96C6-E91B7C6AB8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959" userDrawn="1">
          <p15:clr>
            <a:srgbClr val="A4A3A4"/>
          </p15:clr>
        </p15:guide>
        <p15:guide id="2" pos="3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gress Indicator" initials="pi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3779" autoAdjust="0"/>
  </p:normalViewPr>
  <p:slideViewPr>
    <p:cSldViewPr>
      <p:cViewPr varScale="1">
        <p:scale>
          <a:sx n="162" d="100"/>
          <a:sy n="162" d="100"/>
        </p:scale>
        <p:origin x="200" y="520"/>
      </p:cViewPr>
      <p:guideLst>
        <p:guide orient="horz" pos="1959"/>
        <p:guide pos="3485"/>
      </p:guideLst>
    </p:cSldViewPr>
  </p:slideViewPr>
  <p:outlineViewPr>
    <p:cViewPr varScale="1">
      <p:scale>
        <a:sx n="170" d="200"/>
        <a:sy n="170" d="200"/>
      </p:scale>
      <p:origin x="0" y="9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30T20:43:05.895" idx="3">
    <p:pos x="0" y="0"/>
    <p:text>Progress Indicator: Ignore this slide</p:text>
  </p:cm>
  <p:cm authorId="1" dt="2018-08-23T14:13:33.885" idx="8">
    <p:pos x="96" y="96"/>
    <p:text>Progress Indicator: Ignore this slide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42925" y="763588"/>
            <a:ext cx="6662738" cy="37480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64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94425" cy="45021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9625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9625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9625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9625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F9F91503-FC6F-4249-932E-536F994CFC2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20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0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637" indent="-285630" algn="l" defTabSz="45700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517" indent="-228503" algn="l" defTabSz="45700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526" indent="-228503" algn="l" defTabSz="45700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533" indent="-228503" algn="l" defTabSz="45700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5039" algn="l" defTabSz="4570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45" algn="l" defTabSz="4570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55" algn="l" defTabSz="4570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60" algn="l" defTabSz="4570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4252DF-BCF1-BE4F-99A4-EDAA220967AA}" type="slidenum">
              <a:rPr lang="en-GB"/>
              <a:pPr/>
              <a:t>1</a:t>
            </a:fld>
            <a:endParaRPr lang="en-GB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96013" cy="45037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77241" y="4777740"/>
            <a:ext cx="6217919" cy="4526280"/>
          </a:xfrm>
          <a:prstGeom prst="rect">
            <a:avLst/>
          </a:prstGeom>
        </p:spPr>
        <p:txBody>
          <a:bodyPr lIns="101866" tIns="101866" rIns="101866" bIns="101866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53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1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3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 algn="ctr">
              <a:buNone/>
              <a:defRPr sz="2398"/>
            </a:lvl2pPr>
            <a:lvl3pPr marL="913671" indent="0" algn="ctr">
              <a:buNone/>
              <a:defRPr sz="2398"/>
            </a:lvl3pPr>
            <a:lvl4pPr marL="1370507" indent="0" algn="ctr">
              <a:buNone/>
              <a:defRPr sz="1999"/>
            </a:lvl4pPr>
            <a:lvl5pPr marL="1827343" indent="0" algn="ctr">
              <a:buNone/>
              <a:defRPr sz="1999"/>
            </a:lvl5pPr>
            <a:lvl6pPr marL="2284178" indent="0" algn="ctr">
              <a:buNone/>
              <a:defRPr sz="1999"/>
            </a:lvl6pPr>
            <a:lvl7pPr marL="2741013" indent="0" algn="ctr">
              <a:buNone/>
              <a:defRPr sz="1999"/>
            </a:lvl7pPr>
            <a:lvl8pPr marL="3197849" indent="0" algn="ctr">
              <a:buNone/>
              <a:defRPr sz="1999"/>
            </a:lvl8pPr>
            <a:lvl9pPr marL="3654684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1" y="27464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1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t" anchorCtr="0"/>
          <a:lstStyle>
            <a:lvl1pPr rtl="0">
              <a:defRPr/>
            </a:lvl1pPr>
            <a:lvl2pPr marL="742248" indent="-285480" rtl="0">
              <a:defRPr/>
            </a:lvl2pPr>
            <a:lvl3pPr marL="1141921" indent="-228385" rtl="0">
              <a:defRPr/>
            </a:lvl3pPr>
            <a:lvl4pPr marL="1598687" indent="-228385" rtl="0">
              <a:defRPr/>
            </a:lvl4pPr>
            <a:lvl5pPr rtl="0">
              <a:defRPr sz="1814"/>
            </a:lvl5pPr>
            <a:lvl6pPr rtl="0">
              <a:defRPr sz="1814"/>
            </a:lvl6pPr>
            <a:lvl7pPr rtl="0">
              <a:defRPr sz="1814"/>
            </a:lvl7pPr>
            <a:lvl8pPr rtl="0">
              <a:defRPr sz="1814"/>
            </a:lvl8pPr>
            <a:lvl9pPr rtl="0"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3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4453129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1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8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1" y="286605"/>
            <a:ext cx="10058400" cy="79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1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1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1" y="286605"/>
            <a:ext cx="10058400" cy="7239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1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1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0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6BFECD78-3C8E-49F2-8FAB-59489D168ABB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1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7"/>
            </a:lvl1pPr>
            <a:lvl2pPr marL="456836" indent="0">
              <a:buNone/>
              <a:defRPr sz="2797"/>
            </a:lvl2pPr>
            <a:lvl3pPr marL="913671" indent="0">
              <a:buNone/>
              <a:defRPr sz="2398"/>
            </a:lvl3pPr>
            <a:lvl4pPr marL="1370507" indent="0">
              <a:buNone/>
              <a:defRPr sz="1999"/>
            </a:lvl4pPr>
            <a:lvl5pPr marL="1827343" indent="0">
              <a:buNone/>
              <a:defRPr sz="1999"/>
            </a:lvl5pPr>
            <a:lvl6pPr marL="2284178" indent="0">
              <a:buNone/>
              <a:defRPr sz="1999"/>
            </a:lvl6pPr>
            <a:lvl7pPr marL="2741013" indent="0">
              <a:buNone/>
              <a:defRPr sz="1999"/>
            </a:lvl7pPr>
            <a:lvl8pPr marL="3197849" indent="0">
              <a:buNone/>
              <a:defRPr sz="1999"/>
            </a:lvl8pPr>
            <a:lvl9pPr marL="3654684" indent="0">
              <a:buNone/>
              <a:defRPr sz="199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5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99"/>
              </a:spcAft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1" y="286605"/>
            <a:ext cx="10058400" cy="65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146145"/>
            <a:ext cx="10058401" cy="47229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3" y="6459787"/>
            <a:ext cx="2472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9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79" y="10796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8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</p:sldLayoutIdLst>
  <p:txStyles>
    <p:titleStyle>
      <a:lvl1pPr algn="l" defTabSz="913671" rtl="0" eaLnBrk="1" latinLnBrk="0" hangingPunct="1">
        <a:lnSpc>
          <a:spcPct val="85000"/>
        </a:lnSpc>
        <a:spcBef>
          <a:spcPct val="0"/>
        </a:spcBef>
        <a:buNone/>
        <a:defRPr sz="4796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367" indent="-91367" algn="l" defTabSz="913671" rtl="0" eaLnBrk="1" latinLnBrk="0" hangingPunct="1">
        <a:lnSpc>
          <a:spcPct val="90000"/>
        </a:lnSpc>
        <a:spcBef>
          <a:spcPts val="1199"/>
        </a:spcBef>
        <a:spcAft>
          <a:spcPts val="19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741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476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210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1945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123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896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880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8645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6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71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7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4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8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1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9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84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10968382" cy="762000"/>
          </a:xfrm>
          <a:ln/>
        </p:spPr>
        <p:txBody>
          <a:bodyPr/>
          <a:lstStyle/>
          <a:p>
            <a:pPr>
              <a:lnSpc>
                <a:spcPct val="87000"/>
              </a:lnSpc>
              <a:buClr>
                <a:srgbClr val="000000"/>
              </a:buClr>
              <a:tabLst>
                <a:tab pos="0" algn="l"/>
                <a:tab pos="552980" algn="l"/>
                <a:tab pos="1105958" algn="l"/>
                <a:tab pos="1658938" algn="l"/>
                <a:tab pos="2211918" algn="l"/>
                <a:tab pos="2764897" algn="l"/>
                <a:tab pos="3317874" algn="l"/>
                <a:tab pos="3870857" algn="l"/>
                <a:tab pos="4423833" algn="l"/>
                <a:tab pos="4976815" algn="l"/>
                <a:tab pos="5529792" algn="l"/>
                <a:tab pos="6082770" algn="l"/>
                <a:tab pos="6635751" algn="l"/>
                <a:tab pos="7188730" algn="l"/>
                <a:tab pos="7741712" algn="l"/>
                <a:tab pos="8294689" algn="l"/>
                <a:tab pos="8847670" algn="l"/>
                <a:tab pos="9400647" algn="l"/>
                <a:tab pos="9953626" algn="l"/>
                <a:tab pos="10506605" algn="l"/>
                <a:tab pos="11059585" algn="l"/>
              </a:tabLst>
            </a:pPr>
            <a:r>
              <a:rPr lang="en-GB" sz="3872" dirty="0"/>
              <a:t>GEO 503: Spatial Data Science (with 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680" y="1143000"/>
            <a:ext cx="8365153" cy="49246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C49F-E13E-8341-8F96-8A646E9C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Presentations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7269-4014-AE41-8DE9-B82589F8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people not yet signed up – Thursday is full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396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146145"/>
            <a:ext cx="10850880" cy="4722949"/>
          </a:xfrm>
        </p:spPr>
        <p:txBody>
          <a:bodyPr>
            <a:noAutofit/>
          </a:bodyPr>
          <a:lstStyle/>
          <a:p>
            <a:r>
              <a:rPr lang="en-US" sz="3600" dirty="0"/>
              <a:t>4 Learning Objectives</a:t>
            </a:r>
          </a:p>
          <a:p>
            <a:pPr lvl="1"/>
            <a:r>
              <a:rPr lang="en-US" sz="3200" dirty="0"/>
              <a:t>Become familiar with R programming language</a:t>
            </a:r>
          </a:p>
          <a:p>
            <a:pPr lvl="1"/>
            <a:r>
              <a:rPr lang="en-US" sz="3200" dirty="0"/>
              <a:t>Learn to code geospatial analyses</a:t>
            </a:r>
          </a:p>
          <a:p>
            <a:pPr lvl="1"/>
            <a:r>
              <a:rPr lang="en-US" sz="3200" dirty="0"/>
              <a:t>Learn to develop custom data visualization (especially spatial)</a:t>
            </a:r>
          </a:p>
          <a:p>
            <a:pPr lvl="1"/>
            <a:r>
              <a:rPr lang="en-US" sz="3200" dirty="0"/>
              <a:t>Learn to develop reproducible research workflows</a:t>
            </a:r>
          </a:p>
          <a:p>
            <a:r>
              <a:rPr lang="en-US" sz="3600" dirty="0"/>
              <a:t>This course is NOT</a:t>
            </a:r>
          </a:p>
          <a:p>
            <a:pPr lvl="1"/>
            <a:r>
              <a:rPr lang="en-US" sz="3200" dirty="0"/>
              <a:t>A statistics course (see GEO 505, etc.). </a:t>
            </a:r>
          </a:p>
          <a:p>
            <a:pPr lvl="1"/>
            <a:r>
              <a:rPr lang="en-US" sz="3200" dirty="0"/>
              <a:t>We will focus on workflow and methods (‘how’ not ‘why’)</a:t>
            </a:r>
          </a:p>
        </p:txBody>
      </p:sp>
    </p:spTree>
    <p:extLst>
      <p:ext uri="{BB962C8B-B14F-4D97-AF65-F5344CB8AC3E}">
        <p14:creationId xmlns:p14="http://schemas.microsoft.com/office/powerpoint/2010/main" val="270736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83" y="152400"/>
            <a:ext cx="10972801" cy="889801"/>
          </a:xfrm>
        </p:spPr>
        <p:txBody>
          <a:bodyPr>
            <a:normAutofit/>
          </a:bodyPr>
          <a:lstStyle/>
          <a:p>
            <a:r>
              <a:rPr lang="en-US" dirty="0"/>
              <a:t>What is Data Science?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583" y="1216115"/>
            <a:ext cx="10893651" cy="42784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1200" y="6592517"/>
            <a:ext cx="6268063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  <a:r>
              <a:rPr lang="en-US" dirty="0" err="1"/>
              <a:t>Grolemund</a:t>
            </a:r>
            <a:r>
              <a:rPr lang="en-US" dirty="0"/>
              <a:t> &amp; Wickham, R for Data Science, O'Reilly 2016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17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91" y="87513"/>
            <a:ext cx="11110817" cy="889801"/>
          </a:xfrm>
        </p:spPr>
        <p:txBody>
          <a:bodyPr>
            <a:normAutofit/>
          </a:bodyPr>
          <a:lstStyle/>
          <a:p>
            <a:r>
              <a:rPr lang="en-US" dirty="0"/>
              <a:t>Typical GUI Workflow</a:t>
            </a:r>
          </a:p>
        </p:txBody>
      </p:sp>
      <p:sp>
        <p:nvSpPr>
          <p:cNvPr id="5" name="Shape 79"/>
          <p:cNvSpPr/>
          <p:nvPr/>
        </p:nvSpPr>
        <p:spPr>
          <a:xfrm>
            <a:off x="1668159" y="2657617"/>
            <a:ext cx="1518800" cy="1014239"/>
          </a:xfrm>
          <a:prstGeom prst="can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9525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Data 1: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Field Data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Shape 80"/>
          <p:cNvSpPr/>
          <p:nvPr/>
        </p:nvSpPr>
        <p:spPr>
          <a:xfrm>
            <a:off x="1668159" y="4501684"/>
            <a:ext cx="1518800" cy="1014239"/>
          </a:xfrm>
          <a:prstGeom prst="can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" dirty="0">
                <a:solidFill>
                  <a:schemeClr val="tx1"/>
                </a:solidFill>
              </a:rPr>
              <a:t>ata</a:t>
            </a:r>
            <a:r>
              <a:rPr lang="en-US" dirty="0">
                <a:solidFill>
                  <a:schemeClr val="tx1"/>
                </a:solidFill>
              </a:rPr>
              <a:t> 2: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Geotif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8" name="Shape 82"/>
          <p:cNvSpPr/>
          <p:nvPr/>
        </p:nvSpPr>
        <p:spPr>
          <a:xfrm>
            <a:off x="3788842" y="4501682"/>
            <a:ext cx="1659664" cy="101921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ArcGIS</a:t>
            </a:r>
          </a:p>
        </p:txBody>
      </p:sp>
      <p:sp>
        <p:nvSpPr>
          <p:cNvPr id="9" name="Shape 83"/>
          <p:cNvSpPr/>
          <p:nvPr/>
        </p:nvSpPr>
        <p:spPr>
          <a:xfrm>
            <a:off x="5562600" y="2511308"/>
            <a:ext cx="1935199" cy="129582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Stata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0" name="Shape 84"/>
          <p:cNvSpPr/>
          <p:nvPr/>
        </p:nvSpPr>
        <p:spPr>
          <a:xfrm>
            <a:off x="7848600" y="2511308"/>
            <a:ext cx="1935199" cy="129582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Graphics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Tables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Summaries</a:t>
            </a:r>
          </a:p>
        </p:txBody>
      </p:sp>
      <p:sp>
        <p:nvSpPr>
          <p:cNvPr id="11" name="Shape 85"/>
          <p:cNvSpPr/>
          <p:nvPr/>
        </p:nvSpPr>
        <p:spPr>
          <a:xfrm>
            <a:off x="10058400" y="2514600"/>
            <a:ext cx="1935199" cy="129582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Word</a:t>
            </a:r>
            <a:endParaRPr lang="en" dirty="0">
              <a:solidFill>
                <a:schemeClr val="tx1"/>
              </a:solidFill>
            </a:endParaRPr>
          </a:p>
        </p:txBody>
      </p:sp>
      <p:cxnSp>
        <p:nvCxnSpPr>
          <p:cNvPr id="12" name="Shape 86"/>
          <p:cNvCxnSpPr>
            <a:stCxn id="5" idx="4"/>
            <a:endCxn id="21" idx="2"/>
          </p:cNvCxnSpPr>
          <p:nvPr/>
        </p:nvCxnSpPr>
        <p:spPr>
          <a:xfrm>
            <a:off x="3186958" y="3164730"/>
            <a:ext cx="694086" cy="0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87"/>
          <p:cNvCxnSpPr>
            <a:stCxn id="6" idx="4"/>
          </p:cNvCxnSpPr>
          <p:nvPr/>
        </p:nvCxnSpPr>
        <p:spPr>
          <a:xfrm>
            <a:off x="3186959" y="5008801"/>
            <a:ext cx="417475" cy="0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89"/>
          <p:cNvCxnSpPr>
            <a:stCxn id="21" idx="4"/>
            <a:endCxn id="9" idx="1"/>
          </p:cNvCxnSpPr>
          <p:nvPr/>
        </p:nvCxnSpPr>
        <p:spPr>
          <a:xfrm flipV="1">
            <a:off x="5399844" y="3159219"/>
            <a:ext cx="162756" cy="5518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90"/>
          <p:cNvCxnSpPr>
            <a:stCxn id="9" idx="3"/>
            <a:endCxn id="10" idx="1"/>
          </p:cNvCxnSpPr>
          <p:nvPr/>
        </p:nvCxnSpPr>
        <p:spPr>
          <a:xfrm>
            <a:off x="7497799" y="3159219"/>
            <a:ext cx="350801" cy="0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91"/>
          <p:cNvCxnSpPr>
            <a:stCxn id="10" idx="3"/>
            <a:endCxn id="11" idx="1"/>
          </p:cNvCxnSpPr>
          <p:nvPr/>
        </p:nvCxnSpPr>
        <p:spPr>
          <a:xfrm>
            <a:off x="9783799" y="3159219"/>
            <a:ext cx="274601" cy="3292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80"/>
          <p:cNvSpPr/>
          <p:nvPr/>
        </p:nvSpPr>
        <p:spPr>
          <a:xfrm>
            <a:off x="3881044" y="2657617"/>
            <a:ext cx="1518800" cy="1014239"/>
          </a:xfrm>
          <a:prstGeom prst="can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Excel</a:t>
            </a:r>
            <a:endParaRPr lang="en" dirty="0">
              <a:solidFill>
                <a:schemeClr val="tx1"/>
              </a:solidFill>
            </a:endParaRPr>
          </a:p>
        </p:txBody>
      </p:sp>
      <p:cxnSp>
        <p:nvCxnSpPr>
          <p:cNvPr id="56" name="Curved Connector 55"/>
          <p:cNvCxnSpPr>
            <a:stCxn id="8" idx="3"/>
            <a:endCxn id="21" idx="3"/>
          </p:cNvCxnSpPr>
          <p:nvPr/>
        </p:nvCxnSpPr>
        <p:spPr>
          <a:xfrm flipH="1" flipV="1">
            <a:off x="4640452" y="3671853"/>
            <a:ext cx="808060" cy="1339437"/>
          </a:xfrm>
          <a:prstGeom prst="curvedConnector4">
            <a:avLst>
              <a:gd name="adj1" fmla="val -34231"/>
              <a:gd name="adj2" fmla="val 690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" idx="1"/>
            <a:endCxn id="8" idx="2"/>
          </p:cNvCxnSpPr>
          <p:nvPr/>
        </p:nvCxnSpPr>
        <p:spPr>
          <a:xfrm rot="10800000" flipH="1" flipV="1">
            <a:off x="3788841" y="5011289"/>
            <a:ext cx="829832" cy="509605"/>
          </a:xfrm>
          <a:prstGeom prst="curvedConnector4">
            <a:avLst>
              <a:gd name="adj1" fmla="val -33333"/>
              <a:gd name="adj2" fmla="val 1542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9" idx="2"/>
            <a:endCxn id="8" idx="2"/>
          </p:cNvCxnSpPr>
          <p:nvPr/>
        </p:nvCxnSpPr>
        <p:spPr>
          <a:xfrm rot="5400000">
            <a:off x="4717556" y="3708247"/>
            <a:ext cx="1713763" cy="1911526"/>
          </a:xfrm>
          <a:prstGeom prst="curvedConnector3">
            <a:avLst>
              <a:gd name="adj1" fmla="val 1133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8" idx="3"/>
            <a:endCxn id="10" idx="2"/>
          </p:cNvCxnSpPr>
          <p:nvPr/>
        </p:nvCxnSpPr>
        <p:spPr>
          <a:xfrm flipV="1">
            <a:off x="5448506" y="3807129"/>
            <a:ext cx="3367694" cy="120415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9" idx="0"/>
            <a:endCxn id="21" idx="1"/>
          </p:cNvCxnSpPr>
          <p:nvPr/>
        </p:nvCxnSpPr>
        <p:spPr>
          <a:xfrm rot="16200000" flipH="1" flipV="1">
            <a:off x="5512167" y="1639584"/>
            <a:ext cx="146309" cy="1889756"/>
          </a:xfrm>
          <a:prstGeom prst="curvedConnector3">
            <a:avLst>
              <a:gd name="adj1" fmla="val -1562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21" idx="1"/>
            <a:endCxn id="8" idx="2"/>
          </p:cNvCxnSpPr>
          <p:nvPr/>
        </p:nvCxnSpPr>
        <p:spPr>
          <a:xfrm rot="16200000" flipH="1" flipV="1">
            <a:off x="3197919" y="4078372"/>
            <a:ext cx="2863280" cy="21772"/>
          </a:xfrm>
          <a:prstGeom prst="curvedConnector5">
            <a:avLst>
              <a:gd name="adj1" fmla="val -22969"/>
              <a:gd name="adj2" fmla="val 15919013"/>
              <a:gd name="adj3" fmla="val 1198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21" idx="3"/>
            <a:endCxn id="8" idx="1"/>
          </p:cNvCxnSpPr>
          <p:nvPr/>
        </p:nvCxnSpPr>
        <p:spPr>
          <a:xfrm rot="5400000">
            <a:off x="3544930" y="3915775"/>
            <a:ext cx="1339437" cy="851604"/>
          </a:xfrm>
          <a:prstGeom prst="curvedConnector4">
            <a:avLst>
              <a:gd name="adj1" fmla="val 30977"/>
              <a:gd name="adj2" fmla="val 1324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0" idx="0"/>
            <a:endCxn id="21" idx="1"/>
          </p:cNvCxnSpPr>
          <p:nvPr/>
        </p:nvCxnSpPr>
        <p:spPr>
          <a:xfrm rot="16200000" flipH="1" flipV="1">
            <a:off x="6655167" y="496584"/>
            <a:ext cx="146309" cy="4175756"/>
          </a:xfrm>
          <a:prstGeom prst="curvedConnector3">
            <a:avLst>
              <a:gd name="adj1" fmla="val -1562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/>
          <p:cNvCxnSpPr>
            <a:stCxn id="21" idx="1"/>
            <a:endCxn id="10" idx="0"/>
          </p:cNvCxnSpPr>
          <p:nvPr/>
        </p:nvCxnSpPr>
        <p:spPr>
          <a:xfrm rot="5400000" flipH="1" flipV="1">
            <a:off x="6655168" y="496585"/>
            <a:ext cx="146309" cy="4175756"/>
          </a:xfrm>
          <a:prstGeom prst="curvedConnector3">
            <a:avLst>
              <a:gd name="adj1" fmla="val 2562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hape 86"/>
          <p:cNvCxnSpPr>
            <a:stCxn id="8" idx="0"/>
            <a:endCxn id="21" idx="3"/>
          </p:cNvCxnSpPr>
          <p:nvPr/>
        </p:nvCxnSpPr>
        <p:spPr>
          <a:xfrm flipV="1">
            <a:off x="4618673" y="3671856"/>
            <a:ext cx="21771" cy="829826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4676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280332" y="1466116"/>
            <a:ext cx="1518800" cy="685738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 sz="1936" dirty="0">
                <a:solidFill>
                  <a:schemeClr val="tx1"/>
                </a:solidFill>
              </a:rPr>
              <a:t>‘Raw’ data</a:t>
            </a:r>
          </a:p>
        </p:txBody>
      </p:sp>
      <p:sp>
        <p:nvSpPr>
          <p:cNvPr id="80" name="Shape 80"/>
          <p:cNvSpPr/>
          <p:nvPr/>
        </p:nvSpPr>
        <p:spPr>
          <a:xfrm>
            <a:off x="1280332" y="2348544"/>
            <a:ext cx="1518800" cy="685738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 sz="1936" dirty="0">
                <a:solidFill>
                  <a:schemeClr val="tx1"/>
                </a:solidFill>
              </a:rPr>
              <a:t>‘Raw’ data</a:t>
            </a:r>
          </a:p>
        </p:txBody>
      </p:sp>
      <p:sp>
        <p:nvSpPr>
          <p:cNvPr id="81" name="Shape 81"/>
          <p:cNvSpPr/>
          <p:nvPr/>
        </p:nvSpPr>
        <p:spPr>
          <a:xfrm>
            <a:off x="1280332" y="3230973"/>
            <a:ext cx="1518800" cy="685738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 sz="1936" dirty="0">
                <a:solidFill>
                  <a:schemeClr val="tx1"/>
                </a:solidFill>
              </a:rPr>
              <a:t>‘Raw’ data</a:t>
            </a:r>
          </a:p>
        </p:txBody>
      </p:sp>
      <p:sp>
        <p:nvSpPr>
          <p:cNvPr id="82" name="Shape 82"/>
          <p:cNvSpPr/>
          <p:nvPr/>
        </p:nvSpPr>
        <p:spPr>
          <a:xfrm>
            <a:off x="3674499" y="2043502"/>
            <a:ext cx="1935199" cy="12958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Gather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Clean</a:t>
            </a:r>
          </a:p>
          <a:p>
            <a:pPr algn="ctr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Prepare</a:t>
            </a:r>
          </a:p>
        </p:txBody>
      </p:sp>
      <p:sp>
        <p:nvSpPr>
          <p:cNvPr id="83" name="Shape 83"/>
          <p:cNvSpPr/>
          <p:nvPr/>
        </p:nvSpPr>
        <p:spPr>
          <a:xfrm>
            <a:off x="6096000" y="2043502"/>
            <a:ext cx="1935199" cy="12958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84" name="Shape 84"/>
          <p:cNvSpPr/>
          <p:nvPr/>
        </p:nvSpPr>
        <p:spPr>
          <a:xfrm>
            <a:off x="9022306" y="1161074"/>
            <a:ext cx="1935199" cy="12958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>
                <a:solidFill>
                  <a:schemeClr val="tx1"/>
                </a:solidFill>
              </a:rPr>
              <a:t>Graphics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>
                <a:solidFill>
                  <a:schemeClr val="tx1"/>
                </a:solidFill>
              </a:rPr>
              <a:t>Tables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>
                <a:solidFill>
                  <a:schemeClr val="tx1"/>
                </a:solidFill>
              </a:rPr>
              <a:t>Summaries</a:t>
            </a:r>
          </a:p>
        </p:txBody>
      </p:sp>
      <p:sp>
        <p:nvSpPr>
          <p:cNvPr id="85" name="Shape 85"/>
          <p:cNvSpPr/>
          <p:nvPr/>
        </p:nvSpPr>
        <p:spPr>
          <a:xfrm>
            <a:off x="9022306" y="3034283"/>
            <a:ext cx="1935199" cy="12958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81" tIns="121881" rIns="121881" bIns="121881" anchor="ctr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Websites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Presentations</a:t>
            </a:r>
          </a:p>
          <a:p>
            <a:pPr lvl="0" algn="ctr" rtl="0">
              <a:lnSpc>
                <a:spcPct val="100000"/>
              </a:lnSpc>
              <a:buNone/>
            </a:pPr>
            <a:r>
              <a:rPr lang="en" dirty="0">
                <a:solidFill>
                  <a:schemeClr val="tx1"/>
                </a:solidFill>
              </a:rPr>
              <a:t>Manuscripts</a:t>
            </a:r>
          </a:p>
        </p:txBody>
      </p:sp>
      <p:cxnSp>
        <p:nvCxnSpPr>
          <p:cNvPr id="86" name="Shape 86"/>
          <p:cNvCxnSpPr>
            <a:stCxn id="79" idx="4"/>
            <a:endCxn id="82" idx="1"/>
          </p:cNvCxnSpPr>
          <p:nvPr/>
        </p:nvCxnSpPr>
        <p:spPr>
          <a:xfrm>
            <a:off x="2799133" y="1808986"/>
            <a:ext cx="875366" cy="882428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>
            <a:stCxn id="80" idx="4"/>
            <a:endCxn id="82" idx="1"/>
          </p:cNvCxnSpPr>
          <p:nvPr/>
        </p:nvCxnSpPr>
        <p:spPr>
          <a:xfrm>
            <a:off x="2799133" y="2691413"/>
            <a:ext cx="875366" cy="0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>
            <a:stCxn id="81" idx="4"/>
            <a:endCxn id="82" idx="1"/>
          </p:cNvCxnSpPr>
          <p:nvPr/>
        </p:nvCxnSpPr>
        <p:spPr>
          <a:xfrm flipV="1">
            <a:off x="2799133" y="2691414"/>
            <a:ext cx="875366" cy="882428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89"/>
          <p:cNvCxnSpPr>
            <a:stCxn id="82" idx="3"/>
            <a:endCxn id="83" idx="1"/>
          </p:cNvCxnSpPr>
          <p:nvPr/>
        </p:nvCxnSpPr>
        <p:spPr>
          <a:xfrm>
            <a:off x="5609692" y="2691413"/>
            <a:ext cx="486301" cy="0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" name="Shape 90"/>
          <p:cNvCxnSpPr>
            <a:stCxn id="83" idx="3"/>
            <a:endCxn id="84" idx="1"/>
          </p:cNvCxnSpPr>
          <p:nvPr/>
        </p:nvCxnSpPr>
        <p:spPr>
          <a:xfrm flipV="1">
            <a:off x="8031197" y="1808986"/>
            <a:ext cx="991107" cy="882428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stCxn id="84" idx="2"/>
            <a:endCxn id="85" idx="0"/>
          </p:cNvCxnSpPr>
          <p:nvPr/>
        </p:nvCxnSpPr>
        <p:spPr>
          <a:xfrm>
            <a:off x="9989899" y="2456895"/>
            <a:ext cx="0" cy="577388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2" name="Shape 92"/>
          <p:cNvCxnSpPr>
            <a:stCxn id="83" idx="3"/>
            <a:endCxn id="85" idx="1"/>
          </p:cNvCxnSpPr>
          <p:nvPr/>
        </p:nvCxnSpPr>
        <p:spPr>
          <a:xfrm>
            <a:off x="8031197" y="2691416"/>
            <a:ext cx="991107" cy="990781"/>
          </a:xfrm>
          <a:prstGeom prst="straightConnector1">
            <a:avLst/>
          </a:prstGeom>
          <a:noFill/>
          <a:ln w="9525" cap="flat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6319337" y="5972646"/>
            <a:ext cx="6099600" cy="515605"/>
          </a:xfrm>
          <a:prstGeom prst="rect">
            <a:avLst/>
          </a:prstGeom>
          <a:noFill/>
        </p:spPr>
        <p:txBody>
          <a:bodyPr lIns="121881" tIns="121881" rIns="121881" bIns="121881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1331" dirty="0">
                <a:solidFill>
                  <a:schemeClr val="tx1"/>
                </a:solidFill>
              </a:rPr>
              <a:t>Adapted from Gandrud (2014) </a:t>
            </a:r>
            <a:r>
              <a:rPr lang="en" sz="1331" i="1" dirty="0">
                <a:solidFill>
                  <a:schemeClr val="tx1"/>
                </a:solidFill>
              </a:rPr>
              <a:t>Reproducible Research with R and RStudio</a:t>
            </a:r>
            <a:r>
              <a:rPr lang="en" sz="133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85910" y="3856673"/>
            <a:ext cx="2489496" cy="1365475"/>
          </a:xfrm>
          <a:prstGeom prst="rect">
            <a:avLst/>
          </a:prstGeom>
          <a:noFill/>
          <a:ln>
            <a:noFill/>
          </a:ln>
        </p:spPr>
        <p:txBody>
          <a:bodyPr lIns="121881" tIns="121881" rIns="121881" bIns="121881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file.download</a:t>
            </a:r>
            <a:endParaRPr lang="en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ROpenSci</a:t>
            </a:r>
            <a:r>
              <a:rPr lang="en-US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APIs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736422" y="3487859"/>
            <a:ext cx="1791201" cy="1628482"/>
          </a:xfrm>
          <a:prstGeom prst="rect">
            <a:avLst/>
          </a:prstGeom>
          <a:noFill/>
          <a:ln>
            <a:noFill/>
          </a:ln>
        </p:spPr>
        <p:txBody>
          <a:bodyPr lIns="121881" tIns="121881" rIns="121881" bIns="121881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dplyr</a:t>
            </a:r>
            <a:endParaRPr lang="en-US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tidyr</a:t>
            </a:r>
            <a:b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sf</a:t>
            </a:r>
          </a:p>
          <a:p>
            <a:pPr lvl="0" rtl="0">
              <a:lnSpc>
                <a:spcPct val="100000"/>
              </a:lnSpc>
              <a:buNone/>
            </a:pPr>
            <a:endParaRPr lang="en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133719" y="3487859"/>
            <a:ext cx="2130000" cy="1365475"/>
          </a:xfrm>
          <a:prstGeom prst="rect">
            <a:avLst/>
          </a:prstGeom>
          <a:noFill/>
          <a:ln>
            <a:noFill/>
          </a:ln>
        </p:spPr>
        <p:txBody>
          <a:bodyPr lIns="121881" tIns="121881" rIns="121881" bIns="121881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Statistics</a:t>
            </a:r>
          </a:p>
          <a:p>
            <a:pPr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930095" y="4177666"/>
            <a:ext cx="2459229" cy="1365475"/>
          </a:xfrm>
          <a:prstGeom prst="rect">
            <a:avLst/>
          </a:prstGeom>
          <a:noFill/>
          <a:ln>
            <a:noFill/>
          </a:ln>
        </p:spPr>
        <p:txBody>
          <a:bodyPr lIns="121881" tIns="121881" rIns="121881" bIns="121881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nitr</a:t>
            </a:r>
            <a:endParaRPr lang="en-US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Rmarkdown</a:t>
            </a:r>
            <a:endParaRPr lang="en-US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htmlWidgets</a:t>
            </a:r>
            <a:endParaRPr lang="en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954" y="1240566"/>
            <a:ext cx="889987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Scripts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3083247" y="1429849"/>
            <a:ext cx="2603701" cy="6864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</p:cNvCxnSpPr>
          <p:nvPr/>
        </p:nvCxnSpPr>
        <p:spPr>
          <a:xfrm>
            <a:off x="5686948" y="1429849"/>
            <a:ext cx="86197" cy="126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2"/>
          </p:cNvCxnSpPr>
          <p:nvPr/>
        </p:nvCxnSpPr>
        <p:spPr>
          <a:xfrm>
            <a:off x="5686948" y="1429849"/>
            <a:ext cx="3074897" cy="697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4716438"/>
            <a:ext cx="9023494" cy="1219676"/>
          </a:xfrm>
          <a:prstGeom prst="rect">
            <a:avLst/>
          </a:prstGeom>
          <a:noFill/>
        </p:spPr>
        <p:txBody>
          <a:bodyPr wrap="square" lIns="110597" tIns="55300" rIns="110597" bIns="553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Advisor: </a:t>
            </a:r>
          </a:p>
          <a:p>
            <a:pPr marL="345758" indent="-345758">
              <a:lnSpc>
                <a:spcPct val="100000"/>
              </a:lnSpc>
              <a:buFont typeface="Arial"/>
              <a:buChar char="•"/>
            </a:pPr>
            <a:endParaRPr lang="en-US" i="1" dirty="0">
              <a:solidFill>
                <a:schemeClr val="accent2"/>
              </a:solidFill>
            </a:endParaRPr>
          </a:p>
          <a:p>
            <a:pPr marL="345758" indent="-345758">
              <a:lnSpc>
                <a:spcPct val="100000"/>
              </a:lnSpc>
              <a:buFont typeface="Arial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I’ve updated the field data with a  few more locations, please re-run that analysis…</a:t>
            </a:r>
          </a:p>
          <a:p>
            <a:pPr marL="345758" indent="-345758">
              <a:lnSpc>
                <a:spcPct val="100000"/>
              </a:lnSpc>
              <a:buFont typeface="Arial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New satellite data are available, can you update that figure?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04432" y="5377732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Sure, I can do that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this afternoon…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45367"/>
            <a:ext cx="11614293" cy="873833"/>
          </a:xfrm>
        </p:spPr>
        <p:txBody>
          <a:bodyPr>
            <a:noAutofit/>
          </a:bodyPr>
          <a:lstStyle/>
          <a:p>
            <a:r>
              <a:rPr lang="en-US" sz="4356" dirty="0"/>
              <a:t>Organized and repeatable workflow </a:t>
            </a:r>
            <a:r>
              <a:rPr lang="en-US" sz="2000" dirty="0"/>
              <a:t>(and some example commands)</a:t>
            </a:r>
            <a:endParaRPr lang="en-US" sz="4356" dirty="0"/>
          </a:p>
        </p:txBody>
      </p:sp>
    </p:spTree>
    <p:extLst>
      <p:ext uri="{BB962C8B-B14F-4D97-AF65-F5344CB8AC3E}">
        <p14:creationId xmlns:p14="http://schemas.microsoft.com/office/powerpoint/2010/main" val="5085662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72" dirty="0"/>
              <a:t>Programming gives you access to more computer power.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622068"/>
            <a:ext cx="7086599" cy="53527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356" dirty="0"/>
              <a:t>The computer is incredibly fast, accurate, and stupid. Man is unbelievably slow, inaccurate, and brilliant. The marriage of the two is a force beyond calculation.</a:t>
            </a:r>
          </a:p>
          <a:p>
            <a:r>
              <a:rPr lang="en-US" sz="4356" dirty="0"/>
              <a:t> </a:t>
            </a:r>
            <a:br>
              <a:rPr lang="en-US" sz="4356" dirty="0"/>
            </a:br>
            <a:r>
              <a:rPr lang="en-US" sz="4356" dirty="0"/>
              <a:t>		</a:t>
            </a:r>
            <a:r>
              <a:rPr lang="en-US" sz="3388" dirty="0"/>
              <a:t>-- Leo </a:t>
            </a:r>
            <a:r>
              <a:rPr lang="en-US" sz="3388" dirty="0" err="1"/>
              <a:t>Cherne</a:t>
            </a:r>
            <a:endParaRPr lang="en-US" sz="3388" dirty="0"/>
          </a:p>
          <a:p>
            <a:pPr marL="870706" lvl="5" indent="0">
              <a:buNone/>
            </a:pPr>
            <a:r>
              <a:rPr lang="en-US" sz="2000" i="1" dirty="0"/>
              <a:t>                         The World of Work: Careers and the Future</a:t>
            </a:r>
            <a:endParaRPr lang="en-US" sz="1578" i="1" dirty="0"/>
          </a:p>
        </p:txBody>
      </p:sp>
    </p:spTree>
    <p:extLst>
      <p:ext uri="{BB962C8B-B14F-4D97-AF65-F5344CB8AC3E}">
        <p14:creationId xmlns:p14="http://schemas.microsoft.com/office/powerpoint/2010/main" val="211514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82879F-AA31-0546-822C-A6694616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Topics (just a reminder…)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4D6BD-28DC-924C-A2B0-F7158093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  <a:p>
            <a:r>
              <a:rPr lang="en-US" dirty="0"/>
              <a:t>Introduction to Git</a:t>
            </a:r>
          </a:p>
          <a:p>
            <a:r>
              <a:rPr lang="en-US" dirty="0"/>
              <a:t>Data Wrangling (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Handling Spatial Vector Data</a:t>
            </a:r>
          </a:p>
          <a:p>
            <a:r>
              <a:rPr lang="en-US" dirty="0"/>
              <a:t>Handling Spatial Raster Data</a:t>
            </a:r>
          </a:p>
          <a:p>
            <a:r>
              <a:rPr lang="en-US" dirty="0"/>
              <a:t>Generating dynamic research outputs (including web publishing and interactive figures)</a:t>
            </a:r>
          </a:p>
          <a:p>
            <a:r>
              <a:rPr lang="en-US" dirty="0"/>
              <a:t>Interacting with APIs</a:t>
            </a:r>
          </a:p>
          <a:p>
            <a:r>
              <a:rPr lang="en-US" dirty="0"/>
              <a:t>Building and summarizing statistical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0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72" y="95559"/>
            <a:ext cx="10972801" cy="797596"/>
          </a:xfrm>
        </p:spPr>
        <p:txBody>
          <a:bodyPr>
            <a:normAutofit/>
          </a:bodyPr>
          <a:lstStyle/>
          <a:p>
            <a:r>
              <a:rPr lang="en-US" sz="3200" dirty="0"/>
              <a:t>From Graphical User Interface (GUI) to scripting/programming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5486" y="5740991"/>
            <a:ext cx="7647484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145486" y="1400523"/>
            <a:ext cx="0" cy="434046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972" y="2875778"/>
            <a:ext cx="2751074" cy="300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72" dirty="0">
                <a:solidFill>
                  <a:schemeClr val="tx1"/>
                </a:solidFill>
              </a:rPr>
              <a:t>Productivity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8204" y="6072758"/>
            <a:ext cx="1268233" cy="30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72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7" name="Freeform 16"/>
          <p:cNvSpPr/>
          <p:nvPr/>
        </p:nvSpPr>
        <p:spPr>
          <a:xfrm rot="21017052">
            <a:off x="3103758" y="1995177"/>
            <a:ext cx="6805690" cy="3074649"/>
          </a:xfrm>
          <a:custGeom>
            <a:avLst/>
            <a:gdLst>
              <a:gd name="connsiteX0" fmla="*/ 0 w 5563863"/>
              <a:gd name="connsiteY0" fmla="*/ 1840225 h 3111263"/>
              <a:gd name="connsiteX1" fmla="*/ 2151245 w 5563863"/>
              <a:gd name="connsiteY1" fmla="*/ 3041123 h 3111263"/>
              <a:gd name="connsiteX2" fmla="*/ 5563863 w 5563863"/>
              <a:gd name="connsiteY2" fmla="*/ 0 h 311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3863" h="3111263">
                <a:moveTo>
                  <a:pt x="0" y="1840225"/>
                </a:moveTo>
                <a:cubicBezTo>
                  <a:pt x="611967" y="2594026"/>
                  <a:pt x="1223935" y="3347827"/>
                  <a:pt x="2151245" y="3041123"/>
                </a:cubicBezTo>
                <a:cubicBezTo>
                  <a:pt x="3078555" y="2734419"/>
                  <a:pt x="4321209" y="1367209"/>
                  <a:pt x="5563863" y="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145486" y="3251495"/>
            <a:ext cx="7560692" cy="8298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535262">
            <a:off x="7140508" y="1962404"/>
            <a:ext cx="3209405" cy="361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72" dirty="0">
                <a:solidFill>
                  <a:srgbClr val="FF0000"/>
                </a:solidFill>
              </a:rPr>
              <a:t>   Coding</a:t>
            </a:r>
          </a:p>
        </p:txBody>
      </p:sp>
      <p:sp>
        <p:nvSpPr>
          <p:cNvPr id="13" name="TextBox 12"/>
          <p:cNvSpPr txBox="1"/>
          <p:nvPr/>
        </p:nvSpPr>
        <p:spPr>
          <a:xfrm rot="21244106">
            <a:off x="7886330" y="3755198"/>
            <a:ext cx="3437932" cy="300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872">
                <a:solidFill>
                  <a:schemeClr val="tx2">
                    <a:lumMod val="50000"/>
                  </a:schemeClr>
                </a:solidFill>
              </a:rPr>
              <a:t>Point-and-click</a:t>
            </a:r>
            <a:endParaRPr lang="en-US" sz="3872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H="1" flipV="1">
            <a:off x="7779372" y="3578364"/>
            <a:ext cx="54856" cy="111572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91134" y="4694091"/>
            <a:ext cx="228618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388" dirty="0">
                <a:solidFill>
                  <a:schemeClr val="accent1"/>
                </a:solidFill>
              </a:rPr>
              <a:t>My goal in</a:t>
            </a:r>
          </a:p>
          <a:p>
            <a:pPr>
              <a:lnSpc>
                <a:spcPct val="100000"/>
              </a:lnSpc>
            </a:pPr>
            <a:r>
              <a:rPr lang="en-US" sz="3388" dirty="0">
                <a:solidFill>
                  <a:schemeClr val="accent1"/>
                </a:solidFill>
              </a:rPr>
              <a:t>this course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160B3F-E8FE-5744-82C3-3D3542DCBD6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104134" y="3773785"/>
            <a:ext cx="813648" cy="122462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7D2897-C8DE-3A43-923E-9FAA45ACB997}"/>
              </a:ext>
            </a:extLst>
          </p:cNvPr>
          <p:cNvSpPr txBox="1"/>
          <p:nvPr/>
        </p:nvSpPr>
        <p:spPr>
          <a:xfrm>
            <a:off x="3961040" y="2638731"/>
            <a:ext cx="228618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388" dirty="0">
                <a:solidFill>
                  <a:schemeClr val="accent1"/>
                </a:solidFill>
              </a:rPr>
              <a:t>Or at least here?</a:t>
            </a:r>
          </a:p>
        </p:txBody>
      </p:sp>
    </p:spTree>
    <p:extLst>
      <p:ext uri="{BB962C8B-B14F-4D97-AF65-F5344CB8AC3E}">
        <p14:creationId xmlns:p14="http://schemas.microsoft.com/office/powerpoint/2010/main" val="37453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0E85-3D88-2140-9AB5-B20A4B63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products from this course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6A64-9EA6-694D-BA05-F7E478A1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Public repository of worked examples illustrating solutions to problems in spatial data science (case studies)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Public website (and underlying repository) demonstrating your coding abilities in an independent project</a:t>
            </a:r>
          </a:p>
          <a:p>
            <a:endParaRPr lang="en-US" sz="2800" dirty="0"/>
          </a:p>
          <a:p>
            <a:r>
              <a:rPr lang="en-US" sz="2800" dirty="0"/>
              <a:t>Put these on your CV and share with future employers/advisors!</a:t>
            </a:r>
          </a:p>
        </p:txBody>
      </p:sp>
    </p:spTree>
    <p:extLst>
      <p:ext uri="{BB962C8B-B14F-4D97-AF65-F5344CB8AC3E}">
        <p14:creationId xmlns:p14="http://schemas.microsoft.com/office/powerpoint/2010/main" val="1166541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-CONFIG__" val="Version20170714_2133 10 10 505 18 10 10 253;175;59 255;255;255 255;255;255 255;255;255 Calibri Oval 6 1 1 0 0 0 0 90;200;30 10;255;0 0 1 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INDICATOR TITLE" val="Course Structu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INDICATOR TITLE" val="Data Science"/>
</p:tagLst>
</file>

<file path=ppt/theme/theme1.xml><?xml version="1.0" encoding="utf-8"?>
<a:theme xmlns:a="http://schemas.openxmlformats.org/drawingml/2006/main" name="WideBlu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Blue" id="{5D591F57-E3BC-234D-87C2-7CFF5A1FF37E}" vid="{0C82FA13-1B64-B54F-9C1D-7352D0E1C20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6695</TotalTime>
  <Words>389</Words>
  <Application>Microsoft Macintosh PowerPoint</Application>
  <PresentationFormat>Widescreen</PresentationFormat>
  <Paragraphs>86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Courier New</vt:lpstr>
      <vt:lpstr>Times New Roman</vt:lpstr>
      <vt:lpstr>Wingdings</vt:lpstr>
      <vt:lpstr>WideBlue</vt:lpstr>
      <vt:lpstr>GEO 503: Spatial Data Science (with R)</vt:lpstr>
      <vt:lpstr>Course Objectives</vt:lpstr>
      <vt:lpstr>What is Data Science?</vt:lpstr>
      <vt:lpstr>Typical GUI Workflow</vt:lpstr>
      <vt:lpstr>Organized and repeatable workflow (and some example commands)</vt:lpstr>
      <vt:lpstr>Programming gives you access to more computer power.</vt:lpstr>
      <vt:lpstr>Course Topics (just a reminder…)</vt:lpstr>
      <vt:lpstr>From Graphical User Interface (GUI) to scripting/programming</vt:lpstr>
      <vt:lpstr>Important products from this course </vt:lpstr>
      <vt:lpstr>Project Presentations next week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 Project for Statistical Computing</dc:title>
  <dc:creator>punctata</dc:creator>
  <cp:lastModifiedBy>Adam M Wilson</cp:lastModifiedBy>
  <cp:revision>177</cp:revision>
  <cp:lastPrinted>2016-08-29T01:30:59Z</cp:lastPrinted>
  <dcterms:modified xsi:type="dcterms:W3CDTF">2018-11-29T18:47:38Z</dcterms:modified>
</cp:coreProperties>
</file>