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2" r:id="rId3"/>
    <p:sldId id="257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6"/>
    <p:restoredTop sz="94622"/>
  </p:normalViewPr>
  <p:slideViewPr>
    <p:cSldViewPr snapToGrid="0" snapToObjects="1">
      <p:cViewPr varScale="1">
        <p:scale>
          <a:sx n="89" d="100"/>
          <a:sy n="89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3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 algn="ctr">
              <a:buNone/>
              <a:defRPr sz="2398"/>
            </a:lvl2pPr>
            <a:lvl3pPr marL="913671" indent="0" algn="ctr">
              <a:buNone/>
              <a:defRPr sz="2398"/>
            </a:lvl3pPr>
            <a:lvl4pPr marL="1370507" indent="0" algn="ctr">
              <a:buNone/>
              <a:defRPr sz="1999"/>
            </a:lvl4pPr>
            <a:lvl5pPr marL="1827343" indent="0" algn="ctr">
              <a:buNone/>
              <a:defRPr sz="1999"/>
            </a:lvl5pPr>
            <a:lvl6pPr marL="2284178" indent="0" algn="ctr">
              <a:buNone/>
              <a:defRPr sz="1999"/>
            </a:lvl6pPr>
            <a:lvl7pPr marL="2741013" indent="0" algn="ctr">
              <a:buNone/>
              <a:defRPr sz="1999"/>
            </a:lvl7pPr>
            <a:lvl8pPr marL="3197849" indent="0" algn="ctr">
              <a:buNone/>
              <a:defRPr sz="1999"/>
            </a:lvl8pPr>
            <a:lvl9pPr marL="3654684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3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742248" indent="-285480" rtl="0">
              <a:defRPr/>
            </a:lvl2pPr>
            <a:lvl3pPr marL="1141921" indent="-228385" rtl="0">
              <a:defRPr/>
            </a:lvl3pPr>
            <a:lvl4pPr marL="1598687" indent="-228385" rtl="0">
              <a:defRPr/>
            </a:lvl4pPr>
            <a:lvl5pPr rtl="0">
              <a:defRPr sz="1814"/>
            </a:lvl5pPr>
            <a:lvl6pPr rtl="0">
              <a:defRPr sz="1814"/>
            </a:lvl6pPr>
            <a:lvl7pPr rtl="0">
              <a:defRPr sz="1814"/>
            </a:lvl7pPr>
            <a:lvl8pPr rtl="0">
              <a:defRPr sz="1814"/>
            </a:lvl8pPr>
            <a:lvl9pPr rtl="0"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5783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4453129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1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93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1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32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239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1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1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3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8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1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7"/>
            </a:lvl1pPr>
            <a:lvl2pPr marL="456836" indent="0">
              <a:buNone/>
              <a:defRPr sz="2797"/>
            </a:lvl2pPr>
            <a:lvl3pPr marL="913671" indent="0">
              <a:buNone/>
              <a:defRPr sz="2398"/>
            </a:lvl3pPr>
            <a:lvl4pPr marL="1370507" indent="0">
              <a:buNone/>
              <a:defRPr sz="1999"/>
            </a:lvl4pPr>
            <a:lvl5pPr marL="1827343" indent="0">
              <a:buNone/>
              <a:defRPr sz="1999"/>
            </a:lvl5pPr>
            <a:lvl6pPr marL="2284178" indent="0">
              <a:buNone/>
              <a:defRPr sz="1999"/>
            </a:lvl6pPr>
            <a:lvl7pPr marL="2741013" indent="0">
              <a:buNone/>
              <a:defRPr sz="1999"/>
            </a:lvl7pPr>
            <a:lvl8pPr marL="3197849" indent="0">
              <a:buNone/>
              <a:defRPr sz="1999"/>
            </a:lvl8pPr>
            <a:lvl9pPr marL="3654684" indent="0">
              <a:buNone/>
              <a:defRPr sz="1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5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65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46145"/>
            <a:ext cx="7543801" cy="4722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7966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2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3671" rtl="0" eaLnBrk="1" latinLnBrk="0" hangingPunct="1">
        <a:lnSpc>
          <a:spcPct val="85000"/>
        </a:lnSpc>
        <a:spcBef>
          <a:spcPct val="0"/>
        </a:spcBef>
        <a:buNone/>
        <a:defRPr sz="4796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67" indent="-91367" algn="l" defTabSz="913671" rtl="0" eaLnBrk="1" latinLnBrk="0" hangingPunct="1">
        <a:lnSpc>
          <a:spcPct val="90000"/>
        </a:lnSpc>
        <a:spcBef>
          <a:spcPts val="1199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741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476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210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945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123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96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80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645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6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71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7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4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8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1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9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84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M.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 </a:t>
            </a:r>
            <a:r>
              <a:rPr lang="en-US" dirty="0"/>
              <a:t>Author: </a:t>
            </a:r>
            <a:r>
              <a:rPr lang="en-US" dirty="0" err="1"/>
              <a:t>Yihui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414463"/>
            <a:ext cx="8038147" cy="4454631"/>
          </a:xfrm>
        </p:spPr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engineer </a:t>
            </a:r>
            <a:r>
              <a:rPr lang="en-US" dirty="0" smtClean="0"/>
              <a:t>at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PhD Department </a:t>
            </a:r>
            <a:r>
              <a:rPr lang="en-US" dirty="0"/>
              <a:t>of Statistics, Iowa State </a:t>
            </a:r>
            <a:r>
              <a:rPr lang="en-US" dirty="0" smtClean="0"/>
              <a:t>University</a:t>
            </a:r>
          </a:p>
          <a:p>
            <a:r>
              <a:rPr lang="en-US" dirty="0"/>
              <a:t>Founded Chinese website </a:t>
            </a:r>
            <a:r>
              <a:rPr lang="en-US" i="1" dirty="0"/>
              <a:t>Capital of Statistics</a:t>
            </a:r>
            <a:r>
              <a:rPr lang="en-US" dirty="0"/>
              <a:t> &amp; initiated 1</a:t>
            </a:r>
            <a:r>
              <a:rPr lang="en-US" baseline="30000" dirty="0"/>
              <a:t>st</a:t>
            </a:r>
            <a:r>
              <a:rPr lang="en-US" dirty="0"/>
              <a:t> Chinese R conference</a:t>
            </a:r>
          </a:p>
          <a:p>
            <a:r>
              <a:rPr lang="en-US" dirty="0" smtClean="0"/>
              <a:t>R packages: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animation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formatR</a:t>
            </a:r>
            <a:r>
              <a:rPr lang="en-US" dirty="0"/>
              <a:t>, and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knitr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200" i="1" dirty="0" smtClean="0"/>
              <a:t>“I </a:t>
            </a:r>
            <a:r>
              <a:rPr lang="en-US" sz="3200" i="1" dirty="0"/>
              <a:t>know I cannot eat code, so I cook almost every day to stay away from my computer for two hours</a:t>
            </a:r>
            <a:r>
              <a:rPr lang="en-US" sz="3200" i="1" dirty="0" smtClean="0"/>
              <a:t>.”</a:t>
            </a:r>
            <a:endParaRPr lang="en-US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87" y="115927"/>
            <a:ext cx="1724023" cy="19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Animation package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3846" y="1359958"/>
            <a:ext cx="7922030" cy="4430375"/>
          </a:xfrm>
        </p:spPr>
        <p:txBody>
          <a:bodyPr>
            <a:normAutofit/>
          </a:bodyPr>
          <a:lstStyle/>
          <a:p>
            <a:r>
              <a:rPr lang="en-US" dirty="0" smtClean="0"/>
              <a:t>Makes animations!</a:t>
            </a:r>
            <a:endParaRPr lang="en-US" dirty="0" smtClean="0"/>
          </a:p>
          <a:p>
            <a:pPr lvl="1"/>
            <a:r>
              <a:rPr lang="en-US" dirty="0" smtClean="0"/>
              <a:t>probability theory</a:t>
            </a:r>
          </a:p>
          <a:p>
            <a:pPr lvl="1"/>
            <a:r>
              <a:rPr lang="en-US" dirty="0" smtClean="0"/>
              <a:t>mathematical statistics</a:t>
            </a:r>
          </a:p>
          <a:p>
            <a:pPr lvl="1"/>
            <a:r>
              <a:rPr lang="en-US" dirty="0" smtClean="0"/>
              <a:t>multivariate statistics</a:t>
            </a:r>
          </a:p>
          <a:p>
            <a:pPr lvl="1"/>
            <a:r>
              <a:rPr lang="en-US" dirty="0" smtClean="0"/>
              <a:t>nonparametric statistics</a:t>
            </a:r>
          </a:p>
          <a:p>
            <a:pPr lvl="1"/>
            <a:r>
              <a:rPr lang="en-US" dirty="0" smtClean="0"/>
              <a:t>sampling survey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computational statistics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machine learning </a:t>
            </a:r>
            <a:endParaRPr lang="en-US" dirty="0"/>
          </a:p>
          <a:p>
            <a:r>
              <a:rPr lang="en-US" sz="3200" dirty="0" smtClean="0">
                <a:solidFill>
                  <a:srgbClr val="C00000"/>
                </a:solidFill>
              </a:rPr>
              <a:t>Save to </a:t>
            </a:r>
            <a:r>
              <a:rPr lang="en-US" sz="3200" dirty="0">
                <a:solidFill>
                  <a:srgbClr val="C00000"/>
                </a:solidFill>
              </a:rPr>
              <a:t>Flash, GIF, HTML pages, PDF and videos</a:t>
            </a:r>
          </a:p>
        </p:txBody>
      </p:sp>
    </p:spTree>
    <p:extLst>
      <p:ext uri="{BB962C8B-B14F-4D97-AF65-F5344CB8AC3E}">
        <p14:creationId xmlns:p14="http://schemas.microsoft.com/office/powerpoint/2010/main" val="17561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steps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6901" y="1449276"/>
            <a:ext cx="7543801" cy="47074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Uses a ’loop’ to make a series of plots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02"/>
          <a:stretch/>
        </p:blipFill>
        <p:spPr>
          <a:xfrm>
            <a:off x="4691743" y="2065119"/>
            <a:ext cx="1397728" cy="191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1"/>
          <a:stretch/>
        </p:blipFill>
        <p:spPr>
          <a:xfrm>
            <a:off x="5225145" y="2427835"/>
            <a:ext cx="1428204" cy="1914575"/>
          </a:xfrm>
          <a:prstGeom prst="rect">
            <a:avLst/>
          </a:prstGeom>
        </p:spPr>
      </p:pic>
      <p:sp>
        <p:nvSpPr>
          <p:cNvPr id="11" name="Content Placeholder 9"/>
          <p:cNvSpPr txBox="1">
            <a:spLocks/>
          </p:cNvSpPr>
          <p:nvPr/>
        </p:nvSpPr>
        <p:spPr>
          <a:xfrm>
            <a:off x="256901" y="5006979"/>
            <a:ext cx="7543801" cy="4707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Package ‘combines’ </a:t>
            </a:r>
            <a:r>
              <a:rPr lang="en-US" sz="3200" dirty="0" smtClean="0"/>
              <a:t>them into an animation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1"/>
          <a:stretch/>
        </p:blipFill>
        <p:spPr>
          <a:xfrm>
            <a:off x="5908770" y="2741586"/>
            <a:ext cx="1428206" cy="1914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2595" y="21000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65303" y="25423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1332" y="28434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98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70" y="136976"/>
            <a:ext cx="8404167" cy="863150"/>
          </a:xfrm>
        </p:spPr>
        <p:txBody>
          <a:bodyPr/>
          <a:lstStyle/>
          <a:p>
            <a:r>
              <a:rPr lang="en-US" dirty="0" smtClean="0"/>
              <a:t>Example Code: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845734"/>
            <a:ext cx="81755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saveGIF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({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01168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ni.options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(interval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0.3,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nmax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 50)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par(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mar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c(4, 4, 0.5, 0.1),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mgp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c(2, 0.5, 0),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tcl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-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0.3)</a:t>
            </a:r>
          </a:p>
          <a:p>
            <a:pPr marL="201168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least.squares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img.name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least.squares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htmlfile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least.squares.gif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ani.height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600,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ani.width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1000,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title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"Demonstration of Least Squares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571" y="2408327"/>
            <a:ext cx="349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 visual parameters plot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49571" y="3161799"/>
            <a:ext cx="277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the visualization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49571" y="4224304"/>
            <a:ext cx="349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 the output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Output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3" y="2058053"/>
            <a:ext cx="7858397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s" id="{031DF67F-A517-1F40-A9E3-9B99C78E9C4B}" vid="{354BE8AD-0555-AC4A-A89D-86E85505A2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320</TotalTime>
  <Words>156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Arial</vt:lpstr>
      <vt:lpstr>Blues</vt:lpstr>
      <vt:lpstr>Animation</vt:lpstr>
      <vt:lpstr>Lead Author: Yihui Xie</vt:lpstr>
      <vt:lpstr>Animation package</vt:lpstr>
      <vt:lpstr>Basic steps…</vt:lpstr>
      <vt:lpstr>Example Code: Linear Regression</vt:lpstr>
      <vt:lpstr>Example Output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M. Wilson</dc:creator>
  <cp:lastModifiedBy>Adam Wilson</cp:lastModifiedBy>
  <cp:revision>25</cp:revision>
  <dcterms:created xsi:type="dcterms:W3CDTF">2016-07-05T19:13:15Z</dcterms:created>
  <dcterms:modified xsi:type="dcterms:W3CDTF">2016-10-03T01:45:42Z</dcterms:modified>
</cp:coreProperties>
</file>