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59" r:id="rId10"/>
    <p:sldId id="268" r:id="rId11"/>
    <p:sldId id="270" r:id="rId12"/>
    <p:sldId id="269" r:id="rId13"/>
    <p:sldId id="267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6EED-926E-F004-6BD7-1D48C6360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48A87-1E2B-8FF3-4B1D-A3B87F53C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6606-4A48-37C0-7374-B8D57D32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25B5A-0BCD-0483-58B0-E91D06DC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AF84-1C30-70A9-F4AD-1B125622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DDF3-2A1F-A155-3ABF-DE9E5960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11AC3-EEB2-DA1A-A98D-27A9FD90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9D14-02B0-380D-380E-BBDDE219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93AE-B2D1-AEAD-5009-8A91FB07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BB58-4A50-AC4D-D170-72B56B25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FB7B3-375E-8048-4C8F-305754966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6D38-6440-A5D8-1EC7-2AF8EEAB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9408-79D4-D846-9503-99F7F14A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E11C-F266-C99C-8877-D1D43CB2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81B-8BA7-4D19-C1BF-D773AE98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8EE2-5F60-E088-8E82-233AD2EA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1CBF-D742-1EF0-09AC-0489F16F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1E41-D2EF-CF70-B4F5-066C7770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3E31-992E-D519-23F7-6D606215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4C8B-6D05-0CD8-B048-E25F530A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491D-BA7C-8B46-84E8-3247859B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DCD4-0321-E58D-12BC-2586D6C27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1487-AFF7-1FB4-4E17-3240B6AF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2143-66BC-CFEF-1910-7F86F7CE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F717-E03E-F25E-151E-D8A8FD35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0473-3ACD-CE6E-2096-679235AB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34E2-1163-9BAC-3BAA-765492017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679A4-4547-54CF-334D-4F3BFB6AF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66E86-998F-7EBE-AAAE-930594A5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B4406-288A-E66D-DE4C-E04A2419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61AB-AFD6-F08B-357D-0186F2F2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0BC2-2C77-FE3C-7722-B7F8ADC4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B84CD-AB71-9C25-4948-42B5D191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024C-37C7-835A-0B70-BB0B17E9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01EAE-AB0D-9C68-2935-5E5B9354F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18AAA-A46D-6B14-319F-991299EF0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7A1BA-23DF-9266-DADC-0067A51D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EE6E5-0A3B-BCF8-0957-D396B9D7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E6101-5E50-EC37-6421-B67CCDD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5990-D495-1F72-0FC7-DE85E236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5F7F5-3D06-674D-D1FA-70F910AA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677C-C069-48FE-AF1B-BE3EE53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9FF9-7A54-14F6-92FD-48B1369B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B0860-B75B-1863-1CDF-6D26BF7F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16FBD-0AC1-5C7B-93AA-8A806EF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0AFED-47F5-659A-3BB6-0A062ED1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0AD8-7953-45B2-8757-F31F65BA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63CF-4992-F1CD-C692-26554549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BA12F-4630-536F-3185-EAC29D69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0B50-1AD8-EF50-19D3-A3F1A32C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5FC26-6115-5A6C-52EA-D55607E3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835C7-48AE-1DE7-D265-D64FB3C4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9B0E-4DE7-6562-C304-8C216CDA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19C97-460D-B475-D3B6-1AA3A2CB2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A0C08-C4DC-B67E-46D5-133EF070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EB23E-0F61-DD49-C757-3246131B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FC79C-A8A3-45AF-EE9F-612C8241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3A9C3-401A-0403-1CE0-18F57457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DD8E-2BB0-D0A8-269E-D24B3C8D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E2F9-1293-1405-736E-0B3A42F2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DE63-5548-F8AE-359C-1FBE0AD1D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0F609-3EC6-4A9C-B337-A1C8B7639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F10-F5BA-9BC1-0B2D-4DD114112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1A90-C36C-CE0F-4FA5-07DF916A6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6BAD-22F3-4626-ADCE-AE259360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oportal.org/study/summary?id=crc_msk_20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damWojtul28/Moffitt-Data-Analysis" TargetMode="External"/><Relationship Id="rId4" Type="http://schemas.openxmlformats.org/officeDocument/2006/relationships/hyperlink" Target="https://www.ncbi.nlm.nih.gov/pmc/articles/PMC576599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65991/bin/NIHMS928716-supplement-2.xlsx" TargetMode="External"/><Relationship Id="rId2" Type="http://schemas.openxmlformats.org/officeDocument/2006/relationships/hyperlink" Target="file:///C:\Users\adamr\Moffitt-Work\Moffitt-Data-Analysis\Publication%20PDFs\NIHMS928716-supplement-2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31B6-3A85-6334-05C1-AE439FB1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Clinical sequencing defines the genomic landscape of </a:t>
            </a:r>
            <a:br>
              <a:rPr lang="en-US" dirty="0"/>
            </a:br>
            <a:r>
              <a:rPr lang="en-US" dirty="0"/>
              <a:t>metastatic colorectal cancer - Paper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0D01-6325-51EB-EDC6-8A2775307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Wojtulewski</a:t>
            </a:r>
          </a:p>
          <a:p>
            <a:r>
              <a:rPr lang="en-US" dirty="0"/>
              <a:t>Machine Learning Department</a:t>
            </a:r>
          </a:p>
          <a:p>
            <a:r>
              <a:rPr lang="en-US" dirty="0"/>
              <a:t>Moffitt Cancer Center</a:t>
            </a:r>
          </a:p>
        </p:txBody>
      </p:sp>
    </p:spTree>
    <p:extLst>
      <p:ext uri="{BB962C8B-B14F-4D97-AF65-F5344CB8AC3E}">
        <p14:creationId xmlns:p14="http://schemas.microsoft.com/office/powerpoint/2010/main" val="262574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56F4-8C85-F058-9156-B21BB2CD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vs Right Primary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69C7-F1DE-576A-0A81-D72CB2CD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1375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“We found that the 5-year median OS for patients with right-sided tumors was 45% compared to 67% for patients with left-sided tumors”</a:t>
            </a:r>
          </a:p>
          <a:p>
            <a:r>
              <a:rPr lang="en-US" dirty="0"/>
              <a:t>Tumor stage at diagnosis:</a:t>
            </a:r>
          </a:p>
          <a:p>
            <a:pPr lvl="1"/>
            <a:r>
              <a:rPr lang="en-US" dirty="0"/>
              <a:t>Left-sided MSS mCRC, was 3% stage I, 8% stage II, 22% stage III, and 67% stage IV</a:t>
            </a:r>
          </a:p>
          <a:p>
            <a:pPr lvl="1"/>
            <a:r>
              <a:rPr lang="en-US" dirty="0"/>
              <a:t>Right-sided MSS mCRC, was 1% stage I, 6% stage II, 20% stage III, and 73% stage IV</a:t>
            </a:r>
          </a:p>
          <a:p>
            <a:r>
              <a:rPr lang="en-US" dirty="0"/>
              <a:t>The frequency of single site of metastasis at the time of diagnosis of metastatic disease: </a:t>
            </a:r>
            <a:r>
              <a:rPr lang="en-US" b="1" dirty="0"/>
              <a:t>66% of right-sided tumors </a:t>
            </a:r>
            <a:r>
              <a:rPr lang="en-US" dirty="0"/>
              <a:t>versus 74% of </a:t>
            </a:r>
            <a:r>
              <a:rPr lang="en-US" dirty="0" err="1"/>
              <a:t>leftsided</a:t>
            </a:r>
            <a:r>
              <a:rPr lang="en-US" dirty="0"/>
              <a:t> mCRC</a:t>
            </a:r>
          </a:p>
          <a:p>
            <a:r>
              <a:rPr lang="en-US" dirty="0"/>
              <a:t>Patients younger than 50 years: 19% have right-sided primaries and 81% have left-sided primaries</a:t>
            </a:r>
          </a:p>
          <a:p>
            <a:r>
              <a:rPr lang="en-US" dirty="0"/>
              <a:t>Patients 50 years or older, 31% have right-sided primaries and 69% have </a:t>
            </a:r>
            <a:r>
              <a:rPr lang="en-US" dirty="0" err="1"/>
              <a:t>leftsided</a:t>
            </a:r>
            <a:r>
              <a:rPr lang="en-US" dirty="0"/>
              <a:t> primaries</a:t>
            </a:r>
          </a:p>
        </p:txBody>
      </p:sp>
    </p:spTree>
    <p:extLst>
      <p:ext uri="{BB962C8B-B14F-4D97-AF65-F5344CB8AC3E}">
        <p14:creationId xmlns:p14="http://schemas.microsoft.com/office/powerpoint/2010/main" val="25647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42F-7A92-4A15-64FF-81BBE80F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Differing Genomic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1A81-E131-C631-37CD-30D01289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“Using these genes in a multivariate model correcting for primary tumor location, oncogenic alterations in APC (HR=0.57, p&lt;0.01), BRAF (HR=2.02, p&lt;0.001), KRAS (HR=1.40, p&lt;0.01), and NRAS (HR 2.59, p&lt;0.01) were predictive of survival, whereas primary site was not”</a:t>
            </a:r>
          </a:p>
          <a:p>
            <a:r>
              <a:rPr lang="en-US" dirty="0"/>
              <a:t>We identified five subgroups from this analysis, each with differing distribution by primary tumor site</a:t>
            </a:r>
          </a:p>
          <a:p>
            <a:pPr lvl="1"/>
            <a:r>
              <a:rPr lang="en-US" dirty="0"/>
              <a:t>(1) RTK activated alone, (2) RAS-MAPK pathway activated, (3) PI3K pathway activated, (4) concurrent RAS-MAPK/PI3K pathway activation, and (5) no alterations</a:t>
            </a:r>
          </a:p>
          <a:p>
            <a:pPr lvl="2"/>
            <a:r>
              <a:rPr lang="en-US" dirty="0"/>
              <a:t>Survival was longest for patients whose tumors had either no genomic pathway alteration or only RTK alterations.</a:t>
            </a:r>
          </a:p>
          <a:p>
            <a:pPr lvl="2"/>
            <a:r>
              <a:rPr lang="en-US" dirty="0"/>
              <a:t>Survival was shortest for patients whose tumors had RAS pathway alterations.</a:t>
            </a:r>
          </a:p>
        </p:txBody>
      </p:sp>
    </p:spTree>
    <p:extLst>
      <p:ext uri="{BB962C8B-B14F-4D97-AF65-F5344CB8AC3E}">
        <p14:creationId xmlns:p14="http://schemas.microsoft.com/office/powerpoint/2010/main" val="196493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1596C-5031-202A-AA9B-5430AD47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42128-95B1-F86B-C1C0-65CDC7BD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“Since the most common first site(s) of metastasis varied significantly between right-sided and left-sided primaries, the varied pattern of metastasis by genomic subgroups may underlie this difference in metastatic tropisms by primary site and thus underlie survival differences seen between right-sided and left-sided primaries”</a:t>
            </a:r>
          </a:p>
          <a:p>
            <a:r>
              <a:rPr lang="en-US" dirty="0"/>
              <a:t>“Suggest that selective inhibitors of other RTKs, such ERBB2, may exhibit higher efficacy in left-sided tumors.”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6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1B71-B294-F3BF-2AA6-49C9F145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2FAC-2602-FA23-8361-45A842B4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“We evaluated how often genomic analysis provides potentially clinically actionable therapeutic information in mCRC and compared the spectrum of targetable genomic alterations by primary tumor site. Using the </a:t>
            </a:r>
            <a:r>
              <a:rPr lang="en-US" dirty="0" err="1"/>
              <a:t>OncoKB</a:t>
            </a:r>
            <a:r>
              <a:rPr lang="en-US" dirty="0"/>
              <a:t> classification system (Chakravarty et al., 2017) (oncokb.org), we stratified genomic alterations by highest level of clinical actionability (Figure 3A). </a:t>
            </a:r>
            <a:r>
              <a:rPr lang="en-US" dirty="0" err="1"/>
              <a:t>OncoKB</a:t>
            </a:r>
            <a:r>
              <a:rPr lang="en-US" dirty="0"/>
              <a:t> assigns levels of actionability to genomic alterations based on evidence for the genomic alteration to serve as a biomarker either in that cancer type or in other cancer types.”</a:t>
            </a:r>
          </a:p>
          <a:p>
            <a:pPr lvl="1"/>
            <a:r>
              <a:rPr lang="en-US" dirty="0"/>
              <a:t>Were these treatments already given or were these projections made by the researchers for what would be best?</a:t>
            </a:r>
          </a:p>
        </p:txBody>
      </p:sp>
    </p:spTree>
    <p:extLst>
      <p:ext uri="{BB962C8B-B14F-4D97-AF65-F5344CB8AC3E}">
        <p14:creationId xmlns:p14="http://schemas.microsoft.com/office/powerpoint/2010/main" val="270088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C44-518D-5D40-E09D-93B3FA5A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B45B-E48D-A850-FA86-1AB71512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definitions and distinctions for each molecular subtype.</a:t>
            </a:r>
          </a:p>
          <a:p>
            <a:pPr lvl="1"/>
            <a:r>
              <a:rPr lang="en-US" dirty="0"/>
              <a:t>Included explanation for edge/tricky case</a:t>
            </a:r>
          </a:p>
          <a:p>
            <a:r>
              <a:rPr lang="en-US" dirty="0"/>
              <a:t>Justification of methods</a:t>
            </a:r>
          </a:p>
          <a:p>
            <a:r>
              <a:rPr lang="en-US" dirty="0"/>
              <a:t>Points to causes to OS of patients</a:t>
            </a:r>
          </a:p>
          <a:p>
            <a:r>
              <a:rPr lang="en-US" dirty="0"/>
              <a:t>Descriptive and varying figures</a:t>
            </a:r>
          </a:p>
          <a:p>
            <a:pPr lvl="1"/>
            <a:r>
              <a:rPr lang="en-US" dirty="0"/>
              <a:t>Easily the most informative are the ones that details the split between genes</a:t>
            </a:r>
          </a:p>
        </p:txBody>
      </p:sp>
    </p:spTree>
    <p:extLst>
      <p:ext uri="{BB962C8B-B14F-4D97-AF65-F5344CB8AC3E}">
        <p14:creationId xmlns:p14="http://schemas.microsoft.com/office/powerpoint/2010/main" val="152044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5FD3-354C-35CD-03F6-656250BD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Critiques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6855-DDE3-8305-0361-A6EABE42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“Among MSI-H/hypermutated cases, median age at diagnosis was 72 years for BRAF V600E mutant cases and 55 years for cases without BRAF V600E mutation (p&lt;0.01).”</a:t>
            </a:r>
          </a:p>
          <a:p>
            <a:pPr lvl="1"/>
            <a:r>
              <a:rPr lang="en-US" dirty="0"/>
              <a:t>This is a really specific case that is highlighted. No context for the importance is provided. </a:t>
            </a:r>
          </a:p>
          <a:p>
            <a:r>
              <a:rPr lang="en-US" dirty="0"/>
              <a:t>“Interestingly, this tumor also harbored ERBB2 amplification, another </a:t>
            </a:r>
            <a:r>
              <a:rPr lang="en-US" dirty="0">
                <a:solidFill>
                  <a:srgbClr val="FF0000"/>
                </a:solidFill>
              </a:rPr>
              <a:t>potential</a:t>
            </a:r>
            <a:r>
              <a:rPr lang="en-US" dirty="0"/>
              <a:t> mechanism of cetuximab resistance.”</a:t>
            </a:r>
          </a:p>
          <a:p>
            <a:pPr lvl="1"/>
            <a:r>
              <a:rPr lang="en-US" dirty="0"/>
              <a:t>Potential mechanism based on what?</a:t>
            </a:r>
          </a:p>
          <a:p>
            <a:pPr lvl="1"/>
            <a:r>
              <a:rPr lang="en-US" dirty="0"/>
              <a:t>Use ‘potential’ several times, but do not always explain why this is the case</a:t>
            </a:r>
          </a:p>
          <a:p>
            <a:r>
              <a:rPr lang="en-US" dirty="0"/>
              <a:t>Figures separate from text</a:t>
            </a:r>
          </a:p>
          <a:p>
            <a:r>
              <a:rPr lang="en-US" dirty="0"/>
              <a:t>Figure 1B – lack of labels in the colored circles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5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7FCA-DC82-0B88-B24E-8EB82C5E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 and Details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246C89-84C1-D6FE-02CE-5EA43A35B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and Authors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136A4-11F3-151B-593D-0E6476278C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76582"/>
            <a:ext cx="5157787" cy="334157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257FCD-87FA-062E-0BA1-71C45F752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to Access Paper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81029-6CA9-1E55-D545-A3AD20D18A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https://www.cbioportal.org/study/summary?id=crc_msk_2017</a:t>
            </a:r>
            <a:endParaRPr lang="en-US" dirty="0"/>
          </a:p>
          <a:p>
            <a:r>
              <a:rPr lang="en-US" dirty="0">
                <a:hlinkClick r:id="rId4"/>
              </a:rPr>
              <a:t>https://www.ncbi.nlm.nih.gov/pmc/articles/PMC5765991/</a:t>
            </a:r>
            <a:endParaRPr lang="en-US" dirty="0"/>
          </a:p>
          <a:p>
            <a:r>
              <a:rPr lang="en-US" dirty="0">
                <a:hlinkClick r:id="rId5"/>
              </a:rPr>
              <a:t>https://github.com/AdamWojtul28/Moffitt-Data-Analysis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A323-7623-8BDB-44CB-4348E41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46C4-23F9-CAEB-4975-534FDFB0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“Metastatic colorectal cancers (</a:t>
            </a:r>
            <a:r>
              <a:rPr lang="en-US" dirty="0" err="1"/>
              <a:t>mCRCs</a:t>
            </a:r>
            <a:r>
              <a:rPr lang="en-US" dirty="0"/>
              <a:t>) are clinically heterogeneous, but the </a:t>
            </a:r>
            <a:r>
              <a:rPr lang="en-US" dirty="0">
                <a:solidFill>
                  <a:srgbClr val="FF0000"/>
                </a:solidFill>
              </a:rPr>
              <a:t>genomic basis of this variability remains poorly understood</a:t>
            </a:r>
            <a:r>
              <a:rPr lang="en-US" dirty="0"/>
              <a:t>.”</a:t>
            </a:r>
          </a:p>
          <a:p>
            <a:r>
              <a:rPr lang="en-US" dirty="0"/>
              <a:t>“Metastatic CRC (mCRC)… is the </a:t>
            </a:r>
            <a:r>
              <a:rPr lang="en-US" dirty="0">
                <a:solidFill>
                  <a:srgbClr val="FF0000"/>
                </a:solidFill>
              </a:rPr>
              <a:t>third most common cause of cancer death </a:t>
            </a:r>
            <a:r>
              <a:rPr lang="en-US" dirty="0"/>
              <a:t>worldwide [now second] and there is a growing incidence of CRC, often metastatic, among younger patients”</a:t>
            </a:r>
          </a:p>
          <a:p>
            <a:r>
              <a:rPr lang="en-US" dirty="0"/>
              <a:t>“Comprehensive sequencing studies, such as The Cancer Genome Atlas (TCGA) (Cancer Genome Atlas Network, 2012; </a:t>
            </a:r>
            <a:r>
              <a:rPr lang="en-US" dirty="0" err="1"/>
              <a:t>Giannakis</a:t>
            </a:r>
            <a:r>
              <a:rPr lang="en-US" dirty="0"/>
              <a:t> et al., 2016; </a:t>
            </a:r>
            <a:r>
              <a:rPr lang="en-US" dirty="0" err="1"/>
              <a:t>Haan</a:t>
            </a:r>
            <a:r>
              <a:rPr lang="en-US" dirty="0"/>
              <a:t> et al., 2014), have defined molecular subtypes of CRC, </a:t>
            </a:r>
            <a:r>
              <a:rPr lang="en-US" b="1" dirty="0"/>
              <a:t>microsatellite instability-high (MSI-H)/hypermutated</a:t>
            </a:r>
            <a:r>
              <a:rPr lang="en-US" dirty="0"/>
              <a:t>, and </a:t>
            </a:r>
            <a:r>
              <a:rPr lang="en-US" b="1" dirty="0"/>
              <a:t>microsatellite stable (MSS) CRCs </a:t>
            </a:r>
            <a:r>
              <a:rPr lang="en-US" dirty="0"/>
              <a:t>(</a:t>
            </a:r>
            <a:r>
              <a:rPr lang="en-US" dirty="0" err="1"/>
              <a:t>Donehower</a:t>
            </a:r>
            <a:r>
              <a:rPr lang="en-US" dirty="0"/>
              <a:t> et al., 2013).</a:t>
            </a:r>
          </a:p>
          <a:p>
            <a:pPr lvl="1"/>
            <a:r>
              <a:rPr lang="en-US" dirty="0"/>
              <a:t>The latter is less treatable because stability makes it difficult for the body to detect it and implement countermeasures. </a:t>
            </a:r>
          </a:p>
        </p:txBody>
      </p:sp>
    </p:spTree>
    <p:extLst>
      <p:ext uri="{BB962C8B-B14F-4D97-AF65-F5344CB8AC3E}">
        <p14:creationId xmlns:p14="http://schemas.microsoft.com/office/powerpoint/2010/main" val="8468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999C-F93E-96F8-5510-3183DCB1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Goal/Purpose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E998-28A8-F0D5-99F2-222887B8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goal of this study is to </a:t>
            </a:r>
            <a:r>
              <a:rPr lang="en-US" b="1" dirty="0"/>
              <a:t>define the genomic landscape of metastatic tumors</a:t>
            </a:r>
            <a:r>
              <a:rPr lang="en-US" dirty="0"/>
              <a:t> and to </a:t>
            </a:r>
            <a:r>
              <a:rPr lang="en-US" b="1" dirty="0"/>
              <a:t>identify prognostic and predictive biomarkers</a:t>
            </a:r>
            <a:r>
              <a:rPr lang="en-US" dirty="0"/>
              <a:t>. Additionally, by analyzing mCRC within the clinical setting, we aimed to </a:t>
            </a:r>
            <a:r>
              <a:rPr lang="en-US" b="1" dirty="0"/>
              <a:t>evaluate how often genomic analysis provides clinically actionable therapeutic information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4261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3EAE-501E-73D9-A93C-C1778619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39EE-3F57-EF79-7D60-CCB9651F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file"/>
              </a:rPr>
              <a:t>C:\Users\adamr\Moffitt-Work\Moffitt-Data-Analysis\Publication PDFs\NIHMS928716-supplement-2.xlsx</a:t>
            </a:r>
            <a:endParaRPr lang="en-US" dirty="0"/>
          </a:p>
          <a:p>
            <a:r>
              <a:rPr lang="en-US" dirty="0">
                <a:hlinkClick r:id="rId3"/>
              </a:rPr>
              <a:t>https://www.ncbi.nlm.nih.gov/pmc/articles/PMC5765991/bin/NIHMS928716-supplement-2.xlsx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34FA-A27F-CACA-4E2D-AE0F4236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7131-4940-5ED9-264D-F07DCF43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“Analyzed a total of </a:t>
            </a:r>
            <a:r>
              <a:rPr lang="en-US" b="1" dirty="0"/>
              <a:t>1134</a:t>
            </a:r>
            <a:r>
              <a:rPr lang="en-US" dirty="0"/>
              <a:t> colorectal adenocarcinomas, consisting of 1011 tumors (478 primaries, 533 metastases) from 979 patients with mCRC and 123 tumors from 120 patients with early-stage CRC”.</a:t>
            </a:r>
          </a:p>
          <a:p>
            <a:r>
              <a:rPr lang="en-US" b="1" dirty="0"/>
              <a:t>1027 MSS </a:t>
            </a:r>
            <a:r>
              <a:rPr lang="en-US" dirty="0"/>
              <a:t>tumors (90.6%), </a:t>
            </a:r>
            <a:r>
              <a:rPr lang="en-US" b="1" dirty="0"/>
              <a:t>99 MSI-H/hypermutated</a:t>
            </a:r>
            <a:r>
              <a:rPr lang="en-US" dirty="0"/>
              <a:t> tumors (8.7%), and </a:t>
            </a:r>
            <a:r>
              <a:rPr lang="en-US" b="1" dirty="0"/>
              <a:t>8 POLE mutant tumors </a:t>
            </a:r>
            <a:r>
              <a:rPr lang="en-US" dirty="0"/>
              <a:t>(0.7%)</a:t>
            </a:r>
          </a:p>
          <a:p>
            <a:r>
              <a:rPr lang="en-US" dirty="0"/>
              <a:t>“Just over half of specimens (52%) were obtained before any treatment.”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5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0BB9-B05B-AC7B-7944-C38AC388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5189-E6B0-7F9F-3B38-4C87B6A9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“Forty-seven recurrently mutated genes [for MSS CRC] were identified, the most frequently mutated being APC (79%), TP53 (78%), KRAS (44%), PIK3CA (18%), and SMAD4 (16%).”</a:t>
            </a:r>
          </a:p>
          <a:p>
            <a:r>
              <a:rPr lang="en-US" dirty="0"/>
              <a:t>“Median age at diagnosis was significantly higher for MSI-H/hypermutated CRC patients than for MSS CRC patients (60 years versus 54 years, p=0.01).”</a:t>
            </a:r>
          </a:p>
        </p:txBody>
      </p:sp>
    </p:spTree>
    <p:extLst>
      <p:ext uri="{BB962C8B-B14F-4D97-AF65-F5344CB8AC3E}">
        <p14:creationId xmlns:p14="http://schemas.microsoft.com/office/powerpoint/2010/main" val="94663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F99D-0E78-DBAD-E346-2527F1CE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Trends to Look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8F5E-779F-F96C-4F1E-642510F6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“Potentially novel recurrently mutated genes in MSS CRC, which included PTPRS, PIK3CG, FLT4, MAP2K4, IKZF1, JUN, TBX3, FOXP1, INHBA, and CDKN1B.”</a:t>
            </a:r>
          </a:p>
          <a:p>
            <a:r>
              <a:rPr lang="en-US" dirty="0"/>
              <a:t>There is “a higher rate of liver and lung metastases with left-sided primary tumors and a higher rate of peritoneal metastases and metastases to other sites with right-sided primary tumors”</a:t>
            </a:r>
          </a:p>
          <a:p>
            <a:r>
              <a:rPr lang="en-US" dirty="0"/>
              <a:t>“BRAF mutations have been associated with increased </a:t>
            </a:r>
            <a:r>
              <a:rPr lang="en-US" b="1" dirty="0"/>
              <a:t>peritoneal</a:t>
            </a:r>
            <a:r>
              <a:rPr lang="en-US" dirty="0"/>
              <a:t> disease and ascites and KRAS mutations have been associated with increased ovarian metastases, both genotypes enriched in right-sided primary tumors”</a:t>
            </a:r>
          </a:p>
        </p:txBody>
      </p:sp>
    </p:spTree>
    <p:extLst>
      <p:ext uri="{BB962C8B-B14F-4D97-AF65-F5344CB8AC3E}">
        <p14:creationId xmlns:p14="http://schemas.microsoft.com/office/powerpoint/2010/main" val="384514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F5F2-2126-BD99-AF5C-7BB23B5E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5451-FD9E-B668-8A4A-580F5361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“Long </a:t>
            </a:r>
            <a:r>
              <a:rPr lang="en-US" b="1" dirty="0"/>
              <a:t>CTNNB1 exon 3 deletions </a:t>
            </a:r>
            <a:r>
              <a:rPr lang="en-US" dirty="0"/>
              <a:t>were most common in CRC”; 20 in this study”</a:t>
            </a:r>
          </a:p>
          <a:p>
            <a:pPr lvl="1"/>
            <a:r>
              <a:rPr lang="en-US" dirty="0"/>
              <a:t>“these long deletion events are highly enriched in CRC, suggesting differences in the mechanisms of WNT pathway activation in CRC”</a:t>
            </a:r>
          </a:p>
          <a:p>
            <a:r>
              <a:rPr lang="en-US" dirty="0"/>
              <a:t>“Beyond microsatellite instability, </a:t>
            </a:r>
            <a:r>
              <a:rPr lang="en-US" b="1" dirty="0"/>
              <a:t>potentially actionable alterations were enriched in MSI-H/hypermutated </a:t>
            </a:r>
            <a:r>
              <a:rPr lang="en-US" dirty="0"/>
              <a:t>tumors compared with MSS tumors (86% versus 37%)”</a:t>
            </a:r>
          </a:p>
          <a:p>
            <a:r>
              <a:rPr lang="en-US" u="sng" dirty="0"/>
              <a:t>“Data suggest that the survival differences seen between patients having right- and those having left-sided primary tumor sites in mCRC are </a:t>
            </a:r>
            <a:r>
              <a:rPr lang="en-US" b="1" u="sng" dirty="0"/>
              <a:t>largely driven by genomic differences</a:t>
            </a:r>
            <a:r>
              <a:rPr lang="en-US" u="sng" dirty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7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1294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Clinical sequencing defines the genomic landscape of  metastatic colorectal cancer - Paper Analysis</vt:lpstr>
      <vt:lpstr>Paper Title and Details</vt:lpstr>
      <vt:lpstr>Background</vt:lpstr>
      <vt:lpstr>Goal/Purpose of the Study</vt:lpstr>
      <vt:lpstr>Data</vt:lpstr>
      <vt:lpstr>Sample Information</vt:lpstr>
      <vt:lpstr>Notable Statistics</vt:lpstr>
      <vt:lpstr>Interesting Trends to Look Into</vt:lpstr>
      <vt:lpstr>Main Findings</vt:lpstr>
      <vt:lpstr>Left vs Right Primary Site</vt:lpstr>
      <vt:lpstr>Impact of Differing Genomic Landscape</vt:lpstr>
      <vt:lpstr>Paper Conclusions</vt:lpstr>
      <vt:lpstr>Question</vt:lpstr>
      <vt:lpstr>Successes of the Paper</vt:lpstr>
      <vt:lpstr>Critiques of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sequencing defines the genomic landscape of  metastatic colorectal cancer - Paper Analysis</dc:title>
  <dc:creator>Wojtulewski Adam</dc:creator>
  <cp:lastModifiedBy>Wojtulewski Adam</cp:lastModifiedBy>
  <cp:revision>2</cp:revision>
  <dcterms:created xsi:type="dcterms:W3CDTF">2023-09-13T03:52:04Z</dcterms:created>
  <dcterms:modified xsi:type="dcterms:W3CDTF">2023-09-13T14:35:48Z</dcterms:modified>
</cp:coreProperties>
</file>