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59" r:id="rId6"/>
    <p:sldId id="258" r:id="rId7"/>
    <p:sldId id="260" r:id="rId8"/>
    <p:sldId id="265" r:id="rId9"/>
    <p:sldId id="267" r:id="rId10"/>
    <p:sldId id="268" r:id="rId11"/>
    <p:sldId id="272" r:id="rId12"/>
    <p:sldId id="269" r:id="rId13"/>
    <p:sldId id="270" r:id="rId14"/>
    <p:sldId id="262" r:id="rId15"/>
    <p:sldId id="271" r:id="rId16"/>
    <p:sldId id="273" r:id="rId17"/>
    <p:sldId id="275" r:id="rId18"/>
    <p:sldId id="274" r:id="rId19"/>
    <p:sldId id="276" r:id="rId20"/>
    <p:sldId id="27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FFF48-1AC2-425F-91D9-5B0875D6228A}" v="2" dt="2023-07-26T14:14:5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7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0D32-F018-AD77-E67A-CE50CE3D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DFA0-907A-C11A-35C7-0CE26431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E527-FCE8-8DB0-7452-47344D8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982A-E1AE-4490-9AF0-E04EE70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F44E-F500-3BDA-1226-2508202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82D-6C64-9CBB-5ACA-B13027E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8C46-EF44-0AA3-6F6D-5DECDE28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F400-A50B-6FD6-CC74-DC73D3F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9151-45EC-B4FE-B7AD-9D52EBD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C537-6500-36F6-531E-C508DEB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DB767-C70E-30C2-712E-15BECB49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9339-427D-744B-DFF7-DAF7F9F3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3C54-5CBC-49CA-BED0-8E5DC13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EE5E-E5B5-C42E-28BF-2DEDDD2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AF70-D732-2C50-87EC-8ED7B2F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38-5A13-0D8F-DC14-7D8A1445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465E-0A93-7421-6B21-3D2C2DB9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3523-DE00-9EB2-1ED8-4FDA6D4F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078E-6D2C-702A-5BA4-1375D5F1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7287-492E-9FFD-67D6-E480EB52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5E6-4032-8E48-E9BB-A90C575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796F-884A-CE86-ED13-EFBB5F3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B119-D7A1-002B-924B-34C7D2C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7A7C-45A4-63DB-2C9C-30CC49C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8B2B-88E2-AE9F-1BB6-C09D559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AF4-DAD6-D328-7D48-A5A34D0A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C7E5-AD7E-14AF-58C3-9591E135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535E-0ED3-2F2C-B3DC-4A7AF5AB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BE47-DBB2-3FFF-6397-BFFBD49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2EB2-74A4-46C5-CBCA-19F1E7C8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BD34-95D1-2A23-EFDD-BDA858DD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94A-00F1-6BB5-A4DE-25CBF04F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BE58A-C994-C25F-1184-205AEF98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695F-0E02-2126-F33F-1F761E19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49FF7-7606-E1E2-ED76-21471D19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D931A-DB40-4A81-6ECA-7C168323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DA19-6E20-5356-1684-6AAAE525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CE49-E813-9082-0569-1695E595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A9F6-43B5-07FF-8849-AC124E5A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0C-E5DE-D74E-32FC-44DF72D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8DF1-7EDD-AA92-EA29-5DFD258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78B17-59EF-8C3F-C567-5DD77403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2CDB7-18AE-38D0-A2BF-297BAB7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EB2E8-7D23-FE6E-6A52-F007E09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C13A7-8E95-5ED8-D3F7-D6FB1C9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5CB5-F0E5-485E-AD92-700E6AA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559-E4F1-2510-3236-3E81687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1917-C083-2882-FEDD-1CB690EC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3E47-FAA9-AED5-DA5F-EE245C26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5147-5FF0-2DEE-3604-D087364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C964-DF1A-AF79-88AD-2DC43720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9864-00B5-9502-987B-A083AAD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1E91-8E3D-9CAA-0675-FC83BAA8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CBB00-9268-116E-E60A-CB0EFFD0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11A8E-F715-B924-CBC6-D8908F9E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CB46-A0B0-C433-265F-9F8F3727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F139-023B-A249-6048-746FEB8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5DAA-21F5-0ECF-1AE0-648E187B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9A337-4677-3636-F5CE-B1E5B2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5662-3FB8-3AC3-5A75-53E9C98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C8F1-B0E6-4A72-AAB0-CD7183D6E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BC91-C92A-43A0-AA70-06FDDE079E4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25B4-6EE5-C1EE-A0E4-297511FE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F25B-0215-B3AC-3038-70A8461D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53D-6075-71F2-F49F-C36E933E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925" y="355765"/>
            <a:ext cx="9758149" cy="3073235"/>
          </a:xfrm>
        </p:spPr>
        <p:txBody>
          <a:bodyPr>
            <a:noAutofit/>
          </a:bodyPr>
          <a:lstStyle/>
          <a:p>
            <a:r>
              <a:rPr lang="en-US" sz="4800" dirty="0"/>
              <a:t>Understanding variability in response to therapy across patients with colorectal cancer metastasizing to liver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CD09-52A7-6752-9DE4-1AB8A391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Adam </a:t>
            </a:r>
            <a:r>
              <a:rPr lang="pl-PL" dirty="0" err="1"/>
              <a:t>Wojtulewski</a:t>
            </a:r>
            <a:endParaRPr lang="pl-PL" dirty="0"/>
          </a:p>
          <a:p>
            <a:r>
              <a:rPr lang="pl-PL" dirty="0" err="1"/>
              <a:t>Moffitt</a:t>
            </a:r>
            <a:r>
              <a:rPr lang="pl-PL" dirty="0"/>
              <a:t> </a:t>
            </a:r>
            <a:r>
              <a:rPr lang="pl-PL" dirty="0" err="1"/>
              <a:t>Cancer</a:t>
            </a:r>
            <a:r>
              <a:rPr lang="pl-PL" dirty="0"/>
              <a:t> Center</a:t>
            </a:r>
          </a:p>
          <a:p>
            <a:r>
              <a:rPr lang="pl-PL" dirty="0"/>
              <a:t>Machine Learning </a:t>
            </a:r>
            <a:r>
              <a:rPr lang="pl-PL" dirty="0" err="1"/>
              <a:t>Department</a:t>
            </a:r>
            <a:endParaRPr lang="pl-PL" dirty="0"/>
          </a:p>
          <a:p>
            <a:r>
              <a:rPr lang="pl-PL" dirty="0"/>
              <a:t>Karolak Lab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4447-6B9E-6F17-A60B-41A70481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33" y="5269103"/>
            <a:ext cx="1233132" cy="12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5B708-9AE9-2B6F-90E1-30AACBC2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Neural Networks Work</a:t>
            </a:r>
          </a:p>
        </p:txBody>
      </p:sp>
      <p:pic>
        <p:nvPicPr>
          <p:cNvPr id="8" name="Content Placeholder 7" descr="A diagram of functions and functions&#10;&#10;Description automatically generated">
            <a:extLst>
              <a:ext uri="{FF2B5EF4-FFF2-40B4-BE49-F238E27FC236}">
                <a16:creationId xmlns:a16="http://schemas.microsoft.com/office/drawing/2014/main" id="{2E138895-82D1-F330-27A5-3E89A8B5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29" y="1877876"/>
            <a:ext cx="8659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(Deep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058-664E-DCE5-64CB-DA9536BD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B5BF-5C87-8EFB-3FB6-62C6D4AB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6415-E95B-16F0-C49E-9BFD4AE6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7CB0-C86C-60F7-9EE7-D6D4C85D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to Moffitt Data</a:t>
            </a:r>
          </a:p>
          <a:p>
            <a:r>
              <a:rPr lang="en-US" dirty="0"/>
              <a:t>Development of a self-learning interface to support clinical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37057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058-664E-DCE5-64CB-DA9536BD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B5BF-5C87-8EFB-3FB6-62C6D4AB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Family, Machine Learning, team members</a:t>
            </a:r>
          </a:p>
        </p:txBody>
      </p:sp>
    </p:spTree>
    <p:extLst>
      <p:ext uri="{BB962C8B-B14F-4D97-AF65-F5344CB8AC3E}">
        <p14:creationId xmlns:p14="http://schemas.microsoft.com/office/powerpoint/2010/main" val="38741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8812-B014-D580-5432-F8D2A38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91E0-9B5D-5B37-CCB7-928E599D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304" cy="4351338"/>
          </a:xfrm>
        </p:spPr>
        <p:txBody>
          <a:bodyPr/>
          <a:lstStyle/>
          <a:p>
            <a:r>
              <a:rPr lang="en-US" dirty="0"/>
              <a:t>Year, major, university, other info, photo</a:t>
            </a:r>
          </a:p>
          <a:p>
            <a:r>
              <a:rPr lang="en-US" dirty="0"/>
              <a:t>LinkedIn QR code/link -&gt;</a:t>
            </a:r>
          </a:p>
          <a:p>
            <a:r>
              <a:rPr lang="en-US" dirty="0" err="1"/>
              <a:t>Karolak</a:t>
            </a:r>
            <a:r>
              <a:rPr lang="en-US" dirty="0"/>
              <a:t> Lab QR code</a:t>
            </a:r>
          </a:p>
          <a:p>
            <a:endParaRPr lang="en-US" dirty="0"/>
          </a:p>
          <a:p>
            <a:r>
              <a:rPr lang="en-US" dirty="0"/>
              <a:t>Internship opportunity to have a hands-on application of machine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348369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058-664E-DCE5-64CB-DA9536BD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B5BF-5C87-8EFB-3FB6-62C6D4AB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571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E553-2DB9-357B-F45A-1273AA88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Consulted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684-5BF0-4C63-6A4D-95BA4B0B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https://www.cancer.gov/publications/dictionaries/cancer-terms/def/metastasis</a:t>
            </a:r>
          </a:p>
          <a:p>
            <a:r>
              <a:rPr lang="en-US" sz="1400" dirty="0"/>
              <a:t>https://bjssjournals.onlinelibrary.wiley.com/doi/10.1002/bjs5.50341#:~:text=Metachronous%20metastasis%20was%20defined%20as,mm%20of%20the%20resection%20margin.</a:t>
            </a:r>
          </a:p>
          <a:p>
            <a:r>
              <a:rPr lang="en-US" sz="1400" dirty="0"/>
              <a:t>https://www.ncbi.nlm.nih.gov/pmc/articles/PMC3349572/#:~:text=%22Synchronous%20metastasis%22%20and%20%22synchronous,of%20the%20primary%20colon%20cancer.</a:t>
            </a:r>
          </a:p>
        </p:txBody>
      </p:sp>
    </p:spTree>
    <p:extLst>
      <p:ext uri="{BB962C8B-B14F-4D97-AF65-F5344CB8AC3E}">
        <p14:creationId xmlns:p14="http://schemas.microsoft.com/office/powerpoint/2010/main" val="36175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64F-615F-713C-E2D7-BA8190D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r>
              <a:rPr lang="pl-PL" dirty="0"/>
              <a:t> </a:t>
            </a:r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2D8-1495-EB9D-A548-D4404B95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Metastasis (MS) - the spread of cancer cells from the place where they first formed to another part of the body</a:t>
            </a:r>
          </a:p>
          <a:p>
            <a:pPr lvl="1"/>
            <a:r>
              <a:rPr lang="en-US" dirty="0"/>
              <a:t>Ex. If a patient with colorectal cancer also has liver MS, this means that colorectal cancer cells have spread to the patient’s liver</a:t>
            </a:r>
          </a:p>
          <a:p>
            <a:r>
              <a:rPr lang="en-US" dirty="0"/>
              <a:t>Metachronous MS - MS that develops after completion of the initial curative treatment</a:t>
            </a:r>
          </a:p>
          <a:p>
            <a:r>
              <a:rPr lang="en-US" dirty="0"/>
              <a:t>Synchronous MS – MS that develops together with or within a three-month interval of the diagnosis of the primary cancer</a:t>
            </a:r>
          </a:p>
          <a:p>
            <a:r>
              <a:rPr lang="en-US" dirty="0"/>
              <a:t>Resection – the process of cutting out tissue or part of an organ.</a:t>
            </a:r>
          </a:p>
          <a:p>
            <a:r>
              <a:rPr lang="en-US" dirty="0"/>
              <a:t>Aneuploidy - an abnormality in the number of chromosomes in a cell due to loss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29966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64F-615F-713C-E2D7-BA8190D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Understanding</a:t>
            </a:r>
            <a:r>
              <a:rPr lang="pl-PL" dirty="0"/>
              <a:t> </a:t>
            </a:r>
            <a:r>
              <a:rPr lang="pl-PL" dirty="0" err="1"/>
              <a:t>Colorectal</a:t>
            </a:r>
            <a:r>
              <a:rPr lang="pl-PL" dirty="0"/>
              <a:t> </a:t>
            </a:r>
            <a:r>
              <a:rPr lang="pl-PL" dirty="0" err="1"/>
              <a:t>Cancer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2D8-1495-EB9D-A548-D4404B95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Colorectal cancer (CRC) is the second leading cause of cancer related mortality in men and women combined</a:t>
            </a:r>
            <a:endParaRPr lang="pl-PL" dirty="0"/>
          </a:p>
          <a:p>
            <a:r>
              <a:rPr lang="en-US" dirty="0"/>
              <a:t>Patients with metastatic CRC (mCRC) have an extremely poor survival rate of as low as 14% at 5-years</a:t>
            </a:r>
          </a:p>
          <a:p>
            <a:pPr lvl="1"/>
            <a:r>
              <a:rPr lang="en-US" dirty="0"/>
              <a:t>Of which, liver metastases account for a large portion of the deaths</a:t>
            </a:r>
            <a:endParaRPr lang="pl-PL" dirty="0"/>
          </a:p>
          <a:p>
            <a:r>
              <a:rPr lang="pl-PL" dirty="0"/>
              <a:t>E</a:t>
            </a:r>
            <a:r>
              <a:rPr lang="en-US" dirty="0" err="1"/>
              <a:t>ffective</a:t>
            </a:r>
            <a:r>
              <a:rPr lang="en-US" dirty="0"/>
              <a:t> chemotherapy agents</a:t>
            </a:r>
            <a:r>
              <a:rPr lang="pl-PL" dirty="0"/>
              <a:t> </a:t>
            </a:r>
            <a:r>
              <a:rPr lang="en-US" dirty="0"/>
              <a:t>and novel systemic therapies</a:t>
            </a:r>
            <a:r>
              <a:rPr lang="pl-PL" dirty="0"/>
              <a:t> </a:t>
            </a:r>
            <a:r>
              <a:rPr lang="pl-PL" dirty="0" err="1"/>
              <a:t>improve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numbers</a:t>
            </a:r>
            <a:endParaRPr lang="en-US" dirty="0"/>
          </a:p>
          <a:p>
            <a:r>
              <a:rPr lang="en-US" dirty="0"/>
              <a:t>However, patients with similar mCRC features still respond differently to treatment</a:t>
            </a:r>
            <a:endParaRPr lang="pl-PL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64F-615F-713C-E2D7-BA8190D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Varied Responses to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2D8-1495-EB9D-A548-D4404B95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with similar demographic characteristics and even similar cancer features, such as site of primary metastasis, may have different responses to treatments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130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64F-615F-713C-E2D7-BA8190D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researched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2D8-1495-EB9D-A548-D4404B95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inter-metastatic heterogeneity was a key determinant of poor patient outcome after partial liver resection</a:t>
            </a:r>
          </a:p>
          <a:p>
            <a:pPr lvl="1"/>
            <a:r>
              <a:rPr lang="en-US" dirty="0"/>
              <a:t>a level of genomic complexity below 25% was associated with a favorable patient outcome also in metastatic CRC</a:t>
            </a:r>
          </a:p>
          <a:p>
            <a:r>
              <a:rPr lang="en-US" dirty="0"/>
              <a:t>However, there is not much information out there about how best to treat patients with higher genomic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7434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64F-615F-713C-E2D7-BA8190D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researched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2D8-1495-EB9D-A548-D4404B95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molecular subtypes (MSS, MSI, POLE) – which one has the highest heterogeneity (variation) in response? Do other features play a role, such as demographic information or different types of drugs being used? </a:t>
            </a:r>
          </a:p>
          <a:p>
            <a:r>
              <a:rPr lang="en-US" dirty="0"/>
              <a:t>Given the drugs that patients were given, how long will they survive?</a:t>
            </a:r>
          </a:p>
          <a:p>
            <a:r>
              <a:rPr lang="en-US" dirty="0"/>
              <a:t>Based on the vital statuses of past patients, which drugs are best suited for certain patients?</a:t>
            </a:r>
          </a:p>
          <a:p>
            <a:r>
              <a:rPr lang="en-US" dirty="0"/>
              <a:t>Are there subgroups that are good responders? What can we see is different about </a:t>
            </a:r>
            <a:r>
              <a:rPr lang="en-US"/>
              <a:t>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444-41CF-5BF7-03CD-337A97E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8091-7DAD-792F-A756-287349D9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Artificial Neural Networks (Deep Learning)</a:t>
            </a:r>
          </a:p>
          <a:p>
            <a:r>
              <a:rPr lang="en-US" dirty="0"/>
              <a:t>Model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3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F8EB-6095-B589-29F1-AA667218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605</Words>
  <Application>Microsoft Office PowerPoint</Application>
  <PresentationFormat>Widescreen</PresentationFormat>
  <Paragraphs>62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Understanding variability in response to therapy across patients with colorectal cancer metastasizing to liver</vt:lpstr>
      <vt:lpstr>About me</vt:lpstr>
      <vt:lpstr>Understanding Key Terms</vt:lpstr>
      <vt:lpstr>Understanding Colorectal Cancer</vt:lpstr>
      <vt:lpstr>Reasons for Varied Responses to Treatments</vt:lpstr>
      <vt:lpstr>What has already been researched</vt:lpstr>
      <vt:lpstr>What needs to be researched</vt:lpstr>
      <vt:lpstr>Materials and methods</vt:lpstr>
      <vt:lpstr>Datasets</vt:lpstr>
      <vt:lpstr>Data Pre-processing</vt:lpstr>
      <vt:lpstr>Data visualization</vt:lpstr>
      <vt:lpstr>K-Means Clustering</vt:lpstr>
      <vt:lpstr>Random Forest Classifier</vt:lpstr>
      <vt:lpstr>How Neural Networks Work</vt:lpstr>
      <vt:lpstr>Artificial Neural Networks (Deep Learning)</vt:lpstr>
      <vt:lpstr>Model verification</vt:lpstr>
      <vt:lpstr>PowerPoint Presentation</vt:lpstr>
      <vt:lpstr>Future directions</vt:lpstr>
      <vt:lpstr>Acknowledgements</vt:lpstr>
      <vt:lpstr>Thank you</vt:lpstr>
      <vt:lpstr>Sources Consulted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Data Analysis</dc:title>
  <dc:creator>Adam Wojtul128</dc:creator>
  <cp:lastModifiedBy>Adam Wojtul128</cp:lastModifiedBy>
  <cp:revision>3</cp:revision>
  <dcterms:created xsi:type="dcterms:W3CDTF">2023-07-25T20:52:10Z</dcterms:created>
  <dcterms:modified xsi:type="dcterms:W3CDTF">2023-08-03T17:17:49Z</dcterms:modified>
</cp:coreProperties>
</file>