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2" r:id="rId3"/>
    <p:sldId id="267" r:id="rId4"/>
    <p:sldId id="296" r:id="rId5"/>
    <p:sldId id="293" r:id="rId6"/>
    <p:sldId id="294" r:id="rId7"/>
    <p:sldId id="295" r:id="rId8"/>
    <p:sldId id="298" r:id="rId9"/>
    <p:sldId id="299" r:id="rId10"/>
    <p:sldId id="300" r:id="rId11"/>
    <p:sldId id="281" r:id="rId12"/>
    <p:sldId id="278" r:id="rId13"/>
    <p:sldId id="2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02F3C-D3F0-4AEC-A1F3-B856D1308CF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17001-FA61-43E2-9C6E-64E7F3E3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07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0D32-F018-AD77-E67A-CE50CE3D6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FDFA0-907A-C11A-35C7-0CE264318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EE527-FCE8-8DB0-7452-47344D8E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BC91-C92A-43A0-AA70-06FDDE079E4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E982A-E1AE-4490-9AF0-E04EE70B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EF44E-F500-3BDA-1226-25082028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637F-2F20-4F33-BD29-E85419E6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5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E82D-6C64-9CBB-5ACA-B13027E2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48C46-EF44-0AA3-6F6D-5DECDE286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1F400-A50B-6FD6-CC74-DC73D3F0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BC91-C92A-43A0-AA70-06FDDE079E4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99151-45EC-B4FE-B7AD-9D52EBD52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3C537-6500-36F6-531E-C508DEB3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637F-2F20-4F33-BD29-E85419E6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2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2DB767-C70E-30C2-712E-15BECB491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E9339-427D-744B-DFF7-DAF7F9F3E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63C54-5CBC-49CA-BED0-8E5DC134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BC91-C92A-43A0-AA70-06FDDE079E4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FEE5E-E5B5-C42E-28BF-2DEDDD29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AAF70-D732-2C50-87EC-8ED7B2F4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637F-2F20-4F33-BD29-E85419E6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8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BA38-5A13-0D8F-DC14-7D8A1445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A465E-0A93-7421-6B21-3D2C2DB9A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53523-DE00-9EB2-1ED8-4FDA6D4F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BC91-C92A-43A0-AA70-06FDDE079E4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1078E-6D2C-702A-5BA4-1375D5F1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E7287-492E-9FFD-67D6-E480EB52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637F-2F20-4F33-BD29-E85419E6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6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C5E6-4032-8E48-E9BB-A90C5755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B796F-884A-CE86-ED13-EFBB5F3AD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5B119-D7A1-002B-924B-34C7D2CE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BC91-C92A-43A0-AA70-06FDDE079E4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47A7C-45A4-63DB-2C9C-30CC49CB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88B2B-88E2-AE9F-1BB6-C09D5595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637F-2F20-4F33-BD29-E85419E6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0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0AF4-DAD6-D328-7D48-A5A34D0A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FC7E5-AD7E-14AF-58C3-9591E1359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8535E-0ED3-2F2C-B3DC-4A7AF5ABD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DBE47-DBB2-3FFF-6397-BFFBD49A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BC91-C92A-43A0-AA70-06FDDE079E4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02EB2-74A4-46C5-CBCA-19F1E7C8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FBD34-95D1-2A23-EFDD-BDA858DD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637F-2F20-4F33-BD29-E85419E6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1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E94A-00F1-6BB5-A4DE-25CBF04F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BE58A-C994-C25F-1184-205AEF981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9695F-0E02-2126-F33F-1F761E19E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E49FF7-7606-E1E2-ED76-21471D19F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D931A-DB40-4A81-6ECA-7C168323D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4DA19-6E20-5356-1684-6AAAE525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BC91-C92A-43A0-AA70-06FDDE079E4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BFCE49-E813-9082-0569-1695E595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A5A9F6-43B5-07FF-8849-AC124E5A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637F-2F20-4F33-BD29-E85419E6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8D0C-E5DE-D74E-32FC-44DF72D3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68DF1-7EDD-AA92-EA29-5DFD258A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BC91-C92A-43A0-AA70-06FDDE079E4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78B17-59EF-8C3F-C567-5DD77403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2CDB7-18AE-38D0-A2BF-297BAB73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637F-2F20-4F33-BD29-E85419E6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0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EB2E8-7D23-FE6E-6A52-F007E092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BC91-C92A-43A0-AA70-06FDDE079E4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C13A7-8E95-5ED8-D3F7-D6FB1C98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A5CB5-F0E5-485E-AD92-700E6AA52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637F-2F20-4F33-BD29-E85419E6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3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5D559-E4F1-2510-3236-3E816879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F1917-C083-2882-FEDD-1CB690ECE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33E47-FAA9-AED5-DA5F-EE245C26B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45147-5FF0-2DEE-3604-D087364E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BC91-C92A-43A0-AA70-06FDDE079E4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1C964-DF1A-AF79-88AD-2DC43720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19864-00B5-9502-987B-A083AAD8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637F-2F20-4F33-BD29-E85419E6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1E91-8E3D-9CAA-0675-FC83BAA8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ECBB00-9268-116E-E60A-CB0EFFD06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11A8E-F715-B924-CBC6-D8908F9E5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ACB46-A0B0-C433-265F-9F8F3727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BC91-C92A-43A0-AA70-06FDDE079E4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CF139-023B-A249-6048-746FEB84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F5DAA-21F5-0ECF-1AE0-648E187BC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637F-2F20-4F33-BD29-E85419E6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9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9A337-4677-3636-F5CE-B1E5B2C7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A5662-3FB8-3AC3-5A75-53E9C98A5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DC8F1-B0E6-4A72-AAB0-CD7183D6E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CBC91-C92A-43A0-AA70-06FDDE079E4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925B4-6EE5-C1EE-A0E4-297511FE8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0F25B-0215-B3AC-3038-70A8461D1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0637F-2F20-4F33-BD29-E85419E6E78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E8701346-E18D-93DF-3146-DBF99946653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 l="21764" r="21764" b="38831"/>
          <a:stretch>
            <a:fillRect/>
          </a:stretch>
        </p:blipFill>
        <p:spPr>
          <a:xfrm>
            <a:off x="10868972" y="97339"/>
            <a:ext cx="1202955" cy="102502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4594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amWojtul28/Moffitt-Data-Analysi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anaconda.com/download/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AdamWojtul28/Moffitt-Data-Analysis" TargetMode="External"/><Relationship Id="rId4" Type="http://schemas.openxmlformats.org/officeDocument/2006/relationships/hyperlink" Target="http://www.linkedin.com/in/adam-wojtulewski-420522248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11.01578" TargetMode="External"/><Relationship Id="rId2" Type="http://schemas.openxmlformats.org/officeDocument/2006/relationships/hyperlink" Target="https://pyimagesearch.com/2019/01/07/auto-keras-and-automl-a-getting-started-guide/#:~:text=Both%20Google%27s%20AutoML%20and%20Auto,optimal%20architecture%20and%20corresponding%20parameter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43755293/what-does-dense-do" TargetMode="External"/><Relationship Id="rId4" Type="http://schemas.openxmlformats.org/officeDocument/2006/relationships/hyperlink" Target="https://chat.openai.com/share/b3afe850-689e-4b06-9ca7-8bc5772d9e5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053D-6075-71F2-F49F-C36E933EB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925" y="355765"/>
            <a:ext cx="9758149" cy="3073235"/>
          </a:xfrm>
        </p:spPr>
        <p:txBody>
          <a:bodyPr>
            <a:noAutofit/>
          </a:bodyPr>
          <a:lstStyle/>
          <a:p>
            <a:r>
              <a:rPr lang="en-US" sz="4800" dirty="0" err="1"/>
              <a:t>AutoKeras</a:t>
            </a:r>
            <a:r>
              <a:rPr lang="en-US" sz="4800" dirty="0"/>
              <a:t>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2CD09-52A7-6752-9DE4-1AB8A39117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Adam </a:t>
            </a:r>
            <a:r>
              <a:rPr lang="pl-PL" dirty="0" err="1"/>
              <a:t>Wojtulewski</a:t>
            </a:r>
            <a:endParaRPr lang="pl-PL" dirty="0"/>
          </a:p>
          <a:p>
            <a:r>
              <a:rPr lang="pl-PL" dirty="0" err="1"/>
              <a:t>Moffitt</a:t>
            </a:r>
            <a:r>
              <a:rPr lang="pl-PL" dirty="0"/>
              <a:t> </a:t>
            </a:r>
            <a:r>
              <a:rPr lang="pl-PL" dirty="0" err="1"/>
              <a:t>Cancer</a:t>
            </a:r>
            <a:r>
              <a:rPr lang="pl-PL" dirty="0"/>
              <a:t> Center</a:t>
            </a:r>
          </a:p>
          <a:p>
            <a:r>
              <a:rPr lang="pl-PL" dirty="0"/>
              <a:t>Machine Learning </a:t>
            </a:r>
            <a:r>
              <a:rPr lang="pl-PL" dirty="0" err="1"/>
              <a:t>Department</a:t>
            </a:r>
            <a:endParaRPr lang="pl-PL" dirty="0"/>
          </a:p>
          <a:p>
            <a:r>
              <a:rPr lang="pl-PL" dirty="0"/>
              <a:t>Karolak Lab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784447-6B9E-6F17-A60B-41A70481A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78" y="5257800"/>
            <a:ext cx="1386841" cy="138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3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988E-B233-252B-808A-88EB168DC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AutoKeras</a:t>
            </a:r>
            <a:r>
              <a:rPr lang="en-US" dirty="0"/>
              <a:t> (Code)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C3359-E7DC-7BF5-5759-698FCC2F1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11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45B7-3C28-238A-C99F-595726C9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Pre-requisites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303CC8B-9722-82E1-B2F2-77A24D7AA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949" y="1681163"/>
            <a:ext cx="5931016" cy="823912"/>
          </a:xfrm>
        </p:spPr>
        <p:txBody>
          <a:bodyPr/>
          <a:lstStyle/>
          <a:p>
            <a:pPr algn="ctr"/>
            <a:r>
              <a:rPr lang="en-US" dirty="0"/>
              <a:t>Integrated Development Environment (IDE)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3DC65BE-59E2-D505-8259-2A62DDA4BD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13502" y="2894730"/>
            <a:ext cx="2558697" cy="2849686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8BEBEF2-96EB-BDD7-1587-8E22E5380D15}"/>
              </a:ext>
            </a:extLst>
          </p:cNvPr>
          <p:cNvSpPr txBox="1"/>
          <p:nvPr/>
        </p:nvSpPr>
        <p:spPr>
          <a:xfrm>
            <a:off x="7451492" y="5855904"/>
            <a:ext cx="364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https://github.com/AdamWojtul28/Moffitt-Data-Analysis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27C4536-D9D1-5A55-DD45-10DCBC57BE8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172199" y="2080343"/>
            <a:ext cx="565362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Github</a:t>
            </a:r>
            <a:r>
              <a:rPr lang="en-US" dirty="0"/>
              <a:t> QR Code</a:t>
            </a:r>
          </a:p>
        </p:txBody>
      </p:sp>
      <p:pic>
        <p:nvPicPr>
          <p:cNvPr id="19" name="Content Placeholder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DC1CDD4B-820A-F964-9D9F-B0BA3E43D78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1" t="10647" r="10122" b="9183"/>
          <a:stretch/>
        </p:blipFill>
        <p:spPr>
          <a:xfrm>
            <a:off x="7664097" y="2925923"/>
            <a:ext cx="2788920" cy="2800206"/>
          </a:xfrm>
          <a:prstGeom prst="rect">
            <a:avLst/>
          </a:prstGeom>
        </p:spPr>
      </p:pic>
      <p:pic>
        <p:nvPicPr>
          <p:cNvPr id="1026" name="Picture 2" descr="Anaconda.org">
            <a:extLst>
              <a:ext uri="{FF2B5EF4-FFF2-40B4-BE49-F238E27FC236}">
                <a16:creationId xmlns:a16="http://schemas.microsoft.com/office/drawing/2014/main" id="{62E460A4-595C-7155-EE59-304E024DB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40" y="2946877"/>
            <a:ext cx="2812098" cy="281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97FBA8-A414-9EC0-554D-DE63AFD0F341}"/>
              </a:ext>
            </a:extLst>
          </p:cNvPr>
          <p:cNvSpPr txBox="1"/>
          <p:nvPr/>
        </p:nvSpPr>
        <p:spPr>
          <a:xfrm>
            <a:off x="427840" y="5855904"/>
            <a:ext cx="574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/>
              </a:rPr>
              <a:t>https://www.anaconda.com/download/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34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BFDD-6053-F49E-F46D-943FB7E1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7AF7B-B805-3D6C-0523-E537063A5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Questions?</a:t>
            </a:r>
          </a:p>
        </p:txBody>
      </p:sp>
      <p:pic>
        <p:nvPicPr>
          <p:cNvPr id="4" name="Picture 3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93BF6ECA-2850-221C-5B4E-7AF343DBE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03" y="2084156"/>
            <a:ext cx="2651760" cy="2651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0C4F57-1EB7-57D9-29DF-1308136B866D}"/>
              </a:ext>
            </a:extLst>
          </p:cNvPr>
          <p:cNvSpPr txBox="1"/>
          <p:nvPr/>
        </p:nvSpPr>
        <p:spPr>
          <a:xfrm>
            <a:off x="5313495" y="1709738"/>
            <a:ext cx="223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LinkedIn QR Code</a:t>
            </a:r>
          </a:p>
        </p:txBody>
      </p:sp>
      <p:pic>
        <p:nvPicPr>
          <p:cNvPr id="6" name="Content Placeholder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AD8F11F3-43F3-7491-BC19-D5892F0A5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429" y="2084156"/>
            <a:ext cx="2651760" cy="26517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94A84A-46A6-2889-9355-45ECD462EFA4}"/>
              </a:ext>
            </a:extLst>
          </p:cNvPr>
          <p:cNvSpPr txBox="1"/>
          <p:nvPr/>
        </p:nvSpPr>
        <p:spPr>
          <a:xfrm>
            <a:off x="9128721" y="1701330"/>
            <a:ext cx="223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Github</a:t>
            </a:r>
            <a:r>
              <a:rPr lang="en-US" dirty="0"/>
              <a:t> QR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7239FF-5D4A-76B6-F9A1-E23715F3480C}"/>
              </a:ext>
            </a:extLst>
          </p:cNvPr>
          <p:cNvSpPr txBox="1"/>
          <p:nvPr/>
        </p:nvSpPr>
        <p:spPr>
          <a:xfrm>
            <a:off x="5107203" y="4739391"/>
            <a:ext cx="2651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effectLst/>
                <a:latin typeface="-apple-system"/>
                <a:hlinkClick r:id="rId4"/>
              </a:rPr>
              <a:t>www.linkedin.com/in/adam-wojtulewski-420522248</a:t>
            </a:r>
            <a:endParaRPr lang="en-US" b="0" i="0" dirty="0">
              <a:effectLst/>
              <a:latin typeface="-apple-system"/>
            </a:endParaRPr>
          </a:p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3D574-FDB7-E079-A145-8128817AB9E7}"/>
              </a:ext>
            </a:extLst>
          </p:cNvPr>
          <p:cNvSpPr txBox="1"/>
          <p:nvPr/>
        </p:nvSpPr>
        <p:spPr>
          <a:xfrm>
            <a:off x="8922429" y="4825096"/>
            <a:ext cx="2651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/>
              </a:rPr>
              <a:t>https://github.com/AdamWojtul28/Moffitt-Data-Analysis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03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ECEA1-0DAD-23F9-A440-64747EFB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Sources</a:t>
            </a:r>
            <a:r>
              <a:rPr lang="pl-PL" dirty="0"/>
              <a:t> </a:t>
            </a:r>
            <a:r>
              <a:rPr lang="pl-PL" dirty="0" err="1"/>
              <a:t>Consulted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4E8C1-4C47-CE30-C0FD-A803D99E0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https://pyimagesearch.com/2019/01/07/auto-keras-and-automl-a-getting-started-guide/#:~:text=Both%20Google%27s%20AutoML%20and%20Auto,optimal%20architecture%20and%20corresponding%20parameters</a:t>
            </a:r>
            <a:r>
              <a:rPr lang="en-US" dirty="0"/>
              <a:t>.</a:t>
            </a:r>
            <a:endParaRPr lang="pl-PL" dirty="0"/>
          </a:p>
          <a:p>
            <a:r>
              <a:rPr lang="en-US" dirty="0">
                <a:hlinkClick r:id="rId3"/>
              </a:rPr>
              <a:t>https://arxiv.org/abs/1611.01578</a:t>
            </a:r>
            <a:endParaRPr lang="en-US" dirty="0"/>
          </a:p>
          <a:p>
            <a:r>
              <a:rPr lang="pl-PL" dirty="0">
                <a:hlinkClick r:id="rId4"/>
              </a:rPr>
              <a:t>https://chat.openai.com/share/b3afe850-689e-4b06-9ca7-8bc5772d9e5c</a:t>
            </a:r>
            <a:endParaRPr lang="en-US" dirty="0"/>
          </a:p>
          <a:p>
            <a:r>
              <a:rPr lang="pl-PL" dirty="0">
                <a:hlinkClick r:id="rId5"/>
              </a:rPr>
              <a:t>https://stackoverflow.com/questions/43755293/what-does-dense-do</a:t>
            </a:r>
            <a:endParaRPr lang="en-US" dirty="0"/>
          </a:p>
          <a:p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7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45B7-3C28-238A-C99F-595726C9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AutoKeras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AD6EC1-4675-73FC-2AB7-9FE4BD43B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6"/>
          </a:xfrm>
        </p:spPr>
        <p:txBody>
          <a:bodyPr>
            <a:normAutofit/>
          </a:bodyPr>
          <a:lstStyle/>
          <a:p>
            <a:r>
              <a:rPr lang="en-US" dirty="0"/>
              <a:t>An open source </a:t>
            </a:r>
            <a:r>
              <a:rPr lang="en-US" dirty="0" err="1"/>
              <a:t>AutoML</a:t>
            </a:r>
            <a:r>
              <a:rPr lang="en-US" dirty="0"/>
              <a:t> system based on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It is developed by DATA Lab at Texas A&amp;M University.</a:t>
            </a:r>
          </a:p>
          <a:p>
            <a:endParaRPr lang="en-US" dirty="0"/>
          </a:p>
          <a:p>
            <a:r>
              <a:rPr lang="en-US" dirty="0"/>
              <a:t>Given a set of inputs, provides a Neural Network Architecture and/or Model for given dataset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pl-PL" dirty="0"/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FD6AB5-0A1D-56C0-5716-E3E866D446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75120" y="2588896"/>
            <a:ext cx="4907280" cy="1250875"/>
          </a:xfrm>
        </p:spPr>
      </p:pic>
    </p:spTree>
    <p:extLst>
      <p:ext uri="{BB962C8B-B14F-4D97-AF65-F5344CB8AC3E}">
        <p14:creationId xmlns:p14="http://schemas.microsoft.com/office/powerpoint/2010/main" val="280306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45B7-3C28-238A-C99F-595726C9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Introduction to </a:t>
            </a:r>
            <a:r>
              <a:rPr lang="en-US" dirty="0" err="1"/>
              <a:t>AutoKeras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97CF0D-5059-9DEA-B7FC-F3D70D21B5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EEL3872 - AI Fundamentals @ UF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CE1E2F8-EAAA-1CFA-9CA0-5E5C952FA1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3440588"/>
            <a:ext cx="4527746" cy="1051084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651F674-A276-3BD5-9B9D-6F607B53A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Sea Turtle Conservation AI Project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95E8DED-E925-CFF3-C807-94EBF3EEB61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3020416"/>
            <a:ext cx="5828224" cy="1921155"/>
          </a:xfrm>
        </p:spPr>
      </p:pic>
    </p:spTree>
    <p:extLst>
      <p:ext uri="{BB962C8B-B14F-4D97-AF65-F5344CB8AC3E}">
        <p14:creationId xmlns:p14="http://schemas.microsoft.com/office/powerpoint/2010/main" val="427107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45B7-3C28-238A-C99F-595726C9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AutoKeras</a:t>
            </a:r>
            <a:r>
              <a:rPr lang="en-US" dirty="0"/>
              <a:t>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746957-16F8-347A-E6BE-6CA10F8FD3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Employs a </a:t>
            </a:r>
            <a:r>
              <a:rPr lang="en-US" b="0" dirty="0"/>
              <a:t>Neural Architecture Search (NAS) algorithm that selects the most optimal architecture and corresponding parameters over its multiple iterations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6CF862F-526F-E8A2-AA26-7F20621600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51E50"/>
                </a:solidFill>
                <a:effectLst/>
                <a:latin typeface="proxima-nova"/>
              </a:rPr>
              <a:t>How NAS works:</a:t>
            </a:r>
          </a:p>
          <a:p>
            <a:pPr lvl="1">
              <a:buFont typeface="+mj-lt"/>
              <a:buAutoNum type="arabicPeriod"/>
            </a:pPr>
            <a:r>
              <a:rPr lang="en-US" b="0" dirty="0">
                <a:solidFill>
                  <a:srgbClr val="051E50"/>
                </a:solidFill>
                <a:effectLst/>
                <a:latin typeface="proxima-nova"/>
              </a:rPr>
              <a:t>Accept an input training dataset</a:t>
            </a:r>
          </a:p>
          <a:p>
            <a:pPr lvl="1">
              <a:buFont typeface="+mj-lt"/>
              <a:buAutoNum type="arabicPeriod"/>
            </a:pPr>
            <a:r>
              <a:rPr lang="en-US" b="0" dirty="0">
                <a:solidFill>
                  <a:srgbClr val="051E50"/>
                </a:solidFill>
                <a:effectLst/>
                <a:latin typeface="proxima-nova"/>
              </a:rPr>
              <a:t>Optimize and find architectural building blocks (cells), which are automatically learned and may look similar to inception, residual, or squeeze/fire micro-architectures</a:t>
            </a:r>
          </a:p>
          <a:p>
            <a:pPr lvl="1">
              <a:buFont typeface="+mj-lt"/>
              <a:buAutoNum type="arabicPeriod"/>
            </a:pPr>
            <a:r>
              <a:rPr lang="en-US" b="0" dirty="0">
                <a:solidFill>
                  <a:srgbClr val="051E50"/>
                </a:solidFill>
                <a:effectLst/>
                <a:latin typeface="proxima-nova"/>
              </a:rPr>
              <a:t>Continually train and search for more optimized cells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3325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45B7-3C28-238A-C99F-595726C9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an </a:t>
            </a:r>
            <a:r>
              <a:rPr lang="en-US" dirty="0" err="1"/>
              <a:t>AutoKeras</a:t>
            </a:r>
            <a:r>
              <a:rPr lang="en-US" dirty="0"/>
              <a:t> Model Like </a:t>
            </a:r>
            <a:r>
              <a:rPr lang="en-US" dirty="0" err="1"/>
              <a:t>Like</a:t>
            </a:r>
            <a:r>
              <a:rPr lang="en-US" dirty="0"/>
              <a:t>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A39BA-3842-A3A0-4121-1134FE0C1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Text Input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9234A91-46E3-8746-649B-E4C0F6503A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0707" y="2505074"/>
            <a:ext cx="5201378" cy="412432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8242838-E32A-1221-B36C-2070F3ECC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r>
              <a:rPr lang="en-US" dirty="0"/>
              <a:t>Image (Classification) Input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4BD3026-4A6E-7463-4643-F506DCAC05E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96263" y="2505075"/>
            <a:ext cx="4213697" cy="4156756"/>
          </a:xfrm>
        </p:spPr>
      </p:pic>
    </p:spTree>
    <p:extLst>
      <p:ext uri="{BB962C8B-B14F-4D97-AF65-F5344CB8AC3E}">
        <p14:creationId xmlns:p14="http://schemas.microsoft.com/office/powerpoint/2010/main" val="47502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45B7-3C28-238A-C99F-595726C9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</a:t>
            </a:r>
            <a:r>
              <a:rPr lang="en-US" dirty="0" err="1"/>
              <a:t>Comparision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A39BA-3842-A3A0-4121-1134FE0C1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Custom Neural Network Performance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8242838-E32A-1221-B36C-2070F3ECC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r>
              <a:rPr lang="en-US" dirty="0" err="1"/>
              <a:t>AutoKeras</a:t>
            </a:r>
            <a:r>
              <a:rPr lang="en-US" dirty="0"/>
              <a:t> Performance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7D48378B-3747-AA36-E16B-2BD616FC339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86942359"/>
              </p:ext>
            </p:extLst>
          </p:nvPr>
        </p:nvGraphicFramePr>
        <p:xfrm>
          <a:off x="839788" y="2505075"/>
          <a:ext cx="5157786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893">
                  <a:extLst>
                    <a:ext uri="{9D8B030D-6E8A-4147-A177-3AD203B41FA5}">
                      <a16:colId xmlns:a16="http://schemas.microsoft.com/office/drawing/2014/main" val="1555171565"/>
                    </a:ext>
                  </a:extLst>
                </a:gridCol>
                <a:gridCol w="2578893">
                  <a:extLst>
                    <a:ext uri="{9D8B030D-6E8A-4147-A177-3AD203B41FA5}">
                      <a16:colId xmlns:a16="http://schemas.microsoft.com/office/drawing/2014/main" val="2144865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338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44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06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[12,1]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10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[16,1]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55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[20,1] 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01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[40,1] 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4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[120,1]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44766"/>
                  </a:ext>
                </a:extLst>
              </a:tr>
            </a:tbl>
          </a:graphicData>
        </a:graphic>
      </p:graphicFrame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A26DB0F-ECE2-673F-5702-1FF1B3ECE43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60-80 percent performance for both str and float32 values</a:t>
            </a:r>
          </a:p>
          <a:p>
            <a:r>
              <a:rPr lang="en-US" dirty="0"/>
              <a:t>Average performance comparable to Random Forest Classification from Scikit Learn</a:t>
            </a:r>
          </a:p>
        </p:txBody>
      </p:sp>
    </p:spTree>
    <p:extLst>
      <p:ext uri="{BB962C8B-B14F-4D97-AF65-F5344CB8AC3E}">
        <p14:creationId xmlns:p14="http://schemas.microsoft.com/office/powerpoint/2010/main" val="2812189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45B7-3C28-238A-C99F-595726C9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Relevant?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6566A-3640-E80C-84EF-C21E0B77B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Despite not being perfect, it requires much less data preparation to use the </a:t>
            </a:r>
            <a:r>
              <a:rPr lang="en-US" dirty="0" err="1"/>
              <a:t>AutoKeras</a:t>
            </a:r>
            <a:r>
              <a:rPr lang="en-US" dirty="0"/>
              <a:t> network</a:t>
            </a:r>
          </a:p>
          <a:p>
            <a:r>
              <a:rPr lang="en-US" dirty="0"/>
              <a:t>For traditional </a:t>
            </a:r>
            <a:r>
              <a:rPr lang="en-US" dirty="0" err="1"/>
              <a:t>Keras</a:t>
            </a:r>
            <a:r>
              <a:rPr lang="en-US" dirty="0"/>
              <a:t> networks, only numerical values are accepted, while for </a:t>
            </a:r>
            <a:r>
              <a:rPr lang="en-US" dirty="0" err="1"/>
              <a:t>AutoKeras</a:t>
            </a:r>
            <a:r>
              <a:rPr lang="en-US" dirty="0"/>
              <a:t>, strings are automatically converted as part of the process</a:t>
            </a:r>
          </a:p>
        </p:txBody>
      </p:sp>
    </p:spTree>
    <p:extLst>
      <p:ext uri="{BB962C8B-B14F-4D97-AF65-F5344CB8AC3E}">
        <p14:creationId xmlns:p14="http://schemas.microsoft.com/office/powerpoint/2010/main" val="325960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4C87-A021-835B-569B-D84B100E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CB10C62-9E44-53A8-04AD-8F96D5536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Immediate Use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7D66529-42C3-CD0E-C1C2-E4C1B9887F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“</a:t>
            </a:r>
            <a:r>
              <a:rPr lang="en-US" b="0" i="0" dirty="0">
                <a:solidFill>
                  <a:srgbClr val="000000"/>
                </a:solidFill>
                <a:effectLst/>
              </a:rPr>
              <a:t>can design a novel network architecture that rivals the best human-invented architecture in terms of test set accuracy”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3933B-14E0-DAEE-D4B8-1124FC691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r>
              <a:rPr lang="en-US" dirty="0"/>
              <a:t>Hybrid Approach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058C60-24D3-B887-BAAB-4EC69788319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0" dirty="0">
                <a:solidFill>
                  <a:srgbClr val="051E50"/>
                </a:solidFill>
                <a:effectLst/>
              </a:rPr>
              <a:t>hybrid</a:t>
            </a:r>
            <a:r>
              <a:rPr lang="en-US" b="0" i="0" dirty="0">
                <a:solidFill>
                  <a:srgbClr val="051E50"/>
                </a:solidFill>
                <a:effectLst/>
              </a:rPr>
              <a:t> between a fully automated machine learning solution and one that requires an expert deep learning practitioner </a:t>
            </a:r>
          </a:p>
          <a:p>
            <a:pPr lvl="1"/>
            <a:r>
              <a:rPr lang="en-US" b="0" i="0" dirty="0">
                <a:solidFill>
                  <a:srgbClr val="051E50"/>
                </a:solidFill>
                <a:effectLst/>
              </a:rPr>
              <a:t>often this approach will lead to better accuracy than what the NAS finds on its 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14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4C87-A021-835B-569B-D84B100E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002A248-B131-5EDF-E1DF-101C0BBEC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AutoKeras</a:t>
            </a:r>
            <a:r>
              <a:rPr lang="en-US" dirty="0"/>
              <a:t> is a form of </a:t>
            </a:r>
            <a:r>
              <a:rPr lang="en-US" dirty="0" err="1"/>
              <a:t>AutoAI</a:t>
            </a:r>
            <a:r>
              <a:rPr lang="en-US" dirty="0"/>
              <a:t> that utilizes the Neural Architecture Search to quickly and efficiently determine a neural architecture with good performance</a:t>
            </a:r>
          </a:p>
          <a:p>
            <a:r>
              <a:rPr lang="en-US" dirty="0"/>
              <a:t>Using </a:t>
            </a:r>
            <a:r>
              <a:rPr lang="en-US" dirty="0" err="1"/>
              <a:t>AutoKeras</a:t>
            </a:r>
            <a:r>
              <a:rPr lang="en-US" dirty="0"/>
              <a:t> on its own does </a:t>
            </a:r>
            <a:r>
              <a:rPr lang="en-US" b="1" dirty="0"/>
              <a:t>not </a:t>
            </a:r>
            <a:r>
              <a:rPr lang="en-US" dirty="0"/>
              <a:t>guarantee the development of the best possible model for the dataset, but provides a solid baseline that can be learned from</a:t>
            </a:r>
          </a:p>
          <a:p>
            <a:r>
              <a:rPr lang="en-US" dirty="0"/>
              <a:t>Through the export functionality, </a:t>
            </a:r>
            <a:r>
              <a:rPr lang="en-US" dirty="0" err="1"/>
              <a:t>AutoKeras</a:t>
            </a:r>
            <a:r>
              <a:rPr lang="en-US" dirty="0"/>
              <a:t> models can be adjusted and fine-tuned in an effort to get better performance</a:t>
            </a:r>
          </a:p>
          <a:p>
            <a:r>
              <a:rPr lang="en-US" dirty="0"/>
              <a:t>In short, </a:t>
            </a:r>
            <a:r>
              <a:rPr lang="en-US" dirty="0" err="1"/>
              <a:t>AutoKeras</a:t>
            </a:r>
            <a:r>
              <a:rPr lang="en-US" dirty="0"/>
              <a:t> another very useful tool that can be used to streamline the process of model development by providing a solid baseline with good to great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5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5510</TotalTime>
  <Words>550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proxima-nova</vt:lpstr>
      <vt:lpstr>Office Theme</vt:lpstr>
      <vt:lpstr>AutoKeras Demo</vt:lpstr>
      <vt:lpstr>What is AutoKeras?</vt:lpstr>
      <vt:lpstr>My Introduction to AutoKeras</vt:lpstr>
      <vt:lpstr>How does AutoKeras work?</vt:lpstr>
      <vt:lpstr>What does an AutoKeras Model Like Like?</vt:lpstr>
      <vt:lpstr>Performance Comparision</vt:lpstr>
      <vt:lpstr>Why is this Relevant?</vt:lpstr>
      <vt:lpstr>Applications</vt:lpstr>
      <vt:lpstr>Conclusion</vt:lpstr>
      <vt:lpstr>AutoKeras (Code) Demo</vt:lpstr>
      <vt:lpstr>Software Pre-requisites</vt:lpstr>
      <vt:lpstr>Thank you</vt:lpstr>
      <vt:lpstr>Sources Consulted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Colorectal Cancer Data Analysis</dc:title>
  <dc:creator>Adam Wojtul128</dc:creator>
  <cp:lastModifiedBy>Wojtulewski Adam</cp:lastModifiedBy>
  <cp:revision>31</cp:revision>
  <dcterms:created xsi:type="dcterms:W3CDTF">2023-07-25T20:52:10Z</dcterms:created>
  <dcterms:modified xsi:type="dcterms:W3CDTF">2023-11-13T14:13:30Z</dcterms:modified>
</cp:coreProperties>
</file>