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</p:sldMasterIdLst>
  <p:notesMasterIdLst>
    <p:notesMasterId r:id="rId18"/>
  </p:notesMasterIdLst>
  <p:handoutMasterIdLst>
    <p:handoutMasterId r:id="rId19"/>
  </p:handout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0" r:id="rId15"/>
    <p:sldId id="271" r:id="rId16"/>
    <p:sldId id="262" r:id="rId17"/>
  </p:sldIdLst>
  <p:sldSz cx="10058400" cy="7543800"/>
  <p:notesSz cx="6996113" cy="9282113"/>
  <p:custDataLst>
    <p:tags r:id="rId20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63"/>
          </p14:sldIdLst>
        </p14:section>
        <p14:section name="Untitled Section" id="{309E04B7-63B6-45AA-AC16-1661E0E2127A}">
          <p14:sldIdLst>
            <p14:sldId id="264"/>
          </p14:sldIdLst>
        </p14:section>
        <p14:section name="Untitled Section" id="{A9D78794-CFE6-48D2-BE9C-8E17875879C0}">
          <p14:sldIdLst>
            <p14:sldId id="265"/>
          </p14:sldIdLst>
        </p14:section>
        <p14:section name="&lt;&lt;Divider title&gt;&gt;" id="{21EF6CFE-5DC8-40CD-972B-E89409356960}">
          <p14:sldIdLst>
            <p14:sldId id="266"/>
            <p14:sldId id="267"/>
            <p14:sldId id="268"/>
            <p14:sldId id="269"/>
          </p14:sldIdLst>
        </p14:section>
        <p14:section name="Option Pricing" id="{0C924C59-BAB0-422C-80D6-E4E77F89975D}">
          <p14:sldIdLst>
            <p14:sldId id="272"/>
            <p14:sldId id="273"/>
            <p14:sldId id="274"/>
            <p14:sldId id="275"/>
            <p14:sldId id="276"/>
          </p14:sldIdLst>
        </p14:section>
        <p14:section name="Variate Recycling" id="{57BE1EAE-0131-4EA6-AFCE-98ECE9DE4B13}">
          <p14:sldIdLst>
            <p14:sldId id="270"/>
            <p14:sldId id="271"/>
          </p14:sldIdLst>
        </p14:section>
        <p14:section name="Untitled Section" id="{46D328FE-FC08-4716-8C3A-834F200EEC8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9" autoAdjust="0"/>
  </p:normalViewPr>
  <p:slideViewPr>
    <p:cSldViewPr snapToGrid="0">
      <p:cViewPr varScale="1">
        <p:scale>
          <a:sx n="63" d="100"/>
          <a:sy n="63" d="100"/>
        </p:scale>
        <p:origin x="72" y="78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959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89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1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image" Target="../media/image1.emf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image" Target="../media/image1.emf"/><Relationship Id="rId2" Type="http://schemas.openxmlformats.org/officeDocument/2006/relationships/tags" Target="../tags/tag126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10" Type="http://schemas.openxmlformats.org/officeDocument/2006/relationships/tags" Target="../tags/tag149.xml"/><Relationship Id="rId19" Type="http://schemas.openxmlformats.org/officeDocument/2006/relationships/image" Target="../media/image1.emf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image" Target="../media/image1.emf"/><Relationship Id="rId2" Type="http://schemas.openxmlformats.org/officeDocument/2006/relationships/tags" Target="../tags/tag15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10" Type="http://schemas.openxmlformats.org/officeDocument/2006/relationships/image" Target="../media/image1.emf"/><Relationship Id="rId4" Type="http://schemas.openxmlformats.org/officeDocument/2006/relationships/tags" Target="../tags/tag182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10" Type="http://schemas.openxmlformats.org/officeDocument/2006/relationships/image" Target="../media/image1.emf"/><Relationship Id="rId4" Type="http://schemas.openxmlformats.org/officeDocument/2006/relationships/tags" Target="../tags/tag214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10" Type="http://schemas.openxmlformats.org/officeDocument/2006/relationships/image" Target="../media/image1.emf"/><Relationship Id="rId4" Type="http://schemas.openxmlformats.org/officeDocument/2006/relationships/tags" Target="../tags/tag222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../media/image1.emf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4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image" Target="../media/image1.emf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image" Target="../media/image1.emf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3.xm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12" Type="http://schemas.openxmlformats.org/officeDocument/2006/relationships/image" Target="../media/image1.emf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3.xml"/><Relationship Id="rId10" Type="http://schemas.openxmlformats.org/officeDocument/2006/relationships/tags" Target="../tags/tag278.xml"/><Relationship Id="rId4" Type="http://schemas.openxmlformats.org/officeDocument/2006/relationships/tags" Target="../tags/tag272.xml"/><Relationship Id="rId9" Type="http://schemas.openxmlformats.org/officeDocument/2006/relationships/tags" Target="../tags/tag277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6" Type="http://schemas.openxmlformats.org/officeDocument/2006/relationships/image" Target="../media/image1.emf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image" Target="../media/image1.emf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10" Type="http://schemas.openxmlformats.org/officeDocument/2006/relationships/tags" Target="../tags/tag302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3" Type="http://schemas.openxmlformats.org/officeDocument/2006/relationships/tags" Target="../tags/tag311.xml"/><Relationship Id="rId21" Type="http://schemas.openxmlformats.org/officeDocument/2006/relationships/tags" Target="../tags/tag32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3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image" Target="../media/image12.png"/><Relationship Id="rId5" Type="http://schemas.openxmlformats.org/officeDocument/2006/relationships/tags" Target="../tags/tag367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71.xml"/><Relationship Id="rId7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77.xml"/><Relationship Id="rId7" Type="http://schemas.openxmlformats.org/officeDocument/2006/relationships/image" Target="../media/image17.png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image" Target="../media/image16.png"/><Relationship Id="rId5" Type="http://schemas.openxmlformats.org/officeDocument/2006/relationships/tags" Target="../tags/tag376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3" Type="http://schemas.openxmlformats.org/officeDocument/2006/relationships/tags" Target="../tags/tag344.xml"/><Relationship Id="rId7" Type="http://schemas.openxmlformats.org/officeDocument/2006/relationships/image" Target="../media/image3.png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March 20, 2018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dirty="0" smtClean="0"/>
              <a:t>Techniques to improve convergence in Monte Carlo Simulations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Variance Reduction Techniques</a:t>
            </a:r>
            <a:endParaRPr lang="en-US" dirty="0"/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Renato Barros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6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636776"/>
            <a:ext cx="9189719" cy="47898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convergence of option prices will depend on the number of paths whereby the stock is above (below) the strike K at expiry for calls (puts</a:t>
            </a:r>
            <a:r>
              <a:rPr lang="en-US" sz="1600" dirty="0" smtClean="0"/>
              <a:t>);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 shown in the plot, the convergence of the call price depends on the number of paths in which the option is exercised;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But how to vary the number of exercise paths?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Option price convergence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7" y="2404179"/>
            <a:ext cx="4140200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09" y="2402668"/>
            <a:ext cx="4091182" cy="29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85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36776"/>
                <a:ext cx="9189719" cy="478985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Use the change of measure technique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Let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Z(t) =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t), 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an arbitrary positive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are Brownian increments with no drift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Now, we perform a change of measure – see Cameron-Martin-</a:t>
                </a:r>
                <a:r>
                  <a:rPr lang="en-US" sz="1600" dirty="0" err="1" smtClean="0"/>
                  <a:t>Girsanov's</a:t>
                </a:r>
                <a:r>
                  <a:rPr lang="en-US" sz="1600" dirty="0" smtClean="0"/>
                  <a:t> Theorem (there are good lecture notes available online, some are easier to follow than others) 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this new measure, a Brownian motion in risk neutral measure will have a drift different than zero;</a:t>
                </a:r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It is this drift that will cause more paths to be exercised;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To simulate the stock price in this new measure, we need to do the following:</a:t>
                </a:r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Generate new Brownian increments:</a:t>
                </a:r>
              </a:p>
              <a:p>
                <a:pPr marL="973138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'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</a:t>
                </a: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Simulate the stock price S'(t)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' </a:t>
                </a:r>
                <a:r>
                  <a:rPr lang="en-US" sz="1600" dirty="0" smtClean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endParaRPr lang="en-US" sz="1600" dirty="0" smtClean="0"/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price of the call option will be given by:</a:t>
                </a:r>
              </a:p>
              <a:p>
                <a:pPr marL="973138" lvl="4" indent="-285750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Mean(max(S'(T) – K, 0) / Z(T) ) x </a:t>
                </a:r>
                <a:r>
                  <a:rPr lang="en-US" sz="1600" kern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</a:t>
                </a:r>
                <a:r>
                  <a:rPr lang="en-US" sz="1600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(-</a:t>
                </a:r>
                <a:r>
                  <a:rPr lang="en-US" sz="1600" kern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rT</a:t>
                </a:r>
                <a:r>
                  <a:rPr lang="en-US" sz="1600" kern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Z(t) is an exponential martingale, it's </a:t>
                </a:r>
                <a:r>
                  <a:rPr lang="en-US" sz="1600" b="1" dirty="0" smtClean="0"/>
                  <a:t>always</a:t>
                </a:r>
                <a:r>
                  <a:rPr lang="en-US" sz="1600" dirty="0" smtClean="0"/>
                  <a:t> positive with expected value 1;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Z(t) is the so called Radon-</a:t>
                </a:r>
                <a:r>
                  <a:rPr lang="en-US" sz="1600" dirty="0" err="1" smtClean="0"/>
                  <a:t>Nikodym</a:t>
                </a:r>
                <a:r>
                  <a:rPr lang="en-US" sz="1600" dirty="0" smtClean="0"/>
                  <a:t> derivative to change from the risk neutral measure (where numeraire is the bank account) to an alternative measure.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5"/>
                </p:custDataLst>
              </p:nvPr>
            </p:nvSpPr>
            <p:spPr>
              <a:xfrm>
                <a:off x="420623" y="1636776"/>
                <a:ext cx="9189719" cy="4789853"/>
              </a:xfrm>
              <a:blipFill rotWithShape="1">
                <a:blip r:embed="rId6"/>
                <a:stretch>
                  <a:fillRect l="-1460" t="-2293" b="-4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Change of Measure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33135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1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00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Importance Sampling - Results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2" y="4031702"/>
            <a:ext cx="3525325" cy="24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9" y="3915923"/>
            <a:ext cx="3531270" cy="251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LAYOUT BODY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420623" y="1636777"/>
                <a:ext cx="9189719" cy="208681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marR="0" indent="0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  <a:defRPr lang="en-US" sz="1100" b="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1pPr>
                <a:lvl2pPr marL="0" marR="0" indent="0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2pPr>
                <a:lvl3pPr marL="227013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buFont typeface="Symbol" pitchFamily="18" charset="2"/>
                  <a:buChar char="·"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3pPr>
                <a:lvl4pPr marL="460375" marR="0" indent="-228600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chemeClr val="tx1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4pPr>
                <a:lvl5pPr marL="687388" marR="0" indent="-225425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chemeClr val="tx1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5pPr>
                <a:lvl6pPr marL="687388" marR="0" indent="-225425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b="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6pPr>
                <a:lvl7pPr marL="687388" marR="0" indent="-230188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7pPr>
                <a:lvl8pPr marL="687388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8pPr>
                <a:lvl9pPr marL="687388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demonstrate the power of this technique, we priced a call option struck very </a:t>
                </a:r>
                <a:r>
                  <a:rPr lang="en-US" sz="1600" dirty="0" err="1" smtClean="0"/>
                  <a:t>very</a:t>
                </a:r>
                <a:r>
                  <a:rPr lang="en-US" sz="1600" dirty="0" smtClean="0"/>
                  <a:t> far out of the money;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K = S0 </a:t>
                </a:r>
                <a:r>
                  <a:rPr lang="en-US" sz="1600" dirty="0" err="1" smtClean="0"/>
                  <a:t>exp</a:t>
                </a:r>
                <a:r>
                  <a:rPr lang="en-US" sz="1600" dirty="0" smtClean="0"/>
                  <a:t>(</a:t>
                </a:r>
                <a:r>
                  <a:rPr lang="el-GR" sz="1600" dirty="0" smtClean="0"/>
                  <a:t>μ</a:t>
                </a:r>
                <a:r>
                  <a:rPr lang="en-US" sz="1600" dirty="0" smtClean="0"/>
                  <a:t>T + 2.5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σ</m:t>
                    </m:r>
                    <m:r>
                      <a:rPr lang="el-GR" sz="1600" i="1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</m:rad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Using regular Monte Carlo simulation, on average, 24 paths expire in the money, </a:t>
                </a:r>
                <a:r>
                  <a:rPr lang="en-US" sz="1600" dirty="0" err="1" smtClean="0"/>
                  <a:t>ie</a:t>
                </a:r>
                <a:r>
                  <a:rPr lang="en-US" sz="1600" dirty="0" smtClean="0"/>
                  <a:t>, S(T) &gt; K;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Applying the change of measure technique, for some values of theta, we can have more than 1000 paths being exercised;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Below, we can see the dispersion of prices obtained;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Drawback: requires knowledge of the product to be priced. In this example, pricing a very OTM put, would require a very different choice of theta.</a:t>
                </a:r>
              </a:p>
            </p:txBody>
          </p:sp>
        </mc:Choice>
        <mc:Fallback xmlns="">
          <p:sp>
            <p:nvSpPr>
              <p:cNvPr id="6" name="LAYOUT BODY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20623" y="1636777"/>
                <a:ext cx="9189719" cy="2086812"/>
              </a:xfrm>
              <a:prstGeom prst="rect">
                <a:avLst/>
              </a:prstGeom>
              <a:blipFill rotWithShape="1">
                <a:blip r:embed="rId8"/>
                <a:stretch>
                  <a:fillRect l="-1460" t="-4678" r="-1858" b="-16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729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Variate Recycling</a:t>
            </a:r>
            <a:endParaRPr lang="en-US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4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30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36776"/>
                <a:ext cx="9189719" cy="4789853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finance, not only we are interested in the price, but also on the sensitivity of the price to certain parameters;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the context of options, two very important sensitivities are delta and </a:t>
                </a:r>
                <a:r>
                  <a:rPr lang="en-US" sz="1600" dirty="0" err="1" smtClean="0"/>
                  <a:t>vega</a:t>
                </a:r>
                <a:r>
                  <a:rPr lang="en-US" sz="1600" dirty="0" smtClean="0"/>
                  <a:t>;</a:t>
                </a:r>
              </a:p>
              <a:p>
                <a:pPr marL="398463" lvl="2" indent="-1714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Cambria Math"/>
                  </a:rPr>
                  <a:t>delta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               </m:t>
                    </m:r>
                    <m:r>
                      <a:rPr lang="en-US" sz="1600" i="1">
                        <a:latin typeface="Cambria Math"/>
                      </a:rPr>
                      <m:t>𝑣𝑒𝑔𝑎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σ</m:t>
                        </m:r>
                      </m:den>
                    </m:f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compute sensitivities, we normally bump the parameter up and down and reprice the derivative – bump and reprice;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speed the convergence of the sensitivity, it is key to use the same Brownian increments when bumping and repricing – this is called </a:t>
                </a:r>
                <a:r>
                  <a:rPr lang="en-US" sz="1600" b="1" dirty="0" smtClean="0"/>
                  <a:t>Variate Recycling</a:t>
                </a:r>
                <a:r>
                  <a:rPr lang="en-US" sz="1600" dirty="0" smtClean="0"/>
                  <a:t>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Below, we see the </a:t>
                </a:r>
                <a:r>
                  <a:rPr lang="en-US" sz="1600" dirty="0" err="1" smtClean="0"/>
                  <a:t>vegas</a:t>
                </a:r>
                <a:r>
                  <a:rPr lang="en-US" sz="1600" dirty="0" smtClean="0"/>
                  <a:t> of a 10y call struck at the money, computed using 10,000 paths for 100 different seeds with and without variate recycling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5"/>
                </p:custDataLst>
              </p:nvPr>
            </p:nvSpPr>
            <p:spPr>
              <a:xfrm>
                <a:off x="420623" y="1636776"/>
                <a:ext cx="9189719" cy="4789853"/>
              </a:xfrm>
              <a:blipFill rotWithShape="1">
                <a:blip r:embed="rId6"/>
                <a:stretch>
                  <a:fillRect l="-1460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Variate Recycling - Computing Sensitivities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2" y="4662330"/>
            <a:ext cx="3496247" cy="253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78" y="4662331"/>
            <a:ext cx="3496246" cy="253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85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65262" y="1430284"/>
                <a:ext cx="4150222" cy="1119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𝐽𝑎𝑒𝑐𝑘𝑒𝑙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𝑀𝑜𝑛𝑡𝑒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𝐶𝑎𝑟𝑙𝑜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𝑀𝑒𝑡h𝑜𝑑𝑠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𝐹𝑖𝑛𝑎𝑛𝑐𝑒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𝑊𝑖𝑙𝑒𝑦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2002 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600" dirty="0" smtClean="0">
                  <a:latin typeface="+mn-lt"/>
                  <a:ea typeface="Cambria Math" panose="02040503050406030204" pitchFamily="18" charset="0"/>
                </a:endParaRPr>
              </a:p>
              <a:p>
                <a:pPr/>
                <a:endParaRPr lang="en-US" sz="1600" dirty="0" smtClean="0">
                  <a:latin typeface="+mn-lt"/>
                </a:endParaRPr>
              </a:p>
              <a:p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62" y="1430284"/>
                <a:ext cx="4150222" cy="1119659"/>
              </a:xfrm>
              <a:prstGeom prst="rect">
                <a:avLst/>
              </a:prstGeom>
              <a:blipFill rotWithShape="0">
                <a:blip r:embed="rId5"/>
                <a:stretch>
                  <a:fillRect r="-359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982420"/>
            <a:ext cx="7073988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kumimoji="0" lang="pl-PL" altLang="pl-PL" sz="1300" b="0" i="1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galton.uchicago.edu/~lalley/Courses/390/Lecture10.pdf</a:t>
            </a:r>
            <a:endParaRPr kumimoji="0" lang="pl-PL" altLang="pl-PL" sz="1300" b="0" i="1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The Problem at Hand</a:t>
            </a:r>
            <a:endParaRPr lang="en-US"/>
          </a:p>
        </p:txBody>
      </p:sp>
      <p:sp>
        <p:nvSpPr>
          <p:cNvPr id="17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2" y="3272216"/>
            <a:ext cx="4317754" cy="318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06" y="3272216"/>
            <a:ext cx="4070380" cy="29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We are going to simulate a stock price S</a:t>
                </a:r>
                <a:r>
                  <a:rPr lang="en-US" sz="1600" dirty="0"/>
                  <a:t>, with </a:t>
                </a:r>
                <a:r>
                  <a:rPr lang="en-US" sz="1600" dirty="0" smtClean="0"/>
                  <a:t>given drift mu, volatility </a:t>
                </a:r>
                <a:r>
                  <a:rPr lang="en-US" sz="1600" dirty="0"/>
                  <a:t>sigma for </a:t>
                </a:r>
                <a:r>
                  <a:rPr lang="en-US" sz="1600" dirty="0" smtClean="0"/>
                  <a:t>a horizon 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perform this simulation, we are going to use m time steps and n paths which we can choose – in practice we'll use the maximum number of m and n our computer allows;</a:t>
                </a:r>
                <a:endParaRPr lang="en-US" sz="160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standard deviation of S at time T will be of the order of:</a:t>
                </a:r>
              </a:p>
              <a:p>
                <a:pPr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marL="973138" lvl="6" indent="-285750"/>
                <a:r>
                  <a:rPr lang="en-US" sz="1600" dirty="0" smtClean="0"/>
                  <a:t>This precision is not enough to price derivatives, therefore, we need to find ways to improve convergence speed</a:t>
                </a:r>
              </a:p>
            </p:txBody>
          </p:sp>
        </mc:Choice>
        <mc:Fallback xmlns="">
          <p:sp>
            <p:nvSpPr>
              <p:cNvPr id="4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8"/>
                </p:custDataLst>
              </p:nvPr>
            </p:nvSpPr>
            <p:spPr>
              <a:blipFill rotWithShape="1">
                <a:blip r:embed="rId9"/>
                <a:stretch>
                  <a:fillRect l="-1460" t="-20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dirty="0" smtClean="0"/>
              <a:t>Monte Carlo Convergence Speed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08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Antithetic Sampling and Moment Matching Techniques</a:t>
            </a:r>
            <a:endParaRPr lang="en-US"/>
          </a:p>
        </p:txBody>
      </p:sp>
      <p:sp>
        <p:nvSpPr>
          <p:cNvPr id="12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5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527142"/>
            <a:ext cx="9189719" cy="48994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idea is to use mirrored increments, </a:t>
            </a:r>
            <a:r>
              <a:rPr lang="en-US" sz="1600" dirty="0" err="1" smtClean="0"/>
              <a:t>ie</a:t>
            </a:r>
            <a:r>
              <a:rPr lang="en-US" sz="1600" dirty="0" smtClean="0"/>
              <a:t>, instead of generating n paths Brownian increments for each time step, we generate only n/2 and for the n/2 remaining paths, we use increments of same magnitude but with different 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It works best for smaller values of T. Why is this the case?</a:t>
            </a:r>
            <a:endParaRPr lang="en-US" sz="16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Antithetic Sampling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5" y="3453075"/>
            <a:ext cx="4152001" cy="306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78" y="3453075"/>
            <a:ext cx="4176351" cy="307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94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Moment Matching – part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78" y="3667027"/>
            <a:ext cx="4195214" cy="309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0" y="3667027"/>
            <a:ext cx="4191407" cy="308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AYOUT BODY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20623" y="1527142"/>
            <a:ext cx="9189719" cy="489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lang="en-US" sz="1100" b="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1pPr>
            <a:lvl2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2pPr>
            <a:lvl3pPr marL="227013" marR="0" indent="-227013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tx2"/>
              </a:buClr>
              <a:buSzTx/>
              <a:buFont typeface="Symbol" pitchFamily="18" charset="2"/>
              <a:buChar char="·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3pPr>
            <a:lvl4pPr marL="460375" marR="0" indent="-228600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4pPr>
            <a:lvl5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b="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6pPr>
            <a:lvl7pPr marL="687388" marR="0" indent="-230188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7pPr>
            <a:lvl8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8pPr>
            <a:lvl9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Brownian increments generated are not necessarily N(0,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Moment matching involves re-normalizing the Brownian increments at each time step to force them to conform to N(0,1)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dW</a:t>
            </a:r>
            <a:r>
              <a:rPr lang="en-US" sz="1600" dirty="0" smtClean="0"/>
              <a:t>'(t) = [</a:t>
            </a:r>
            <a:r>
              <a:rPr lang="en-US" sz="1600" dirty="0" err="1" smtClean="0"/>
              <a:t>dW</a:t>
            </a:r>
            <a:r>
              <a:rPr lang="en-US" sz="1600" dirty="0" smtClean="0"/>
              <a:t>(t) – mean(</a:t>
            </a:r>
            <a:r>
              <a:rPr lang="en-US" sz="1600" dirty="0" err="1" smtClean="0"/>
              <a:t>dW</a:t>
            </a:r>
            <a:r>
              <a:rPr lang="en-US" sz="1600" dirty="0" smtClean="0"/>
              <a:t>(t))] / </a:t>
            </a:r>
            <a:r>
              <a:rPr lang="en-US" sz="1600" dirty="0" err="1" smtClean="0"/>
              <a:t>stdev</a:t>
            </a:r>
            <a:r>
              <a:rPr lang="en-US" sz="1600" dirty="0" smtClean="0"/>
              <a:t> (</a:t>
            </a:r>
            <a:r>
              <a:rPr lang="en-US" sz="1600" dirty="0" err="1" smtClean="0"/>
              <a:t>dW</a:t>
            </a:r>
            <a:r>
              <a:rPr lang="en-US" sz="1600" dirty="0" smtClean="0"/>
              <a:t>(t))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This renormalization introduces some dependency between paths, but nothing to be concerned about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636776"/>
            <a:ext cx="9189719" cy="478985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We know that S(T), also called forward price of maturity T is given by: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S(T) = S(0) </a:t>
            </a:r>
            <a:r>
              <a:rPr lang="en-US" sz="1600" dirty="0" err="1" smtClean="0"/>
              <a:t>exp</a:t>
            </a:r>
            <a:r>
              <a:rPr lang="en-US" sz="1600" dirty="0" smtClean="0"/>
              <a:t>( mu 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Therefore, we can re-normalize our simulated stock price directly at each time step, instead of re-normalize the Brownian increments, to force the simulated mean to match the forward price;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This "</a:t>
            </a:r>
            <a:r>
              <a:rPr lang="en-US" sz="1600" dirty="0" err="1" smtClean="0"/>
              <a:t>brutte</a:t>
            </a:r>
            <a:r>
              <a:rPr lang="en-US" sz="1600" dirty="0" smtClean="0"/>
              <a:t> force technique" is very powerful as the simulated price is forced to converge to its theoretical value;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In most financial applications, this is a requirement, therefore this technique must be used;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Now, think what happens in case we have one explosive path. What will happen to the other paths when we perform this normalization step? How to remediate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Moment Matching - part 2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4611525"/>
            <a:ext cx="4090987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42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NUMBER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Section 3</a:t>
            </a:r>
            <a:endParaRPr lang="en-US"/>
          </a:p>
        </p:txBody>
      </p:sp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5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636776"/>
            <a:ext cx="9189719" cy="47898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Options give you the right but not the obligation to buy the stock at a given price – strike, denoted K, at the moment of the option expiry 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price an option using Monte-Carlo, we simulate the stock up to the expiry date;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Then we compute:</a:t>
            </a:r>
          </a:p>
          <a:p>
            <a:pPr marL="973138" lvl="4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Call price  = mean( max(S(T) – K, 0 ) x </a:t>
            </a:r>
            <a:r>
              <a:rPr lang="en-US" sz="1600" dirty="0" err="1" smtClean="0"/>
              <a:t>exp</a:t>
            </a:r>
            <a:r>
              <a:rPr lang="en-US" sz="1600" dirty="0" smtClean="0"/>
              <a:t>(-</a:t>
            </a:r>
            <a:r>
              <a:rPr lang="en-US" sz="1600" dirty="0" err="1" smtClean="0"/>
              <a:t>rT</a:t>
            </a:r>
            <a:r>
              <a:rPr lang="en-US" sz="1600" dirty="0" smtClean="0"/>
              <a:t>)	=&gt; where r is the risk free interest rate</a:t>
            </a:r>
          </a:p>
          <a:p>
            <a:pPr marL="973138" lvl="4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Put price  = mean( max(K – S(T), 0) x </a:t>
            </a:r>
            <a:r>
              <a:rPr lang="en-US" sz="1600" dirty="0" err="1" smtClean="0"/>
              <a:t>exp</a:t>
            </a:r>
            <a:r>
              <a:rPr lang="en-US" sz="1600" dirty="0" smtClean="0"/>
              <a:t>(-</a:t>
            </a:r>
            <a:r>
              <a:rPr lang="en-US" sz="1600" dirty="0" err="1" smtClean="0"/>
              <a:t>rT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price options precisely, first we need the forwards to be priced very precisely;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option price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055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ASIANSANS SERIF FONT" val="DFPHei Std W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</TotalTime>
  <Words>626</Words>
  <Application>Microsoft Office PowerPoint</Application>
  <PresentationFormat>Custom</PresentationFormat>
  <Paragraphs>111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 Unicode MS</vt:lpstr>
      <vt:lpstr>MS PGothic</vt:lpstr>
      <vt:lpstr>PMingLiU</vt:lpstr>
      <vt:lpstr>Aharoni</vt:lpstr>
      <vt:lpstr>Arial</vt:lpstr>
      <vt:lpstr>Calibri</vt:lpstr>
      <vt:lpstr>Cambria Math</vt:lpstr>
      <vt:lpstr>Frutiger 45 Light</vt:lpstr>
      <vt:lpstr>Frutiger 55 Roman</vt:lpstr>
      <vt:lpstr>Symbol</vt:lpstr>
      <vt:lpstr>Times New Roman</vt:lpstr>
      <vt:lpstr>UBSHeadline</vt:lpstr>
      <vt:lpstr>PresXpress_Print_Theme</vt:lpstr>
      <vt:lpstr>Variance Reduction Techniques</vt:lpstr>
      <vt:lpstr>Section 1</vt:lpstr>
      <vt:lpstr>Monte Carlo Convergence Speed</vt:lpstr>
      <vt:lpstr>Section 2</vt:lpstr>
      <vt:lpstr>Antithetic Sampling</vt:lpstr>
      <vt:lpstr>Moment Matching – part 1</vt:lpstr>
      <vt:lpstr>Moment Matching - part 2</vt:lpstr>
      <vt:lpstr>Section 3</vt:lpstr>
      <vt:lpstr>Options</vt:lpstr>
      <vt:lpstr>Option price convergence</vt:lpstr>
      <vt:lpstr>Change of Measure</vt:lpstr>
      <vt:lpstr>Importance Sampling - Results</vt:lpstr>
      <vt:lpstr>Section 4</vt:lpstr>
      <vt:lpstr>Variate Recycling - Computing Sensitivities</vt:lpstr>
      <vt:lpstr>Bibliography</vt:lpstr>
    </vt:vector>
  </TitlesOfParts>
  <Company>UBS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Larrabee, Eric</dc:creator>
  <cp:lastModifiedBy>sam</cp:lastModifiedBy>
  <cp:revision>25</cp:revision>
  <cp:lastPrinted>2002-05-24T21:26:29Z</cp:lastPrinted>
  <dcterms:created xsi:type="dcterms:W3CDTF">2002-05-03T03:00:09Z</dcterms:created>
  <dcterms:modified xsi:type="dcterms:W3CDTF">2018-03-23T20:47:12Z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3.4.03</vt:lpwstr>
  </property>
  <property fmtid="{D5CDD505-2E9C-101B-9397-08002B2CF9AE}" pid="8" name="CurrentAddinVersion">
    <vt:lpwstr>3.3.02</vt:lpwstr>
  </property>
  <property fmtid="{D5CDD505-2E9C-101B-9397-08002B2CF9AE}" pid="9" name="CreateDate">
    <vt:lpwstr>3/20/2018 8:50:07 AM</vt:lpwstr>
  </property>
  <property fmtid="{D5CDD505-2E9C-101B-9397-08002B2CF9AE}" pid="10" name="CreatedTemplateVersion">
    <vt:lpwstr>3.4.03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</Properties>
</file>