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1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2.xml" ContentType="application/vnd.openxmlformats-officedocument.presentationml.notesSl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3.xml" ContentType="application/vnd.openxmlformats-officedocument.presentationml.notesSlid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notesSlides/notesSlide4.xml" ContentType="application/vnd.openxmlformats-officedocument.presentationml.notesSlid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5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6.xml" ContentType="application/vnd.openxmlformats-officedocument.presentationml.notesSl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notesSlides/notesSlide7.xml" ContentType="application/vnd.openxmlformats-officedocument.presentationml.notesSlide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notesSlides/notesSlide8.xml" ContentType="application/vnd.openxmlformats-officedocument.presentationml.notesSlide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notesSlides/notesSlide9.xml" ContentType="application/vnd.openxmlformats-officedocument.presentationml.notesSlide+xml"/>
  <Override PartName="/ppt/tags/tag173.xml" ContentType="application/vnd.openxmlformats-officedocument.presentationml.tags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155" r:id="rId2"/>
  </p:sldMasterIdLst>
  <p:notesMasterIdLst>
    <p:notesMasterId r:id="rId13"/>
  </p:notesMasterIdLst>
  <p:handoutMasterIdLst>
    <p:handoutMasterId r:id="rId14"/>
  </p:handoutMasterIdLst>
  <p:sldIdLst>
    <p:sldId id="282" r:id="rId3"/>
    <p:sldId id="286" r:id="rId4"/>
    <p:sldId id="298" r:id="rId5"/>
    <p:sldId id="296" r:id="rId6"/>
    <p:sldId id="295" r:id="rId7"/>
    <p:sldId id="299" r:id="rId8"/>
    <p:sldId id="302" r:id="rId9"/>
    <p:sldId id="301" r:id="rId10"/>
    <p:sldId id="300" r:id="rId11"/>
    <p:sldId id="290" r:id="rId12"/>
  </p:sldIdLst>
  <p:sldSz cx="10058400" cy="7543800"/>
  <p:notesSz cx="6996113" cy="9282113"/>
  <p:custDataLst>
    <p:tags r:id="rId15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lang="en-GB" kern="1200">
        <a:solidFill>
          <a:schemeClr val="tx1"/>
        </a:solidFill>
        <a:latin typeface="Frutiger 55 Roman"/>
        <a:ea typeface="MS PGothic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030C549-4C55-4C9A-8619-56AC5A5EDCB9}">
          <p14:sldIdLst>
            <p14:sldId id="282"/>
          </p14:sldIdLst>
        </p14:section>
        <p14:section name="Model Validation" id="{B84B32C3-02CE-4382-A6AF-5E9B2CF4795D}">
          <p14:sldIdLst>
            <p14:sldId id="286"/>
            <p14:sldId id="298"/>
            <p14:sldId id="296"/>
            <p14:sldId id="295"/>
            <p14:sldId id="299"/>
            <p14:sldId id="302"/>
            <p14:sldId id="301"/>
            <p14:sldId id="300"/>
            <p14:sldId id="290"/>
          </p14:sldIdLst>
        </p14:section>
        <p14:section name="Untitled Section" id="{0C18BB5A-D0E1-48EA-A9BF-533F32D6E2B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579">
          <p15:clr>
            <a:srgbClr val="A4A3A4"/>
          </p15:clr>
        </p15:guide>
        <p15:guide id="2" orient="horz" pos="687">
          <p15:clr>
            <a:srgbClr val="A4A3A4"/>
          </p15:clr>
        </p15:guide>
        <p15:guide id="3" orient="horz" pos="539">
          <p15:clr>
            <a:srgbClr val="A4A3A4"/>
          </p15:clr>
        </p15:guide>
        <p15:guide id="4" orient="horz" pos="343">
          <p15:clr>
            <a:srgbClr val="A4A3A4"/>
          </p15:clr>
        </p15:guide>
        <p15:guide id="5" orient="horz" pos="4164">
          <p15:clr>
            <a:srgbClr val="A4A3A4"/>
          </p15:clr>
        </p15:guide>
        <p15:guide id="6" orient="horz" pos="2559">
          <p15:clr>
            <a:srgbClr val="A4A3A4"/>
          </p15:clr>
        </p15:guide>
        <p15:guide id="7" orient="horz" pos="1176">
          <p15:clr>
            <a:srgbClr val="A4A3A4"/>
          </p15:clr>
        </p15:guide>
        <p15:guide id="8" orient="horz" pos="944">
          <p15:clr>
            <a:srgbClr val="A4A3A4"/>
          </p15:clr>
        </p15:guide>
        <p15:guide id="9" orient="horz" pos="2785">
          <p15:clr>
            <a:srgbClr val="A4A3A4"/>
          </p15:clr>
        </p15:guide>
        <p15:guide id="10" pos="3168">
          <p15:clr>
            <a:srgbClr val="A4A3A4"/>
          </p15:clr>
        </p15:guide>
        <p15:guide id="11" pos="266">
          <p15:clr>
            <a:srgbClr val="A4A3A4"/>
          </p15:clr>
        </p15:guide>
        <p15:guide id="12" pos="60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  <p:ext uri="{50385BFA-195E-4E9F-9E8A-86900EEC6D5D}">
      <p14:sectionPr xmlns="" xmlns:p14="http://schemas.microsoft.com/office/powerpoint/2007/7/12/main">
        <p14:section name="Default Section" slideIdLst="263 258" id="{F3A50AD0-1C96-4FFB-A588-4C2E07833EC5}"/>
        <p14:section name="Untitled Section" slideIdLst="259 260" id="{731A7D92-B090-44AE-BDF3-5EDBB7844CCD}"/>
        <p14:section name="Untitled Section" slideIdLst="261 262" id="{8A1131A8-562D-483F-B678-EACC5503E90B}"/>
      </p14:sectionPr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7A02"/>
    <a:srgbClr val="7B7D80"/>
    <a:srgbClr val="919191"/>
    <a:srgbClr val="929395"/>
    <a:srgbClr val="66008C"/>
    <a:srgbClr val="F7B50C"/>
    <a:srgbClr val="002B7F"/>
    <a:srgbClr val="BEBEBE"/>
    <a:srgbClr val="5B77CC"/>
    <a:srgbClr val="FFD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9" autoAdjust="0"/>
  </p:normalViewPr>
  <p:slideViewPr>
    <p:cSldViewPr snapToGrid="0">
      <p:cViewPr varScale="1">
        <p:scale>
          <a:sx n="79" d="100"/>
          <a:sy n="79" d="100"/>
        </p:scale>
        <p:origin x="1373" y="67"/>
      </p:cViewPr>
      <p:guideLst>
        <p:guide orient="horz" pos="4579"/>
        <p:guide orient="horz" pos="687"/>
        <p:guide orient="horz" pos="539"/>
        <p:guide orient="horz" pos="343"/>
        <p:guide orient="horz" pos="4164"/>
        <p:guide orient="horz" pos="2559"/>
        <p:guide orient="horz" pos="1176"/>
        <p:guide orient="horz" pos="944"/>
        <p:guide orient="horz" pos="2785"/>
        <p:guide pos="3168"/>
        <p:guide pos="266"/>
        <p:guide pos="60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896" y="-102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7308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245225" y="0"/>
            <a:ext cx="727075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4625"/>
            <a:ext cx="49053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86563" y="9064625"/>
            <a:ext cx="185737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3696B7D-EF83-44B5-82B1-48F110CC46E5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4592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38175" y="257175"/>
            <a:ext cx="3544888" cy="2659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3267075"/>
            <a:ext cx="59372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0950" y="8820150"/>
            <a:ext cx="30337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0" tIns="0" rIns="19980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100"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A45EEF0-2412-4E74-8042-71FA5C916756}" type="slidenum">
              <a:rPr lang="zh-TW" altLang="en-US"/>
              <a:pPr/>
              <a:t>‹#›</a:t>
            </a:fld>
            <a:endParaRPr lang="en-US" altLang="zh-TW" dirty="0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gray">
          <a:xfrm>
            <a:off x="681038" y="3128963"/>
            <a:ext cx="59118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3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93675" indent="-193675" algn="l" rtl="0" eaLnBrk="0" fontAlgn="base" hangingPunct="0">
      <a:spcBef>
        <a:spcPct val="30000"/>
      </a:spcBef>
      <a:spcAft>
        <a:spcPct val="0"/>
      </a:spcAft>
      <a:buClr>
        <a:srgbClr val="FF0000"/>
      </a:buClr>
      <a:buSzPct val="100000"/>
      <a:buFont typeface="Frutiger 55 Roman" pitchFamily="34" charset="0"/>
      <a:buChar char="•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1pPr>
    <a:lvl2pPr marL="563563" indent="-179388" algn="l" rtl="0" eaLnBrk="0" fontAlgn="base" hangingPunct="0">
      <a:spcBef>
        <a:spcPct val="30000"/>
      </a:spcBef>
      <a:spcAft>
        <a:spcPct val="0"/>
      </a:spcAft>
      <a:buSzPct val="80000"/>
      <a:buChar char="—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947738" indent="-193675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341438" indent="-203200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1711325" indent="-179388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51413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93124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ea typeface="MS PGothic"/>
              </a:rPr>
              <a:t>All the logos are official</a:t>
            </a:r>
            <a:r>
              <a:rPr lang="en-GB" baseline="0" dirty="0">
                <a:ea typeface="MS PGothic"/>
              </a:rPr>
              <a:t> logos</a:t>
            </a:r>
            <a:r>
              <a:rPr lang="en-GB" dirty="0">
                <a:ea typeface="MS PGothic"/>
              </a:rPr>
              <a:t> from websites of those organizations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1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05358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ea typeface="MS PGothic"/>
              </a:rPr>
              <a:t>All the logos are official</a:t>
            </a:r>
            <a:r>
              <a:rPr lang="en-GB" baseline="0" dirty="0">
                <a:ea typeface="MS PGothic"/>
              </a:rPr>
              <a:t> logos</a:t>
            </a:r>
            <a:r>
              <a:rPr lang="en-GB" dirty="0">
                <a:ea typeface="MS PGothic"/>
              </a:rPr>
              <a:t> from websites of those organizations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2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678080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3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232301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ea typeface="MS PGothic"/>
              </a:rPr>
              <a:t>All the logos are official</a:t>
            </a:r>
            <a:r>
              <a:rPr lang="en-GB" baseline="0" dirty="0">
                <a:ea typeface="MS PGothic"/>
              </a:rPr>
              <a:t> logos</a:t>
            </a:r>
            <a:r>
              <a:rPr lang="en-GB" dirty="0">
                <a:ea typeface="MS PGothic"/>
              </a:rPr>
              <a:t> from websites of those organizations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4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3220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ea typeface="MS PGothic"/>
              </a:rPr>
              <a:t>All the logos are official</a:t>
            </a:r>
            <a:r>
              <a:rPr lang="en-GB" baseline="0" dirty="0">
                <a:ea typeface="MS PGothic"/>
              </a:rPr>
              <a:t> logos</a:t>
            </a:r>
            <a:r>
              <a:rPr lang="en-GB" dirty="0">
                <a:ea typeface="MS PGothic"/>
              </a:rPr>
              <a:t> from websites of those organizations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5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697776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ea typeface="MS PGothic"/>
              </a:rPr>
              <a:t>All the logos are official</a:t>
            </a:r>
            <a:r>
              <a:rPr lang="en-GB" baseline="0" dirty="0">
                <a:ea typeface="MS PGothic"/>
              </a:rPr>
              <a:t> logos</a:t>
            </a:r>
            <a:r>
              <a:rPr lang="en-GB" dirty="0">
                <a:ea typeface="MS PGothic"/>
              </a:rPr>
              <a:t> from websites of those organizations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6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4228710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7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4061130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zh-TW" altLang="en-US" smtClean="0"/>
              <a:pPr/>
              <a:t>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89067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1.emf"/><Relationship Id="rId4" Type="http://schemas.openxmlformats.org/officeDocument/2006/relationships/tags" Target="../tags/tag5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image" Target="../media/image1.emf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image" Target="../media/image1.emf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5" Type="http://schemas.openxmlformats.org/officeDocument/2006/relationships/image" Target="../media/image1.emf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3" Type="http://schemas.openxmlformats.org/officeDocument/2006/relationships/tags" Target="../tags/tag110.xml"/><Relationship Id="rId21" Type="http://schemas.openxmlformats.org/officeDocument/2006/relationships/tags" Target="../tags/tag128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image" Target="../media/image1.emf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slideMaster" Target="../slideMasters/slideMaster1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1.emf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1.emf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image" Target="../media/image1.emf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420624" y="7059168"/>
            <a:ext cx="3575304" cy="246221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 dirty="0"/>
              <a:t>&lt;&lt;COVER PAGE DATE&gt;&gt;</a:t>
            </a:r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20624" y="4352544"/>
            <a:ext cx="4998747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Arial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20624" y="2176272"/>
            <a:ext cx="8202168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GB" dirty="0"/>
              <a:t>&lt;&lt;Keyline: short headline&gt;&gt;</a:t>
            </a:r>
          </a:p>
        </p:txBody>
      </p:sp>
      <p:sp>
        <p:nvSpPr>
          <p:cNvPr id="8" name="SECURITY TEXT"/>
          <p:cNvSpPr txBox="1">
            <a:spLocks/>
          </p:cNvSpPr>
          <p:nvPr userDrawn="1">
            <p:custDataLst>
              <p:tags r:id="rId4"/>
            </p:custDataLst>
          </p:nvPr>
        </p:nvSpPr>
        <p:spPr>
          <a:xfrm>
            <a:off x="7607808" y="742950"/>
            <a:ext cx="1993392" cy="184658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>
                <a:latin typeface="Arial"/>
                <a:ea typeface="MS PGothic"/>
              </a:rPr>
              <a:t>Public</a:t>
            </a:r>
          </a:p>
        </p:txBody>
      </p:sp>
      <p:sp>
        <p:nvSpPr>
          <p:cNvPr id="6" name="PRESENTATION INFOLINE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420624" y="3474720"/>
            <a:ext cx="8202168" cy="342900"/>
          </a:xfrm>
        </p:spPr>
        <p:txBody>
          <a:bodyPr/>
          <a:lstStyle>
            <a:lvl1pPr marL="0" marR="0" indent="0" algn="l" defTabSz="1005505" rtl="0" eaLnBrk="1" fontAlgn="auto" latinLnBrk="0" hangingPunct="1">
              <a:lnSpc>
                <a:spcPts val="2200"/>
              </a:lnSpc>
              <a:spcBef>
                <a:spcPts val="18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Symbol" pitchFamily="18" charset="2"/>
              <a:buNone/>
              <a:tabLst/>
              <a:defRPr sz="1800">
                <a:latin typeface="Times New Roman"/>
              </a:defRPr>
            </a:lvl1pPr>
            <a:lvl2pPr marL="234950" indent="0">
              <a:buNone/>
              <a:defRPr/>
            </a:lvl2pPr>
            <a:lvl3pPr marL="457200" indent="0">
              <a:buNone/>
              <a:defRPr/>
            </a:lvl3pPr>
            <a:lvl4pPr marL="69215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1005505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lang="en-GB" altLang="zh-TW" sz="2000" kern="0" dirty="0">
                <a:latin typeface="UBSHeadline" panose="02040503080702040204" pitchFamily="18" charset="0"/>
              </a:rPr>
              <a:t>&lt;&lt;</a:t>
            </a:r>
            <a:r>
              <a:rPr lang="en-GB" altLang="zh-TW" sz="2000" kern="0" dirty="0" err="1">
                <a:latin typeface="UBSHeadline" panose="02040503080702040204" pitchFamily="18" charset="0"/>
              </a:rPr>
              <a:t>Infoline</a:t>
            </a:r>
            <a:r>
              <a:rPr lang="en-GB" altLang="zh-TW" sz="2000" kern="0" dirty="0">
                <a:latin typeface="UBSHeadline" panose="02040503080702040204" pitchFamily="18" charset="0"/>
              </a:rPr>
              <a:t>: presentation description&gt;&gt;</a:t>
            </a:r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422159" y="4599432"/>
            <a:ext cx="499978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en-GB" dirty="0"/>
              <a:t>&lt;&lt;Presenter function&gt;&gt;</a:t>
            </a:r>
          </a:p>
        </p:txBody>
      </p:sp>
      <p:sp>
        <p:nvSpPr>
          <p:cNvPr id="4" name="DraftStamp" hidden="1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566928"/>
            <a:ext cx="1108260" cy="4050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5157216" y="4059936"/>
            <a:ext cx="443484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420623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20" name="DOCUMENT ID" hidden="1"/>
          <p:cNvSpPr txBox="1"/>
          <p:nvPr userDrawn="1">
            <p:custDataLst>
              <p:tags r:id="rId1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157216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8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0" name="Straight Connector 19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3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7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8" name="Straight Connector 1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672998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672998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672998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357530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357530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357530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42062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42062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672998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672998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357530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357530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42062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42062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420623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26" name="DOCUMENT ID" hidden="1"/>
          <p:cNvSpPr txBox="1"/>
          <p:nvPr userDrawn="1">
            <p:custDataLst>
              <p:tags r:id="rId20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7" name="Straight Connector 2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OCUMENT ID" hidden="1"/>
          <p:cNvSpPr txBox="1"/>
          <p:nvPr userDrawn="1">
            <p:custDataLst>
              <p:tags r:id="rId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7" name="Straight Connector 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cxnSp>
        <p:nvCxnSpPr>
          <p:cNvPr id="65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Contact information</a:t>
            </a:r>
          </a:p>
        </p:txBody>
      </p:sp>
      <p:sp>
        <p:nvSpPr>
          <p:cNvPr id="7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6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8" name="Straight Connector 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419735" y="2432304"/>
            <a:ext cx="9189720" cy="103327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&lt;&lt;Divider title&gt;&gt;</a:t>
            </a:r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419735" y="2011680"/>
            <a:ext cx="9189720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MS PGothic"/>
              </a:defRPr>
            </a:lvl1pPr>
          </a:lstStyle>
          <a:p>
            <a:r>
              <a:rPr lang="en-GB" dirty="0"/>
              <a:t>Click to edit Section / Appendix number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8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419735" y="1362456"/>
            <a:ext cx="9189720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  <a:ea typeface="MS PGothic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cxnSp>
        <p:nvCxnSpPr>
          <p:cNvPr id="7" name="THIN BLUE LINE"/>
          <p:cNvCxnSpPr/>
          <p:nvPr/>
        </p:nvCxnSpPr>
        <p:spPr>
          <a:xfrm>
            <a:off x="419735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9733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GB" dirty="0"/>
              <a:t>Table of contents</a:t>
            </a:r>
          </a:p>
        </p:txBody>
      </p:sp>
      <p:sp>
        <p:nvSpPr>
          <p:cNvPr id="8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9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0" name="Straight Connector 9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20624" y="1852246"/>
            <a:ext cx="9189720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61963" indent="-236538">
              <a:defRPr sz="1600">
                <a:latin typeface="Frutiger 55 Roman"/>
                <a:ea typeface="MS PGothic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9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8" name="Straight Connector 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cxnSp>
        <p:nvCxnSpPr>
          <p:cNvPr id="6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7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6670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6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8" name="Straight Connector 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420624" y="6263642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6233"/>
            <a:ext cx="9189720" cy="4407409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 defTabSz="914400">
              <a:buSzPct val="84000"/>
              <a:defRPr sz="1600">
                <a:latin typeface="Frutiger 55 Roman"/>
                <a:ea typeface="MS PGothic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0" name="DOCUMENT ID" hidden="1"/>
          <p:cNvSpPr txBox="1"/>
          <p:nvPr userDrawn="1">
            <p:custDataLst>
              <p:tags r:id="rId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9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1" name="Straight Connector 1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420624" y="6249809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420624" y="4411863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420624" y="4054229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3694180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4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0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6" name="Straight Connector 15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D70D6585-CB7C-4CFA-BD76-44C70BE2929C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5157216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59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3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6" name="Straight Connector 15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672998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672998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357530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357530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2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3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7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8" name="Straight Connector 1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420624" y="1856232"/>
            <a:ext cx="9189720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82" r:id="rId2"/>
    <p:sldLayoutId id="2147484158" r:id="rId3"/>
    <p:sldLayoutId id="2147484159" r:id="rId4"/>
    <p:sldLayoutId id="2147484160" r:id="rId5"/>
    <p:sldLayoutId id="2147484169" r:id="rId6"/>
    <p:sldLayoutId id="2147484168" r:id="rId7"/>
    <p:sldLayoutId id="2147484171" r:id="rId8"/>
    <p:sldLayoutId id="2147484173" r:id="rId9"/>
    <p:sldLayoutId id="2147484174" r:id="rId10"/>
    <p:sldLayoutId id="2147484179" r:id="rId11"/>
    <p:sldLayoutId id="2147484178" r:id="rId12"/>
    <p:sldLayoutId id="2147484176" r:id="rId13"/>
    <p:sldLayoutId id="2147484180" r:id="rId14"/>
    <p:sldLayoutId id="2147484181" r:id="rId15"/>
  </p:sldLayoutIdLst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139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73.xml"/><Relationship Id="rId4" Type="http://schemas.openxmlformats.org/officeDocument/2006/relationships/hyperlink" Target="mailto:adam.wrobel@ubs.co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45.xml"/><Relationship Id="rId7" Type="http://schemas.openxmlformats.org/officeDocument/2006/relationships/tags" Target="../tags/tag144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4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49.xml"/><Relationship Id="rId7" Type="http://schemas.openxmlformats.org/officeDocument/2006/relationships/tags" Target="../tags/tag148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5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53.xml"/><Relationship Id="rId7" Type="http://schemas.openxmlformats.org/officeDocument/2006/relationships/image" Target="../media/image5.png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5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5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6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6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69.xml"/><Relationship Id="rId7" Type="http://schemas.openxmlformats.org/officeDocument/2006/relationships/hyperlink" Target="https://www.meetup.com/erkakrakow/" TargetMode="Externa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7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ey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30" y="4345750"/>
            <a:ext cx="2788926" cy="3023622"/>
          </a:xfrm>
          <a:prstGeom prst="rect">
            <a:avLst/>
          </a:prstGeom>
        </p:spPr>
      </p:pic>
      <p:sp>
        <p:nvSpPr>
          <p:cNvPr id="11" name="CREATE DATE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/>
              <a:t>20/22 Marzec 2018</a:t>
            </a:r>
            <a:endParaRPr lang="en-US" dirty="0"/>
          </a:p>
        </p:txBody>
      </p:sp>
      <p:sp>
        <p:nvSpPr>
          <p:cNvPr id="9" name="PRESENTATION PRESENTER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/>
              <a:t>Adam Wróbel</a:t>
            </a:r>
            <a:endParaRPr lang="en-US" dirty="0"/>
          </a:p>
        </p:txBody>
      </p:sp>
      <p:sp>
        <p:nvSpPr>
          <p:cNvPr id="8" name="PRESENTATION TITLE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420624" y="2176273"/>
            <a:ext cx="8996754" cy="941832"/>
          </a:xfrm>
        </p:spPr>
        <p:txBody>
          <a:bodyPr/>
          <a:lstStyle/>
          <a:p>
            <a:r>
              <a:rPr lang="pl-PL" dirty="0"/>
              <a:t>Warsztaty z R</a:t>
            </a:r>
            <a:endParaRPr lang="en-US" dirty="0"/>
          </a:p>
        </p:txBody>
      </p:sp>
      <p:sp>
        <p:nvSpPr>
          <p:cNvPr id="12" name="PRESENTATION INFOLINE"/>
          <p:cNvSpPr>
            <a:spLocks noGrp="1"/>
          </p:cNvSpPr>
          <p:nvPr>
            <p:ph type="body"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000" dirty="0"/>
              <a:t>Wprowadzenie do modelowania w R</a:t>
            </a:r>
            <a:endParaRPr lang="en-US" sz="2000" dirty="0"/>
          </a:p>
        </p:txBody>
      </p:sp>
      <p:sp>
        <p:nvSpPr>
          <p:cNvPr id="10" name="PRESENTATION PRESENTER FUNCTION"/>
          <p:cNvSpPr>
            <a:spLocks noGrp="1"/>
          </p:cNvSpPr>
          <p:nvPr>
            <p:ph type="body" sz="quarter" idx="10"/>
            <p:custDataLst>
              <p:tags r:id="rId6"/>
            </p:custDataLst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pl-PL" altLang="de-DE" dirty="0">
                <a:solidFill>
                  <a:prstClr val="black"/>
                </a:solidFill>
                <a:latin typeface="Frutiger 45 Light" pitchFamily="34" charset="0"/>
              </a:rPr>
              <a:t>Risk Mode</a:t>
            </a:r>
            <a:r>
              <a:rPr lang="en-US" altLang="de-DE" dirty="0">
                <a:solidFill>
                  <a:prstClr val="black"/>
                </a:solidFill>
                <a:latin typeface="Frutiger 45 Light" pitchFamily="34" charset="0"/>
              </a:rPr>
              <a:t>l</a:t>
            </a:r>
            <a:r>
              <a:rPr lang="pl-PL" altLang="de-DE" dirty="0">
                <a:solidFill>
                  <a:prstClr val="black"/>
                </a:solidFill>
                <a:latin typeface="Frutiger 45 Light" pitchFamily="34" charset="0"/>
              </a:rPr>
              <a:t>ling &amp; </a:t>
            </a:r>
            <a:r>
              <a:rPr lang="en-US" altLang="de-DE" dirty="0">
                <a:solidFill>
                  <a:prstClr val="black"/>
                </a:solidFill>
                <a:latin typeface="Frutiger 45 Light" pitchFamily="34" charset="0"/>
              </a:rPr>
              <a:t>Analytics</a:t>
            </a:r>
            <a:r>
              <a:rPr lang="pl-PL" altLang="de-DE" dirty="0">
                <a:solidFill>
                  <a:prstClr val="black"/>
                </a:solidFill>
                <a:latin typeface="Frutiger 45 Light" pitchFamily="34" charset="0"/>
              </a:rPr>
              <a:t> Specialist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1571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GE HEADING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Informacje kontaktowe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0761" y="4580406"/>
            <a:ext cx="4054934" cy="1615817"/>
          </a:xfrm>
          <a:prstGeom prst="rect">
            <a:avLst/>
          </a:prstGeom>
        </p:spPr>
        <p:txBody>
          <a:bodyPr wrap="square" lIns="91431" tIns="45715" rIns="91431" bIns="45715">
            <a:spAutoFit/>
          </a:bodyPr>
          <a:lstStyle/>
          <a:p>
            <a:pPr>
              <a:spcBef>
                <a:spcPct val="0"/>
              </a:spcBef>
            </a:pPr>
            <a:r>
              <a:rPr lang="pl-PL" altLang="de-DE" sz="1700" b="1" dirty="0">
                <a:solidFill>
                  <a:prstClr val="black"/>
                </a:solidFill>
                <a:latin typeface="Frutiger 45 Light" pitchFamily="34" charset="0"/>
              </a:rPr>
              <a:t>Adam Wróbel</a:t>
            </a:r>
          </a:p>
          <a:p>
            <a:pPr>
              <a:spcBef>
                <a:spcPct val="0"/>
              </a:spcBef>
            </a:pPr>
            <a:endParaRPr lang="pl-PL" altLang="de-DE" sz="1700" b="1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r>
              <a:rPr lang="pl-PL" altLang="de-DE" sz="1700" dirty="0">
                <a:solidFill>
                  <a:prstClr val="black"/>
                </a:solidFill>
                <a:latin typeface="Frutiger 45 Light" pitchFamily="34" charset="0"/>
              </a:rPr>
              <a:t>UBS Business Solutions Center</a:t>
            </a:r>
          </a:p>
          <a:p>
            <a:pPr>
              <a:spcBef>
                <a:spcPct val="0"/>
              </a:spcBef>
            </a:pPr>
            <a:r>
              <a:rPr lang="pl-PL" altLang="de-DE" sz="1600" dirty="0" err="1">
                <a:solidFill>
                  <a:prstClr val="black"/>
                </a:solidFill>
                <a:latin typeface="Frutiger 45 Light" pitchFamily="34" charset="0"/>
              </a:rPr>
              <a:t>Risk</a:t>
            </a:r>
            <a:r>
              <a:rPr lang="pl-PL" altLang="de-DE" sz="1600" dirty="0">
                <a:solidFill>
                  <a:prstClr val="black"/>
                </a:solidFill>
                <a:latin typeface="Frutiger 45 Light" pitchFamily="34" charset="0"/>
              </a:rPr>
              <a:t> </a:t>
            </a:r>
            <a:r>
              <a:rPr lang="pl-PL" altLang="de-DE" sz="1600" dirty="0" err="1">
                <a:solidFill>
                  <a:prstClr val="black"/>
                </a:solidFill>
                <a:latin typeface="Frutiger 45 Light" pitchFamily="34" charset="0"/>
              </a:rPr>
              <a:t>Mode</a:t>
            </a:r>
            <a:r>
              <a:rPr lang="en-US" altLang="de-DE" sz="1600" dirty="0">
                <a:solidFill>
                  <a:prstClr val="black"/>
                </a:solidFill>
                <a:latin typeface="Frutiger 45 Light" pitchFamily="34" charset="0"/>
              </a:rPr>
              <a:t>l</a:t>
            </a:r>
            <a:r>
              <a:rPr lang="pl-PL" altLang="de-DE" sz="1600" dirty="0">
                <a:solidFill>
                  <a:prstClr val="black"/>
                </a:solidFill>
                <a:latin typeface="Frutiger 45 Light" pitchFamily="34" charset="0"/>
              </a:rPr>
              <a:t>ling &amp; </a:t>
            </a:r>
            <a:r>
              <a:rPr lang="en-US" altLang="de-DE" sz="1600" dirty="0">
                <a:solidFill>
                  <a:prstClr val="black"/>
                </a:solidFill>
                <a:latin typeface="Frutiger 45 Light" pitchFamily="34" charset="0"/>
              </a:rPr>
              <a:t>Analytics</a:t>
            </a:r>
            <a:r>
              <a:rPr lang="pl-PL" altLang="de-DE" sz="1600" dirty="0">
                <a:solidFill>
                  <a:prstClr val="black"/>
                </a:solidFill>
                <a:latin typeface="Frutiger 45 Light" pitchFamily="34" charset="0"/>
              </a:rPr>
              <a:t> </a:t>
            </a:r>
            <a:r>
              <a:rPr lang="pl-PL" altLang="de-DE" sz="1600" dirty="0" err="1">
                <a:solidFill>
                  <a:prstClr val="black"/>
                </a:solidFill>
                <a:latin typeface="Frutiger 45 Light" pitchFamily="34" charset="0"/>
              </a:rPr>
              <a:t>Specialist</a:t>
            </a:r>
            <a:endParaRPr lang="pl-PL" altLang="de-DE" sz="1600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r>
              <a:rPr lang="pl-PL" altLang="de-DE" sz="1600" dirty="0">
                <a:solidFill>
                  <a:prstClr val="black"/>
                </a:solidFill>
                <a:latin typeface="Frutiger 45 Light" pitchFamily="34" charset="0"/>
                <a:hlinkClick r:id="rId4"/>
              </a:rPr>
              <a:t>adam.wrobel@ubs.com</a:t>
            </a:r>
            <a:endParaRPr lang="pl-PL" altLang="de-DE" sz="1600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sz="1600" dirty="0">
              <a:solidFill>
                <a:prstClr val="black"/>
              </a:solidFill>
              <a:latin typeface="Frutiger 45 Light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5812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LAYOUT BODY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420624" y="1852246"/>
                <a:ext cx="9189720" cy="475969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l-PL" dirty="0"/>
                  <a:t>Zdefiniowanie problemu:</a:t>
                </a:r>
              </a:p>
              <a:p>
                <a:r>
                  <a:rPr lang="pl-PL" dirty="0"/>
                  <a:t>Portfel kredytów hipotecznych w USA</a:t>
                </a:r>
              </a:p>
              <a:p>
                <a:r>
                  <a:rPr lang="pl-PL" dirty="0"/>
                  <a:t>Ile możemy stracić w przypadku spadku indeksu cen nieruchomości w USA o 18% (scenariusz zdefiniowany przez FED - regulator na rynku amerykańskim)</a:t>
                </a:r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r>
                  <a:rPr lang="pl-PL" dirty="0"/>
                  <a:t>Dostępne informacje do policzenie oczekiwanej straty:</a:t>
                </a:r>
              </a:p>
              <a:p>
                <a:pPr lvl="1"/>
                <a:r>
                  <a:rPr lang="pl-PL" dirty="0"/>
                  <a:t>Prawdopodobieństwo tego, że dany klient przestanie spłacać kredyt (zdefiniowane przez inny model)</a:t>
                </a:r>
              </a:p>
              <a:p>
                <a:pPr lvl="1"/>
                <a:r>
                  <a:rPr lang="pl-PL" dirty="0"/>
                  <a:t>Obecna wartość pożyczki</a:t>
                </a:r>
              </a:p>
              <a:p>
                <a:pPr lvl="1"/>
                <a:r>
                  <a:rPr lang="pl-PL" dirty="0"/>
                  <a:t>Obecna wartość nieruchomości/zabezpieczenia</a:t>
                </a:r>
              </a:p>
              <a:p>
                <a:pPr lvl="1"/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𝑬𝑳</m:t>
                      </m:r>
                      <m:r>
                        <a:rPr lang="pl-PL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𝑷𝑫</m:t>
                      </m:r>
                      <m:r>
                        <a:rPr lang="pl-PL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l-PL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𝑳𝑮𝑫</m:t>
                      </m:r>
                      <m:r>
                        <a:rPr lang="pl-PL" b="1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pl-PL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𝑬𝑨𝑫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 xmlns="">
          <p:sp>
            <p:nvSpPr>
              <p:cNvPr id="2" name="LAYOUT BODY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7"/>
                </p:custDataLst>
              </p:nvPr>
            </p:nvSpPr>
            <p:spPr>
              <a:xfrm>
                <a:off x="420624" y="1852246"/>
                <a:ext cx="9189720" cy="4759691"/>
              </a:xfrm>
              <a:blipFill>
                <a:blip r:embed="rId8"/>
                <a:stretch>
                  <a:fillRect l="-1525" t="-166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/>
          <a:lstStyle/>
          <a:p>
            <a:r>
              <a:rPr lang="pl-PL" dirty="0"/>
              <a:t>Wprowadzenie do modelowania w R</a:t>
            </a:r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>
              <a:spcAft>
                <a:spcPts val="600"/>
              </a:spcAft>
            </a:pPr>
            <a:r>
              <a:rPr lang="pl-PL" kern="0" dirty="0">
                <a:solidFill>
                  <a:srgbClr val="464749"/>
                </a:solidFill>
                <a:latin typeface="UBSHeadline"/>
                <a:ea typeface="Arial Unicode MS"/>
              </a:rPr>
              <a:t>Na przykładzie ryzyka kredytowego</a:t>
            </a:r>
            <a:endParaRPr lang="en-GB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679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0C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LAYOUT BODY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420624" y="1852246"/>
                <a:ext cx="9189720" cy="475969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l-PL" dirty="0"/>
                  <a:t>Dostępne informacje do policzenie oczekiwanej straty:</a:t>
                </a:r>
              </a:p>
              <a:p>
                <a:pPr lvl="1"/>
                <a:r>
                  <a:rPr lang="pl-PL" dirty="0">
                    <a:solidFill>
                      <a:srgbClr val="0070C0"/>
                    </a:solidFill>
                  </a:rPr>
                  <a:t>Prawdopodobieństwo tego, że dany klient przestanie spłacać kredyt (zdefiniowane przez inny model)</a:t>
                </a:r>
              </a:p>
              <a:p>
                <a:pPr lvl="1"/>
                <a:r>
                  <a:rPr lang="pl-PL" dirty="0">
                    <a:solidFill>
                      <a:srgbClr val="00B050"/>
                    </a:solidFill>
                  </a:rPr>
                  <a:t>Obecna wartość pożyczki</a:t>
                </a:r>
              </a:p>
              <a:p>
                <a:pPr lvl="1"/>
                <a:r>
                  <a:rPr lang="pl-PL" dirty="0">
                    <a:solidFill>
                      <a:srgbClr val="FFFF00"/>
                    </a:solidFill>
                  </a:rPr>
                  <a:t>Obecna wartość nieruchomości/zabezpieczenia</a:t>
                </a:r>
              </a:p>
              <a:p>
                <a:pPr lvl="1"/>
                <a:endParaRPr lang="pl-PL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𝑬𝑳</m:t>
                      </m:r>
                      <m:r>
                        <a:rPr lang="pl-PL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𝑷𝑫</m:t>
                      </m:r>
                      <m:r>
                        <a:rPr lang="pl-PL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l-PL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𝑳𝑮𝑫</m:t>
                      </m:r>
                      <m:r>
                        <a:rPr lang="pl-PL" b="1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pl-PL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𝑬𝑨𝑫</m:t>
                      </m:r>
                    </m:oMath>
                  </m:oMathPara>
                </a14:m>
                <a:endParaRPr lang="pl-PL" b="1" dirty="0"/>
              </a:p>
              <a:p>
                <a:pPr marL="0" indent="0">
                  <a:buNone/>
                </a:pPr>
                <a:r>
                  <a:rPr lang="pl-PL" dirty="0"/>
                  <a:t>LGD zdefiniowane jako regresja </a:t>
                </a:r>
                <a:r>
                  <a:rPr lang="pl-PL" dirty="0" err="1"/>
                  <a:t>probitowa</a:t>
                </a:r>
                <a:r>
                  <a:rPr lang="pl-PL" dirty="0"/>
                  <a:t> o postaci:</a:t>
                </a:r>
                <a14:m>
                  <m:oMath xmlns:m="http://schemas.openxmlformats.org/officeDocument/2006/math">
                    <m:r>
                      <a:rPr lang="pl-PL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𝐿𝐺𝐷</m:t>
                    </m:r>
                    <m:r>
                      <a:rPr lang="pl-PL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𝛷</m:t>
                    </m:r>
                    <m:r>
                      <a:rPr lang="el-GR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(−2.2+1.3∗</m:t>
                    </m:r>
                    <m:r>
                      <a:rPr lang="el-GR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𝐿𝑇𝑉</m:t>
                    </m:r>
                    <m:r>
                      <a:rPr lang="el-GR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l-GR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pl-PL" dirty="0"/>
                  <a:t>Zależy od relacji pomiędzy wartością kredytu, a zabezpieczeniem (ceną nieruchomości): </a:t>
                </a:r>
                <a:br>
                  <a:rPr lang="pl-PL" dirty="0"/>
                </a:br>
                <a:r>
                  <a:rPr lang="pl-PL" dirty="0"/>
                  <a:t>LTV (</a:t>
                </a:r>
                <a:r>
                  <a:rPr lang="pl-PL" dirty="0" err="1"/>
                  <a:t>loan</a:t>
                </a:r>
                <a:r>
                  <a:rPr lang="pl-PL" dirty="0"/>
                  <a:t> to </a:t>
                </a:r>
                <a:r>
                  <a:rPr lang="pl-PL" dirty="0" err="1"/>
                  <a:t>value</a:t>
                </a:r>
                <a:r>
                  <a:rPr lang="pl-PL" dirty="0"/>
                  <a:t>)</a:t>
                </a:r>
              </a:p>
              <a:p>
                <a:pPr lvl="1"/>
                <a:r>
                  <a:rPr lang="pl-PL" dirty="0"/>
                  <a:t>Cenę nieruch</a:t>
                </a:r>
                <a:r>
                  <a:rPr lang="en-GB" dirty="0"/>
                  <a:t>o</a:t>
                </a:r>
                <a:r>
                  <a:rPr lang="pl-PL" dirty="0"/>
                  <a:t>mości w stresie możemy wyznaczyć zakładając, że cena każdej nieruch</a:t>
                </a:r>
                <a:r>
                  <a:rPr lang="en-GB" dirty="0"/>
                  <a:t>o</a:t>
                </a:r>
                <a:r>
                  <a:rPr lang="pl-PL" dirty="0"/>
                  <a:t>mość zmieni się tak samo jak index cen nieruchomości (-18%)</a:t>
                </a:r>
              </a:p>
              <a:p>
                <a:pPr marL="0" indent="0">
                  <a:buNone/>
                </a:pPr>
                <a:endParaRPr lang="pl-PL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l-PL" dirty="0"/>
              </a:p>
            </p:txBody>
          </p:sp>
        </mc:Choice>
        <mc:Fallback xmlns="">
          <p:sp>
            <p:nvSpPr>
              <p:cNvPr id="2" name="LAYOUT BODY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7"/>
                </p:custDataLst>
              </p:nvPr>
            </p:nvSpPr>
            <p:spPr>
              <a:xfrm>
                <a:off x="420624" y="1852246"/>
                <a:ext cx="9189720" cy="4759691"/>
              </a:xfrm>
              <a:blipFill>
                <a:blip r:embed="rId8"/>
                <a:stretch>
                  <a:fillRect l="-1525" t="-1665" r="-99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/>
          <a:lstStyle/>
          <a:p>
            <a:r>
              <a:rPr lang="pl-PL" dirty="0"/>
              <a:t>Wprowadzenie do modelowania w R</a:t>
            </a:r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>
              <a:spcAft>
                <a:spcPts val="600"/>
              </a:spcAft>
            </a:pPr>
            <a:r>
              <a:rPr lang="pl-PL" kern="0" dirty="0">
                <a:solidFill>
                  <a:srgbClr val="464749"/>
                </a:solidFill>
                <a:latin typeface="UBSHeadline"/>
                <a:ea typeface="Arial Unicode MS"/>
              </a:rPr>
              <a:t>Na przykładzie ryzyka kredytowego</a:t>
            </a:r>
            <a:endParaRPr lang="en-GB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837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r>
              <a:rPr lang="pl-PL" dirty="0"/>
              <a:t>Otwórzmy RStudio</a:t>
            </a:r>
          </a:p>
          <a:p>
            <a:endParaRPr lang="pl-PL" dirty="0"/>
          </a:p>
          <a:p>
            <a:r>
              <a:rPr lang="pl-PL" dirty="0"/>
              <a:t>Materiały, których będziemy używać są dostępne na github pod adresem:</a:t>
            </a:r>
          </a:p>
          <a:p>
            <a:pPr marL="0" indent="0" algn="ctr">
              <a:buNone/>
            </a:pPr>
            <a:r>
              <a:rPr lang="pl-PL" dirty="0"/>
              <a:t>github.com/</a:t>
            </a:r>
            <a:r>
              <a:rPr lang="pl-PL" dirty="0" err="1"/>
              <a:t>AdamWrobel</a:t>
            </a:r>
            <a:r>
              <a:rPr lang="pl-PL" dirty="0"/>
              <a:t>/AGH-R-</a:t>
            </a:r>
            <a:r>
              <a:rPr lang="pl-PL" dirty="0" err="1"/>
              <a:t>workshops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otwórzmy skrypt: </a:t>
            </a:r>
            <a:r>
              <a:rPr lang="pl-PL" i="1" dirty="0" err="1"/>
              <a:t>expected_loss.R</a:t>
            </a:r>
            <a:endParaRPr lang="en-GB" i="1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/>
              <a:t>Przejdźmy do programowania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>
              <a:spcAft>
                <a:spcPts val="600"/>
              </a:spcAft>
            </a:pPr>
            <a:endParaRPr lang="en-GB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  <p:pic>
        <p:nvPicPr>
          <p:cNvPr id="1026" name="Picture 2" descr="\\UBSPROD.MSAD.UBS.NET\UserData\WROBELA\Home\Documents\Corporate\AGH\RStudio-Logo-Blue-Gradien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852" y="1572116"/>
            <a:ext cx="2467896" cy="86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4F34B60E-7F06-4D14-891D-D1EAC3DBD6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624" y="3625685"/>
            <a:ext cx="9185564" cy="20683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143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r>
              <a:rPr lang="pl-PL" dirty="0"/>
              <a:t>Ceny nieruchomości w poszczególnych stanach mogą mieć inną dynamikę niż średnia dla całego USA</a:t>
            </a:r>
          </a:p>
          <a:p>
            <a:r>
              <a:rPr lang="pl-PL" dirty="0"/>
              <a:t>Omawiany portfel jest skoncentrowany w trzech stanach</a:t>
            </a:r>
          </a:p>
          <a:p>
            <a:r>
              <a:rPr lang="pl-PL" dirty="0"/>
              <a:t>Wykorzystując historyczną relację pomiędzy indeksem cen nieruchomości dla USA, a indeksami dla poszczególnych stanów możemy wyznaczyć jak zachowają się indeksy w naszym scenariuszu na potrzeby testów stresu.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otwórzmy skrypt: </a:t>
            </a:r>
            <a:r>
              <a:rPr lang="pl-PL" i="1" dirty="0" err="1"/>
              <a:t>index_regionalization.R</a:t>
            </a:r>
            <a:endParaRPr lang="en-GB" i="1" dirty="0"/>
          </a:p>
          <a:p>
            <a:endParaRPr lang="pl-PL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/>
              <a:t>Koncentracja kredytów w konkretnych stanach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>
              <a:spcAft>
                <a:spcPts val="600"/>
              </a:spcAft>
            </a:pPr>
            <a:r>
              <a:rPr lang="pl-PL" kern="0" dirty="0">
                <a:solidFill>
                  <a:srgbClr val="464749"/>
                </a:solidFill>
                <a:latin typeface="UBSHeadline"/>
                <a:ea typeface="Arial Unicode MS"/>
              </a:rPr>
              <a:t>Regionalizacja indeksu cen nieruchomości</a:t>
            </a:r>
            <a:endParaRPr lang="en-GB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4749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r>
              <a:rPr lang="pl-PL" kern="0" dirty="0">
                <a:solidFill>
                  <a:srgbClr val="464749"/>
                </a:solidFill>
                <a:latin typeface="UBSHeadline"/>
                <a:ea typeface="Arial Unicode MS"/>
              </a:rPr>
              <a:t>Zamiast wykorzystywać punktową estymację w danym scenariuszu możemy wycenić cały portfel wykorzystując historyczne realizacja indeksów regionalnych</a:t>
            </a:r>
          </a:p>
          <a:p>
            <a:r>
              <a:rPr lang="pl-PL" kern="0" dirty="0">
                <a:solidFill>
                  <a:srgbClr val="464749"/>
                </a:solidFill>
                <a:latin typeface="UBSHeadline"/>
                <a:ea typeface="Arial Unicode MS"/>
              </a:rPr>
              <a:t>Tym samym wyznaczyć oczekiwaną stratę w wielu scenariuszach</a:t>
            </a:r>
            <a:endParaRPr lang="pl-PL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/>
              <a:t>Rozkład strat z portfela hipotek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>
              <a:spcAft>
                <a:spcPts val="600"/>
              </a:spcAft>
            </a:pPr>
            <a:r>
              <a:rPr lang="pl-PL" dirty="0"/>
              <a:t>Zamiast punktowej estymacji</a:t>
            </a:r>
            <a:endParaRPr lang="en-GB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243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r>
              <a:rPr lang="pl-PL" kern="0" dirty="0">
                <a:solidFill>
                  <a:srgbClr val="464749"/>
                </a:solidFill>
                <a:latin typeface="UBSHeadline"/>
                <a:ea typeface="Arial Unicode MS"/>
              </a:rPr>
              <a:t>Opis projektu na https://projecteuler.net/</a:t>
            </a:r>
          </a:p>
          <a:p>
            <a:r>
              <a:rPr lang="pl-PL" kern="0" dirty="0">
                <a:solidFill>
                  <a:srgbClr val="464749"/>
                </a:solidFill>
                <a:latin typeface="UBSHeadline"/>
                <a:ea typeface="Arial Unicode MS"/>
              </a:rPr>
              <a:t>Pierwsze 5 problemów zdefiniowanych na stronie https://projecteuler.net/archives</a:t>
            </a:r>
            <a:endParaRPr lang="pl-PL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/>
              <a:t>Zadanie domowe – dla chętnych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>
              <a:spcAft>
                <a:spcPts val="600"/>
              </a:spcAft>
            </a:pPr>
            <a:r>
              <a:rPr lang="pl-PL" dirty="0"/>
              <a:t>Project </a:t>
            </a:r>
            <a:r>
              <a:rPr lang="pl-PL" dirty="0" err="1"/>
              <a:t>Euler</a:t>
            </a:r>
            <a:endParaRPr lang="en-GB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5641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  <a:solidFill>
            <a:schemeClr val="bg1"/>
          </a:solidFill>
        </p:spPr>
        <p:txBody>
          <a:bodyPr/>
          <a:lstStyle/>
          <a:p>
            <a:r>
              <a:rPr lang="pl-PL" dirty="0"/>
              <a:t>"</a:t>
            </a:r>
            <a:r>
              <a:rPr lang="en-GB" i="1" dirty="0" err="1"/>
              <a:t>Przewodnik</a:t>
            </a:r>
            <a:r>
              <a:rPr lang="en-GB" i="1" dirty="0"/>
              <a:t> </a:t>
            </a:r>
            <a:r>
              <a:rPr lang="en-GB" i="1" dirty="0" err="1"/>
              <a:t>po</a:t>
            </a:r>
            <a:r>
              <a:rPr lang="en-GB" i="1" dirty="0"/>
              <a:t> </a:t>
            </a:r>
            <a:r>
              <a:rPr lang="en-GB" i="1" dirty="0" err="1"/>
              <a:t>pakiecie</a:t>
            </a:r>
            <a:r>
              <a:rPr lang="pl-PL" i="1" dirty="0"/>
              <a:t> R</a:t>
            </a:r>
            <a:r>
              <a:rPr lang="pl-PL" dirty="0"/>
              <a:t>", Przemysław Biecek, 2017</a:t>
            </a:r>
          </a:p>
          <a:p>
            <a:r>
              <a:rPr lang="pl-PL" dirty="0"/>
              <a:t>"</a:t>
            </a:r>
            <a:r>
              <a:rPr lang="pl-PL" i="1" dirty="0"/>
              <a:t>R for Data Science</a:t>
            </a:r>
            <a:r>
              <a:rPr lang="pl-PL" dirty="0"/>
              <a:t>", Hadley Wickham, Garrett Grolemund, 2017</a:t>
            </a:r>
          </a:p>
          <a:p>
            <a:r>
              <a:rPr lang="pl-PL" i="1" dirty="0"/>
              <a:t>datacamp.com – </a:t>
            </a:r>
            <a:r>
              <a:rPr lang="pl-PL" dirty="0"/>
              <a:t>wiele dobrych kursów online</a:t>
            </a:r>
          </a:p>
          <a:p>
            <a:r>
              <a:rPr lang="pl-PL" i="1" dirty="0"/>
              <a:t>r-bloggers.com – </a:t>
            </a:r>
            <a:r>
              <a:rPr lang="pl-PL" dirty="0"/>
              <a:t>interesujące artykuły</a:t>
            </a:r>
          </a:p>
          <a:p>
            <a:r>
              <a:rPr lang="pl-PL" dirty="0"/>
              <a:t>tryr.codeschool.com – wprowadzenie do R</a:t>
            </a:r>
          </a:p>
          <a:p>
            <a:r>
              <a:rPr lang="pl-PL" dirty="0" err="1"/>
              <a:t>eRka</a:t>
            </a:r>
            <a:r>
              <a:rPr lang="pl-PL" dirty="0"/>
              <a:t> (cykl spotkań krakowskiej społeczności skupionej wokół R): </a:t>
            </a:r>
            <a:r>
              <a:rPr lang="pl-PL" dirty="0">
                <a:hlinkClick r:id="rId7"/>
              </a:rPr>
              <a:t>https://www.meetup.com/erkakrakow/</a:t>
            </a:r>
            <a:endParaRPr lang="pl-PL" dirty="0"/>
          </a:p>
          <a:p>
            <a:endParaRPr lang="pl-PL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marL="0" indent="0"/>
            <a:r>
              <a:rPr lang="pl-PL" dirty="0"/>
              <a:t>Polecana literatura/materiały do nauki R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8706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24815" y="3120581"/>
            <a:ext cx="9189720" cy="941832"/>
          </a:xfrm>
        </p:spPr>
        <p:txBody>
          <a:bodyPr>
            <a:normAutofit fontScale="90000"/>
          </a:bodyPr>
          <a:lstStyle/>
          <a:p>
            <a:pPr lvl="0" algn="ctr" defTabSz="91440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pl-PL" sz="5000" dirty="0">
                <a:latin typeface="+mj-lt"/>
              </a:rPr>
              <a:t>ubs.com/</a:t>
            </a:r>
            <a:r>
              <a:rPr lang="pl-PL" sz="5000" dirty="0" err="1">
                <a:solidFill>
                  <a:srgbClr val="FF0000"/>
                </a:solidFill>
                <a:latin typeface="+mj-lt"/>
              </a:rPr>
              <a:t>polandcareers</a:t>
            </a:r>
            <a:br>
              <a:rPr lang="pl-PL" sz="5000" dirty="0">
                <a:solidFill>
                  <a:srgbClr val="FF0000"/>
                </a:solidFill>
                <a:latin typeface="+mj-lt"/>
              </a:rPr>
            </a:br>
            <a:br>
              <a:rPr lang="pl-PL" sz="5000" dirty="0">
                <a:solidFill>
                  <a:srgbClr val="FF0000"/>
                </a:solidFill>
                <a:latin typeface="+mj-lt"/>
              </a:rPr>
            </a:br>
            <a:r>
              <a:rPr lang="pl-PL" sz="3100" dirty="0" err="1">
                <a:latin typeface="+mj-lt"/>
              </a:rPr>
              <a:t>search</a:t>
            </a:r>
            <a:r>
              <a:rPr lang="pl-PL" sz="3100" dirty="0">
                <a:latin typeface="+mj-lt"/>
              </a:rPr>
              <a:t> for: </a:t>
            </a:r>
            <a:r>
              <a:rPr lang="en-US" sz="3100" dirty="0">
                <a:latin typeface="+mj-lt"/>
              </a:rPr>
              <a:t>Quantitative Risk Internship Program 2018</a:t>
            </a:r>
            <a:endParaRPr lang="pl-PL" sz="5000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22709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OnScreen.pot"/>
  <p:tag name="FDSMENUDOCLEVELBTNSTATES" val="&lt;btnStates&gt;&lt;btn tag=&quot;1001&quot; state=&quot;UP&quot;/&gt;&lt;/btnStates&gt;&#10;"/>
  <p:tag name="MOST RECENT UPGRADE" val="0"/>
  <p:tag name="SERIF FONT" val="UBSHeadline"/>
  <p:tag name="SANS SERIF FONT" val="Frutiger 55 Roman"/>
  <p:tag name="LANGUAGE ID" val="205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NTAC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33.84"/>
  <p:tag name="WIDTH" val="87.26456"/>
  <p:tag name="HEIGHT" val="31.893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heme/theme1.xml><?xml version="1.0" encoding="utf-8"?>
<a:theme xmlns:a="http://schemas.openxmlformats.org/drawingml/2006/main" name="PresXpress_OnScreen_Theme">
  <a:themeElements>
    <a:clrScheme name="UBS Colorset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3692CA"/>
      </a:accent1>
      <a:accent2>
        <a:srgbClr val="C09979"/>
      </a:accent2>
      <a:accent3>
        <a:srgbClr val="4D3C2F"/>
      </a:accent3>
      <a:accent4>
        <a:srgbClr val="AFBCD5"/>
      </a:accent4>
      <a:accent5>
        <a:srgbClr val="759731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783FF"/>
      </a:dk2>
      <a:lt2>
        <a:srgbClr val="295595"/>
      </a:lt2>
      <a:accent1>
        <a:srgbClr val="295595"/>
      </a:accent1>
      <a:accent2>
        <a:srgbClr val="FFFFFF"/>
      </a:accent2>
      <a:accent3>
        <a:srgbClr val="FFFFFF"/>
      </a:accent3>
      <a:accent4>
        <a:srgbClr val="000000"/>
      </a:accent4>
      <a:accent5>
        <a:srgbClr val="ACB4C8"/>
      </a:accent5>
      <a:accent6>
        <a:srgbClr val="E7E7E7"/>
      </a:accent6>
      <a:hlink>
        <a:srgbClr val="000000"/>
      </a:hlink>
      <a:folHlink>
        <a:srgbClr val="DDF2F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2009-09-25T15:45:46Z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38396EF9-1456-4C26-847A-906984625B92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1761</TotalTime>
  <Words>500</Words>
  <Application>Microsoft Office PowerPoint</Application>
  <PresentationFormat>Niestandardowy</PresentationFormat>
  <Paragraphs>84</Paragraphs>
  <Slides>10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10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21" baseType="lpstr">
      <vt:lpstr>MS PGothic</vt:lpstr>
      <vt:lpstr>新細明體</vt:lpstr>
      <vt:lpstr>Arial</vt:lpstr>
      <vt:lpstr>Arial Unicode MS</vt:lpstr>
      <vt:lpstr>Cambria Math</vt:lpstr>
      <vt:lpstr>Frutiger 45 Light</vt:lpstr>
      <vt:lpstr>Frutiger 55 Roman</vt:lpstr>
      <vt:lpstr>Symbol</vt:lpstr>
      <vt:lpstr>Times New Roman</vt:lpstr>
      <vt:lpstr>UBSHeadline</vt:lpstr>
      <vt:lpstr>PresXpress_OnScreen_Theme</vt:lpstr>
      <vt:lpstr>Warsztaty z R</vt:lpstr>
      <vt:lpstr>Wprowadzenie do modelowania w R</vt:lpstr>
      <vt:lpstr>Wprowadzenie do modelowania w R</vt:lpstr>
      <vt:lpstr>Przejdźmy do programowania</vt:lpstr>
      <vt:lpstr>Koncentracja kredytów w konkretnych stanach</vt:lpstr>
      <vt:lpstr>Rozkład strat z portfela hipotek</vt:lpstr>
      <vt:lpstr>Zadanie domowe – dla chętnych</vt:lpstr>
      <vt:lpstr>Polecana literatura/materiały do nauki R</vt:lpstr>
      <vt:lpstr>ubs.com/polandcareers  search for: Quantitative Risk Internship Program 2018</vt:lpstr>
      <vt:lpstr>Informacje kontaktowe</vt:lpstr>
    </vt:vector>
  </TitlesOfParts>
  <Company>UBS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Morawski, Piotr-A</dc:creator>
  <cp:lastModifiedBy>Adam WRÓBEL</cp:lastModifiedBy>
  <cp:revision>76</cp:revision>
  <cp:lastPrinted>2002-05-24T21:26:29Z</cp:lastPrinted>
  <dcterms:created xsi:type="dcterms:W3CDTF">2002-05-03T03:00:09Z</dcterms:created>
  <dcterms:modified xsi:type="dcterms:W3CDTF">2018-03-20T16:46:16Z</dcterms:modified>
  <cp:version>3.3.02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UniqueID">
    <vt:lpwstr/>
  </property>
  <property fmtid="{D5CDD505-2E9C-101B-9397-08002B2CF9AE}" pid="3" name="PresPrintTemplate">
    <vt:lpwstr>True</vt:lpwstr>
  </property>
  <property fmtid="{D5CDD505-2E9C-101B-9397-08002B2CF9AE}" pid="4" name="PresPrintOnScreen">
    <vt:lpwstr>True</vt:lpwstr>
  </property>
  <property fmtid="{D5CDD505-2E9C-101B-9397-08002B2CF9AE}" pid="5" name="split-s">
    <vt:lpwstr>0</vt:lpwstr>
  </property>
  <property fmtid="{D5CDD505-2E9C-101B-9397-08002B2CF9AE}" pid="6" name="split-a">
    <vt:lpwstr>0</vt:lpwstr>
  </property>
  <property fmtid="{D5CDD505-2E9C-101B-9397-08002B2CF9AE}" pid="7" name="CreatedAddinVersion">
    <vt:lpwstr>3.3.03</vt:lpwstr>
  </property>
  <property fmtid="{D5CDD505-2E9C-101B-9397-08002B2CF9AE}" pid="8" name="CurrentAddinVersion">
    <vt:lpwstr>3.3.02</vt:lpwstr>
  </property>
  <property fmtid="{D5CDD505-2E9C-101B-9397-08002B2CF9AE}" pid="9" name="CreateDate">
    <vt:lpwstr>13/05/2016 15:51:02</vt:lpwstr>
  </property>
  <property fmtid="{D5CDD505-2E9C-101B-9397-08002B2CF9AE}" pid="10" name="CreatedTemplateVersion">
    <vt:lpwstr>3.3.03</vt:lpwstr>
  </property>
  <property fmtid="{D5CDD505-2E9C-101B-9397-08002B2CF9AE}" pid="11" name="MOST RECENT UPGRADE">
    <vt:lpwstr>0</vt:lpwstr>
  </property>
  <property fmtid="{D5CDD505-2E9C-101B-9397-08002B2CF9AE}" pid="12" name="CoverLogoIncluded">
    <vt:lpwstr>True</vt:lpwstr>
  </property>
  <property fmtid="{D5CDD505-2E9C-101B-9397-08002B2CF9AE}" pid="13" name="CoverLogoID">
    <vt:lpwstr>plain_co_w4</vt:lpwstr>
  </property>
  <property fmtid="{D5CDD505-2E9C-101B-9397-08002B2CF9AE}" pid="14" name="CoverPage.Ppt">
    <vt:lpwstr>True</vt:lpwstr>
  </property>
  <property fmtid="{D5CDD505-2E9C-101B-9397-08002B2CF9AE}" pid="15" name="CoverPhoto.Ppt">
    <vt:lpwstr/>
  </property>
  <property fmtid="{D5CDD505-2E9C-101B-9397-08002B2CF9AE}" pid="16" name="CoverPhotoPath">
    <vt:lpwstr/>
  </property>
  <property fmtid="{D5CDD505-2E9C-101B-9397-08002B2CF9AE}" pid="17" name="SecurityLevel">
    <vt:lpwstr>1</vt:lpwstr>
  </property>
  <property fmtid="{D5CDD505-2E9C-101B-9397-08002B2CF9AE}" pid="18" name="CoverPhotoIncluded">
    <vt:lpwstr>True</vt:lpwstr>
  </property>
  <property fmtid="{D5CDD505-2E9C-101B-9397-08002B2CF9AE}" pid="19" name="CoverPhotoIsCustom">
    <vt:lpwstr>False</vt:lpwstr>
  </property>
  <property fmtid="{D5CDD505-2E9C-101B-9397-08002B2CF9AE}" pid="20" name="InsideLogoIncluded">
    <vt:lpwstr>True</vt:lpwstr>
  </property>
  <property fmtid="{D5CDD505-2E9C-101B-9397-08002B2CF9AE}" pid="21" name="InsideLogoID">
    <vt:lpwstr>plain_co_w4</vt:lpwstr>
  </property>
  <property fmtid="{D5CDD505-2E9C-101B-9397-08002B2CF9AE}" pid="22" name="IDStampItems">
    <vt:lpwstr>15</vt:lpwstr>
  </property>
  <property fmtid="{D5CDD505-2E9C-101B-9397-08002B2CF9AE}" pid="23" name="TOC.Ppt">
    <vt:lpwstr>False</vt:lpwstr>
  </property>
  <property fmtid="{D5CDD505-2E9C-101B-9397-08002B2CF9AE}" pid="24" name="TocSecLevel1">
    <vt:lpwstr>1</vt:lpwstr>
  </property>
  <property fmtid="{D5CDD505-2E9C-101B-9397-08002B2CF9AE}" pid="25" name="TocSecLevel2">
    <vt:lpwstr>2</vt:lpwstr>
  </property>
  <property fmtid="{D5CDD505-2E9C-101B-9397-08002B2CF9AE}" pid="26" name="TocSecLevel3">
    <vt:lpwstr>3</vt:lpwstr>
  </property>
  <property fmtid="{D5CDD505-2E9C-101B-9397-08002B2CF9AE}" pid="27" name="TocApdxLevel1">
    <vt:lpwstr>4</vt:lpwstr>
  </property>
  <property fmtid="{D5CDD505-2E9C-101B-9397-08002B2CF9AE}" pid="28" name="TocApdxLevel2">
    <vt:lpwstr>5</vt:lpwstr>
  </property>
  <property fmtid="{D5CDD505-2E9C-101B-9397-08002B2CF9AE}" pid="29" name="TocApdxLevel3">
    <vt:lpwstr>6</vt:lpwstr>
  </property>
  <property fmtid="{D5CDD505-2E9C-101B-9397-08002B2CF9AE}" pid="30" name="SPageNumbering1.Ppt">
    <vt:lpwstr>True</vt:lpwstr>
  </property>
  <property fmtid="{D5CDD505-2E9C-101B-9397-08002B2CF9AE}" pid="31" name="SPageNumbering2.Ppt">
    <vt:lpwstr>False</vt:lpwstr>
  </property>
  <property fmtid="{D5CDD505-2E9C-101B-9397-08002B2CF9AE}" pid="32" name="SPageNumbering3.Ppt">
    <vt:lpwstr>False</vt:lpwstr>
  </property>
  <property fmtid="{D5CDD505-2E9C-101B-9397-08002B2CF9AE}" pid="33" name="APageNumbering1.Ppt">
    <vt:lpwstr>True</vt:lpwstr>
  </property>
  <property fmtid="{D5CDD505-2E9C-101B-9397-08002B2CF9AE}" pid="34" name="APageNumbering2.Ppt">
    <vt:lpwstr>False</vt:lpwstr>
  </property>
  <property fmtid="{D5CDD505-2E9C-101B-9397-08002B2CF9AE}" pid="35" name="APageNumbering3.Ppt">
    <vt:lpwstr>False</vt:lpwstr>
  </property>
  <property fmtid="{D5CDD505-2E9C-101B-9397-08002B2CF9AE}" pid="36" name="Language">
    <vt:lpwstr>2057</vt:lpwstr>
  </property>
  <property fmtid="{D5CDD505-2E9C-101B-9397-08002B2CF9AE}" pid="37" name="ContactPage.Ppt">
    <vt:lpwstr>True</vt:lpwstr>
  </property>
  <property fmtid="{D5CDD505-2E9C-101B-9397-08002B2CF9AE}" pid="38" name="CompanyName">
    <vt:lpwstr>UBS Poland Service Centre</vt:lpwstr>
  </property>
  <property fmtid="{D5CDD505-2E9C-101B-9397-08002B2CF9AE}" pid="39" name="CompanyNameExtension">
    <vt:lpwstr>UBS Service Centre (Poland) Sp. z o.o.</vt:lpwstr>
  </property>
  <property fmtid="{D5CDD505-2E9C-101B-9397-08002B2CF9AE}" pid="40" name="CompanyDescriptor">
    <vt:lpwstr/>
  </property>
  <property fmtid="{D5CDD505-2E9C-101B-9397-08002B2CF9AE}" pid="41" name="CompanyType">
    <vt:lpwstr>2</vt:lpwstr>
  </property>
  <property fmtid="{D5CDD505-2E9C-101B-9397-08002B2CF9AE}" pid="42" name="BusinessUnit">
    <vt:lpwstr>UBSCC</vt:lpwstr>
  </property>
  <property fmtid="{D5CDD505-2E9C-101B-9397-08002B2CF9AE}" pid="43" name="Address.Office">
    <vt:lpwstr>Krakow Business Park 800_x000d_
Ul Krakowska 280_x000d_
32-080 Zabierzow k/Krakow</vt:lpwstr>
  </property>
  <property fmtid="{D5CDD505-2E9C-101B-9397-08002B2CF9AE}" pid="44" name="Fax1.Office">
    <vt:lpwstr/>
  </property>
  <property fmtid="{D5CDD505-2E9C-101B-9397-08002B2CF9AE}" pid="45" name="Phone1.Office">
    <vt:lpwstr>+48-12-399 7000</vt:lpwstr>
  </property>
  <property fmtid="{D5CDD505-2E9C-101B-9397-08002B2CF9AE}" pid="46" name="CompanyID">
    <vt:lpwstr>C1394</vt:lpwstr>
  </property>
  <property fmtid="{D5CDD505-2E9C-101B-9397-08002B2CF9AE}" pid="47" name="CompanyLCID">
    <vt:lpwstr>1033</vt:lpwstr>
  </property>
  <property fmtid="{D5CDD505-2E9C-101B-9397-08002B2CF9AE}" pid="48" name="AuthorInfoIncluded">
    <vt:lpwstr>False</vt:lpwstr>
  </property>
  <property fmtid="{D5CDD505-2E9C-101B-9397-08002B2CF9AE}" pid="49" name="AuthorInfoName">
    <vt:lpwstr/>
  </property>
  <property fmtid="{D5CDD505-2E9C-101B-9397-08002B2CF9AE}" pid="50" name="AuthorInfoDetails1">
    <vt:lpwstr/>
  </property>
  <property fmtid="{D5CDD505-2E9C-101B-9397-08002B2CF9AE}" pid="51" name="AuthorInfoDetails2">
    <vt:lpwstr/>
  </property>
  <property fmtid="{D5CDD505-2E9C-101B-9397-08002B2CF9AE}" pid="52" name="AuthorInfoEmail">
    <vt:lpwstr/>
  </property>
  <property fmtid="{D5CDD505-2E9C-101B-9397-08002B2CF9AE}" pid="53" name="AuthorInfoPhone">
    <vt:lpwstr/>
  </property>
  <property fmtid="{D5CDD505-2E9C-101B-9397-08002B2CF9AE}" pid="54" name="Endorsement">
    <vt:lpwstr>UBS Service Centre (Poland) Sp. z o.o. is a subsidiary of UBS AG.</vt:lpwstr>
  </property>
  <property fmtid="{D5CDD505-2E9C-101B-9397-08002B2CF9AE}" pid="55" name="OnScreenShowPageNums">
    <vt:lpwstr>False</vt:lpwstr>
  </property>
  <property fmtid="{D5CDD505-2E9C-101B-9397-08002B2CF9AE}" pid="56" name="OnScreenTOCHyperlink">
    <vt:lpwstr>True</vt:lpwstr>
  </property>
  <property fmtid="{D5CDD505-2E9C-101B-9397-08002B2CF9AE}" pid="57" name="SectionDivider.Ppt">
    <vt:lpwstr>False</vt:lpwstr>
  </property>
  <property fmtid="{D5CDD505-2E9C-101B-9397-08002B2CF9AE}" pid="58" name="IDStampDateFormatID">
    <vt:lpwstr>F1</vt:lpwstr>
  </property>
  <property fmtid="{D5CDD505-2E9C-101B-9397-08002B2CF9AE}" pid="59" name="IDStampDateFormat-T">
    <vt:lpwstr>MMMM d, yyyy h:mm AM/PM</vt:lpwstr>
  </property>
  <property fmtid="{D5CDD505-2E9C-101B-9397-08002B2CF9AE}" pid="60" name="CalendarDateFormatID">
    <vt:lpwstr>F1</vt:lpwstr>
  </property>
  <property fmtid="{D5CDD505-2E9C-101B-9397-08002B2CF9AE}" pid="61" name="CalendarDateFormat-T">
    <vt:lpwstr>MMMM yyyy</vt:lpwstr>
  </property>
  <property fmtid="{D5CDD505-2E9C-101B-9397-08002B2CF9AE}" pid="62" name="CalendarStartDay">
    <vt:lpwstr>2</vt:lpwstr>
  </property>
  <property fmtid="{D5CDD505-2E9C-101B-9397-08002B2CF9AE}" pid="63" name="CoverPageDateFormatFilter">
    <vt:lpwstr>1</vt:lpwstr>
  </property>
  <property fmtid="{D5CDD505-2E9C-101B-9397-08002B2CF9AE}" pid="64" name="CoverPageDateFormatID">
    <vt:lpwstr>F1</vt:lpwstr>
  </property>
  <property fmtid="{D5CDD505-2E9C-101B-9397-08002B2CF9AE}" pid="65" name="CoverPageDateFormat-T">
    <vt:lpwstr>MMMM d, yyyy</vt:lpwstr>
  </property>
  <property fmtid="{D5CDD505-2E9C-101B-9397-08002B2CF9AE}" pid="66" name="DisclaimerPage.Ppt">
    <vt:lpwstr>False</vt:lpwstr>
  </property>
  <property fmtid="{D5CDD505-2E9C-101B-9397-08002B2CF9AE}" pid="67" name="DisclaimerID.Ppt">
    <vt:lpwstr>D1</vt:lpwstr>
  </property>
  <property fmtid="{D5CDD505-2E9C-101B-9397-08002B2CF9AE}" pid="68" name="UseInternalUBSFont.Office">
    <vt:lpwstr>True</vt:lpwstr>
  </property>
  <property fmtid="{D5CDD505-2E9C-101B-9397-08002B2CF9AE}" pid="69" name="EmbedFonts">
    <vt:lpwstr>False</vt:lpwstr>
  </property>
  <property fmtid="{D5CDD505-2E9C-101B-9397-08002B2CF9AE}" pid="70" name="TableSpacerBorder">
    <vt:lpwstr>False</vt:lpwstr>
  </property>
  <property fmtid="{D5CDD505-2E9C-101B-9397-08002B2CF9AE}" pid="71" name="Address-T">
    <vt:lpwstr>&lt;&lt;Address&gt;&gt;</vt:lpwstr>
  </property>
  <property fmtid="{D5CDD505-2E9C-101B-9397-08002B2CF9AE}" pid="72" name="AmountDealType-T">
    <vt:lpwstr>&lt;&lt;Amt./deal-Type&gt;&gt;</vt:lpwstr>
  </property>
  <property fmtid="{D5CDD505-2E9C-101B-9397-08002B2CF9AE}" pid="73" name="ContactDetails-T">
    <vt:lpwstr>&lt;&lt;Contact details&gt;&gt;</vt:lpwstr>
  </property>
  <property fmtid="{D5CDD505-2E9C-101B-9397-08002B2CF9AE}" pid="74" name="ContactName-T">
    <vt:lpwstr>&lt;&lt;Contact name&gt;&gt;</vt:lpwstr>
  </property>
  <property fmtid="{D5CDD505-2E9C-101B-9397-08002B2CF9AE}" pid="75" name="Date-T">
    <vt:lpwstr>&lt;&lt;Date&gt;&gt;</vt:lpwstr>
  </property>
  <property fmtid="{D5CDD505-2E9C-101B-9397-08002B2CF9AE}" pid="76" name="EMailAddress-T">
    <vt:lpwstr>&lt;&lt;Email address&gt;&gt;</vt:lpwstr>
  </property>
  <property fmtid="{D5CDD505-2E9C-101B-9397-08002B2CF9AE}" pid="77" name="LegalEntity-T">
    <vt:lpwstr>&lt;&lt;Legal entity&gt;&gt;</vt:lpwstr>
  </property>
  <property fmtid="{D5CDD505-2E9C-101B-9397-08002B2CF9AE}" pid="78" name="Logo-T">
    <vt:lpwstr>&lt;&lt;Logo&gt;&gt;</vt:lpwstr>
  </property>
  <property fmtid="{D5CDD505-2E9C-101B-9397-08002B2CF9AE}" pid="79" name="Summary-T">
    <vt:lpwstr>&lt;&lt;Summary&gt;&gt;</vt:lpwstr>
  </property>
  <property fmtid="{D5CDD505-2E9C-101B-9397-08002B2CF9AE}" pid="80" name="TableHeading-T">
    <vt:lpwstr>&lt;&lt;Table heading&gt;&gt;</vt:lpwstr>
  </property>
  <property fmtid="{D5CDD505-2E9C-101B-9397-08002B2CF9AE}" pid="81" name="TableSubheading-T">
    <vt:lpwstr>&lt;&lt;Table subheading&gt;&gt;</vt:lpwstr>
  </property>
  <property fmtid="{D5CDD505-2E9C-101B-9397-08002B2CF9AE}" pid="82" name="Subheading-T">
    <vt:lpwstr>&lt;&lt;Table subheading&gt;&gt;</vt:lpwstr>
  </property>
  <property fmtid="{D5CDD505-2E9C-101B-9397-08002B2CF9AE}" pid="83" name="TelephoneNumber-T">
    <vt:lpwstr>&lt;&lt;Telephone number&gt;&gt;</vt:lpwstr>
  </property>
  <property fmtid="{D5CDD505-2E9C-101B-9397-08002B2CF9AE}" pid="84" name="Text-T">
    <vt:lpwstr>&lt;&lt;Text&gt;&gt;</vt:lpwstr>
  </property>
  <property fmtid="{D5CDD505-2E9C-101B-9397-08002B2CF9AE}" pid="85" name="WebAddress-T">
    <vt:lpwstr>&lt;&lt;Web address</vt:lpwstr>
  </property>
  <property fmtid="{D5CDD505-2E9C-101B-9397-08002B2CF9AE}" pid="86" name="Year-T">
    <vt:lpwstr>&lt;&lt;Year&gt;&gt;</vt:lpwstr>
  </property>
  <property fmtid="{D5CDD505-2E9C-101B-9397-08002B2CF9AE}" pid="87" name="Appendix-T">
    <vt:lpwstr>Appendix</vt:lpwstr>
  </property>
  <property fmtid="{D5CDD505-2E9C-101B-9397-08002B2CF9AE}" pid="88" name="Appendices-T">
    <vt:lpwstr>Appendices</vt:lpwstr>
  </property>
  <property fmtid="{D5CDD505-2E9C-101B-9397-08002B2CF9AE}" pid="89" name="AwardTitle-T">
    <vt:lpwstr>&lt;&lt;Award title&gt;&gt;</vt:lpwstr>
  </property>
  <property fmtid="{D5CDD505-2E9C-101B-9397-08002B2CF9AE}" pid="90" name="AwardSubTitle-T">
    <vt:lpwstr>&lt;&lt;Award subtitle&gt;&gt;</vt:lpwstr>
  </property>
  <property fmtid="{D5CDD505-2E9C-101B-9397-08002B2CF9AE}" pid="91" name="BiographicalDetails-T">
    <vt:lpwstr>&lt;&lt;Biographical details&gt;&gt;</vt:lpwstr>
  </property>
  <property fmtid="{D5CDD505-2E9C-101B-9397-08002B2CF9AE}" pid="92" name="Conclusion-T">
    <vt:lpwstr>&lt;&lt;Conclusion&gt;&gt;</vt:lpwstr>
  </property>
  <property fmtid="{D5CDD505-2E9C-101B-9397-08002B2CF9AE}" pid="93" name="ContactInformation-T">
    <vt:lpwstr>Contact information</vt:lpwstr>
  </property>
  <property fmtid="{D5CDD505-2E9C-101B-9397-08002B2CF9AE}" pid="94" name="Continued-T">
    <vt:lpwstr>Continued</vt:lpwstr>
  </property>
  <property fmtid="{D5CDD505-2E9C-101B-9397-08002B2CF9AE}" pid="95" name="DividerTitle-T">
    <vt:lpwstr>&lt;&lt;Divider title&gt;&gt;</vt:lpwstr>
  </property>
  <property fmtid="{D5CDD505-2E9C-101B-9397-08002B2CF9AE}" pid="96" name="Draft-T">
    <vt:lpwstr>Draft</vt:lpwstr>
  </property>
  <property fmtid="{D5CDD505-2E9C-101B-9397-08002B2CF9AE}" pid="97" name="LayoutHeading-T">
    <vt:lpwstr>&lt;&lt;Layout heading&gt;&gt;</vt:lpwstr>
  </property>
  <property fmtid="{D5CDD505-2E9C-101B-9397-08002B2CF9AE}" pid="98" name="MessageText-T">
    <vt:lpwstr>&lt;&lt;Message&gt;&gt;</vt:lpwstr>
  </property>
  <property fmtid="{D5CDD505-2E9C-101B-9397-08002B2CF9AE}" pid="99" name="Name-T">
    <vt:lpwstr>&lt;&lt;Name&gt;&gt;</vt:lpwstr>
  </property>
  <property fmtid="{D5CDD505-2E9C-101B-9397-08002B2CF9AE}" pid="100" name="Notes-T">
    <vt:lpwstr>Notes</vt:lpwstr>
  </property>
  <property fmtid="{D5CDD505-2E9C-101B-9397-08002B2CF9AE}" pid="101" name="PageHeading-T">
    <vt:lpwstr>&lt;&lt;Page heading&gt;&gt;</vt:lpwstr>
  </property>
  <property fmtid="{D5CDD505-2E9C-101B-9397-08002B2CF9AE}" pid="102" name="PresentationTitle-T">
    <vt:lpwstr>&lt;&lt;Presentation title&gt;&gt;</vt:lpwstr>
  </property>
  <property fmtid="{D5CDD505-2E9C-101B-9397-08002B2CF9AE}" pid="103" name="PresentationSubTitle-T">
    <vt:lpwstr>&lt;&lt;Presentation subtitle&gt;&gt;</vt:lpwstr>
  </property>
  <property fmtid="{D5CDD505-2E9C-101B-9397-08002B2CF9AE}" pid="104" name="PresentationPresenter-T">
    <vt:lpwstr>&lt;&lt;Presentation presenter&gt;&gt;</vt:lpwstr>
  </property>
  <property fmtid="{D5CDD505-2E9C-101B-9397-08002B2CF9AE}" pid="105" name="PresPresenterFunction-T">
    <vt:lpwstr>&lt;&lt;Presenter function&gt;&gt;</vt:lpwstr>
  </property>
  <property fmtid="{D5CDD505-2E9C-101B-9397-08002B2CF9AE}" pid="106" name="Quote-T">
    <vt:lpwstr>&lt;&lt;Quote&gt;&gt;</vt:lpwstr>
  </property>
  <property fmtid="{D5CDD505-2E9C-101B-9397-08002B2CF9AE}" pid="107" name="QuoteSource-T">
    <vt:lpwstr>&lt;&lt;Quote source&gt;&gt;</vt:lpwstr>
  </property>
  <property fmtid="{D5CDD505-2E9C-101B-9397-08002B2CF9AE}" pid="108" name="Section-T">
    <vt:lpwstr>Section</vt:lpwstr>
  </property>
  <property fmtid="{D5CDD505-2E9C-101B-9397-08002B2CF9AE}" pid="109" name="Sections-T">
    <vt:lpwstr>Sections</vt:lpwstr>
  </property>
  <property fmtid="{D5CDD505-2E9C-101B-9397-08002B2CF9AE}" pid="110" name="Source-T">
    <vt:lpwstr>Source</vt:lpwstr>
  </property>
  <property fmtid="{D5CDD505-2E9C-101B-9397-08002B2CF9AE}" pid="111" name="Subappendix-T">
    <vt:lpwstr>Subappendix</vt:lpwstr>
  </property>
  <property fmtid="{D5CDD505-2E9C-101B-9397-08002B2CF9AE}" pid="112" name="Subsection-T">
    <vt:lpwstr>Subsection</vt:lpwstr>
  </property>
  <property fmtid="{D5CDD505-2E9C-101B-9397-08002B2CF9AE}" pid="113" name="Subsubappendix-T">
    <vt:lpwstr>Subsubappendix</vt:lpwstr>
  </property>
  <property fmtid="{D5CDD505-2E9C-101B-9397-08002B2CF9AE}" pid="114" name="Subsubsection-T">
    <vt:lpwstr>Subsubsection</vt:lpwstr>
  </property>
  <property fmtid="{D5CDD505-2E9C-101B-9397-08002B2CF9AE}" pid="115" name="TableOfContents-T">
    <vt:lpwstr>Table of contents</vt:lpwstr>
  </property>
  <property fmtid="{D5CDD505-2E9C-101B-9397-08002B2CF9AE}" pid="116" name="Title-T">
    <vt:lpwstr>&lt;&lt;Title&gt;&gt;</vt:lpwstr>
  </property>
  <property fmtid="{D5CDD505-2E9C-101B-9397-08002B2CF9AE}" pid="117" name="Security-T">
    <vt:lpwstr>Public</vt:lpwstr>
  </property>
  <property fmtid="{D5CDD505-2E9C-101B-9397-08002B2CF9AE}" pid="118" name="Month1">
    <vt:lpwstr>January</vt:lpwstr>
  </property>
  <property fmtid="{D5CDD505-2E9C-101B-9397-08002B2CF9AE}" pid="119" name="Month2">
    <vt:lpwstr>February</vt:lpwstr>
  </property>
  <property fmtid="{D5CDD505-2E9C-101B-9397-08002B2CF9AE}" pid="120" name="Month3">
    <vt:lpwstr>March</vt:lpwstr>
  </property>
  <property fmtid="{D5CDD505-2E9C-101B-9397-08002B2CF9AE}" pid="121" name="Month4">
    <vt:lpwstr>April</vt:lpwstr>
  </property>
  <property fmtid="{D5CDD505-2E9C-101B-9397-08002B2CF9AE}" pid="122" name="Month5">
    <vt:lpwstr>May</vt:lpwstr>
  </property>
  <property fmtid="{D5CDD505-2E9C-101B-9397-08002B2CF9AE}" pid="123" name="Month6">
    <vt:lpwstr>June</vt:lpwstr>
  </property>
  <property fmtid="{D5CDD505-2E9C-101B-9397-08002B2CF9AE}" pid="124" name="Month7">
    <vt:lpwstr>July</vt:lpwstr>
  </property>
  <property fmtid="{D5CDD505-2E9C-101B-9397-08002B2CF9AE}" pid="125" name="Month8">
    <vt:lpwstr>August</vt:lpwstr>
  </property>
  <property fmtid="{D5CDD505-2E9C-101B-9397-08002B2CF9AE}" pid="126" name="Month9">
    <vt:lpwstr>September</vt:lpwstr>
  </property>
  <property fmtid="{D5CDD505-2E9C-101B-9397-08002B2CF9AE}" pid="127" name="Month10">
    <vt:lpwstr>October</vt:lpwstr>
  </property>
  <property fmtid="{D5CDD505-2E9C-101B-9397-08002B2CF9AE}" pid="128" name="Month11">
    <vt:lpwstr>November</vt:lpwstr>
  </property>
  <property fmtid="{D5CDD505-2E9C-101B-9397-08002B2CF9AE}" pid="129" name="Month12">
    <vt:lpwstr>December</vt:lpwstr>
  </property>
  <property fmtid="{D5CDD505-2E9C-101B-9397-08002B2CF9AE}" pid="130" name="D1">
    <vt:lpwstr>S</vt:lpwstr>
  </property>
  <property fmtid="{D5CDD505-2E9C-101B-9397-08002B2CF9AE}" pid="131" name="D2">
    <vt:lpwstr>M</vt:lpwstr>
  </property>
  <property fmtid="{D5CDD505-2E9C-101B-9397-08002B2CF9AE}" pid="132" name="D3">
    <vt:lpwstr>T</vt:lpwstr>
  </property>
  <property fmtid="{D5CDD505-2E9C-101B-9397-08002B2CF9AE}" pid="133" name="D4">
    <vt:lpwstr>W</vt:lpwstr>
  </property>
  <property fmtid="{D5CDD505-2E9C-101B-9397-08002B2CF9AE}" pid="134" name="D5">
    <vt:lpwstr>T</vt:lpwstr>
  </property>
  <property fmtid="{D5CDD505-2E9C-101B-9397-08002B2CF9AE}" pid="135" name="D6">
    <vt:lpwstr>F</vt:lpwstr>
  </property>
  <property fmtid="{D5CDD505-2E9C-101B-9397-08002B2CF9AE}" pid="136" name="D7">
    <vt:lpwstr>S</vt:lpwstr>
  </property>
  <property fmtid="{D5CDD505-2E9C-101B-9397-08002B2CF9AE}" pid="137" name="Chart_Num_Categories_On_XAxis">
    <vt:lpwstr>6</vt:lpwstr>
  </property>
  <property fmtid="{D5CDD505-2E9C-101B-9397-08002B2CF9AE}" pid="138" name="Chart_Annotation_Add_Date">
    <vt:lpwstr>True</vt:lpwstr>
  </property>
  <property fmtid="{D5CDD505-2E9C-101B-9397-08002B2CF9AE}" pid="139" name="Chart_Annotation_Date_Bold">
    <vt:lpwstr>True</vt:lpwstr>
  </property>
  <property fmtid="{D5CDD505-2E9C-101B-9397-08002B2CF9AE}" pid="140" name="Chart_Annotation_Date_Format">
    <vt:lpwstr>F1</vt:lpwstr>
  </property>
  <property fmtid="{D5CDD505-2E9C-101B-9397-08002B2CF9AE}" pid="141" name="Chart_Pie_Chart_Labels">
    <vt:lpwstr>True</vt:lpwstr>
  </property>
  <property fmtid="{D5CDD505-2E9C-101B-9397-08002B2CF9AE}" pid="142" name="Chart_Pie_Chart_Legend">
    <vt:lpwstr>False</vt:lpwstr>
  </property>
  <property fmtid="{D5CDD505-2E9C-101B-9397-08002B2CF9AE}" pid="143" name="Chart_Average_Translated-T">
    <vt:lpwstr>Average</vt:lpwstr>
  </property>
  <property fmtid="{D5CDD505-2E9C-101B-9397-08002B2CF9AE}" pid="144" name="Chart_Share_PX-T">
    <vt:lpwstr>Stock price</vt:lpwstr>
  </property>
  <property fmtid="{D5CDD505-2E9C-101B-9397-08002B2CF9AE}" pid="145" name="Chart_Stock_Volume_XAxis-T">
    <vt:lpwstr>Closing date</vt:lpwstr>
  </property>
  <property fmtid="{D5CDD505-2E9C-101B-9397-08002B2CF9AE}" pid="146" name="Chart_Volume_Label-T">
    <vt:lpwstr>Volume (000s)</vt:lpwstr>
  </property>
  <property fmtid="{D5CDD505-2E9C-101B-9397-08002B2CF9AE}" pid="147" name="Chart_Thick_Lines">
    <vt:lpwstr>False</vt:lpwstr>
  </property>
  <property fmtid="{D5CDD505-2E9C-101B-9397-08002B2CF9AE}" pid="148" name="Chart_Show_Gridlines">
    <vt:lpwstr>True</vt:lpwstr>
  </property>
  <property fmtid="{D5CDD505-2E9C-101B-9397-08002B2CF9AE}" pid="149" name="Chart_Show_YAxis">
    <vt:lpwstr>False</vt:lpwstr>
  </property>
  <property fmtid="{D5CDD505-2E9C-101B-9397-08002B2CF9AE}" pid="150" name="Chart_Use_Stack_White_Border">
    <vt:lpwstr>True</vt:lpwstr>
  </property>
  <property fmtid="{D5CDD505-2E9C-101B-9397-08002B2CF9AE}" pid="151" name="Chart_Use_Dash_Style">
    <vt:lpwstr>False</vt:lpwstr>
  </property>
  <property fmtid="{D5CDD505-2E9C-101B-9397-08002B2CF9AE}" pid="152" name="DateFormat.Ppt">
    <vt:lpwstr>F1</vt:lpwstr>
  </property>
  <property fmtid="{D5CDD505-2E9C-101B-9397-08002B2CF9AE}" pid="153" name="IncludeID.Ppt">
    <vt:bool>false</vt:bool>
  </property>
  <property fmtid="{D5CDD505-2E9C-101B-9397-08002B2CF9AE}" pid="154" name="DraftStamp.Ppt">
    <vt:bool>false</vt:bool>
  </property>
</Properties>
</file>