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3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7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8.xml" ContentType="application/vnd.openxmlformats-officedocument.presentationml.notesSlide+xml"/>
  <Override PartName="/ppt/tags/tag17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</p:sldMasterIdLst>
  <p:notesMasterIdLst>
    <p:notesMasterId r:id="rId12"/>
  </p:notesMasterIdLst>
  <p:handoutMasterIdLst>
    <p:handoutMasterId r:id="rId13"/>
  </p:handoutMasterIdLst>
  <p:sldIdLst>
    <p:sldId id="282" r:id="rId3"/>
    <p:sldId id="320" r:id="rId4"/>
    <p:sldId id="321" r:id="rId5"/>
    <p:sldId id="322" r:id="rId6"/>
    <p:sldId id="317" r:id="rId7"/>
    <p:sldId id="297" r:id="rId8"/>
    <p:sldId id="319" r:id="rId9"/>
    <p:sldId id="323" r:id="rId10"/>
    <p:sldId id="301" r:id="rId11"/>
  </p:sldIdLst>
  <p:sldSz cx="10058400" cy="7543800"/>
  <p:notesSz cx="6996113" cy="9282113"/>
  <p:custDataLst>
    <p:tags r:id="rId14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MS PGothic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robel, Adam" initials="WA" lastIdx="6" clrIdx="0"/>
  <p:cmAuthor id="1" name="Matraszek, Anna" initials="M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395"/>
    <a:srgbClr val="7B7D80"/>
    <a:srgbClr val="919191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0" autoAdjust="0"/>
  </p:normalViewPr>
  <p:slideViewPr>
    <p:cSldViewPr snapToGrid="0">
      <p:cViewPr varScale="1">
        <p:scale>
          <a:sx n="68" d="100"/>
          <a:sy n="68" d="100"/>
        </p:scale>
        <p:origin x="384" y="67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3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41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498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2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925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712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442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4334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7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101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312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Arial"/>
                <a:ea typeface="MS PGothic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60.xml"/><Relationship Id="rId7" Type="http://schemas.openxmlformats.org/officeDocument/2006/relationships/image" Target="../media/image4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image" Target="../media/image7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0.xml"/><Relationship Id="rId4" Type="http://schemas.openxmlformats.org/officeDocument/2006/relationships/hyperlink" Target="mailto:adam.wrobel@u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50"/>
            <a:ext cx="2788926" cy="3023622"/>
          </a:xfrm>
          <a:prstGeom prst="rect">
            <a:avLst/>
          </a:prstGeom>
        </p:spPr>
      </p:pic>
      <p:sp>
        <p:nvSpPr>
          <p:cNvPr id="11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2</a:t>
            </a:r>
            <a:r>
              <a:rPr lang="en-GB" dirty="0"/>
              <a:t>8</a:t>
            </a:r>
            <a:r>
              <a:rPr lang="pl-PL" dirty="0"/>
              <a:t> </a:t>
            </a:r>
            <a:r>
              <a:rPr lang="en-GB" dirty="0"/>
              <a:t>March</a:t>
            </a:r>
            <a:r>
              <a:rPr lang="pl-PL" dirty="0"/>
              <a:t> 2017</a:t>
            </a:r>
            <a:endParaRPr lang="en-US" dirty="0"/>
          </a:p>
        </p:txBody>
      </p:sp>
      <p:sp>
        <p:nvSpPr>
          <p:cNvPr id="9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b="1" dirty="0">
                <a:latin typeface="Frutiger 45 Light" panose="020B0603020202020204" pitchFamily="34" charset="0"/>
              </a:rPr>
              <a:t>Adam Wróbel</a:t>
            </a:r>
            <a:endParaRPr lang="en-US" b="1" dirty="0">
              <a:latin typeface="Frutiger 45 Light" panose="020B0603020202020204" pitchFamily="34" charset="0"/>
            </a:endParaRPr>
          </a:p>
        </p:txBody>
      </p:sp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20624" y="2176273"/>
            <a:ext cx="8996754" cy="941832"/>
          </a:xfrm>
        </p:spPr>
        <p:txBody>
          <a:bodyPr/>
          <a:lstStyle/>
          <a:p>
            <a:r>
              <a:rPr lang="pl-PL" sz="3600" dirty="0"/>
              <a:t>Walidacja modeli</a:t>
            </a:r>
            <a:endParaRPr lang="en-US" sz="3600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0" name="PRESENTATION PRESENTER FUNCTION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5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Istnienie walidacji modeli jest wymuszone przez regulacje</a:t>
            </a:r>
          </a:p>
          <a:p>
            <a:r>
              <a:rPr lang="pl-PL" dirty="0"/>
              <a:t>Celem jest zapewnienie, że modele są używane w odpowiedni sposób</a:t>
            </a:r>
          </a:p>
          <a:p>
            <a:r>
              <a:rPr lang="pl-PL" dirty="0"/>
              <a:t>Adresuje to takie elementy jak to, że:</a:t>
            </a:r>
          </a:p>
          <a:p>
            <a:pPr lvl="1"/>
            <a:r>
              <a:rPr lang="pl-PL" i="1" dirty="0"/>
              <a:t>wszystkie modele się mylą</a:t>
            </a:r>
          </a:p>
          <a:p>
            <a:pPr lvl="1"/>
            <a:r>
              <a:rPr lang="pl-PL" dirty="0"/>
              <a:t>koncepcyjnie niepoprawny/niestabilny model da niepoprawne wyniki</a:t>
            </a:r>
          </a:p>
          <a:p>
            <a:pPr marL="225425" lvl="1" indent="0">
              <a:buNone/>
            </a:pPr>
            <a:endParaRPr lang="pl-PL" dirty="0"/>
          </a:p>
          <a:p>
            <a:r>
              <a:rPr lang="pl-PL" dirty="0"/>
              <a:t>Szczególnie istotne obszary:</a:t>
            </a:r>
          </a:p>
          <a:p>
            <a:pPr lvl="1"/>
            <a:r>
              <a:rPr lang="pl-PL" dirty="0"/>
              <a:t>Wyznaczanie wymogów kapitałowych</a:t>
            </a:r>
          </a:p>
          <a:p>
            <a:pPr lvl="1"/>
            <a:r>
              <a:rPr lang="pl-PL" dirty="0"/>
              <a:t>Testy stresu</a:t>
            </a:r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Walidacja modeli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 instytucjach finansowych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3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Model jest budowany</a:t>
            </a:r>
          </a:p>
          <a:p>
            <a:r>
              <a:rPr lang="pl-PL" dirty="0"/>
              <a:t>Model jest walidowany:</a:t>
            </a:r>
          </a:p>
          <a:p>
            <a:pPr lvl="1"/>
            <a:r>
              <a:rPr lang="pl-PL" dirty="0"/>
              <a:t>Zatwierdzony</a:t>
            </a:r>
          </a:p>
          <a:p>
            <a:pPr lvl="1"/>
            <a:r>
              <a:rPr lang="pl-PL" dirty="0"/>
              <a:t>Zatwierdzony warunkowo – model może być używany, ale pewne elementy będą musiałby zostać zmienione w przyszłości</a:t>
            </a:r>
          </a:p>
          <a:p>
            <a:pPr lvl="1"/>
            <a:r>
              <a:rPr lang="pl-PL" dirty="0"/>
              <a:t>Odrzucony – model musi być zmieniony przed użyciem na produkcji</a:t>
            </a:r>
          </a:p>
          <a:p>
            <a:r>
              <a:rPr lang="pl-PL" dirty="0"/>
              <a:t>Zatwierdzenie przez regulatora (zewnętrzna walidacja)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Cykl życia modelu w banku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Gdzie w to wpisuje się walidacja modeli?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4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Ocena czy model jest koncepcyjnie poprawnie zdefiniowany</a:t>
            </a:r>
          </a:p>
          <a:p>
            <a:r>
              <a:rPr lang="pl-PL" dirty="0"/>
              <a:t>Podważenie wszelkich decyzji modelowych podjętych podczas modelowania:</a:t>
            </a:r>
          </a:p>
          <a:p>
            <a:pPr lvl="1"/>
            <a:r>
              <a:rPr lang="pl-PL" dirty="0"/>
              <a:t>Porównanie wyników modelu przy podjęciu alternatywnych opcji (np. innej funkcji łączącej)</a:t>
            </a:r>
          </a:p>
          <a:p>
            <a:r>
              <a:rPr lang="pl-PL" dirty="0"/>
              <a:t>Sprawdzenie czy założenie stojące za modelem są spełnione:</a:t>
            </a:r>
          </a:p>
          <a:p>
            <a:pPr lvl="1"/>
            <a:r>
              <a:rPr lang="pl-PL" dirty="0"/>
              <a:t>Jeśli nie są spełnione to ocena jaki ma to wpływ na model (jeśli materialny to rozważenie odrzucenia model)</a:t>
            </a:r>
          </a:p>
          <a:p>
            <a:r>
              <a:rPr lang="pl-PL" dirty="0"/>
              <a:t>Ocena czy model jest stabilny</a:t>
            </a:r>
          </a:p>
          <a:p>
            <a:r>
              <a:rPr lang="pl-PL" dirty="0"/>
              <a:t>Budowa alternatywnego modelu (benchmarku)</a:t>
            </a:r>
          </a:p>
          <a:p>
            <a:r>
              <a:rPr lang="pl-PL" dirty="0"/>
              <a:t>Ocena ryzyka modelu i czynników, które podnoszą to ryzyko (np. niska jakość danych)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Na czym polega walidacja modeli?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Kluczowe elementy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4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2148359"/>
            <a:ext cx="9190037" cy="4167833"/>
          </a:xfrm>
          <a:solidFill>
            <a:schemeClr val="bg1"/>
          </a:solidFill>
        </p:spPr>
      </p:pic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Materiały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https://github.com/AdamWrobel/AGH/tree/master/Zajecia_2017_05_21</a:t>
            </a:r>
            <a:endParaRPr lang="pl-PL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56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pl-PL" dirty="0"/>
                  <a:t>Model używa historycznych danych o spłacalności kart kredytowych</a:t>
                </a:r>
              </a:p>
              <a:p>
                <a:r>
                  <a:rPr lang="pl-PL" dirty="0"/>
                  <a:t>Cześć zmiennych została przekształcona</a:t>
                </a:r>
              </a:p>
              <a:p>
                <a:r>
                  <a:rPr lang="pl-PL" dirty="0"/>
                  <a:t>Zależność pomiędzy zmiennymi opisującymi danego klienta, a prawdopodobieństwem tego, że nie spłaci karty została zdefiniowana przez regresje logistyczną:</a:t>
                </a:r>
              </a:p>
              <a:p>
                <a:pPr lvl="1"/>
                <a:r>
                  <a:rPr lang="pl-PL" dirty="0"/>
                  <a:t>Regresja logistyczna jest uogólnionym modelem liniowanym:</a:t>
                </a:r>
              </a:p>
              <a:p>
                <a:pPr lvl="1"/>
                <a:endParaRPr lang="pl-PL" dirty="0"/>
              </a:p>
              <a:p>
                <a:pPr marL="2254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𝑓𝑢𝑛𝑘𝑐𝑗𝑎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łą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ą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pPr marL="225425" lvl="1" indent="0">
                  <a:buNone/>
                </a:pPr>
                <a:endParaRPr lang="pl-PL" dirty="0"/>
              </a:p>
              <a:p>
                <a:pPr lvl="1"/>
                <a:r>
                  <a:rPr lang="pl-PL" dirty="0"/>
                  <a:t>z </a:t>
                </a:r>
                <a:r>
                  <a:rPr lang="pl-PL" dirty="0" err="1"/>
                  <a:t>logitową</a:t>
                </a:r>
                <a:r>
                  <a:rPr lang="pl-PL" dirty="0"/>
                  <a:t> </a:t>
                </a:r>
                <a:r>
                  <a:rPr lang="pl-PL" dirty="0"/>
                  <a:t>funkcją łączącą:</a:t>
                </a:r>
              </a:p>
              <a:p>
                <a:pPr lvl="1"/>
                <a:endParaRPr lang="pl-PL" dirty="0"/>
              </a:p>
              <a:p>
                <a:pPr lvl="1"/>
                <a:endParaRPr lang="pl-PL" dirty="0"/>
              </a:p>
              <a:p>
                <a:pPr lvl="1"/>
                <a:r>
                  <a:rPr lang="pl-PL" dirty="0"/>
                  <a:t>prawdopodobieństwo zdarzanie jest wtedy zdefiniowane jako:</a:t>
                </a:r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7"/>
                <a:stretch>
                  <a:fillRect l="-1525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Model zdefiniowany na poprzednich zajęciach</a:t>
            </a:r>
            <a:endParaRPr lang="en-GB" sz="2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Wyznaczenie prawdopodobieństwo niespłacania karty kredytowej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1920" y="4873648"/>
            <a:ext cx="3667125" cy="6096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569" y="6030912"/>
            <a:ext cx="2409825" cy="581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59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Zmienne ilościowe – kroki:</a:t>
            </a:r>
          </a:p>
          <a:p>
            <a:pPr lvl="1"/>
            <a:r>
              <a:rPr lang="pl-PL" dirty="0"/>
              <a:t>Uszeregowanie obserwacji pod kątem wartości</a:t>
            </a:r>
          </a:p>
          <a:p>
            <a:pPr lvl="1"/>
            <a:r>
              <a:rPr lang="pl-PL" dirty="0"/>
              <a:t>Zgrupowanie do 10-ciu koszyków (</a:t>
            </a:r>
            <a:r>
              <a:rPr lang="pl-PL" dirty="0" err="1"/>
              <a:t>bins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Wyznaczenie średniego poziomu DR (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) dla danej zmiennej w danym koszyku</a:t>
            </a:r>
          </a:p>
          <a:p>
            <a:pPr lvl="1"/>
            <a:r>
              <a:rPr lang="pl-PL" dirty="0"/>
              <a:t>Wygładzenie krzywej DR (</a:t>
            </a:r>
            <a:r>
              <a:rPr lang="pl-PL" dirty="0" err="1"/>
              <a:t>loess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Normalizacja wartości wygładzonej krzywej</a:t>
            </a:r>
          </a:p>
          <a:p>
            <a:r>
              <a:rPr lang="pl-PL" dirty="0"/>
              <a:t>Zmienne jakościowe – brak transformacji</a:t>
            </a:r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Skypt</a:t>
            </a:r>
            <a:r>
              <a:rPr lang="pl-PL" dirty="0"/>
              <a:t>: </a:t>
            </a:r>
            <a:r>
              <a:rPr lang="pl-PL" dirty="0" err="1"/>
              <a:t>validation.R</a:t>
            </a:r>
            <a:endParaRPr lang="pl-PL" dirty="0"/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Decyzje podjęte podczas modelowania</a:t>
            </a:r>
            <a:endParaRPr lang="en-GB" sz="2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Wybór zmiennych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7" name="Picture 2" descr="\\UBSPROD.MSAD.UBS.NET\UserData\WROBELA\Home\Documents\Corporate\AGH\RStudio-Logo-Blue-Gradi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" y="4854222"/>
            <a:ext cx="2944527" cy="103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33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pPr marL="568325" lvl="1" indent="-342900">
              <a:buFont typeface="+mj-lt"/>
              <a:buAutoNum type="arabicPeriod"/>
            </a:pPr>
            <a:r>
              <a:rPr lang="pl-PL" dirty="0"/>
              <a:t>Zbudowanie optymalnego modelu PD korzystając z danych o spłacalności kart kredytowych. Model powinien adresować zdiagnozowane problemy: współliniowość; niemonotoniczność części transformowanych zmiennych; zbyt mało liczne kategorie przy niektórych zmiennych, itd.</a:t>
            </a:r>
          </a:p>
          <a:p>
            <a:pPr marL="568325" lvl="1" indent="-342900">
              <a:buFont typeface="+mj-lt"/>
              <a:buAutoNum type="arabicPeriod"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Projekty</a:t>
            </a:r>
            <a:endParaRPr lang="en-GB" sz="2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Forma: prezentacja na ostatnich zajęciach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26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 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kontaktowe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0761" y="1513545"/>
            <a:ext cx="431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452" y="1160205"/>
            <a:ext cx="3578942" cy="5742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0"/>
              </a:spcBef>
            </a:pPr>
            <a:r>
              <a:rPr lang="pl-PL" altLang="de-DE" sz="1700" b="1" dirty="0">
                <a:solidFill>
                  <a:prstClr val="black"/>
                </a:solidFill>
                <a:latin typeface="Frutiger 45 Light" pitchFamily="34" charset="0"/>
              </a:rPr>
              <a:t>Adam Wróbel</a:t>
            </a:r>
          </a:p>
          <a:p>
            <a:pPr>
              <a:spcBef>
                <a:spcPct val="0"/>
              </a:spcBef>
            </a:pPr>
            <a:endParaRPr lang="pl-PL" altLang="de-DE" b="1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UBS </a:t>
            </a: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  <a:p>
            <a:pPr>
              <a:spcBef>
                <a:spcPct val="0"/>
              </a:spcBef>
            </a:pP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Email: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  <a:hlinkClick r:id="rId4"/>
              </a:rPr>
              <a:t>adam.wrobel@ubs.com</a:t>
            </a:r>
            <a:endParaRPr lang="en-US" altLang="de-DE" sz="16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sz="1700" dirty="0"/>
              <a:t>ubs.com/polandcareers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207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55 Roman"/>
  <p:tag name="LANGUAGE ID" val="20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5929</TotalTime>
  <Words>437</Words>
  <Application>Microsoft Office PowerPoint</Application>
  <PresentationFormat>Niestandardowy</PresentationFormat>
  <Paragraphs>97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20" baseType="lpstr">
      <vt:lpstr>Arial Unicode MS</vt:lpstr>
      <vt:lpstr>MS PGothic</vt:lpstr>
      <vt:lpstr>Arial</vt:lpstr>
      <vt:lpstr>Cambria Math</vt:lpstr>
      <vt:lpstr>Frutiger 45 Light</vt:lpstr>
      <vt:lpstr>Frutiger 55 Roman</vt:lpstr>
      <vt:lpstr>新細明體</vt:lpstr>
      <vt:lpstr>Symbol</vt:lpstr>
      <vt:lpstr>Times New Roman</vt:lpstr>
      <vt:lpstr>UBSHeadline</vt:lpstr>
      <vt:lpstr>PresXpress_OnScreen_Theme</vt:lpstr>
      <vt:lpstr>Walidacja modeli</vt:lpstr>
      <vt:lpstr>Walidacja modeli</vt:lpstr>
      <vt:lpstr>Cykl życia modelu w banku</vt:lpstr>
      <vt:lpstr>Na czym polega walidacja modeli?</vt:lpstr>
      <vt:lpstr>Materiały</vt:lpstr>
      <vt:lpstr>Model zdefiniowany na poprzednich zajęciach</vt:lpstr>
      <vt:lpstr>Decyzje podjęte podczas modelowania</vt:lpstr>
      <vt:lpstr>Projekty</vt:lpstr>
      <vt:lpstr>Informacje kontaktowe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Morawski, Piotr-A</dc:creator>
  <cp:lastModifiedBy>Adam</cp:lastModifiedBy>
  <cp:revision>104</cp:revision>
  <cp:lastPrinted>2002-05-24T21:26:29Z</cp:lastPrinted>
  <dcterms:created xsi:type="dcterms:W3CDTF">2002-05-03T03:00:09Z</dcterms:created>
  <dcterms:modified xsi:type="dcterms:W3CDTF">2017-05-21T21:10:54Z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3.3.03</vt:lpwstr>
  </property>
  <property fmtid="{D5CDD505-2E9C-101B-9397-08002B2CF9AE}" pid="8" name="CurrentAddinVersion">
    <vt:lpwstr>3.3.02</vt:lpwstr>
  </property>
  <property fmtid="{D5CDD505-2E9C-101B-9397-08002B2CF9AE}" pid="9" name="CreateDate">
    <vt:lpwstr>13/05/2016 15:51:02</vt:lpwstr>
  </property>
  <property fmtid="{D5CDD505-2E9C-101B-9397-08002B2CF9AE}" pid="10" name="CreatedTemplateVersion">
    <vt:lpwstr>3.3.03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DStampItems">
    <vt:lpwstr>15</vt:lpwstr>
  </property>
  <property fmtid="{D5CDD505-2E9C-101B-9397-08002B2CF9AE}" pid="23" name="TOC.Ppt">
    <vt:lpwstr>False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2057</vt:lpwstr>
  </property>
  <property fmtid="{D5CDD505-2E9C-101B-9397-08002B2CF9AE}" pid="37" name="ContactPage.Ppt">
    <vt:lpwstr>True</vt:lpwstr>
  </property>
  <property fmtid="{D5CDD505-2E9C-101B-9397-08002B2CF9AE}" pid="38" name="CompanyName">
    <vt:lpwstr>UBS Poland Service Centre</vt:lpwstr>
  </property>
  <property fmtid="{D5CDD505-2E9C-101B-9397-08002B2CF9AE}" pid="39" name="CompanyNameExtension">
    <vt:lpwstr>UBS Service Centre (Poland) Sp. z o.o.</vt:lpwstr>
  </property>
  <property fmtid="{D5CDD505-2E9C-101B-9397-08002B2CF9AE}" pid="40" name="CompanyDescriptor">
    <vt:lpwstr/>
  </property>
  <property fmtid="{D5CDD505-2E9C-101B-9397-08002B2CF9AE}" pid="41" name="CompanyType">
    <vt:lpwstr>2</vt:lpwstr>
  </property>
  <property fmtid="{D5CDD505-2E9C-101B-9397-08002B2CF9AE}" pid="42" name="BusinessUnit">
    <vt:lpwstr>UBSCC</vt:lpwstr>
  </property>
  <property fmtid="{D5CDD505-2E9C-101B-9397-08002B2CF9AE}" pid="43" name="Address.Office">
    <vt:lpwstr>Krakow Business Park 800_x000d_
Ul Krakowska 280_x000d_
32-080 Zabierzow k/Krakow</vt:lpwstr>
  </property>
  <property fmtid="{D5CDD505-2E9C-101B-9397-08002B2CF9AE}" pid="44" name="Fax1.Office">
    <vt:lpwstr/>
  </property>
  <property fmtid="{D5CDD505-2E9C-101B-9397-08002B2CF9AE}" pid="45" name="Phone1.Office">
    <vt:lpwstr>+48-12-399 7000</vt:lpwstr>
  </property>
  <property fmtid="{D5CDD505-2E9C-101B-9397-08002B2CF9AE}" pid="46" name="CompanyID">
    <vt:lpwstr>C1394</vt:lpwstr>
  </property>
  <property fmtid="{D5CDD505-2E9C-101B-9397-08002B2CF9AE}" pid="47" name="CompanyLCID">
    <vt:lpwstr>1033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>UBS Service Centre (Poland) Sp. z o.o. is a subsidiary of UBS AG.</vt:lpwstr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False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2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</Properties>
</file>