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2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notesSlides/notesSlide3.xml" ContentType="application/vnd.openxmlformats-officedocument.presentationml.notesSlide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4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5.xml" ContentType="application/vnd.openxmlformats-officedocument.presentationml.notesSlide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6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7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notesSlides/notesSlide8.xml" ContentType="application/vnd.openxmlformats-officedocument.presentationml.notesSlide+xml"/>
  <Override PartName="/ppt/tags/tag17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55" r:id="rId2"/>
  </p:sldMasterIdLst>
  <p:notesMasterIdLst>
    <p:notesMasterId r:id="rId12"/>
  </p:notesMasterIdLst>
  <p:handoutMasterIdLst>
    <p:handoutMasterId r:id="rId13"/>
  </p:handoutMasterIdLst>
  <p:sldIdLst>
    <p:sldId id="282" r:id="rId3"/>
    <p:sldId id="320" r:id="rId4"/>
    <p:sldId id="321" r:id="rId5"/>
    <p:sldId id="322" r:id="rId6"/>
    <p:sldId id="317" r:id="rId7"/>
    <p:sldId id="297" r:id="rId8"/>
    <p:sldId id="319" r:id="rId9"/>
    <p:sldId id="323" r:id="rId10"/>
    <p:sldId id="301" r:id="rId11"/>
  </p:sldIdLst>
  <p:sldSz cx="10058400" cy="7543800"/>
  <p:notesSz cx="6996113" cy="9282113"/>
  <p:custDataLst>
    <p:tags r:id="rId14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GB" kern="1200">
        <a:solidFill>
          <a:schemeClr val="tx1"/>
        </a:solidFill>
        <a:latin typeface="Frutiger 55 Roman"/>
        <a:ea typeface="MS PGothic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79">
          <p15:clr>
            <a:srgbClr val="A4A3A4"/>
          </p15:clr>
        </p15:guide>
        <p15:guide id="2" orient="horz" pos="687">
          <p15:clr>
            <a:srgbClr val="A4A3A4"/>
          </p15:clr>
        </p15:guide>
        <p15:guide id="3" orient="horz" pos="539">
          <p15:clr>
            <a:srgbClr val="A4A3A4"/>
          </p15:clr>
        </p15:guide>
        <p15:guide id="4" orient="horz" pos="343">
          <p15:clr>
            <a:srgbClr val="A4A3A4"/>
          </p15:clr>
        </p15:guide>
        <p15:guide id="5" orient="horz" pos="4164">
          <p15:clr>
            <a:srgbClr val="A4A3A4"/>
          </p15:clr>
        </p15:guide>
        <p15:guide id="6" orient="horz" pos="2559">
          <p15:clr>
            <a:srgbClr val="A4A3A4"/>
          </p15:clr>
        </p15:guide>
        <p15:guide id="7" orient="horz" pos="1176">
          <p15:clr>
            <a:srgbClr val="A4A3A4"/>
          </p15:clr>
        </p15:guide>
        <p15:guide id="8" orient="horz" pos="944">
          <p15:clr>
            <a:srgbClr val="A4A3A4"/>
          </p15:clr>
        </p15:guide>
        <p15:guide id="9" orient="horz" pos="2785">
          <p15:clr>
            <a:srgbClr val="A4A3A4"/>
          </p15:clr>
        </p15:guide>
        <p15:guide id="10" pos="3168">
          <p15:clr>
            <a:srgbClr val="A4A3A4"/>
          </p15:clr>
        </p15:guide>
        <p15:guide id="11" pos="266">
          <p15:clr>
            <a:srgbClr val="A4A3A4"/>
          </p15:clr>
        </p15:guide>
        <p15:guide id="12" pos="6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="" xmlns:p14="http://schemas.microsoft.com/office/powerpoint/2007/7/12/main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robel, Adam" initials="WA" lastIdx="6" clrIdx="0"/>
  <p:cmAuthor id="1" name="Matraszek, Anna" initials="M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395"/>
    <a:srgbClr val="7B7D80"/>
    <a:srgbClr val="919191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0" autoAdjust="0"/>
  </p:normalViewPr>
  <p:slideViewPr>
    <p:cSldViewPr snapToGrid="0">
      <p:cViewPr varScale="1">
        <p:scale>
          <a:sx n="68" d="100"/>
          <a:sy n="68" d="100"/>
        </p:scale>
        <p:origin x="1022" y="67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3168"/>
        <p:guide pos="266"/>
        <p:guide pos="6053"/>
      </p:guideLst>
    </p:cSldViewPr>
  </p:slideViewPr>
  <p:outlineViewPr>
    <p:cViewPr>
      <p:scale>
        <a:sx n="33" d="100"/>
        <a:sy n="33" d="100"/>
      </p:scale>
      <p:origin x="0" y="32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896" y="-10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3267075"/>
            <a:ext cx="59372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1413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1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314982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2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348925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3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712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4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144423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5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572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6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54334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ea typeface="MS PGothi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>
                <a:ea typeface="MS PGothic"/>
              </a:rPr>
              <a:pPr/>
              <a:t>7</a:t>
            </a:fld>
            <a:endParaRPr lang="en-GB" altLang="zh-TW" dirty="0"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1321011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9312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1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1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1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1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1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&lt;&lt;COVER PAGE DATE&gt;&gt;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GB" dirty="0"/>
              <a:t>&lt;&lt;Keyline: short headline&gt;&gt;</a:t>
            </a:r>
          </a:p>
        </p:txBody>
      </p:sp>
      <p:sp>
        <p:nvSpPr>
          <p:cNvPr id="8" name="SECURITY TEXT"/>
          <p:cNvSpPr txBox="1">
            <a:spLocks/>
          </p:cNvSpPr>
          <p:nvPr userDrawn="1">
            <p:custDataLst>
              <p:tags r:id="rId4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latin typeface="Arial"/>
                <a:ea typeface="MS PGothic"/>
              </a:rPr>
              <a:t>Public</a:t>
            </a:r>
          </a:p>
        </p:txBody>
      </p:sp>
      <p:sp>
        <p:nvSpPr>
          <p:cNvPr id="6" name="PRESENTATION INFOLINE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marR="0" indent="0" algn="l" defTabSz="1005505" rtl="0" eaLnBrk="1" fontAlgn="auto" latinLnBrk="0" hangingPunct="1">
              <a:lnSpc>
                <a:spcPts val="2200"/>
              </a:lnSpc>
              <a:spcBef>
                <a:spcPts val="18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 sz="1800">
                <a:latin typeface="Times New Roman"/>
              </a:defRPr>
            </a:lvl1pPr>
            <a:lvl2pPr marL="234950" indent="0">
              <a:buNone/>
              <a:defRPr/>
            </a:lvl2pPr>
            <a:lvl3pPr marL="457200" indent="0">
              <a:buNone/>
              <a:defRPr/>
            </a:lvl3pPr>
            <a:lvl4pPr marL="69215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1005505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lang="en-GB" altLang="zh-TW" sz="2000" kern="0" dirty="0">
                <a:latin typeface="UBSHeadline" panose="02040503080702040204" pitchFamily="18" charset="0"/>
              </a:rPr>
              <a:t>&lt;&lt;</a:t>
            </a:r>
            <a:r>
              <a:rPr lang="en-GB" altLang="zh-TW" sz="2000" kern="0" dirty="0" err="1">
                <a:latin typeface="UBSHeadline" panose="02040503080702040204" pitchFamily="18" charset="0"/>
              </a:rPr>
              <a:t>Infoline</a:t>
            </a:r>
            <a:r>
              <a:rPr lang="en-GB" altLang="zh-TW" sz="2000" kern="0" dirty="0">
                <a:latin typeface="UBSHeadline" panose="02040503080702040204" pitchFamily="18" charset="0"/>
              </a:rPr>
              <a:t>: presentation description&gt;&gt;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en-GB" dirty="0"/>
              <a:t>&lt;&lt;Presenter function&gt;&gt;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0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1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2" name="Straight Connector 21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8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0" name="Straight Connector 1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26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7" name="Straight Connector 2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7" name="Straight Connector 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Contact information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MS PGothic"/>
              </a:defRPr>
            </a:lvl1pPr>
          </a:lstStyle>
          <a:p>
            <a:r>
              <a:rPr lang="en-GB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  <a:ea typeface="MS PGothic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GB" dirty="0"/>
              <a:t>Table of contents</a:t>
            </a:r>
          </a:p>
        </p:txBody>
      </p:sp>
      <p:sp>
        <p:nvSpPr>
          <p:cNvPr id="8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0" name="Straight Connector 9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61963" indent="-236538">
              <a:defRPr sz="1600">
                <a:latin typeface="Frutiger 55 Roman"/>
                <a:ea typeface="MS PGothic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9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7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6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8" name="Straight Connector 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 defTabSz="914400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9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1" name="Straight Connector 1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lnSpc>
                <a:spcPts val="3200"/>
              </a:lnSpc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3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6" name="Straight Connector 15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GB" sz="700" smtClean="0">
                <a:ea typeface="MS PGothic"/>
              </a:rPr>
              <a:pPr algn="r"/>
              <a:t>‹#›</a:t>
            </a:fld>
            <a:endParaRPr lang="en-GB" sz="700" dirty="0">
              <a:ea typeface="MS PGothic"/>
            </a:endParaRP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  <a:ea typeface="MS PGothic"/>
              </a:defRPr>
            </a:lvl1pPr>
            <a:lvl2pPr marL="455613" indent="-230188">
              <a:tabLst/>
              <a:defRPr sz="1600">
                <a:latin typeface="Frutiger 55 Roman"/>
                <a:ea typeface="MS PGothic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3pPr>
            <a:lvl4pPr marL="914400" indent="-225425">
              <a:buSzPct val="84000"/>
              <a:defRPr sz="1600">
                <a:latin typeface="Frutiger 55 Roman"/>
                <a:ea typeface="MS PGothic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  <a:ea typeface="MS PGothic"/>
              </a:defRPr>
            </a:lvl5pPr>
            <a:lvl6pPr>
              <a:defRPr>
                <a:ea typeface="MS PGothic"/>
              </a:defRPr>
            </a:lvl6pPr>
            <a:lvl7pPr>
              <a:defRPr>
                <a:ea typeface="MS PGothic"/>
              </a:defRPr>
            </a:lvl7pPr>
            <a:lvl8pPr>
              <a:defRPr>
                <a:ea typeface="MS PGothic"/>
              </a:defRPr>
            </a:lvl8pPr>
            <a:lvl9pPr>
              <a:defRPr>
                <a:ea typeface="MS PGothic"/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6"/>
            <a:r>
              <a:rPr lang="en-GB" dirty="0"/>
              <a:t>Seventh level</a:t>
            </a:r>
          </a:p>
          <a:p>
            <a:pPr lvl="7"/>
            <a:r>
              <a:rPr lang="en-GB" dirty="0"/>
              <a:t>Eighth level</a:t>
            </a:r>
          </a:p>
          <a:p>
            <a:pPr lvl="8"/>
            <a:r>
              <a:rPr lang="en-GB" dirty="0"/>
              <a:t>Ninth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  <a:ea typeface="MS PGothic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3" y="3"/>
            <a:ext cx="9189720" cy="941832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en-US" sz="3200" b="0" baseline="0" dirty="0">
                <a:latin typeface="Frutiger 45 Light"/>
                <a:ea typeface="Arial Unicode MS" pitchFamily="34" charset="-128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GB" dirty="0"/>
              <a:t>&lt;&lt;Page heading&gt;&gt;</a:t>
            </a:r>
          </a:p>
        </p:txBody>
      </p:sp>
      <p:sp>
        <p:nvSpPr>
          <p:cNvPr id="1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May 16, 2016 4:57 PM] K:\Members_Folder\Piotr\ModelValidationWorkshop\2016.05.17-ModelValidationWorkshop.pptx </a:t>
            </a:r>
          </a:p>
        </p:txBody>
      </p:sp>
      <p:grpSp>
        <p:nvGrpSpPr>
          <p:cNvPr id="1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18" name="Straight Connector 1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  <a:ea typeface="MS PGothic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  <a:ea typeface="MS PGothic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989763"/>
            <a:ext cx="870776" cy="31824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82" r:id="rId2"/>
    <p:sldLayoutId id="2147484158" r:id="rId3"/>
    <p:sldLayoutId id="2147484159" r:id="rId4"/>
    <p:sldLayoutId id="2147484160" r:id="rId5"/>
    <p:sldLayoutId id="2147484169" r:id="rId6"/>
    <p:sldLayoutId id="2147484168" r:id="rId7"/>
    <p:sldLayoutId id="2147484171" r:id="rId8"/>
    <p:sldLayoutId id="2147484173" r:id="rId9"/>
    <p:sldLayoutId id="2147484174" r:id="rId10"/>
    <p:sldLayoutId id="2147484179" r:id="rId11"/>
    <p:sldLayoutId id="2147484178" r:id="rId12"/>
    <p:sldLayoutId id="2147484176" r:id="rId13"/>
    <p:sldLayoutId id="2147484180" r:id="rId14"/>
    <p:sldLayoutId id="2147484181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139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60.xml"/><Relationship Id="rId7" Type="http://schemas.openxmlformats.org/officeDocument/2006/relationships/tags" Target="../tags/tag159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10" Type="http://schemas.openxmlformats.org/officeDocument/2006/relationships/image" Target="../media/image6.png"/><Relationship Id="rId4" Type="http://schemas.openxmlformats.org/officeDocument/2006/relationships/tags" Target="../tags/tag161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7" Type="http://schemas.openxmlformats.org/officeDocument/2006/relationships/image" Target="../media/image7.png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0.xml"/><Relationship Id="rId4" Type="http://schemas.openxmlformats.org/officeDocument/2006/relationships/hyperlink" Target="mailto:adam.wrobel@ub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ey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30" y="4345750"/>
            <a:ext cx="2788926" cy="3023622"/>
          </a:xfrm>
          <a:prstGeom prst="rect">
            <a:avLst/>
          </a:prstGeom>
        </p:spPr>
      </p:pic>
      <p:sp>
        <p:nvSpPr>
          <p:cNvPr id="11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2</a:t>
            </a:r>
            <a:r>
              <a:rPr lang="en-GB" dirty="0"/>
              <a:t>8</a:t>
            </a:r>
            <a:r>
              <a:rPr lang="pl-PL" dirty="0"/>
              <a:t> </a:t>
            </a:r>
            <a:r>
              <a:rPr lang="en-GB" dirty="0"/>
              <a:t>March</a:t>
            </a:r>
            <a:r>
              <a:rPr lang="pl-PL" dirty="0"/>
              <a:t> 2017</a:t>
            </a:r>
            <a:endParaRPr lang="en-US" dirty="0"/>
          </a:p>
        </p:txBody>
      </p:sp>
      <p:sp>
        <p:nvSpPr>
          <p:cNvPr id="9" name="PRESENTATION PRESENTER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b="1" dirty="0">
                <a:latin typeface="Frutiger 45 Light" panose="020B0603020202020204" pitchFamily="34" charset="0"/>
              </a:rPr>
              <a:t>Adam Wróbel</a:t>
            </a:r>
            <a:endParaRPr lang="en-US" b="1" dirty="0">
              <a:latin typeface="Frutiger 45 Light" panose="020B0603020202020204" pitchFamily="34" charset="0"/>
            </a:endParaRPr>
          </a:p>
        </p:txBody>
      </p:sp>
      <p:sp>
        <p:nvSpPr>
          <p:cNvPr id="8" name="PRESENTATION TITLE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420624" y="2176273"/>
            <a:ext cx="8996754" cy="941832"/>
          </a:xfrm>
        </p:spPr>
        <p:txBody>
          <a:bodyPr/>
          <a:lstStyle/>
          <a:p>
            <a:r>
              <a:rPr lang="pl-PL" sz="3600" dirty="0"/>
              <a:t>Walidacja modeli</a:t>
            </a:r>
            <a:endParaRPr lang="en-US" sz="3600" dirty="0"/>
          </a:p>
        </p:txBody>
      </p:sp>
      <p:sp>
        <p:nvSpPr>
          <p:cNvPr id="12" name="PRESENTATION INFOLINE"/>
          <p:cNvSpPr>
            <a:spLocks noGrp="1"/>
          </p:cNvSpPr>
          <p:nvPr>
            <p:ph type="body" sz="quarter" idx="12"/>
            <p:custDataLst>
              <p:tags r:id="rId5"/>
            </p:custDataLst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10" name="PRESENTATION PRESENTER FUNCTION"/>
          <p:cNvSpPr>
            <a:spLocks noGrp="1"/>
          </p:cNvSpPr>
          <p:nvPr>
            <p:ph type="body" sz="quarter" idx="10"/>
            <p:custDataLst>
              <p:tags r:id="rId6"/>
            </p:custDataLst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Risk Mode</a:t>
            </a:r>
            <a:r>
              <a:rPr lang="en-US" altLang="de-DE" dirty="0">
                <a:solidFill>
                  <a:prstClr val="black"/>
                </a:solidFill>
                <a:latin typeface="Frutiger 45 Light" pitchFamily="34" charset="0"/>
              </a:rPr>
              <a:t>l</a:t>
            </a: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ling &amp; </a:t>
            </a:r>
            <a:r>
              <a:rPr lang="en-US" altLang="de-DE" dirty="0">
                <a:solidFill>
                  <a:prstClr val="black"/>
                </a:solidFill>
                <a:latin typeface="Frutiger 45 Light" pitchFamily="34" charset="0"/>
              </a:rPr>
              <a:t>Analytics</a:t>
            </a:r>
            <a:r>
              <a:rPr lang="pl-PL" altLang="de-DE" dirty="0">
                <a:solidFill>
                  <a:prstClr val="black"/>
                </a:solidFill>
                <a:latin typeface="Frutiger 45 Light" pitchFamily="34" charset="0"/>
              </a:rPr>
              <a:t> Specialist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15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Istnienie walidacji modeli jest wymuszone przez regulacje</a:t>
            </a:r>
          </a:p>
          <a:p>
            <a:r>
              <a:rPr lang="pl-PL" dirty="0"/>
              <a:t>Celem jest zapewnienie, że modele są używane w odpowiedni sposób</a:t>
            </a:r>
          </a:p>
          <a:p>
            <a:r>
              <a:rPr lang="pl-PL" dirty="0"/>
              <a:t>Adresuje to takie elementy jak to, że:</a:t>
            </a:r>
          </a:p>
          <a:p>
            <a:pPr lvl="1"/>
            <a:r>
              <a:rPr lang="pl-PL" i="1" dirty="0"/>
              <a:t>wszystkie modele się mylą</a:t>
            </a:r>
          </a:p>
          <a:p>
            <a:pPr lvl="1"/>
            <a:r>
              <a:rPr lang="pl-PL" dirty="0"/>
              <a:t>koncepcyjnie niepoprawny/niestabilny model da niepoprawne wyniki</a:t>
            </a:r>
          </a:p>
          <a:p>
            <a:pPr marL="225425" lvl="1" indent="0">
              <a:buNone/>
            </a:pPr>
            <a:endParaRPr lang="pl-PL" dirty="0"/>
          </a:p>
          <a:p>
            <a:r>
              <a:rPr lang="pl-PL" dirty="0"/>
              <a:t>Szczególnie istotne obszary:</a:t>
            </a:r>
          </a:p>
          <a:p>
            <a:pPr lvl="1"/>
            <a:r>
              <a:rPr lang="pl-PL" dirty="0"/>
              <a:t>Wyznaczanie wymogów kapitałowych</a:t>
            </a:r>
          </a:p>
          <a:p>
            <a:pPr lvl="1"/>
            <a:r>
              <a:rPr lang="pl-PL" dirty="0"/>
              <a:t>Testy stresu</a:t>
            </a:r>
          </a:p>
          <a:p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Walidacja modeli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w instytucjach finansowych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733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Model jest budowany</a:t>
            </a:r>
          </a:p>
          <a:p>
            <a:r>
              <a:rPr lang="pl-PL" dirty="0"/>
              <a:t>Model jest walidowany:</a:t>
            </a:r>
          </a:p>
          <a:p>
            <a:pPr lvl="1"/>
            <a:r>
              <a:rPr lang="pl-PL" dirty="0"/>
              <a:t>Zatwierdzony</a:t>
            </a:r>
          </a:p>
          <a:p>
            <a:pPr lvl="1"/>
            <a:r>
              <a:rPr lang="pl-PL" dirty="0"/>
              <a:t>Zatwierdzony warunkowo – model może być używany, ale pewne elementy będą musiałby zostać zmienione w przyszłości</a:t>
            </a:r>
          </a:p>
          <a:p>
            <a:pPr lvl="1"/>
            <a:r>
              <a:rPr lang="pl-PL" dirty="0"/>
              <a:t>Odrzucony – model musi być zmieniony przed użyciem na produkcji</a:t>
            </a:r>
          </a:p>
          <a:p>
            <a:r>
              <a:rPr lang="pl-PL" dirty="0"/>
              <a:t>Zatwierdzenie przez regulatora (zewnętrzna walidacja)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Cykl życia modelu w banku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Gdzie w to wpisuje się walidacja modeli?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442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Ocena czy model jest koncepcyjnie poprawnie zdefiniowany</a:t>
            </a:r>
          </a:p>
          <a:p>
            <a:r>
              <a:rPr lang="pl-PL" dirty="0"/>
              <a:t>Podważenie wszelkich decyzji modelowych podjętych podczas modelowania:</a:t>
            </a:r>
          </a:p>
          <a:p>
            <a:pPr lvl="1"/>
            <a:r>
              <a:rPr lang="pl-PL" dirty="0"/>
              <a:t>Porównanie wyników modelu przy podjęciu alternatywnych opcji (np. innej funkcji łączącej)</a:t>
            </a:r>
          </a:p>
          <a:p>
            <a:r>
              <a:rPr lang="pl-PL" dirty="0"/>
              <a:t>Sprawdzenie czy założenie stojące za modelem są spełnione:</a:t>
            </a:r>
          </a:p>
          <a:p>
            <a:pPr lvl="1"/>
            <a:r>
              <a:rPr lang="pl-PL" dirty="0"/>
              <a:t>Jeśli nie są spełnione to ocena jaki ma to wpływ na model (jeśli materialny to rozważenie odrzucenia model)</a:t>
            </a:r>
          </a:p>
          <a:p>
            <a:r>
              <a:rPr lang="pl-PL" dirty="0"/>
              <a:t>Ocena czy model jest stabilny</a:t>
            </a:r>
          </a:p>
          <a:p>
            <a:r>
              <a:rPr lang="pl-PL" dirty="0"/>
              <a:t>Budowa alternatywnego modelu (benchmarku)</a:t>
            </a:r>
          </a:p>
          <a:p>
            <a:r>
              <a:rPr lang="pl-PL" dirty="0"/>
              <a:t>Ocena ryzyka modelu i czynników, które podnoszą to ryzyko (np. niska jakość danych)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 dirty="0"/>
              <a:t>Na czym polega walidacja modeli?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Kluczowe elementy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947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GE HEADING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Materiały</a:t>
            </a:r>
            <a:endParaRPr lang="en-GB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000" dirty="0"/>
              <a:t>https://github.com/AdamWrobel/AGH/tree/master/Zajecia_2017_05_21</a:t>
            </a:r>
            <a:endParaRPr lang="pl-PL" sz="2000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20688" y="2403083"/>
            <a:ext cx="9190037" cy="36583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566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LAYOUT BODY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420624" y="1852246"/>
                <a:ext cx="9189720" cy="4759691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pl-PL" dirty="0"/>
                  <a:t>Model używa historycznych danych o spłacalności kart kredytowych</a:t>
                </a:r>
              </a:p>
              <a:p>
                <a:r>
                  <a:rPr lang="pl-PL" dirty="0"/>
                  <a:t>Cześć zmiennych została przekształcona</a:t>
                </a:r>
              </a:p>
              <a:p>
                <a:r>
                  <a:rPr lang="pl-PL" dirty="0"/>
                  <a:t>Zależność pomiędzy zmiennymi opisującymi danego klienta, a prawdopodobieństwem tego, że nie spłaci karty została zdefiniowana przez regresje logistyczną:</a:t>
                </a:r>
              </a:p>
              <a:p>
                <a:pPr lvl="1"/>
                <a:r>
                  <a:rPr lang="pl-PL" dirty="0"/>
                  <a:t>Regresja logistyczna jest uogólnionym modelem liniowanym:</a:t>
                </a:r>
              </a:p>
              <a:p>
                <a:pPr lvl="1"/>
                <a:endParaRPr lang="pl-PL" dirty="0"/>
              </a:p>
              <a:p>
                <a:pPr marL="2254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𝑓𝑢𝑛𝑘𝑐𝑗𝑎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 łą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𝑐𝑧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ą</m:t>
                          </m:r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𝑐𝑎</m:t>
                          </m:r>
                        </m:e>
                        <m:sup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l-P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l-PL" dirty="0"/>
              </a:p>
              <a:p>
                <a:pPr marL="225425" lvl="1" indent="0">
                  <a:buNone/>
                </a:pPr>
                <a:endParaRPr lang="pl-PL" dirty="0"/>
              </a:p>
              <a:p>
                <a:pPr lvl="1"/>
                <a:r>
                  <a:rPr lang="pl-PL" dirty="0"/>
                  <a:t>z </a:t>
                </a:r>
                <a:r>
                  <a:rPr lang="pl-PL" dirty="0" err="1"/>
                  <a:t>logitową</a:t>
                </a:r>
                <a:r>
                  <a:rPr lang="pl-PL" dirty="0"/>
                  <a:t> funkcją łączącą:</a:t>
                </a:r>
              </a:p>
              <a:p>
                <a:pPr lvl="1"/>
                <a:endParaRPr lang="pl-PL" dirty="0"/>
              </a:p>
              <a:p>
                <a:pPr lvl="1"/>
                <a:endParaRPr lang="pl-PL" dirty="0"/>
              </a:p>
              <a:p>
                <a:pPr lvl="1"/>
                <a:r>
                  <a:rPr lang="pl-PL" dirty="0"/>
                  <a:t>prawdopodobieństwo zdarzanie jest wtedy zdefiniowane jako:</a:t>
                </a:r>
              </a:p>
              <a:p>
                <a:endParaRPr lang="pl-PL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2" name="LAYOUT 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7"/>
                </p:custDataLst>
              </p:nvPr>
            </p:nvSpPr>
            <p:spPr>
              <a:xfrm>
                <a:off x="420624" y="1852246"/>
                <a:ext cx="9189720" cy="4759691"/>
              </a:xfrm>
              <a:blipFill>
                <a:blip r:embed="rId8"/>
                <a:stretch>
                  <a:fillRect l="-1525" t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Model zdefiniowany na poprzednich zajęciach</a:t>
            </a:r>
            <a:endParaRPr lang="en-GB" sz="2800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Wyznaczenie prawdopodobieństwo niespłacania karty kredytowej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7" name="Obraz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1920" y="4873648"/>
            <a:ext cx="3667125" cy="60960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0569" y="6030912"/>
            <a:ext cx="2409825" cy="581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659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r>
              <a:rPr lang="pl-PL" dirty="0"/>
              <a:t>Zmienne ilościowe – kroki:</a:t>
            </a:r>
          </a:p>
          <a:p>
            <a:pPr lvl="1"/>
            <a:r>
              <a:rPr lang="pl-PL" dirty="0"/>
              <a:t>Uszeregowanie obserwacji pod kątem wartości</a:t>
            </a:r>
          </a:p>
          <a:p>
            <a:pPr lvl="1"/>
            <a:r>
              <a:rPr lang="pl-PL" dirty="0"/>
              <a:t>Zgrupowanie do 10-ciu koszyków (</a:t>
            </a:r>
            <a:r>
              <a:rPr lang="pl-PL" dirty="0" err="1"/>
              <a:t>bins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Wyznaczenie średniego poziomu DR (</a:t>
            </a:r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rate</a:t>
            </a:r>
            <a:r>
              <a:rPr lang="pl-PL" dirty="0"/>
              <a:t>) dla danej zmiennej w danym koszyku</a:t>
            </a:r>
          </a:p>
          <a:p>
            <a:pPr lvl="1"/>
            <a:r>
              <a:rPr lang="pl-PL" dirty="0"/>
              <a:t>Wygładzenie krzywej DR (</a:t>
            </a:r>
            <a:r>
              <a:rPr lang="pl-PL" dirty="0" err="1"/>
              <a:t>loess</a:t>
            </a:r>
            <a:r>
              <a:rPr lang="pl-PL" dirty="0"/>
              <a:t>)</a:t>
            </a:r>
          </a:p>
          <a:p>
            <a:pPr lvl="1"/>
            <a:r>
              <a:rPr lang="pl-PL" dirty="0"/>
              <a:t>Normalizacja wartości wygładzonej krzywej</a:t>
            </a:r>
          </a:p>
          <a:p>
            <a:r>
              <a:rPr lang="pl-PL" dirty="0"/>
              <a:t>Zmienne jakościowe – brak transformacji</a:t>
            </a:r>
          </a:p>
          <a:p>
            <a:pPr lvl="1"/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 err="1"/>
              <a:t>Skypt</a:t>
            </a:r>
            <a:r>
              <a:rPr lang="pl-PL" dirty="0"/>
              <a:t>: </a:t>
            </a:r>
            <a:r>
              <a:rPr lang="pl-PL" dirty="0" err="1"/>
              <a:t>validation.R</a:t>
            </a:r>
            <a:endParaRPr lang="pl-PL" dirty="0"/>
          </a:p>
          <a:p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Decyzje podjęte podczas modelowania</a:t>
            </a:r>
            <a:endParaRPr lang="en-GB" sz="2800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Wybór zmiennych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  <p:pic>
        <p:nvPicPr>
          <p:cNvPr id="7" name="Picture 2" descr="\\UBSPROD.MSAD.UBS.NET\UserData\WROBELA\Home\Documents\Corporate\AGH\RStudio-Logo-Blue-Gradien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3" y="4854222"/>
            <a:ext cx="2944527" cy="103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333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  <a:solidFill>
            <a:schemeClr val="bg1"/>
          </a:solidFill>
        </p:spPr>
        <p:txBody>
          <a:bodyPr/>
          <a:lstStyle/>
          <a:p>
            <a:pPr marL="568325" lvl="1" indent="-342900">
              <a:buFont typeface="+mj-lt"/>
              <a:buAutoNum type="arabicPeriod"/>
            </a:pPr>
            <a:r>
              <a:rPr lang="pl-PL" dirty="0"/>
              <a:t>Zbudowanie optymalnego modelu PD korzystając z danych o spłacalności kart kredytowych. Model powinien adresować zdiagnozowane problemy: współliniowość; niemonotoniczność części transformowanych zmiennych; zbyt mało liczne kategorie przy niektórych zmiennych, itd.</a:t>
            </a:r>
          </a:p>
          <a:p>
            <a:pPr marL="568325" lvl="1" indent="-342900">
              <a:buFont typeface="+mj-lt"/>
              <a:buAutoNum type="arabicPeriod"/>
            </a:pPr>
            <a:r>
              <a:rPr lang="pl-PL" dirty="0"/>
              <a:t>Pozostałe projekty będą dotyczyły modeli wyceny i zostaną wysłane mailowo </a:t>
            </a:r>
          </a:p>
          <a:p>
            <a:pPr marL="568325" lvl="1" indent="-342900">
              <a:buFont typeface="+mj-lt"/>
              <a:buAutoNum type="arabicPeriod"/>
            </a:pP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Projekty – lista</a:t>
            </a:r>
            <a:endParaRPr lang="en-GB" sz="2800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pl-PL" sz="2000" kern="0" dirty="0">
                <a:solidFill>
                  <a:srgbClr val="464749"/>
                </a:solidFill>
                <a:latin typeface="UBSHeadline"/>
                <a:ea typeface="Arial Unicode MS"/>
              </a:rPr>
              <a:t>Forma: prezentacja na ostatnich zajęciach</a:t>
            </a:r>
            <a:endParaRPr lang="en-GB" sz="2000" kern="0" dirty="0">
              <a:solidFill>
                <a:srgbClr val="464749"/>
              </a:solidFill>
              <a:latin typeface="UBSHeadline"/>
              <a:ea typeface="Arial Unicode M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726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GE HEADING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 kontaktowe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0761" y="1513545"/>
            <a:ext cx="431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42452" y="1160205"/>
            <a:ext cx="3578942" cy="57420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ct val="0"/>
              </a:spcBef>
            </a:pPr>
            <a:r>
              <a:rPr lang="pl-PL" altLang="de-DE" sz="1700" b="1" dirty="0">
                <a:solidFill>
                  <a:prstClr val="black"/>
                </a:solidFill>
                <a:latin typeface="Frutiger 45 Light" pitchFamily="34" charset="0"/>
              </a:rPr>
              <a:t>Adam Wróbel</a:t>
            </a:r>
          </a:p>
          <a:p>
            <a:pPr>
              <a:spcBef>
                <a:spcPct val="0"/>
              </a:spcBef>
            </a:pPr>
            <a:endParaRPr lang="pl-PL" altLang="de-DE" b="1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UBS </a:t>
            </a:r>
          </a:p>
          <a:p>
            <a:pPr>
              <a:spcBef>
                <a:spcPct val="0"/>
              </a:spcBef>
            </a:pP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Risk Mode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l</a:t>
            </a: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ling &amp; 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Analytics</a:t>
            </a:r>
            <a:r>
              <a:rPr lang="pl-PL" altLang="de-DE" sz="1600" dirty="0">
                <a:solidFill>
                  <a:prstClr val="black"/>
                </a:solidFill>
                <a:latin typeface="Frutiger 45 Light" pitchFamily="34" charset="0"/>
              </a:rPr>
              <a:t> Specialist</a:t>
            </a:r>
          </a:p>
          <a:p>
            <a:pPr>
              <a:spcBef>
                <a:spcPct val="0"/>
              </a:spcBef>
            </a:pP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</a:rPr>
              <a:t>Email: </a:t>
            </a:r>
            <a:r>
              <a:rPr lang="en-US" altLang="de-DE" sz="1600" dirty="0">
                <a:solidFill>
                  <a:prstClr val="black"/>
                </a:solidFill>
                <a:latin typeface="Frutiger 45 Light" pitchFamily="34" charset="0"/>
                <a:hlinkClick r:id="rId4"/>
              </a:rPr>
              <a:t>adam.wrobel@ubs.com</a:t>
            </a:r>
            <a:endParaRPr lang="en-US" altLang="de-DE" sz="1600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endParaRPr lang="pl-PL" altLang="de-DE" dirty="0">
              <a:solidFill>
                <a:prstClr val="black"/>
              </a:solidFill>
              <a:latin typeface="Frutiger 45 Light" pitchFamily="34" charset="0"/>
            </a:endParaRPr>
          </a:p>
          <a:p>
            <a:pPr>
              <a:spcBef>
                <a:spcPct val="0"/>
              </a:spcBef>
            </a:pPr>
            <a:r>
              <a:rPr lang="pl-PL" sz="1700" dirty="0"/>
              <a:t>ubs.com/polandcareers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0207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MOST RECENT UPGRADE" val="0"/>
  <p:tag name="SERIF FONT" val="UBSHeadline"/>
  <p:tag name="SANS SERIF FONT" val="Frutiger 55 Roman"/>
  <p:tag name="LANGUAGE ID" val="20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NTAC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"/>
  <p:tag name="WIDTH" val="68.56504"/>
  <p:tag name="HEIGHT" val="25.05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 Colorset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3692CA"/>
      </a:accent1>
      <a:accent2>
        <a:srgbClr val="C09979"/>
      </a:accent2>
      <a:accent3>
        <a:srgbClr val="4D3C2F"/>
      </a:accent3>
      <a:accent4>
        <a:srgbClr val="AFBCD5"/>
      </a:accent4>
      <a:accent5>
        <a:srgbClr val="759731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5930</TotalTime>
  <Words>477</Words>
  <Application>Microsoft Office PowerPoint</Application>
  <PresentationFormat>Niestandardowy</PresentationFormat>
  <Paragraphs>98</Paragraphs>
  <Slides>9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10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20" baseType="lpstr">
      <vt:lpstr>MS PGothic</vt:lpstr>
      <vt:lpstr>Arial</vt:lpstr>
      <vt:lpstr>Arial Unicode MS</vt:lpstr>
      <vt:lpstr>Cambria Math</vt:lpstr>
      <vt:lpstr>Frutiger 45 Light</vt:lpstr>
      <vt:lpstr>Frutiger 55 Roman</vt:lpstr>
      <vt:lpstr>新細明體</vt:lpstr>
      <vt:lpstr>Symbol</vt:lpstr>
      <vt:lpstr>Times New Roman</vt:lpstr>
      <vt:lpstr>UBSHeadline</vt:lpstr>
      <vt:lpstr>PresXpress_OnScreen_Theme</vt:lpstr>
      <vt:lpstr>Walidacja modeli</vt:lpstr>
      <vt:lpstr>Walidacja modeli</vt:lpstr>
      <vt:lpstr>Cykl życia modelu w banku</vt:lpstr>
      <vt:lpstr>Na czym polega walidacja modeli?</vt:lpstr>
      <vt:lpstr>Materiały</vt:lpstr>
      <vt:lpstr>Model zdefiniowany na poprzednich zajęciach</vt:lpstr>
      <vt:lpstr>Decyzje podjęte podczas modelowania</vt:lpstr>
      <vt:lpstr>Projekty – lista</vt:lpstr>
      <vt:lpstr>Informacje kontaktowe</vt:lpstr>
    </vt:vector>
  </TitlesOfParts>
  <Company>UBS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Morawski, Piotr-A</dc:creator>
  <cp:lastModifiedBy>Adam WRÓBEL</cp:lastModifiedBy>
  <cp:revision>105</cp:revision>
  <cp:lastPrinted>2002-05-24T21:26:29Z</cp:lastPrinted>
  <dcterms:created xsi:type="dcterms:W3CDTF">2002-05-03T03:00:09Z</dcterms:created>
  <dcterms:modified xsi:type="dcterms:W3CDTF">2017-05-22T05:44:27Z</dcterms:modified>
  <cp:version>3.3.02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3.3.03</vt:lpwstr>
  </property>
  <property fmtid="{D5CDD505-2E9C-101B-9397-08002B2CF9AE}" pid="8" name="CurrentAddinVersion">
    <vt:lpwstr>3.3.02</vt:lpwstr>
  </property>
  <property fmtid="{D5CDD505-2E9C-101B-9397-08002B2CF9AE}" pid="9" name="CreateDate">
    <vt:lpwstr>13/05/2016 15:51:02</vt:lpwstr>
  </property>
  <property fmtid="{D5CDD505-2E9C-101B-9397-08002B2CF9AE}" pid="10" name="CreatedTemplateVersion">
    <vt:lpwstr>3.3.03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plain_co_w4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SecurityLevel">
    <vt:lpwstr>1</vt:lpwstr>
  </property>
  <property fmtid="{D5CDD505-2E9C-101B-9397-08002B2CF9AE}" pid="18" name="CoverPhotoIncluded">
    <vt:lpwstr>True</vt:lpwstr>
  </property>
  <property fmtid="{D5CDD505-2E9C-101B-9397-08002B2CF9AE}" pid="19" name="CoverPhotoIsCustom">
    <vt:lpwstr>False</vt:lpwstr>
  </property>
  <property fmtid="{D5CDD505-2E9C-101B-9397-08002B2CF9AE}" pid="20" name="InsideLogoIncluded">
    <vt:lpwstr>True</vt:lpwstr>
  </property>
  <property fmtid="{D5CDD505-2E9C-101B-9397-08002B2CF9AE}" pid="21" name="InsideLogoID">
    <vt:lpwstr>plain_co_w4</vt:lpwstr>
  </property>
  <property fmtid="{D5CDD505-2E9C-101B-9397-08002B2CF9AE}" pid="22" name="IDStampItems">
    <vt:lpwstr>15</vt:lpwstr>
  </property>
  <property fmtid="{D5CDD505-2E9C-101B-9397-08002B2CF9AE}" pid="23" name="TOC.Ppt">
    <vt:lpwstr>False</vt:lpwstr>
  </property>
  <property fmtid="{D5CDD505-2E9C-101B-9397-08002B2CF9AE}" pid="24" name="TocSecLevel1">
    <vt:lpwstr>1</vt:lpwstr>
  </property>
  <property fmtid="{D5CDD505-2E9C-101B-9397-08002B2CF9AE}" pid="25" name="TocSecLevel2">
    <vt:lpwstr>2</vt:lpwstr>
  </property>
  <property fmtid="{D5CDD505-2E9C-101B-9397-08002B2CF9AE}" pid="26" name="TocSecLevel3">
    <vt:lpwstr>3</vt:lpwstr>
  </property>
  <property fmtid="{D5CDD505-2E9C-101B-9397-08002B2CF9AE}" pid="27" name="TocApdxLevel1">
    <vt:lpwstr>4</vt:lpwstr>
  </property>
  <property fmtid="{D5CDD505-2E9C-101B-9397-08002B2CF9AE}" pid="28" name="TocApdxLevel2">
    <vt:lpwstr>5</vt:lpwstr>
  </property>
  <property fmtid="{D5CDD505-2E9C-101B-9397-08002B2CF9AE}" pid="29" name="TocApdxLevel3">
    <vt:lpwstr>6</vt:lpwstr>
  </property>
  <property fmtid="{D5CDD505-2E9C-101B-9397-08002B2CF9AE}" pid="30" name="SPageNumbering1.Ppt">
    <vt:lpwstr>True</vt:lpwstr>
  </property>
  <property fmtid="{D5CDD505-2E9C-101B-9397-08002B2CF9AE}" pid="31" name="SPageNumbering2.Ppt">
    <vt:lpwstr>False</vt:lpwstr>
  </property>
  <property fmtid="{D5CDD505-2E9C-101B-9397-08002B2CF9AE}" pid="32" name="SPageNumbering3.Ppt">
    <vt:lpwstr>False</vt:lpwstr>
  </property>
  <property fmtid="{D5CDD505-2E9C-101B-9397-08002B2CF9AE}" pid="33" name="APageNumbering1.Ppt">
    <vt:lpwstr>True</vt:lpwstr>
  </property>
  <property fmtid="{D5CDD505-2E9C-101B-9397-08002B2CF9AE}" pid="34" name="APageNumbering2.Ppt">
    <vt:lpwstr>False</vt:lpwstr>
  </property>
  <property fmtid="{D5CDD505-2E9C-101B-9397-08002B2CF9AE}" pid="35" name="APageNumbering3.Ppt">
    <vt:lpwstr>False</vt:lpwstr>
  </property>
  <property fmtid="{D5CDD505-2E9C-101B-9397-08002B2CF9AE}" pid="36" name="Language">
    <vt:lpwstr>2057</vt:lpwstr>
  </property>
  <property fmtid="{D5CDD505-2E9C-101B-9397-08002B2CF9AE}" pid="37" name="ContactPage.Ppt">
    <vt:lpwstr>True</vt:lpwstr>
  </property>
  <property fmtid="{D5CDD505-2E9C-101B-9397-08002B2CF9AE}" pid="38" name="CompanyName">
    <vt:lpwstr>UBS Poland Service Centre</vt:lpwstr>
  </property>
  <property fmtid="{D5CDD505-2E9C-101B-9397-08002B2CF9AE}" pid="39" name="CompanyNameExtension">
    <vt:lpwstr>UBS Service Centre (Poland) Sp. z o.o.</vt:lpwstr>
  </property>
  <property fmtid="{D5CDD505-2E9C-101B-9397-08002B2CF9AE}" pid="40" name="CompanyDescriptor">
    <vt:lpwstr/>
  </property>
  <property fmtid="{D5CDD505-2E9C-101B-9397-08002B2CF9AE}" pid="41" name="CompanyType">
    <vt:lpwstr>2</vt:lpwstr>
  </property>
  <property fmtid="{D5CDD505-2E9C-101B-9397-08002B2CF9AE}" pid="42" name="BusinessUnit">
    <vt:lpwstr>UBSCC</vt:lpwstr>
  </property>
  <property fmtid="{D5CDD505-2E9C-101B-9397-08002B2CF9AE}" pid="43" name="Address.Office">
    <vt:lpwstr>Krakow Business Park 800_x000d_
Ul Krakowska 280_x000d_
32-080 Zabierzow k/Krakow</vt:lpwstr>
  </property>
  <property fmtid="{D5CDD505-2E9C-101B-9397-08002B2CF9AE}" pid="44" name="Fax1.Office">
    <vt:lpwstr/>
  </property>
  <property fmtid="{D5CDD505-2E9C-101B-9397-08002B2CF9AE}" pid="45" name="Phone1.Office">
    <vt:lpwstr>+48-12-399 7000</vt:lpwstr>
  </property>
  <property fmtid="{D5CDD505-2E9C-101B-9397-08002B2CF9AE}" pid="46" name="CompanyID">
    <vt:lpwstr>C1394</vt:lpwstr>
  </property>
  <property fmtid="{D5CDD505-2E9C-101B-9397-08002B2CF9AE}" pid="47" name="CompanyLCID">
    <vt:lpwstr>1033</vt:lpwstr>
  </property>
  <property fmtid="{D5CDD505-2E9C-101B-9397-08002B2CF9AE}" pid="48" name="AuthorInfoIncluded">
    <vt:lpwstr>False</vt:lpwstr>
  </property>
  <property fmtid="{D5CDD505-2E9C-101B-9397-08002B2CF9AE}" pid="49" name="AuthorInfoName">
    <vt:lpwstr/>
  </property>
  <property fmtid="{D5CDD505-2E9C-101B-9397-08002B2CF9AE}" pid="50" name="AuthorInfoDetails1">
    <vt:lpwstr/>
  </property>
  <property fmtid="{D5CDD505-2E9C-101B-9397-08002B2CF9AE}" pid="51" name="AuthorInfoDetails2">
    <vt:lpwstr/>
  </property>
  <property fmtid="{D5CDD505-2E9C-101B-9397-08002B2CF9AE}" pid="52" name="AuthorInfoEmail">
    <vt:lpwstr/>
  </property>
  <property fmtid="{D5CDD505-2E9C-101B-9397-08002B2CF9AE}" pid="53" name="AuthorInfoPhone">
    <vt:lpwstr/>
  </property>
  <property fmtid="{D5CDD505-2E9C-101B-9397-08002B2CF9AE}" pid="54" name="Endorsement">
    <vt:lpwstr>UBS Service Centre (Poland) Sp. z o.o. is a subsidiary of UBS AG.</vt:lpwstr>
  </property>
  <property fmtid="{D5CDD505-2E9C-101B-9397-08002B2CF9AE}" pid="55" name="OnScreenShowPageNums">
    <vt:lpwstr>False</vt:lpwstr>
  </property>
  <property fmtid="{D5CDD505-2E9C-101B-9397-08002B2CF9AE}" pid="56" name="OnScreenTOCHyperlink">
    <vt:lpwstr>True</vt:lpwstr>
  </property>
  <property fmtid="{D5CDD505-2E9C-101B-9397-08002B2CF9AE}" pid="57" name="SectionDivider.Ppt">
    <vt:lpwstr>False</vt:lpwstr>
  </property>
  <property fmtid="{D5CDD505-2E9C-101B-9397-08002B2CF9AE}" pid="58" name="IDStampDateFormatID">
    <vt:lpwstr>F1</vt:lpwstr>
  </property>
  <property fmtid="{D5CDD505-2E9C-101B-9397-08002B2CF9AE}" pid="59" name="IDStampDateFormat-T">
    <vt:lpwstr>MMMM d, yyyy h:mm AM/PM</vt:lpwstr>
  </property>
  <property fmtid="{D5CDD505-2E9C-101B-9397-08002B2CF9AE}" pid="60" name="CalendarDateFormatID">
    <vt:lpwstr>F1</vt:lpwstr>
  </property>
  <property fmtid="{D5CDD505-2E9C-101B-9397-08002B2CF9AE}" pid="61" name="CalendarDateFormat-T">
    <vt:lpwstr>MMMM yyyy</vt:lpwstr>
  </property>
  <property fmtid="{D5CDD505-2E9C-101B-9397-08002B2CF9AE}" pid="62" name="CalendarStartDay">
    <vt:lpwstr>2</vt:lpwstr>
  </property>
  <property fmtid="{D5CDD505-2E9C-101B-9397-08002B2CF9AE}" pid="63" name="CoverPageDateFormatFilter">
    <vt:lpwstr>1</vt:lpwstr>
  </property>
  <property fmtid="{D5CDD505-2E9C-101B-9397-08002B2CF9AE}" pid="64" name="CoverPageDateFormatID">
    <vt:lpwstr>F1</vt:lpwstr>
  </property>
  <property fmtid="{D5CDD505-2E9C-101B-9397-08002B2CF9AE}" pid="65" name="CoverPageDateFormat-T">
    <vt:lpwstr>MMMM d, yyyy</vt:lpwstr>
  </property>
  <property fmtid="{D5CDD505-2E9C-101B-9397-08002B2CF9AE}" pid="66" name="DisclaimerPage.Ppt">
    <vt:lpwstr>False</vt:lpwstr>
  </property>
  <property fmtid="{D5CDD505-2E9C-101B-9397-08002B2CF9AE}" pid="67" name="DisclaimerID.Ppt">
    <vt:lpwstr>D1</vt:lpwstr>
  </property>
  <property fmtid="{D5CDD505-2E9C-101B-9397-08002B2CF9AE}" pid="68" name="UseInternalUBSFont.Office">
    <vt:lpwstr>True</vt:lpwstr>
  </property>
  <property fmtid="{D5CDD505-2E9C-101B-9397-08002B2CF9AE}" pid="69" name="EmbedFonts">
    <vt:lpwstr>False</vt:lpwstr>
  </property>
  <property fmtid="{D5CDD505-2E9C-101B-9397-08002B2CF9AE}" pid="70" name="TableSpacerBorder">
    <vt:lpwstr>False</vt:lpwstr>
  </property>
  <property fmtid="{D5CDD505-2E9C-101B-9397-08002B2CF9AE}" pid="71" name="Address-T">
    <vt:lpwstr>&lt;&lt;Address&gt;&gt;</vt:lpwstr>
  </property>
  <property fmtid="{D5CDD505-2E9C-101B-9397-08002B2CF9AE}" pid="72" name="AmountDealType-T">
    <vt:lpwstr>&lt;&lt;Amt./deal-Type&gt;&gt;</vt:lpwstr>
  </property>
  <property fmtid="{D5CDD505-2E9C-101B-9397-08002B2CF9AE}" pid="73" name="ContactDetails-T">
    <vt:lpwstr>&lt;&lt;Contact details&gt;&gt;</vt:lpwstr>
  </property>
  <property fmtid="{D5CDD505-2E9C-101B-9397-08002B2CF9AE}" pid="74" name="ContactName-T">
    <vt:lpwstr>&lt;&lt;Contact name&gt;&gt;</vt:lpwstr>
  </property>
  <property fmtid="{D5CDD505-2E9C-101B-9397-08002B2CF9AE}" pid="75" name="Date-T">
    <vt:lpwstr>&lt;&lt;Date&gt;&gt;</vt:lpwstr>
  </property>
  <property fmtid="{D5CDD505-2E9C-101B-9397-08002B2CF9AE}" pid="76" name="EMailAddress-T">
    <vt:lpwstr>&lt;&lt;Email address&gt;&gt;</vt:lpwstr>
  </property>
  <property fmtid="{D5CDD505-2E9C-101B-9397-08002B2CF9AE}" pid="77" name="LegalEntity-T">
    <vt:lpwstr>&lt;&lt;Legal entity&gt;&gt;</vt:lpwstr>
  </property>
  <property fmtid="{D5CDD505-2E9C-101B-9397-08002B2CF9AE}" pid="78" name="Logo-T">
    <vt:lpwstr>&lt;&lt;Logo&gt;&gt;</vt:lpwstr>
  </property>
  <property fmtid="{D5CDD505-2E9C-101B-9397-08002B2CF9AE}" pid="79" name="Summary-T">
    <vt:lpwstr>&lt;&lt;Summary&gt;&gt;</vt:lpwstr>
  </property>
  <property fmtid="{D5CDD505-2E9C-101B-9397-08002B2CF9AE}" pid="80" name="TableHeading-T">
    <vt:lpwstr>&lt;&lt;Table heading&gt;&gt;</vt:lpwstr>
  </property>
  <property fmtid="{D5CDD505-2E9C-101B-9397-08002B2CF9AE}" pid="81" name="TableSubheading-T">
    <vt:lpwstr>&lt;&lt;Table subheading&gt;&gt;</vt:lpwstr>
  </property>
  <property fmtid="{D5CDD505-2E9C-101B-9397-08002B2CF9AE}" pid="82" name="Subheading-T">
    <vt:lpwstr>&lt;&lt;Table subheading&gt;&gt;</vt:lpwstr>
  </property>
  <property fmtid="{D5CDD505-2E9C-101B-9397-08002B2CF9AE}" pid="83" name="TelephoneNumber-T">
    <vt:lpwstr>&lt;&lt;Telephone number&gt;&gt;</vt:lpwstr>
  </property>
  <property fmtid="{D5CDD505-2E9C-101B-9397-08002B2CF9AE}" pid="84" name="Text-T">
    <vt:lpwstr>&lt;&lt;Text&gt;&gt;</vt:lpwstr>
  </property>
  <property fmtid="{D5CDD505-2E9C-101B-9397-08002B2CF9AE}" pid="85" name="WebAddress-T">
    <vt:lpwstr>&lt;&lt;Web address</vt:lpwstr>
  </property>
  <property fmtid="{D5CDD505-2E9C-101B-9397-08002B2CF9AE}" pid="86" name="Year-T">
    <vt:lpwstr>&lt;&lt;Year&gt;&gt;</vt:lpwstr>
  </property>
  <property fmtid="{D5CDD505-2E9C-101B-9397-08002B2CF9AE}" pid="87" name="Appendix-T">
    <vt:lpwstr>Appendix</vt:lpwstr>
  </property>
  <property fmtid="{D5CDD505-2E9C-101B-9397-08002B2CF9AE}" pid="88" name="Appendices-T">
    <vt:lpwstr>Appendices</vt:lpwstr>
  </property>
  <property fmtid="{D5CDD505-2E9C-101B-9397-08002B2CF9AE}" pid="89" name="AwardTitle-T">
    <vt:lpwstr>&lt;&lt;Award title&gt;&gt;</vt:lpwstr>
  </property>
  <property fmtid="{D5CDD505-2E9C-101B-9397-08002B2CF9AE}" pid="90" name="AwardSubTitle-T">
    <vt:lpwstr>&lt;&lt;Award subtitle&gt;&gt;</vt:lpwstr>
  </property>
  <property fmtid="{D5CDD505-2E9C-101B-9397-08002B2CF9AE}" pid="91" name="BiographicalDetails-T">
    <vt:lpwstr>&lt;&lt;Biographical details&gt;&gt;</vt:lpwstr>
  </property>
  <property fmtid="{D5CDD505-2E9C-101B-9397-08002B2CF9AE}" pid="92" name="Conclusion-T">
    <vt:lpwstr>&lt;&lt;Conclusion&gt;&gt;</vt:lpwstr>
  </property>
  <property fmtid="{D5CDD505-2E9C-101B-9397-08002B2CF9AE}" pid="93" name="ContactInformation-T">
    <vt:lpwstr>Contact information</vt:lpwstr>
  </property>
  <property fmtid="{D5CDD505-2E9C-101B-9397-08002B2CF9AE}" pid="94" name="Continued-T">
    <vt:lpwstr>Continued</vt:lpwstr>
  </property>
  <property fmtid="{D5CDD505-2E9C-101B-9397-08002B2CF9AE}" pid="95" name="DividerTitle-T">
    <vt:lpwstr>&lt;&lt;Divider title&gt;&gt;</vt:lpwstr>
  </property>
  <property fmtid="{D5CDD505-2E9C-101B-9397-08002B2CF9AE}" pid="96" name="Draft-T">
    <vt:lpwstr>Draft</vt:lpwstr>
  </property>
  <property fmtid="{D5CDD505-2E9C-101B-9397-08002B2CF9AE}" pid="97" name="LayoutHeading-T">
    <vt:lpwstr>&lt;&lt;Layout heading&gt;&gt;</vt:lpwstr>
  </property>
  <property fmtid="{D5CDD505-2E9C-101B-9397-08002B2CF9AE}" pid="98" name="MessageText-T">
    <vt:lpwstr>&lt;&lt;Message&gt;&gt;</vt:lpwstr>
  </property>
  <property fmtid="{D5CDD505-2E9C-101B-9397-08002B2CF9AE}" pid="99" name="Name-T">
    <vt:lpwstr>&lt;&lt;Name&gt;&gt;</vt:lpwstr>
  </property>
  <property fmtid="{D5CDD505-2E9C-101B-9397-08002B2CF9AE}" pid="100" name="Notes-T">
    <vt:lpwstr>Notes</vt:lpwstr>
  </property>
  <property fmtid="{D5CDD505-2E9C-101B-9397-08002B2CF9AE}" pid="101" name="PageHeading-T">
    <vt:lpwstr>&lt;&lt;Page heading&gt;&gt;</vt:lpwstr>
  </property>
  <property fmtid="{D5CDD505-2E9C-101B-9397-08002B2CF9AE}" pid="102" name="PresentationTitle-T">
    <vt:lpwstr>&lt;&lt;Presentation title&gt;&gt;</vt:lpwstr>
  </property>
  <property fmtid="{D5CDD505-2E9C-101B-9397-08002B2CF9AE}" pid="103" name="PresentationSubTitle-T">
    <vt:lpwstr>&lt;&lt;Presentation subtitle&gt;&gt;</vt:lpwstr>
  </property>
  <property fmtid="{D5CDD505-2E9C-101B-9397-08002B2CF9AE}" pid="104" name="PresentationPresenter-T">
    <vt:lpwstr>&lt;&lt;Presentation presenter&gt;&gt;</vt:lpwstr>
  </property>
  <property fmtid="{D5CDD505-2E9C-101B-9397-08002B2CF9AE}" pid="105" name="PresPresenterFunction-T">
    <vt:lpwstr>&lt;&lt;Presenter function&gt;&gt;</vt:lpwstr>
  </property>
  <property fmtid="{D5CDD505-2E9C-101B-9397-08002B2CF9AE}" pid="106" name="Quote-T">
    <vt:lpwstr>&lt;&lt;Quote&gt;&gt;</vt:lpwstr>
  </property>
  <property fmtid="{D5CDD505-2E9C-101B-9397-08002B2CF9AE}" pid="107" name="QuoteSource-T">
    <vt:lpwstr>&lt;&lt;Quote source&gt;&gt;</vt:lpwstr>
  </property>
  <property fmtid="{D5CDD505-2E9C-101B-9397-08002B2CF9AE}" pid="108" name="Section-T">
    <vt:lpwstr>Section</vt:lpwstr>
  </property>
  <property fmtid="{D5CDD505-2E9C-101B-9397-08002B2CF9AE}" pid="109" name="Sections-T">
    <vt:lpwstr>Sections</vt:lpwstr>
  </property>
  <property fmtid="{D5CDD505-2E9C-101B-9397-08002B2CF9AE}" pid="110" name="Source-T">
    <vt:lpwstr>Source</vt:lpwstr>
  </property>
  <property fmtid="{D5CDD505-2E9C-101B-9397-08002B2CF9AE}" pid="111" name="Subappendix-T">
    <vt:lpwstr>Subappendix</vt:lpwstr>
  </property>
  <property fmtid="{D5CDD505-2E9C-101B-9397-08002B2CF9AE}" pid="112" name="Subsection-T">
    <vt:lpwstr>Subsection</vt:lpwstr>
  </property>
  <property fmtid="{D5CDD505-2E9C-101B-9397-08002B2CF9AE}" pid="113" name="Subsubappendix-T">
    <vt:lpwstr>Subsubappendix</vt:lpwstr>
  </property>
  <property fmtid="{D5CDD505-2E9C-101B-9397-08002B2CF9AE}" pid="114" name="Subsubsection-T">
    <vt:lpwstr>Subsubsection</vt:lpwstr>
  </property>
  <property fmtid="{D5CDD505-2E9C-101B-9397-08002B2CF9AE}" pid="115" name="TableOfContents-T">
    <vt:lpwstr>Table of contents</vt:lpwstr>
  </property>
  <property fmtid="{D5CDD505-2E9C-101B-9397-08002B2CF9AE}" pid="116" name="Title-T">
    <vt:lpwstr>&lt;&lt;Title&gt;&gt;</vt:lpwstr>
  </property>
  <property fmtid="{D5CDD505-2E9C-101B-9397-08002B2CF9AE}" pid="117" name="Security-T">
    <vt:lpwstr>Public</vt:lpwstr>
  </property>
  <property fmtid="{D5CDD505-2E9C-101B-9397-08002B2CF9AE}" pid="118" name="Month1">
    <vt:lpwstr>January</vt:lpwstr>
  </property>
  <property fmtid="{D5CDD505-2E9C-101B-9397-08002B2CF9AE}" pid="119" name="Month2">
    <vt:lpwstr>February</vt:lpwstr>
  </property>
  <property fmtid="{D5CDD505-2E9C-101B-9397-08002B2CF9AE}" pid="120" name="Month3">
    <vt:lpwstr>March</vt:lpwstr>
  </property>
  <property fmtid="{D5CDD505-2E9C-101B-9397-08002B2CF9AE}" pid="121" name="Month4">
    <vt:lpwstr>April</vt:lpwstr>
  </property>
  <property fmtid="{D5CDD505-2E9C-101B-9397-08002B2CF9AE}" pid="122" name="Month5">
    <vt:lpwstr>May</vt:lpwstr>
  </property>
  <property fmtid="{D5CDD505-2E9C-101B-9397-08002B2CF9AE}" pid="123" name="Month6">
    <vt:lpwstr>June</vt:lpwstr>
  </property>
  <property fmtid="{D5CDD505-2E9C-101B-9397-08002B2CF9AE}" pid="124" name="Month7">
    <vt:lpwstr>July</vt:lpwstr>
  </property>
  <property fmtid="{D5CDD505-2E9C-101B-9397-08002B2CF9AE}" pid="125" name="Month8">
    <vt:lpwstr>August</vt:lpwstr>
  </property>
  <property fmtid="{D5CDD505-2E9C-101B-9397-08002B2CF9AE}" pid="126" name="Month9">
    <vt:lpwstr>September</vt:lpwstr>
  </property>
  <property fmtid="{D5CDD505-2E9C-101B-9397-08002B2CF9AE}" pid="127" name="Month10">
    <vt:lpwstr>October</vt:lpwstr>
  </property>
  <property fmtid="{D5CDD505-2E9C-101B-9397-08002B2CF9AE}" pid="128" name="Month11">
    <vt:lpwstr>November</vt:lpwstr>
  </property>
  <property fmtid="{D5CDD505-2E9C-101B-9397-08002B2CF9AE}" pid="129" name="Month12">
    <vt:lpwstr>December</vt:lpwstr>
  </property>
  <property fmtid="{D5CDD505-2E9C-101B-9397-08002B2CF9AE}" pid="130" name="D1">
    <vt:lpwstr>S</vt:lpwstr>
  </property>
  <property fmtid="{D5CDD505-2E9C-101B-9397-08002B2CF9AE}" pid="131" name="D2">
    <vt:lpwstr>M</vt:lpwstr>
  </property>
  <property fmtid="{D5CDD505-2E9C-101B-9397-08002B2CF9AE}" pid="132" name="D3">
    <vt:lpwstr>T</vt:lpwstr>
  </property>
  <property fmtid="{D5CDD505-2E9C-101B-9397-08002B2CF9AE}" pid="133" name="D4">
    <vt:lpwstr>W</vt:lpwstr>
  </property>
  <property fmtid="{D5CDD505-2E9C-101B-9397-08002B2CF9AE}" pid="134" name="D5">
    <vt:lpwstr>T</vt:lpwstr>
  </property>
  <property fmtid="{D5CDD505-2E9C-101B-9397-08002B2CF9AE}" pid="135" name="D6">
    <vt:lpwstr>F</vt:lpwstr>
  </property>
  <property fmtid="{D5CDD505-2E9C-101B-9397-08002B2CF9AE}" pid="136" name="D7">
    <vt:lpwstr>S</vt:lpwstr>
  </property>
  <property fmtid="{D5CDD505-2E9C-101B-9397-08002B2CF9AE}" pid="137" name="Chart_Num_Categories_On_XAxis">
    <vt:lpwstr>6</vt:lpwstr>
  </property>
  <property fmtid="{D5CDD505-2E9C-101B-9397-08002B2CF9AE}" pid="138" name="Chart_Annotation_Add_Date">
    <vt:lpwstr>True</vt:lpwstr>
  </property>
  <property fmtid="{D5CDD505-2E9C-101B-9397-08002B2CF9AE}" pid="139" name="Chart_Annotation_Date_Bold">
    <vt:lpwstr>True</vt:lpwstr>
  </property>
  <property fmtid="{D5CDD505-2E9C-101B-9397-08002B2CF9AE}" pid="140" name="Chart_Annotation_Date_Format">
    <vt:lpwstr>F1</vt:lpwstr>
  </property>
  <property fmtid="{D5CDD505-2E9C-101B-9397-08002B2CF9AE}" pid="141" name="Chart_Pie_Chart_Labels">
    <vt:lpwstr>True</vt:lpwstr>
  </property>
  <property fmtid="{D5CDD505-2E9C-101B-9397-08002B2CF9AE}" pid="142" name="Chart_Pie_Chart_Legend">
    <vt:lpwstr>False</vt:lpwstr>
  </property>
  <property fmtid="{D5CDD505-2E9C-101B-9397-08002B2CF9AE}" pid="143" name="Chart_Average_Translated-T">
    <vt:lpwstr>Average</vt:lpwstr>
  </property>
  <property fmtid="{D5CDD505-2E9C-101B-9397-08002B2CF9AE}" pid="144" name="Chart_Share_PX-T">
    <vt:lpwstr>Stock price</vt:lpwstr>
  </property>
  <property fmtid="{D5CDD505-2E9C-101B-9397-08002B2CF9AE}" pid="145" name="Chart_Stock_Volume_XAxis-T">
    <vt:lpwstr>Closing date</vt:lpwstr>
  </property>
  <property fmtid="{D5CDD505-2E9C-101B-9397-08002B2CF9AE}" pid="146" name="Chart_Volume_Label-T">
    <vt:lpwstr>Volume (000s)</vt:lpwstr>
  </property>
  <property fmtid="{D5CDD505-2E9C-101B-9397-08002B2CF9AE}" pid="147" name="Chart_Thick_Lines">
    <vt:lpwstr>False</vt:lpwstr>
  </property>
  <property fmtid="{D5CDD505-2E9C-101B-9397-08002B2CF9AE}" pid="148" name="Chart_Show_Gridlines">
    <vt:lpwstr>True</vt:lpwstr>
  </property>
  <property fmtid="{D5CDD505-2E9C-101B-9397-08002B2CF9AE}" pid="149" name="Chart_Show_YAxis">
    <vt:lpwstr>False</vt:lpwstr>
  </property>
  <property fmtid="{D5CDD505-2E9C-101B-9397-08002B2CF9AE}" pid="150" name="Chart_Use_Stack_White_Border">
    <vt:lpwstr>True</vt:lpwstr>
  </property>
  <property fmtid="{D5CDD505-2E9C-101B-9397-08002B2CF9AE}" pid="151" name="Chart_Use_Dash_Style">
    <vt:lpwstr>False</vt:lpwstr>
  </property>
  <property fmtid="{D5CDD505-2E9C-101B-9397-08002B2CF9AE}" pid="152" name="DateFormat.Ppt">
    <vt:lpwstr>F1</vt:lpwstr>
  </property>
  <property fmtid="{D5CDD505-2E9C-101B-9397-08002B2CF9AE}" pid="153" name="IncludeID.Ppt">
    <vt:bool>false</vt:bool>
  </property>
  <property fmtid="{D5CDD505-2E9C-101B-9397-08002B2CF9AE}" pid="154" name="DraftStamp.Ppt">
    <vt:bool>false</vt:bool>
  </property>
</Properties>
</file>