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notesSlides/notesSlide1.xml" ContentType="application/vnd.openxmlformats-officedocument.presentationml.notesSlide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notesSlides/notesSlide2.xml" ContentType="application/vnd.openxmlformats-officedocument.presentationml.notesSlide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notesSlides/notesSlide3.xml" ContentType="application/vnd.openxmlformats-officedocument.presentationml.notesSlide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notesSlides/notesSlide4.xml" ContentType="application/vnd.openxmlformats-officedocument.presentationml.notesSlide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notesSlides/notesSlide5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notesSlides/notesSlide6.xml" ContentType="application/vnd.openxmlformats-officedocument.presentationml.notesSlide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notesSlides/notesSlide7.xml" ContentType="application/vnd.openxmlformats-officedocument.presentationml.notesSlide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notesSlides/notesSlide8.xml" ContentType="application/vnd.openxmlformats-officedocument.presentationml.notesSlide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notesSlides/notesSlide9.xml" ContentType="application/vnd.openxmlformats-officedocument.presentationml.notesSlide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notesSlides/notesSlide10.xml" ContentType="application/vnd.openxmlformats-officedocument.presentationml.notesSlide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notesSlides/notesSlide11.xml" ContentType="application/vnd.openxmlformats-officedocument.presentationml.notesSlide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notesSlides/notesSlide12.xml" ContentType="application/vnd.openxmlformats-officedocument.presentationml.notesSlide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notesSlides/notesSlide13.xml" ContentType="application/vnd.openxmlformats-officedocument.presentationml.notesSlide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notesSlides/notesSlide14.xml" ContentType="application/vnd.openxmlformats-officedocument.presentationml.notesSlide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  <p:sldMasterId id="2147484199" r:id="rId3"/>
    <p:sldMasterId id="2147484215" r:id="rId4"/>
    <p:sldMasterId id="2147484231" r:id="rId5"/>
  </p:sldMasterIdLst>
  <p:notesMasterIdLst>
    <p:notesMasterId r:id="rId29"/>
  </p:notesMasterIdLst>
  <p:handoutMasterIdLst>
    <p:handoutMasterId r:id="rId30"/>
  </p:handoutMasterIdLst>
  <p:sldIdLst>
    <p:sldId id="265" r:id="rId6"/>
    <p:sldId id="284" r:id="rId7"/>
    <p:sldId id="258" r:id="rId8"/>
    <p:sldId id="264" r:id="rId9"/>
    <p:sldId id="267" r:id="rId10"/>
    <p:sldId id="268" r:id="rId11"/>
    <p:sldId id="269" r:id="rId12"/>
    <p:sldId id="270" r:id="rId13"/>
    <p:sldId id="285" r:id="rId14"/>
    <p:sldId id="287" r:id="rId15"/>
    <p:sldId id="280" r:id="rId16"/>
    <p:sldId id="281" r:id="rId17"/>
    <p:sldId id="283" r:id="rId18"/>
    <p:sldId id="282" r:id="rId19"/>
    <p:sldId id="286" r:id="rId20"/>
    <p:sldId id="273" r:id="rId21"/>
    <p:sldId id="271" r:id="rId22"/>
    <p:sldId id="272" r:id="rId23"/>
    <p:sldId id="275" r:id="rId24"/>
    <p:sldId id="274" r:id="rId25"/>
    <p:sldId id="276" r:id="rId26"/>
    <p:sldId id="288" r:id="rId27"/>
    <p:sldId id="277" r:id="rId28"/>
  </p:sldIdLst>
  <p:sldSz cx="10058400" cy="7543800"/>
  <p:notesSz cx="6996113" cy="9282113"/>
  <p:custDataLst>
    <p:tags r:id="rId31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  <p14:sldId id="284"/>
          </p14:sldIdLst>
        </p14:section>
        <p14:section name="Untitled Section" id="{B84B32C3-02CE-4382-A6AF-5E9B2CF4795D}">
          <p14:sldIdLst>
            <p14:sldId id="258"/>
            <p14:sldId id="264"/>
            <p14:sldId id="267"/>
            <p14:sldId id="268"/>
          </p14:sldIdLst>
        </p14:section>
        <p14:section name="Zdefiniowanie przykładu – zastosowanie kopuł&#10;Zdefiniowanie przykładu – zastosowanie kopuł&#10;Zdefiniowanie" id="{B55C0ACA-29EB-4D94-8455-06043D87F26B}">
          <p14:sldIdLst>
            <p14:sldId id="269"/>
            <p14:sldId id="270"/>
            <p14:sldId id="285"/>
            <p14:sldId id="287"/>
            <p14:sldId id="280"/>
            <p14:sldId id="281"/>
          </p14:sldIdLst>
        </p14:section>
        <p14:section name="Wprowadzenie do kopuł" id="{F560E1B9-2E01-41E3-B92A-EF78AE1F0DB7}">
          <p14:sldIdLst>
            <p14:sldId id="283"/>
            <p14:sldId id="282"/>
            <p14:sldId id="286"/>
            <p14:sldId id="273"/>
          </p14:sldIdLst>
        </p14:section>
        <p14:section name="Wyniki" id="{73B08088-70FE-48C9-9FF8-F444372F5116}">
          <p14:sldIdLst>
            <p14:sldId id="271"/>
            <p14:sldId id="272"/>
            <p14:sldId id="275"/>
            <p14:sldId id="274"/>
            <p14:sldId id="276"/>
            <p14:sldId id="288"/>
          </p14:sldIdLst>
        </p14:section>
        <p14:section name="Untitled Section" id="{0C18BB5A-D0E1-48EA-A9BF-533F32D6E2B4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 z motywem 1 — Ak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 z motywem 2 — Ak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271" autoAdjust="0"/>
  </p:normalViewPr>
  <p:slideViewPr>
    <p:cSldViewPr snapToGrid="0">
      <p:cViewPr varScale="1">
        <p:scale>
          <a:sx n="74" d="100"/>
          <a:sy n="74" d="100"/>
        </p:scale>
        <p:origin x="1392" y="77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8647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14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5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15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4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17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75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18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8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19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80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22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2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384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554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Narysować na tablicy logikę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345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Narysować na tablicy logikę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226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9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5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8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ea typeface="MS PGothic"/>
              </a:rPr>
              <a:t>Pokazać wykres 3d</a:t>
            </a:r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13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3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.emf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1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.emf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image" Target="../media/image1.emf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image" Target="../media/image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.emf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image" Target="../media/image1.emf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image" Target="../media/image1.emf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10" Type="http://schemas.openxmlformats.org/officeDocument/2006/relationships/image" Target="../media/image1.emf"/><Relationship Id="rId4" Type="http://schemas.openxmlformats.org/officeDocument/2006/relationships/tags" Target="../tags/tag275.xml"/><Relationship Id="rId9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7" Type="http://schemas.openxmlformats.org/officeDocument/2006/relationships/image" Target="../media/image1.emf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7" Type="http://schemas.openxmlformats.org/officeDocument/2006/relationships/image" Target="../media/image1.emf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91.xml"/><Relationship Id="rId4" Type="http://schemas.openxmlformats.org/officeDocument/2006/relationships/tags" Target="../tags/tag29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95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9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12" Type="http://schemas.openxmlformats.org/officeDocument/2006/relationships/image" Target="../media/image1.emf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307.xml"/><Relationship Id="rId10" Type="http://schemas.openxmlformats.org/officeDocument/2006/relationships/tags" Target="../tags/tag312.xml"/><Relationship Id="rId4" Type="http://schemas.openxmlformats.org/officeDocument/2006/relationships/tags" Target="../tags/tag306.xml"/><Relationship Id="rId9" Type="http://schemas.openxmlformats.org/officeDocument/2006/relationships/tags" Target="../tags/tag31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20.xml"/><Relationship Id="rId3" Type="http://schemas.openxmlformats.org/officeDocument/2006/relationships/tags" Target="../tags/tag315.xml"/><Relationship Id="rId7" Type="http://schemas.openxmlformats.org/officeDocument/2006/relationships/tags" Target="../tags/tag319.xml"/><Relationship Id="rId12" Type="http://schemas.openxmlformats.org/officeDocument/2006/relationships/image" Target="../media/image1.emf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317.xml"/><Relationship Id="rId10" Type="http://schemas.openxmlformats.org/officeDocument/2006/relationships/tags" Target="../tags/tag322.xml"/><Relationship Id="rId4" Type="http://schemas.openxmlformats.org/officeDocument/2006/relationships/tags" Target="../tags/tag316.xml"/><Relationship Id="rId9" Type="http://schemas.openxmlformats.org/officeDocument/2006/relationships/tags" Target="../tags/tag32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13" Type="http://schemas.openxmlformats.org/officeDocument/2006/relationships/tags" Target="../tags/tag335.xml"/><Relationship Id="rId3" Type="http://schemas.openxmlformats.org/officeDocument/2006/relationships/tags" Target="../tags/tag325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5" Type="http://schemas.openxmlformats.org/officeDocument/2006/relationships/tags" Target="../tags/tag327.xml"/><Relationship Id="rId15" Type="http://schemas.openxmlformats.org/officeDocument/2006/relationships/image" Target="../media/image1.emf"/><Relationship Id="rId10" Type="http://schemas.openxmlformats.org/officeDocument/2006/relationships/tags" Target="../tags/tag332.xml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tags" Target="../tags/tag348.xml"/><Relationship Id="rId18" Type="http://schemas.openxmlformats.org/officeDocument/2006/relationships/image" Target="../media/image1.emf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337.xml"/><Relationship Id="rId16" Type="http://schemas.openxmlformats.org/officeDocument/2006/relationships/tags" Target="../tags/tag351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5" Type="http://schemas.openxmlformats.org/officeDocument/2006/relationships/tags" Target="../tags/tag340.xml"/><Relationship Id="rId15" Type="http://schemas.openxmlformats.org/officeDocument/2006/relationships/tags" Target="../tags/tag350.xml"/><Relationship Id="rId10" Type="http://schemas.openxmlformats.org/officeDocument/2006/relationships/tags" Target="../tags/tag345.xml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tags" Target="../tags/tag349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59.xml"/><Relationship Id="rId13" Type="http://schemas.openxmlformats.org/officeDocument/2006/relationships/tags" Target="../tags/tag364.xml"/><Relationship Id="rId3" Type="http://schemas.openxmlformats.org/officeDocument/2006/relationships/tags" Target="../tags/tag354.xml"/><Relationship Id="rId7" Type="http://schemas.openxmlformats.org/officeDocument/2006/relationships/tags" Target="../tags/tag358.xml"/><Relationship Id="rId12" Type="http://schemas.openxmlformats.org/officeDocument/2006/relationships/tags" Target="../tags/tag363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1" Type="http://schemas.openxmlformats.org/officeDocument/2006/relationships/tags" Target="../tags/tag362.xml"/><Relationship Id="rId5" Type="http://schemas.openxmlformats.org/officeDocument/2006/relationships/tags" Target="../tags/tag356.xml"/><Relationship Id="rId15" Type="http://schemas.openxmlformats.org/officeDocument/2006/relationships/image" Target="../media/image1.emf"/><Relationship Id="rId10" Type="http://schemas.openxmlformats.org/officeDocument/2006/relationships/tags" Target="../tags/tag361.xml"/><Relationship Id="rId4" Type="http://schemas.openxmlformats.org/officeDocument/2006/relationships/tags" Target="../tags/tag355.xml"/><Relationship Id="rId9" Type="http://schemas.openxmlformats.org/officeDocument/2006/relationships/tags" Target="../tags/tag360.xml"/><Relationship Id="rId1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72.xml"/><Relationship Id="rId13" Type="http://schemas.openxmlformats.org/officeDocument/2006/relationships/tags" Target="../tags/tag377.xml"/><Relationship Id="rId3" Type="http://schemas.openxmlformats.org/officeDocument/2006/relationships/tags" Target="../tags/tag367.xml"/><Relationship Id="rId7" Type="http://schemas.openxmlformats.org/officeDocument/2006/relationships/tags" Target="../tags/tag371.xml"/><Relationship Id="rId12" Type="http://schemas.openxmlformats.org/officeDocument/2006/relationships/tags" Target="../tags/tag376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tags" Target="../tags/tag370.xml"/><Relationship Id="rId11" Type="http://schemas.openxmlformats.org/officeDocument/2006/relationships/tags" Target="../tags/tag375.xml"/><Relationship Id="rId5" Type="http://schemas.openxmlformats.org/officeDocument/2006/relationships/tags" Target="../tags/tag369.xml"/><Relationship Id="rId15" Type="http://schemas.openxmlformats.org/officeDocument/2006/relationships/image" Target="../media/image1.emf"/><Relationship Id="rId10" Type="http://schemas.openxmlformats.org/officeDocument/2006/relationships/tags" Target="../tags/tag374.xml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385.x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3" Type="http://schemas.openxmlformats.org/officeDocument/2006/relationships/tags" Target="../tags/tag380.xml"/><Relationship Id="rId21" Type="http://schemas.openxmlformats.org/officeDocument/2006/relationships/tags" Target="../tags/tag398.xml"/><Relationship Id="rId7" Type="http://schemas.openxmlformats.org/officeDocument/2006/relationships/tags" Target="../tags/tag384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" Type="http://schemas.openxmlformats.org/officeDocument/2006/relationships/tags" Target="../tags/tag379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tags" Target="../tags/tag378.xml"/><Relationship Id="rId6" Type="http://schemas.openxmlformats.org/officeDocument/2006/relationships/tags" Target="../tags/tag383.xml"/><Relationship Id="rId11" Type="http://schemas.openxmlformats.org/officeDocument/2006/relationships/tags" Target="../tags/tag388.xml"/><Relationship Id="rId24" Type="http://schemas.openxmlformats.org/officeDocument/2006/relationships/image" Target="../media/image1.emf"/><Relationship Id="rId5" Type="http://schemas.openxmlformats.org/officeDocument/2006/relationships/tags" Target="../tags/tag382.xml"/><Relationship Id="rId15" Type="http://schemas.openxmlformats.org/officeDocument/2006/relationships/tags" Target="../tags/tag392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tags" Target="../tags/tag381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406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414.xml"/><Relationship Id="rId3" Type="http://schemas.openxmlformats.org/officeDocument/2006/relationships/tags" Target="../tags/tag409.xml"/><Relationship Id="rId7" Type="http://schemas.openxmlformats.org/officeDocument/2006/relationships/tags" Target="../tags/tag413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6" Type="http://schemas.openxmlformats.org/officeDocument/2006/relationships/tags" Target="../tags/tag412.xml"/><Relationship Id="rId5" Type="http://schemas.openxmlformats.org/officeDocument/2006/relationships/tags" Target="../tags/tag411.xml"/><Relationship Id="rId10" Type="http://schemas.openxmlformats.org/officeDocument/2006/relationships/image" Target="../media/image1.emf"/><Relationship Id="rId4" Type="http://schemas.openxmlformats.org/officeDocument/2006/relationships/tags" Target="../tags/tag410.xml"/><Relationship Id="rId9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419.xml"/><Relationship Id="rId7" Type="http://schemas.openxmlformats.org/officeDocument/2006/relationships/image" Target="../media/image1.emf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421.xml"/><Relationship Id="rId4" Type="http://schemas.openxmlformats.org/officeDocument/2006/relationships/tags" Target="../tags/tag420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424.xml"/><Relationship Id="rId7" Type="http://schemas.openxmlformats.org/officeDocument/2006/relationships/image" Target="../media/image1.emf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426.xml"/><Relationship Id="rId4" Type="http://schemas.openxmlformats.org/officeDocument/2006/relationships/tags" Target="../tags/tag42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430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433.xml"/><Relationship Id="rId7" Type="http://schemas.openxmlformats.org/officeDocument/2006/relationships/tags" Target="../tags/tag437.xml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9" Type="http://schemas.openxmlformats.org/officeDocument/2006/relationships/image" Target="../media/image1.emf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3" Type="http://schemas.openxmlformats.org/officeDocument/2006/relationships/tags" Target="../tags/tag440.xml"/><Relationship Id="rId7" Type="http://schemas.openxmlformats.org/officeDocument/2006/relationships/tags" Target="../tags/tag444.xml"/><Relationship Id="rId12" Type="http://schemas.openxmlformats.org/officeDocument/2006/relationships/image" Target="../media/image1.emf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tags" Target="../tags/tag443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442.xml"/><Relationship Id="rId10" Type="http://schemas.openxmlformats.org/officeDocument/2006/relationships/tags" Target="../tags/tag447.xml"/><Relationship Id="rId4" Type="http://schemas.openxmlformats.org/officeDocument/2006/relationships/tags" Target="../tags/tag441.xml"/><Relationship Id="rId9" Type="http://schemas.openxmlformats.org/officeDocument/2006/relationships/tags" Target="../tags/tag446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455.xml"/><Relationship Id="rId3" Type="http://schemas.openxmlformats.org/officeDocument/2006/relationships/tags" Target="../tags/tag450.xml"/><Relationship Id="rId7" Type="http://schemas.openxmlformats.org/officeDocument/2006/relationships/tags" Target="../tags/tag454.xml"/><Relationship Id="rId12" Type="http://schemas.openxmlformats.org/officeDocument/2006/relationships/image" Target="../media/image1.emf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tags" Target="../tags/tag453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452.xml"/><Relationship Id="rId10" Type="http://schemas.openxmlformats.org/officeDocument/2006/relationships/tags" Target="../tags/tag457.xml"/><Relationship Id="rId4" Type="http://schemas.openxmlformats.org/officeDocument/2006/relationships/tags" Target="../tags/tag451.xml"/><Relationship Id="rId9" Type="http://schemas.openxmlformats.org/officeDocument/2006/relationships/tags" Target="../tags/tag456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465.xml"/><Relationship Id="rId13" Type="http://schemas.openxmlformats.org/officeDocument/2006/relationships/tags" Target="../tags/tag470.xml"/><Relationship Id="rId3" Type="http://schemas.openxmlformats.org/officeDocument/2006/relationships/tags" Target="../tags/tag460.xml"/><Relationship Id="rId7" Type="http://schemas.openxmlformats.org/officeDocument/2006/relationships/tags" Target="../tags/tag464.xml"/><Relationship Id="rId12" Type="http://schemas.openxmlformats.org/officeDocument/2006/relationships/tags" Target="../tags/tag469.xml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tags" Target="../tags/tag463.xml"/><Relationship Id="rId11" Type="http://schemas.openxmlformats.org/officeDocument/2006/relationships/tags" Target="../tags/tag468.xml"/><Relationship Id="rId5" Type="http://schemas.openxmlformats.org/officeDocument/2006/relationships/tags" Target="../tags/tag462.xml"/><Relationship Id="rId15" Type="http://schemas.openxmlformats.org/officeDocument/2006/relationships/image" Target="../media/image1.emf"/><Relationship Id="rId10" Type="http://schemas.openxmlformats.org/officeDocument/2006/relationships/tags" Target="../tags/tag467.xml"/><Relationship Id="rId4" Type="http://schemas.openxmlformats.org/officeDocument/2006/relationships/tags" Target="../tags/tag461.xml"/><Relationship Id="rId9" Type="http://schemas.openxmlformats.org/officeDocument/2006/relationships/tags" Target="../tags/tag466.xml"/><Relationship Id="rId14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tags" Target="../tags/tag483.xml"/><Relationship Id="rId18" Type="http://schemas.openxmlformats.org/officeDocument/2006/relationships/image" Target="../media/image1.emf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tags" Target="../tags/tag482.xml"/><Relationship Id="rId17" Type="http://schemas.openxmlformats.org/officeDocument/2006/relationships/slideMaster" Target="../slideMasters/slideMaster4.xml"/><Relationship Id="rId2" Type="http://schemas.openxmlformats.org/officeDocument/2006/relationships/tags" Target="../tags/tag472.xml"/><Relationship Id="rId16" Type="http://schemas.openxmlformats.org/officeDocument/2006/relationships/tags" Target="../tags/tag486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tags" Target="../tags/tag481.xml"/><Relationship Id="rId5" Type="http://schemas.openxmlformats.org/officeDocument/2006/relationships/tags" Target="../tags/tag475.xml"/><Relationship Id="rId15" Type="http://schemas.openxmlformats.org/officeDocument/2006/relationships/tags" Target="../tags/tag485.xml"/><Relationship Id="rId10" Type="http://schemas.openxmlformats.org/officeDocument/2006/relationships/tags" Target="../tags/tag480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tags" Target="../tags/tag484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494.xml"/><Relationship Id="rId13" Type="http://schemas.openxmlformats.org/officeDocument/2006/relationships/tags" Target="../tags/tag499.xml"/><Relationship Id="rId3" Type="http://schemas.openxmlformats.org/officeDocument/2006/relationships/tags" Target="../tags/tag489.xml"/><Relationship Id="rId7" Type="http://schemas.openxmlformats.org/officeDocument/2006/relationships/tags" Target="../tags/tag493.xml"/><Relationship Id="rId12" Type="http://schemas.openxmlformats.org/officeDocument/2006/relationships/tags" Target="../tags/tag498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tags" Target="../tags/tag492.xml"/><Relationship Id="rId11" Type="http://schemas.openxmlformats.org/officeDocument/2006/relationships/tags" Target="../tags/tag497.xml"/><Relationship Id="rId5" Type="http://schemas.openxmlformats.org/officeDocument/2006/relationships/tags" Target="../tags/tag491.xml"/><Relationship Id="rId15" Type="http://schemas.openxmlformats.org/officeDocument/2006/relationships/image" Target="../media/image1.emf"/><Relationship Id="rId10" Type="http://schemas.openxmlformats.org/officeDocument/2006/relationships/tags" Target="../tags/tag496.xml"/><Relationship Id="rId4" Type="http://schemas.openxmlformats.org/officeDocument/2006/relationships/tags" Target="../tags/tag490.xml"/><Relationship Id="rId9" Type="http://schemas.openxmlformats.org/officeDocument/2006/relationships/tags" Target="../tags/tag495.xml"/><Relationship Id="rId14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507.xml"/><Relationship Id="rId13" Type="http://schemas.openxmlformats.org/officeDocument/2006/relationships/tags" Target="../tags/tag512.xml"/><Relationship Id="rId3" Type="http://schemas.openxmlformats.org/officeDocument/2006/relationships/tags" Target="../tags/tag502.xml"/><Relationship Id="rId7" Type="http://schemas.openxmlformats.org/officeDocument/2006/relationships/tags" Target="../tags/tag506.xml"/><Relationship Id="rId12" Type="http://schemas.openxmlformats.org/officeDocument/2006/relationships/tags" Target="../tags/tag511.xml"/><Relationship Id="rId2" Type="http://schemas.openxmlformats.org/officeDocument/2006/relationships/tags" Target="../tags/tag501.xml"/><Relationship Id="rId1" Type="http://schemas.openxmlformats.org/officeDocument/2006/relationships/tags" Target="../tags/tag500.xml"/><Relationship Id="rId6" Type="http://schemas.openxmlformats.org/officeDocument/2006/relationships/tags" Target="../tags/tag505.xml"/><Relationship Id="rId11" Type="http://schemas.openxmlformats.org/officeDocument/2006/relationships/tags" Target="../tags/tag510.xml"/><Relationship Id="rId5" Type="http://schemas.openxmlformats.org/officeDocument/2006/relationships/tags" Target="../tags/tag504.xml"/><Relationship Id="rId15" Type="http://schemas.openxmlformats.org/officeDocument/2006/relationships/image" Target="../media/image1.emf"/><Relationship Id="rId10" Type="http://schemas.openxmlformats.org/officeDocument/2006/relationships/tags" Target="../tags/tag509.xml"/><Relationship Id="rId4" Type="http://schemas.openxmlformats.org/officeDocument/2006/relationships/tags" Target="../tags/tag503.xml"/><Relationship Id="rId9" Type="http://schemas.openxmlformats.org/officeDocument/2006/relationships/tags" Target="../tags/tag508.xml"/><Relationship Id="rId14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520.xml"/><Relationship Id="rId13" Type="http://schemas.openxmlformats.org/officeDocument/2006/relationships/tags" Target="../tags/tag525.xml"/><Relationship Id="rId18" Type="http://schemas.openxmlformats.org/officeDocument/2006/relationships/tags" Target="../tags/tag530.xml"/><Relationship Id="rId3" Type="http://schemas.openxmlformats.org/officeDocument/2006/relationships/tags" Target="../tags/tag515.xml"/><Relationship Id="rId21" Type="http://schemas.openxmlformats.org/officeDocument/2006/relationships/tags" Target="../tags/tag533.xml"/><Relationship Id="rId7" Type="http://schemas.openxmlformats.org/officeDocument/2006/relationships/tags" Target="../tags/tag519.xml"/><Relationship Id="rId12" Type="http://schemas.openxmlformats.org/officeDocument/2006/relationships/tags" Target="../tags/tag524.xml"/><Relationship Id="rId17" Type="http://schemas.openxmlformats.org/officeDocument/2006/relationships/tags" Target="../tags/tag529.xml"/><Relationship Id="rId2" Type="http://schemas.openxmlformats.org/officeDocument/2006/relationships/tags" Target="../tags/tag514.xml"/><Relationship Id="rId16" Type="http://schemas.openxmlformats.org/officeDocument/2006/relationships/tags" Target="../tags/tag528.xml"/><Relationship Id="rId20" Type="http://schemas.openxmlformats.org/officeDocument/2006/relationships/tags" Target="../tags/tag532.xml"/><Relationship Id="rId1" Type="http://schemas.openxmlformats.org/officeDocument/2006/relationships/tags" Target="../tags/tag513.xml"/><Relationship Id="rId6" Type="http://schemas.openxmlformats.org/officeDocument/2006/relationships/tags" Target="../tags/tag518.xml"/><Relationship Id="rId11" Type="http://schemas.openxmlformats.org/officeDocument/2006/relationships/tags" Target="../tags/tag523.xml"/><Relationship Id="rId24" Type="http://schemas.openxmlformats.org/officeDocument/2006/relationships/image" Target="../media/image1.emf"/><Relationship Id="rId5" Type="http://schemas.openxmlformats.org/officeDocument/2006/relationships/tags" Target="../tags/tag517.xml"/><Relationship Id="rId15" Type="http://schemas.openxmlformats.org/officeDocument/2006/relationships/tags" Target="../tags/tag527.xml"/><Relationship Id="rId23" Type="http://schemas.openxmlformats.org/officeDocument/2006/relationships/slideMaster" Target="../slideMasters/slideMaster4.xml"/><Relationship Id="rId10" Type="http://schemas.openxmlformats.org/officeDocument/2006/relationships/tags" Target="../tags/tag522.xml"/><Relationship Id="rId19" Type="http://schemas.openxmlformats.org/officeDocument/2006/relationships/tags" Target="../tags/tag531.xml"/><Relationship Id="rId4" Type="http://schemas.openxmlformats.org/officeDocument/2006/relationships/tags" Target="../tags/tag516.xml"/><Relationship Id="rId9" Type="http://schemas.openxmlformats.org/officeDocument/2006/relationships/tags" Target="../tags/tag521.xml"/><Relationship Id="rId14" Type="http://schemas.openxmlformats.org/officeDocument/2006/relationships/tags" Target="../tags/tag526.xml"/><Relationship Id="rId22" Type="http://schemas.openxmlformats.org/officeDocument/2006/relationships/tags" Target="../tags/tag53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537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540.xml"/><Relationship Id="rId2" Type="http://schemas.openxmlformats.org/officeDocument/2006/relationships/tags" Target="../tags/tag539.xml"/><Relationship Id="rId1" Type="http://schemas.openxmlformats.org/officeDocument/2006/relationships/tags" Target="../tags/tag53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54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&lt;&lt;COVER PAGE DATE&gt;&gt;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/>
              <a:t>&lt;&lt;Presenter function&gt;&gt;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&lt;&lt;Keyline: short headline&gt;&gt;</a:t>
            </a:r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Frutiger 55 Roman"/>
              </a:rPr>
              <a:t>Public</a:t>
            </a: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7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5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4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45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20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prstClr val="black"/>
                </a:solidFill>
                <a:latin typeface="Arial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2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79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47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4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68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04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75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66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83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76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89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32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635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4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22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/>
              <a:t>UBSPROD\</a:t>
            </a:r>
            <a:r>
              <a:rPr dirty="0" err="1"/>
              <a:t>morawskp</a:t>
            </a:r>
            <a:r>
              <a:rPr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46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&lt;&lt;COVER PAGE DATE&gt;&gt;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/>
              <a:t>&lt;&lt;Presenter function&gt;&gt;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&lt;&lt;Keyline: short headline&gt;&gt;</a:t>
            </a:r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>
                <a:solidFill>
                  <a:prstClr val="black"/>
                </a:solidFill>
              </a:rPr>
              <a:t>Public</a:t>
            </a: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3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24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0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36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6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252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1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068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6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864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829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42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24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96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prstClr val="black"/>
                </a:solidFill>
                <a:latin typeface="Arial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6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68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985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637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407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6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04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56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296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02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16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6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2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5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solidFill>
                  <a:prstClr val="black"/>
                </a:solidFill>
              </a:rPr>
              <a:pPr algn="r"/>
              <a:t>‹#›</a:t>
            </a:fld>
            <a:endParaRPr lang="en-GB" sz="700" dirty="0">
              <a:solidFill>
                <a:prstClr val="black"/>
              </a:solidFill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solidFill>
                  <a:srgbClr val="E60000"/>
                </a:solidFill>
              </a:rPr>
              <a:t>Draft</a:t>
            </a:r>
            <a:endParaRPr lang="en-GB"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4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9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0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3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590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92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  <p:sldLayoutId id="2147484228" r:id="rId13"/>
    <p:sldLayoutId id="2147484229" r:id="rId14"/>
    <p:sldLayoutId id="2147484230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82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  <p:sldLayoutId id="2147484244" r:id="rId13"/>
    <p:sldLayoutId id="2147484245" r:id="rId14"/>
    <p:sldLayoutId id="2147484246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54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43.xml"/><Relationship Id="rId1" Type="http://schemas.openxmlformats.org/officeDocument/2006/relationships/tags" Target="../tags/tag542.xml"/><Relationship Id="rId6" Type="http://schemas.openxmlformats.org/officeDocument/2006/relationships/tags" Target="../tags/tag547.xml"/><Relationship Id="rId5" Type="http://schemas.openxmlformats.org/officeDocument/2006/relationships/tags" Target="../tags/tag546.xml"/><Relationship Id="rId4" Type="http://schemas.openxmlformats.org/officeDocument/2006/relationships/tags" Target="../tags/tag545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" Type="http://schemas.openxmlformats.org/officeDocument/2006/relationships/tags" Target="../tags/tag57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79.xml"/><Relationship Id="rId2" Type="http://schemas.openxmlformats.org/officeDocument/2006/relationships/tags" Target="../tags/tag578.xml"/><Relationship Id="rId1" Type="http://schemas.openxmlformats.org/officeDocument/2006/relationships/tags" Target="../tags/tag57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82.xml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" Type="http://schemas.openxmlformats.org/officeDocument/2006/relationships/tags" Target="../tags/tag58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88.xml"/><Relationship Id="rId2" Type="http://schemas.openxmlformats.org/officeDocument/2006/relationships/tags" Target="../tags/tag587.xml"/><Relationship Id="rId1" Type="http://schemas.openxmlformats.org/officeDocument/2006/relationships/tags" Target="../tags/tag58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9.xml"/><Relationship Id="rId4" Type="http://schemas.openxmlformats.org/officeDocument/2006/relationships/tags" Target="../tags/tag58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" Type="http://schemas.openxmlformats.org/officeDocument/2006/relationships/tags" Target="../tags/tag590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9.xml"/><Relationship Id="rId4" Type="http://schemas.openxmlformats.org/officeDocument/2006/relationships/tags" Target="../tags/tag59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6.xml"/><Relationship Id="rId2" Type="http://schemas.openxmlformats.org/officeDocument/2006/relationships/tags" Target="../tags/tag595.xml"/><Relationship Id="rId1" Type="http://schemas.openxmlformats.org/officeDocument/2006/relationships/tags" Target="../tags/tag594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" Type="http://schemas.openxmlformats.org/officeDocument/2006/relationships/tags" Target="../tags/tag59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02.xml"/><Relationship Id="rId2" Type="http://schemas.openxmlformats.org/officeDocument/2006/relationships/tags" Target="../tags/tag601.xml"/><Relationship Id="rId1" Type="http://schemas.openxmlformats.org/officeDocument/2006/relationships/tags" Target="../tags/tag60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04.xml"/><Relationship Id="rId1" Type="http://schemas.openxmlformats.org/officeDocument/2006/relationships/tags" Target="../tags/tag603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tags" Target="../tags/tag550.xml"/><Relationship Id="rId7" Type="http://schemas.openxmlformats.org/officeDocument/2006/relationships/slide" Target="slide13.xml"/><Relationship Id="rId2" Type="http://schemas.openxmlformats.org/officeDocument/2006/relationships/tags" Target="../tags/tag549.xml"/><Relationship Id="rId1" Type="http://schemas.openxmlformats.org/officeDocument/2006/relationships/tags" Target="../tags/tag548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7.xml"/><Relationship Id="rId2" Type="http://schemas.openxmlformats.org/officeDocument/2006/relationships/tags" Target="../tags/tag606.xml"/><Relationship Id="rId1" Type="http://schemas.openxmlformats.org/officeDocument/2006/relationships/tags" Target="../tags/tag60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10.xml"/><Relationship Id="rId2" Type="http://schemas.openxmlformats.org/officeDocument/2006/relationships/tags" Target="../tags/tag609.xml"/><Relationship Id="rId1" Type="http://schemas.openxmlformats.org/officeDocument/2006/relationships/tags" Target="../tags/tag608.xml"/><Relationship Id="rId4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16.xml"/><Relationship Id="rId7" Type="http://schemas.openxmlformats.org/officeDocument/2006/relationships/hyperlink" Target="mailto:adam.wrobel@ubs.com" TargetMode="Externa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5.xml"/><Relationship Id="rId4" Type="http://schemas.openxmlformats.org/officeDocument/2006/relationships/tags" Target="../tags/tag6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53.xml"/><Relationship Id="rId2" Type="http://schemas.openxmlformats.org/officeDocument/2006/relationships/tags" Target="../tags/tag552.xml"/><Relationship Id="rId1" Type="http://schemas.openxmlformats.org/officeDocument/2006/relationships/tags" Target="../tags/tag55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56.xml"/><Relationship Id="rId2" Type="http://schemas.openxmlformats.org/officeDocument/2006/relationships/tags" Target="../tags/tag555.xml"/><Relationship Id="rId1" Type="http://schemas.openxmlformats.org/officeDocument/2006/relationships/tags" Target="../tags/tag55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" Type="http://schemas.openxmlformats.org/officeDocument/2006/relationships/tags" Target="../tags/tag560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65.xml"/><Relationship Id="rId2" Type="http://schemas.openxmlformats.org/officeDocument/2006/relationships/tags" Target="../tags/tag564.xml"/><Relationship Id="rId1" Type="http://schemas.openxmlformats.org/officeDocument/2006/relationships/tags" Target="../tags/tag563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68.xml"/><Relationship Id="rId2" Type="http://schemas.openxmlformats.org/officeDocument/2006/relationships/tags" Target="../tags/tag567.xml"/><Relationship Id="rId1" Type="http://schemas.openxmlformats.org/officeDocument/2006/relationships/tags" Target="../tags/tag56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72.xml"/><Relationship Id="rId7" Type="http://schemas.openxmlformats.org/officeDocument/2006/relationships/image" Target="../media/image5.png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49"/>
            <a:ext cx="2788926" cy="3023622"/>
          </a:xfrm>
          <a:prstGeom prst="rect">
            <a:avLst/>
          </a:prstGeom>
        </p:spPr>
      </p:pic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Wrzesień</a:t>
            </a:r>
            <a:r>
              <a:rPr lang="en-US" dirty="0"/>
              <a:t> 2017</a:t>
            </a:r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Risk Modelling &amp; Analytics Specialist</a:t>
            </a:r>
          </a:p>
          <a:p>
            <a:endParaRPr lang="en-US" dirty="0"/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/>
              <a:t>Adam Wróbel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Agregacja rozkładów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/>
              <a:t>Wykorzystanie kopuł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Rozkłady kwartalnych zmian S&amp;P500 i IR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BEA95B2-34D2-4B23-9A22-B291E5C7B6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7" y="1395095"/>
            <a:ext cx="9670802" cy="54398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088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Dopasowane rozkłady normalne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9BCA9E3-7C8C-4D5B-88BA-D7E1B0F804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395095"/>
            <a:ext cx="9789806" cy="55067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651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Zależność pomiędzy rozkładami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Próba modelowania zależności przy pomocy wielowymiarowego rozkładu normalnego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7857DF1-DDD0-43FE-890B-F54A6A001D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8" y="1574035"/>
            <a:ext cx="9155091" cy="5149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665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Wprowadzenie do kopuł</a:t>
            </a:r>
          </a:p>
        </p:txBody>
      </p:sp>
      <p:sp>
        <p:nvSpPr>
          <p:cNvPr id="4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pl-PL" dirty="0"/>
              <a:t>kcja</a:t>
            </a:r>
            <a:r>
              <a:rPr lang="en-US" dirty="0"/>
              <a:t>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70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i="1" dirty="0"/>
              <a:t>Wielowymiarowy rozkład normalny jest kopułą Gaussa z normalnymi rozkładami brzegowymi</a:t>
            </a:r>
          </a:p>
          <a:p>
            <a:r>
              <a:rPr lang="pl-PL" i="1" dirty="0"/>
              <a:t>Kopuły pozwalają rozdzielić modelowanie na dwa niezależne kroki:</a:t>
            </a:r>
          </a:p>
          <a:p>
            <a:pPr lvl="1"/>
            <a:r>
              <a:rPr lang="pl-PL" i="1" dirty="0"/>
              <a:t>Zdefiniowanie rozkładów brzegowych</a:t>
            </a:r>
          </a:p>
          <a:p>
            <a:pPr lvl="1"/>
            <a:r>
              <a:rPr lang="pl-PL" i="1" dirty="0"/>
              <a:t>Zdefiniowanie zależności między rozkładami brzegowymi</a:t>
            </a:r>
          </a:p>
          <a:p>
            <a:pPr lvl="1"/>
            <a:endParaRPr lang="pl-PL" i="1" dirty="0"/>
          </a:p>
          <a:p>
            <a:r>
              <a:rPr lang="pl-PL" i="1" dirty="0"/>
              <a:t>Kopuła Gaussa wykorzystuje tą samą strukturę zależności jak w wielowymiarowym rozkładzie normalnym. Czyli potrzebujemy jedynie macierzy korelacji.</a:t>
            </a:r>
          </a:p>
          <a:p>
            <a:r>
              <a:rPr lang="pl-P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matematycznego punktu widzenia zawsze istnieje kopuła łącząca dane rozkłady brzegowe. Jeśli rozkłady brzegowe są ciągłe to jest też to unikalna kopuła (</a:t>
            </a:r>
            <a:r>
              <a:rPr lang="pl-P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Sklar’s</a:t>
            </a:r>
            <a:r>
              <a:rPr lang="pl-P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theorem</a:t>
            </a:r>
            <a:r>
              <a:rPr lang="pl-P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Kopuły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Wprowadzenie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13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i="1" dirty="0"/>
              <a:t>Kopuła definiuje zależność pomiędzy rozkładami jednostajnymi:</a:t>
            </a:r>
          </a:p>
          <a:p>
            <a:pPr lvl="1"/>
            <a:r>
              <a:rPr lang="pl-PL" i="1" dirty="0"/>
              <a:t>mając dopasowany rozkład teoretyczny do danych możemy zawsze przetransformować go do jednostajnego</a:t>
            </a:r>
          </a:p>
          <a:p>
            <a:r>
              <a:rPr lang="pl-PL" i="1" dirty="0"/>
              <a:t>Kroki budowy modelu:</a:t>
            </a:r>
          </a:p>
          <a:p>
            <a:pPr lvl="1"/>
            <a:r>
              <a:rPr lang="pl-PL" i="1" dirty="0"/>
              <a:t>Dopasowanie rozkładów teoretycznych do rozkładów brzegowych (pakiety: </a:t>
            </a:r>
            <a:r>
              <a:rPr lang="pl-PL" i="1" dirty="0" err="1"/>
              <a:t>fitdistrplu</a:t>
            </a:r>
            <a:r>
              <a:rPr lang="pl-PL" i="1" dirty="0"/>
              <a:t>, </a:t>
            </a:r>
            <a:r>
              <a:rPr lang="pl-PL" i="1" dirty="0" err="1"/>
              <a:t>ghyp</a:t>
            </a:r>
            <a:r>
              <a:rPr lang="pl-PL" i="1" dirty="0"/>
              <a:t>)</a:t>
            </a:r>
          </a:p>
          <a:p>
            <a:pPr lvl="1"/>
            <a:r>
              <a:rPr lang="pl-PL" i="1" dirty="0"/>
              <a:t>Dopasowanie kopuły (pakiety: </a:t>
            </a:r>
            <a:r>
              <a:rPr lang="pl-PL" i="1" dirty="0" err="1"/>
              <a:t>CDVine</a:t>
            </a:r>
            <a:r>
              <a:rPr lang="pl-PL" i="1" dirty="0"/>
              <a:t>, </a:t>
            </a:r>
            <a:r>
              <a:rPr lang="pl-PL" i="1" dirty="0" err="1"/>
              <a:t>VineCopula</a:t>
            </a:r>
            <a:r>
              <a:rPr lang="pl-PL" i="1" dirty="0"/>
              <a:t>)</a:t>
            </a:r>
          </a:p>
          <a:p>
            <a:r>
              <a:rPr lang="pl-PL" i="1" dirty="0"/>
              <a:t>Przykład. Kroki symulacji z kopuły Gaussa z rozkładami brzegowymi t studenta:</a:t>
            </a:r>
          </a:p>
          <a:p>
            <a:pPr lvl="1"/>
            <a:r>
              <a:rPr lang="pl-PL" i="1" dirty="0">
                <a:solidFill>
                  <a:srgbClr val="FFC000"/>
                </a:solidFill>
              </a:rPr>
              <a:t>Symulacja rozkładów brzegowych z dopasowanych rozkładów teoretycznych </a:t>
            </a:r>
          </a:p>
          <a:p>
            <a:pPr lvl="1"/>
            <a:r>
              <a:rPr lang="pl-PL" i="1" dirty="0">
                <a:solidFill>
                  <a:srgbClr val="00B050"/>
                </a:solidFill>
              </a:rPr>
              <a:t>Transformacja do rozkładów jednostajnych </a:t>
            </a:r>
          </a:p>
          <a:p>
            <a:pPr lvl="1"/>
            <a:r>
              <a:rPr lang="pl-PL" i="1" dirty="0">
                <a:solidFill>
                  <a:srgbClr val="7030A0"/>
                </a:solidFill>
              </a:rPr>
              <a:t>Uzależnienie rozkładów brzegowych wykorzystując macierz korelacji</a:t>
            </a:r>
          </a:p>
          <a:p>
            <a:pPr lvl="1"/>
            <a:r>
              <a:rPr lang="pl-PL" i="1" dirty="0">
                <a:solidFill>
                  <a:srgbClr val="00B050"/>
                </a:solidFill>
              </a:rPr>
              <a:t>Transformacja do rozkładów jednostajnych </a:t>
            </a:r>
          </a:p>
          <a:p>
            <a:pPr lvl="1"/>
            <a:r>
              <a:rPr lang="pl-PL" i="1" dirty="0">
                <a:solidFill>
                  <a:srgbClr val="FFC000"/>
                </a:solidFill>
              </a:rPr>
              <a:t>Transformacja do dopasowanych na samym początku rozkładów brzegowych</a:t>
            </a:r>
          </a:p>
          <a:p>
            <a:pPr marL="225425" lvl="1" indent="0">
              <a:buNone/>
            </a:pPr>
            <a:r>
              <a:rPr lang="pl-PL" i="1" dirty="0"/>
              <a:t>&gt;   </a:t>
            </a:r>
            <a:r>
              <a:rPr lang="pl-PL" i="1" dirty="0" err="1">
                <a:solidFill>
                  <a:srgbClr val="FFC000"/>
                </a:solidFill>
              </a:rPr>
              <a:t>rt</a:t>
            </a:r>
            <a:r>
              <a:rPr lang="pl-PL" i="1" dirty="0"/>
              <a:t> %&gt;% </a:t>
            </a:r>
            <a:r>
              <a:rPr lang="pl-PL" i="1" dirty="0" err="1">
                <a:solidFill>
                  <a:srgbClr val="00B050"/>
                </a:solidFill>
              </a:rPr>
              <a:t>pnorm</a:t>
            </a:r>
            <a:r>
              <a:rPr lang="pl-PL" i="1" dirty="0"/>
              <a:t> %&gt;% </a:t>
            </a:r>
            <a:r>
              <a:rPr lang="pl-PL" i="1" dirty="0" err="1">
                <a:solidFill>
                  <a:srgbClr val="7030A0"/>
                </a:solidFill>
              </a:rPr>
              <a:t>qnorm</a:t>
            </a:r>
            <a:r>
              <a:rPr lang="pl-PL" i="1" dirty="0">
                <a:solidFill>
                  <a:srgbClr val="7030A0"/>
                </a:solidFill>
              </a:rPr>
              <a:t> %*% </a:t>
            </a:r>
            <a:r>
              <a:rPr lang="pl-PL" i="1" dirty="0" err="1">
                <a:solidFill>
                  <a:srgbClr val="7030A0"/>
                </a:solidFill>
              </a:rPr>
              <a:t>cholesky_decoposed_cor_matrix</a:t>
            </a:r>
            <a:r>
              <a:rPr lang="pl-PL" i="1" dirty="0">
                <a:solidFill>
                  <a:srgbClr val="7030A0"/>
                </a:solidFill>
              </a:rPr>
              <a:t> </a:t>
            </a:r>
            <a:r>
              <a:rPr lang="pl-PL" i="1" dirty="0"/>
              <a:t>%&gt;% </a:t>
            </a:r>
            <a:r>
              <a:rPr lang="pl-PL" i="1" dirty="0" err="1">
                <a:solidFill>
                  <a:srgbClr val="00B050"/>
                </a:solidFill>
              </a:rPr>
              <a:t>pnorm</a:t>
            </a:r>
            <a:r>
              <a:rPr lang="pl-PL" i="1" dirty="0"/>
              <a:t> %&gt;% </a:t>
            </a:r>
            <a:r>
              <a:rPr lang="pl-PL" i="1" dirty="0" err="1">
                <a:solidFill>
                  <a:srgbClr val="FFC000"/>
                </a:solidFill>
              </a:rPr>
              <a:t>qt</a:t>
            </a:r>
            <a:endParaRPr lang="pl-PL" i="1" dirty="0">
              <a:solidFill>
                <a:srgbClr val="FFC000"/>
              </a:solidFill>
            </a:endParaRP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Kopuły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Budowanie kopuły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5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Kopuły - przykłady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DE75322-532B-4698-8EA8-1BB4F6D8D3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9" y="1037648"/>
            <a:ext cx="9328955" cy="59034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F99215F-24A6-47AA-BC48-B1B5A3E653E3}"/>
              </a:ext>
            </a:extLst>
          </p:cNvPr>
          <p:cNvSpPr txBox="1"/>
          <p:nvPr/>
        </p:nvSpPr>
        <p:spPr>
          <a:xfrm>
            <a:off x="5683827" y="6941128"/>
            <a:ext cx="3926517" cy="4156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l-PL" sz="1400" dirty="0"/>
              <a:t>Przyjęte rozkłady brzegowe: standardowy normalny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82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Wyniki</a:t>
            </a:r>
            <a:endParaRPr lang="en-US" dirty="0"/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pl-PL" dirty="0"/>
              <a:t>kcja</a:t>
            </a:r>
            <a:r>
              <a:rPr lang="en-US" dirty="0"/>
              <a:t>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40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Dopasowanie rozkładów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Normal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Inverse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Gaussian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(NIG); pakiet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ghyp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686524-1E1E-4CC3-877B-C91224F56E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1" y="1866899"/>
            <a:ext cx="9209424" cy="4743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647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Porównanie z historycznymi danymi</a:t>
            </a:r>
            <a:endParaRPr lang="en-GB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09ACF59-98CF-46F5-B04D-02A8939F9B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7" y="1367861"/>
            <a:ext cx="9834134" cy="55317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76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4" name="TOC BODY"/>
          <p:cNvSpPr/>
          <p:nvPr>
            <p:custDataLst>
              <p:tags r:id="rId3"/>
            </p:custDataLst>
          </p:nvPr>
        </p:nvSpPr>
        <p:spPr>
          <a:xfrm>
            <a:off x="419735" y="1362456"/>
            <a:ext cx="9189720" cy="1415772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ct val="650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pl-PL" sz="1600" dirty="0">
                <a:solidFill>
                  <a:srgbClr val="000000"/>
                </a:solidFill>
                <a:latin typeface="Frutiger 55 Roman"/>
              </a:rPr>
              <a:t>Sekcja 1	</a:t>
            </a:r>
            <a:r>
              <a:rPr lang="pl-PL" sz="1600" b="1" dirty="0">
                <a:solidFill>
                  <a:srgbClr val="000000"/>
                </a:solidFill>
                <a:latin typeface="Frutiger 55 Roman"/>
              </a:rPr>
              <a:t>Ryzyka w bankowości</a:t>
            </a:r>
            <a:r>
              <a:rPr lang="pl-PL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pl-PL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5" action="ppaction://hlinksldjump"/>
              </a:rPr>
              <a:t>2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pl-PL" sz="1600" dirty="0">
                <a:solidFill>
                  <a:srgbClr val="000000"/>
                </a:solidFill>
                <a:latin typeface="Frutiger 55 Roman"/>
              </a:rPr>
              <a:t>Sekcja 2	</a:t>
            </a:r>
            <a:r>
              <a:rPr lang="pl-PL" sz="1600" b="1" dirty="0">
                <a:solidFill>
                  <a:srgbClr val="000000"/>
                </a:solidFill>
                <a:latin typeface="Frutiger 55 Roman"/>
              </a:rPr>
              <a:t>Zdefiniowanie problemu</a:t>
            </a:r>
            <a:r>
              <a:rPr lang="pl-PL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pl-PL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6" action="ppaction://hlinksldjump"/>
              </a:rPr>
              <a:t>6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pl-PL" sz="1600" dirty="0">
                <a:solidFill>
                  <a:srgbClr val="000000"/>
                </a:solidFill>
                <a:latin typeface="Frutiger 55 Roman"/>
              </a:rPr>
              <a:t>Sekcja 3	</a:t>
            </a:r>
            <a:r>
              <a:rPr lang="pl-PL" sz="1600" b="1" dirty="0">
                <a:solidFill>
                  <a:srgbClr val="000000"/>
                </a:solidFill>
                <a:latin typeface="Frutiger 55 Roman"/>
              </a:rPr>
              <a:t>Wprowadzenie do kopuł</a:t>
            </a:r>
            <a:r>
              <a:rPr lang="pl-PL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pl-PL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7" action="ppaction://hlinksldjump"/>
              </a:rPr>
              <a:t>11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US" sz="1600" dirty="0">
                <a:solidFill>
                  <a:srgbClr val="000000"/>
                </a:solidFill>
                <a:latin typeface="Frutiger 55 Roman"/>
              </a:rPr>
              <a:t>Se</a:t>
            </a:r>
            <a:r>
              <a:rPr lang="pl-PL" sz="1600" dirty="0">
                <a:solidFill>
                  <a:srgbClr val="000000"/>
                </a:solidFill>
                <a:latin typeface="Frutiger 55 Roman"/>
              </a:rPr>
              <a:t>kcja</a:t>
            </a:r>
            <a:r>
              <a:rPr lang="en-US" sz="1600" dirty="0">
                <a:solidFill>
                  <a:srgbClr val="000000"/>
                </a:solidFill>
                <a:latin typeface="Frutiger 55 Roman"/>
              </a:rPr>
              <a:t> 4	</a:t>
            </a:r>
            <a:r>
              <a:rPr lang="en-US" sz="1600" b="1" dirty="0" err="1">
                <a:solidFill>
                  <a:srgbClr val="000000"/>
                </a:solidFill>
                <a:latin typeface="Frutiger 55 Roman"/>
              </a:rPr>
              <a:t>Wyniki</a:t>
            </a:r>
            <a:r>
              <a:rPr lang="en-US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8" action="ppaction://hlinksldjump"/>
              </a:rPr>
              <a:t>13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endParaRPr lang="en-US" dirty="0">
              <a:solidFill>
                <a:srgbClr val="000000"/>
              </a:solidFill>
              <a:latin typeface="Frutiger 55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932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Dopasowanie kopuły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Joe copula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93DF8B0-825F-4FC6-90D6-D074B44B4440}"/>
              </a:ext>
            </a:extLst>
          </p:cNvPr>
          <p:cNvSpPr txBox="1"/>
          <p:nvPr/>
        </p:nvSpPr>
        <p:spPr>
          <a:xfrm>
            <a:off x="8515143" y="7017387"/>
            <a:ext cx="1689904" cy="2430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l-PL" sz="1000" kern="0" dirty="0">
                <a:solidFill>
                  <a:srgbClr val="464749"/>
                </a:solidFill>
                <a:latin typeface="+mn-lt"/>
                <a:ea typeface="Arial Unicode MS"/>
              </a:rPr>
              <a:t>*survival version</a:t>
            </a:r>
            <a:endParaRPr sz="1000" dirty="0">
              <a:solidFill>
                <a:prstClr val="black"/>
              </a:solidFill>
              <a:latin typeface="+mn-lt"/>
            </a:endParaRP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6D5566BF-3E95-4BE0-ACFC-75BB37AC8E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7" y="1574035"/>
            <a:ext cx="9677070" cy="54433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0678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US" dirty="0"/>
              <a:t>U. </a:t>
            </a:r>
            <a:r>
              <a:rPr lang="en-US" dirty="0" err="1"/>
              <a:t>Schepsmeier</a:t>
            </a:r>
            <a:r>
              <a:rPr lang="en-US" dirty="0"/>
              <a:t>, E. C. </a:t>
            </a:r>
            <a:r>
              <a:rPr lang="en-US" dirty="0" err="1"/>
              <a:t>Brechmann</a:t>
            </a:r>
            <a:r>
              <a:rPr lang="en-US" dirty="0"/>
              <a:t>, Modeling dependence with C- and D-vine copulas: The R package </a:t>
            </a:r>
            <a:r>
              <a:rPr lang="en-US" dirty="0" err="1"/>
              <a:t>CDVine</a:t>
            </a:r>
            <a:r>
              <a:rPr lang="en-US" dirty="0"/>
              <a:t>, 2013</a:t>
            </a:r>
          </a:p>
          <a:p>
            <a:r>
              <a:rPr lang="en-US" dirty="0"/>
              <a:t>U. </a:t>
            </a:r>
            <a:r>
              <a:rPr lang="en-US" dirty="0" err="1"/>
              <a:t>Schepsmeier</a:t>
            </a:r>
            <a:r>
              <a:rPr lang="en-US" dirty="0"/>
              <a:t>, E. C. </a:t>
            </a:r>
            <a:r>
              <a:rPr lang="en-US" dirty="0" err="1"/>
              <a:t>Brechmann</a:t>
            </a:r>
            <a:r>
              <a:rPr lang="en-US" dirty="0"/>
              <a:t>, </a:t>
            </a:r>
            <a:r>
              <a:rPr lang="en-US" dirty="0" err="1"/>
              <a:t>CDVine</a:t>
            </a:r>
            <a:r>
              <a:rPr lang="en-US" dirty="0"/>
              <a:t>, 2013</a:t>
            </a:r>
            <a:br>
              <a:rPr lang="en-US" dirty="0"/>
            </a:br>
            <a:r>
              <a:rPr lang="en-US" dirty="0"/>
              <a:t>https://cran.r-project.org/web/packages/CDVine/</a:t>
            </a:r>
          </a:p>
          <a:p>
            <a:r>
              <a:rPr lang="en-US" dirty="0"/>
              <a:t>H. Joe, Dependence Modeling with Copulas, 2014</a:t>
            </a:r>
            <a:br>
              <a:rPr lang="en-US" dirty="0"/>
            </a:br>
            <a:r>
              <a:rPr lang="en-US" dirty="0"/>
              <a:t>(not yet published on CRAN package </a:t>
            </a:r>
            <a:r>
              <a:rPr lang="en-US" dirty="0" err="1"/>
              <a:t>CopulaModel</a:t>
            </a:r>
            <a:r>
              <a:rPr lang="en-US" dirty="0"/>
              <a:t> - copula.stat.ubc.ca)</a:t>
            </a:r>
          </a:p>
          <a:p>
            <a:r>
              <a:rPr lang="en-US" dirty="0"/>
              <a:t>C. </a:t>
            </a:r>
            <a:r>
              <a:rPr lang="en-US" dirty="0" err="1"/>
              <a:t>Genest</a:t>
            </a:r>
            <a:r>
              <a:rPr lang="en-US" dirty="0"/>
              <a:t>, A.-C. Favre, Everything You Always Wanted to Know about Copula but Were Afraid to Ask, 2007</a:t>
            </a:r>
          </a:p>
          <a:p>
            <a:r>
              <a:rPr lang="en-US" dirty="0"/>
              <a:t>H. Joe, H. Li, A. K. </a:t>
            </a:r>
            <a:r>
              <a:rPr lang="en-US" dirty="0" err="1"/>
              <a:t>Nikoloulopoulos</a:t>
            </a:r>
            <a:r>
              <a:rPr lang="en-US" dirty="0"/>
              <a:t>, Tail dependence functions and vine copulas, 2010</a:t>
            </a:r>
          </a:p>
          <a:p>
            <a:r>
              <a:rPr lang="en-US" dirty="0"/>
              <a:t>M. Hofer, </a:t>
            </a:r>
            <a:r>
              <a:rPr lang="en-US" dirty="0" err="1"/>
              <a:t>M.Machler</a:t>
            </a:r>
            <a:r>
              <a:rPr lang="en-US" dirty="0"/>
              <a:t>, Nested Archimedean Copulas Meet R – Vignette,</a:t>
            </a:r>
            <a:br>
              <a:rPr lang="en-US" dirty="0"/>
            </a:br>
            <a:r>
              <a:rPr lang="en-US" dirty="0"/>
              <a:t>https://cran.r-project.org/web/packages/copula/vignettes/nacopula-pkg.pdf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Polecana</a:t>
            </a:r>
            <a:r>
              <a:rPr lang="en-US" dirty="0"/>
              <a:t> </a:t>
            </a:r>
            <a:r>
              <a:rPr lang="en-US" dirty="0" err="1"/>
              <a:t>literatura</a:t>
            </a:r>
            <a:r>
              <a:rPr lang="en-US" dirty="0"/>
              <a:t>/</a:t>
            </a:r>
            <a:r>
              <a:rPr lang="en-US" dirty="0" err="1"/>
              <a:t>materiały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595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US" dirty="0"/>
              <a:t>U. </a:t>
            </a:r>
            <a:r>
              <a:rPr lang="en-US" dirty="0" err="1"/>
              <a:t>Schepsmeier</a:t>
            </a:r>
            <a:r>
              <a:rPr lang="en-US" dirty="0"/>
              <a:t>, E. C. </a:t>
            </a:r>
            <a:r>
              <a:rPr lang="en-US" dirty="0" err="1"/>
              <a:t>Brechmann</a:t>
            </a:r>
            <a:r>
              <a:rPr lang="en-US" dirty="0"/>
              <a:t>, Modeling dependence with C- and D-vine copulas: The R package </a:t>
            </a:r>
            <a:r>
              <a:rPr lang="en-US" dirty="0" err="1"/>
              <a:t>CDVine</a:t>
            </a:r>
            <a:r>
              <a:rPr lang="en-US" dirty="0"/>
              <a:t>, 2013</a:t>
            </a:r>
          </a:p>
          <a:p>
            <a:r>
              <a:rPr lang="en-US" dirty="0"/>
              <a:t>U. </a:t>
            </a:r>
            <a:r>
              <a:rPr lang="en-US" dirty="0" err="1"/>
              <a:t>Schepsmeier</a:t>
            </a:r>
            <a:r>
              <a:rPr lang="en-US" dirty="0"/>
              <a:t>, E. C. </a:t>
            </a:r>
            <a:r>
              <a:rPr lang="en-US" dirty="0" err="1"/>
              <a:t>Brechmann</a:t>
            </a:r>
            <a:r>
              <a:rPr lang="en-US" dirty="0"/>
              <a:t>, </a:t>
            </a:r>
            <a:r>
              <a:rPr lang="en-US" dirty="0" err="1"/>
              <a:t>CDVine</a:t>
            </a:r>
            <a:r>
              <a:rPr lang="en-US" dirty="0"/>
              <a:t>, 2013</a:t>
            </a:r>
            <a:br>
              <a:rPr lang="en-US" dirty="0"/>
            </a:br>
            <a:r>
              <a:rPr lang="en-US" dirty="0"/>
              <a:t>https://cran.r-project.org/web/packages/CDVine/</a:t>
            </a:r>
          </a:p>
          <a:p>
            <a:r>
              <a:rPr lang="en-US" dirty="0"/>
              <a:t>H. Joe, Dependence Modeling with Copulas, 2014</a:t>
            </a:r>
            <a:br>
              <a:rPr lang="en-US" dirty="0"/>
            </a:br>
            <a:r>
              <a:rPr lang="en-US" dirty="0"/>
              <a:t>(not yet published on CRAN package </a:t>
            </a:r>
            <a:r>
              <a:rPr lang="en-US" dirty="0" err="1"/>
              <a:t>CopulaModel</a:t>
            </a:r>
            <a:r>
              <a:rPr lang="en-US" dirty="0"/>
              <a:t> - copula.stat.ubc.ca)</a:t>
            </a:r>
          </a:p>
          <a:p>
            <a:r>
              <a:rPr lang="en-US" dirty="0"/>
              <a:t>C. </a:t>
            </a:r>
            <a:r>
              <a:rPr lang="en-US" dirty="0" err="1"/>
              <a:t>Genest</a:t>
            </a:r>
            <a:r>
              <a:rPr lang="en-US" dirty="0"/>
              <a:t>, A.-C. Favre, Everything You Always Wanted to Know about Copula but Were Afraid to Ask, 2007</a:t>
            </a:r>
          </a:p>
          <a:p>
            <a:r>
              <a:rPr lang="en-US" dirty="0"/>
              <a:t>H. Joe, H. Li, A. K. </a:t>
            </a:r>
            <a:r>
              <a:rPr lang="en-US" dirty="0" err="1"/>
              <a:t>Nikoloulopoulos</a:t>
            </a:r>
            <a:r>
              <a:rPr lang="en-US" dirty="0"/>
              <a:t>, Tail dependence functions and vine copulas, 2010</a:t>
            </a:r>
          </a:p>
          <a:p>
            <a:r>
              <a:rPr lang="en-US" dirty="0"/>
              <a:t>M. Hofer, </a:t>
            </a:r>
            <a:r>
              <a:rPr lang="en-US" dirty="0" err="1"/>
              <a:t>M.Machler</a:t>
            </a:r>
            <a:r>
              <a:rPr lang="en-US" dirty="0"/>
              <a:t>, Nested Archimedean Copulas Meet R – Vignette,</a:t>
            </a:r>
            <a:br>
              <a:rPr lang="en-US" dirty="0"/>
            </a:br>
            <a:r>
              <a:rPr lang="en-US" dirty="0"/>
              <a:t>https://cran.r-project.org/web/packages/copula/vignettes/nacopula-pkg.pdf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Polecana</a:t>
            </a:r>
            <a:r>
              <a:rPr lang="en-US" dirty="0"/>
              <a:t> </a:t>
            </a:r>
            <a:r>
              <a:rPr lang="en-US" dirty="0" err="1"/>
              <a:t>literatura</a:t>
            </a:r>
            <a:r>
              <a:rPr lang="en-US" dirty="0"/>
              <a:t>/</a:t>
            </a:r>
            <a:r>
              <a:rPr lang="en-US" dirty="0" err="1"/>
              <a:t>materiały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36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I</a:t>
            </a:r>
            <a:r>
              <a:rPr lang="en-US" dirty="0" err="1"/>
              <a:t>nforma</a:t>
            </a:r>
            <a:r>
              <a:rPr lang="pl-PL" dirty="0"/>
              <a:t>cje kontaktowe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7551233"/>
              </p:ext>
            </p:extLst>
          </p:nvPr>
        </p:nvGraphicFramePr>
        <p:xfrm>
          <a:off x="420624" y="4967319"/>
          <a:ext cx="8696325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l-PL" sz="1400" b="0" i="0" u="none" baseline="0" dirty="0">
                          <a:latin typeface="Frutiger 55 Roman"/>
                        </a:rPr>
                        <a:t>Adam Wróbel</a:t>
                      </a:r>
                      <a:endParaRPr kumimoji="0" lang="en-US" sz="1400" b="0" i="0" u="none" baseline="0" dirty="0">
                        <a:latin typeface="Frutiger 55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baseline="0" dirty="0">
                          <a:latin typeface="+mn-lt"/>
                        </a:rPr>
                        <a:t>Risk Modelling &amp; Analytics Specialist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l-PL" sz="1400" b="0" i="0" u="none" baseline="0" dirty="0">
                          <a:latin typeface="+mn-lt"/>
                          <a:hlinkClick r:id="rId7"/>
                        </a:rPr>
                        <a:t>adam.wrobel</a:t>
                      </a:r>
                      <a:r>
                        <a:rPr kumimoji="0" lang="en-US" sz="1400" b="0" i="0" u="none" baseline="0" dirty="0">
                          <a:latin typeface="+mn-lt"/>
                          <a:hlinkClick r:id="rId7"/>
                        </a:rPr>
                        <a:t>@ubs.com</a:t>
                      </a:r>
                      <a:r>
                        <a:rPr kumimoji="0" lang="pl-PL" sz="1400" b="0" i="0" u="none" baseline="0" dirty="0">
                          <a:latin typeface="+mn-lt"/>
                        </a:rPr>
                        <a:t> </a:t>
                      </a:r>
                      <a:r>
                        <a:rPr kumimoji="0" lang="en-US" sz="1400" b="0" i="0" u="none" baseline="0" dirty="0">
                          <a:latin typeface="+mn-lt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i="0" u="none" baseline="0" dirty="0">
                        <a:latin typeface="Frutiger 55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baseline="0" dirty="0">
                        <a:latin typeface="Frutiger 55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CONTACT INFORMATION ADDRESS"/>
          <p:cNvSpPr txBox="1"/>
          <p:nvPr>
            <p:custDataLst>
              <p:tags r:id="rId4"/>
            </p:custDataLst>
          </p:nvPr>
        </p:nvSpPr>
        <p:spPr>
          <a:xfrm>
            <a:off x="420624" y="4967319"/>
            <a:ext cx="8613775" cy="1863587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endParaRPr sz="1400" b="1" dirty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</a:pPr>
            <a:endParaRPr sz="1400" dirty="0">
              <a:solidFill>
                <a:prstClr val="black"/>
              </a:solidFill>
            </a:endParaRPr>
          </a:p>
          <a:p>
            <a:pPr>
              <a:spcBef>
                <a:spcPct val="280000"/>
              </a:spcBef>
            </a:pPr>
            <a:r>
              <a:rPr sz="1400" dirty="0">
                <a:solidFill>
                  <a:prstClr val="black"/>
                </a:solidFill>
              </a:rPr>
              <a:t>www.ubs.com</a:t>
            </a:r>
          </a:p>
          <a:p>
            <a:pPr>
              <a:spcBef>
                <a:spcPct val="280000"/>
              </a:spcBef>
            </a:pPr>
            <a:endParaRPr sz="105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21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Ryzyka</a:t>
            </a:r>
            <a:r>
              <a:rPr lang="en-US" dirty="0"/>
              <a:t> w </a:t>
            </a:r>
            <a:r>
              <a:rPr lang="en-US" dirty="0" err="1"/>
              <a:t>bankowości</a:t>
            </a:r>
            <a:endParaRPr lang="en-US" dirty="0"/>
          </a:p>
        </p:txBody>
      </p:sp>
      <p:sp>
        <p:nvSpPr>
          <p:cNvPr id="17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pl-PL" dirty="0"/>
              <a:t>kcja</a:t>
            </a:r>
            <a:r>
              <a:rPr lang="en-US" dirty="0"/>
              <a:t>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Banki są narażone na wiele czynników ryzyka:</a:t>
            </a:r>
          </a:p>
          <a:p>
            <a:r>
              <a:rPr lang="pl-PL" dirty="0"/>
              <a:t>krach na giełdzie</a:t>
            </a:r>
          </a:p>
          <a:p>
            <a:r>
              <a:rPr lang="pl-PL" dirty="0"/>
              <a:t>spadek cen nieruchomości</a:t>
            </a:r>
          </a:p>
          <a:p>
            <a:r>
              <a:rPr lang="pl-PL" dirty="0"/>
              <a:t>pogorszenie sytuacji gospodarczej</a:t>
            </a:r>
          </a:p>
          <a:p>
            <a:r>
              <a:rPr lang="pl-PL" dirty="0"/>
              <a:t>zmiany kursu walutowego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Ryzyka</a:t>
            </a:r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</a:rPr>
              <a:t>Zagrożenia w perspektywie działalności banków</a:t>
            </a:r>
            <a:endParaRPr lang="en-US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Sytuacja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giełdzie</a:t>
            </a:r>
            <a:r>
              <a:rPr lang="pl-PL" dirty="0"/>
              <a:t> - </a:t>
            </a:r>
            <a:r>
              <a:rPr lang="en-US" dirty="0" err="1"/>
              <a:t>rynk</a:t>
            </a:r>
            <a:r>
              <a:rPr lang="pl-PL" dirty="0"/>
              <a:t>i</a:t>
            </a:r>
            <a:r>
              <a:rPr lang="en-US" dirty="0"/>
              <a:t> </a:t>
            </a:r>
            <a:r>
              <a:rPr lang="en-US" dirty="0" err="1"/>
              <a:t>finansow</a:t>
            </a:r>
            <a:r>
              <a:rPr lang="pl-PL" dirty="0"/>
              <a:t>e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19418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</a:rPr>
              <a:t>Notowania indeksu S&amp;P500 – index 500 największych spółek na amerykańskiej giełdzie</a:t>
            </a:r>
          </a:p>
        </p:txBody>
      </p:sp>
      <p:pic>
        <p:nvPicPr>
          <p:cNvPr id="6" name="Obraz 12">
            <a:extLst>
              <a:ext uri="{FF2B5EF4-FFF2-40B4-BE49-F238E27FC236}">
                <a16:creationId xmlns:a16="http://schemas.microsoft.com/office/drawing/2014/main" id="{0CE4D05C-32CF-4F5C-9FF7-E979B0A56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1800520"/>
            <a:ext cx="9186863" cy="4817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27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Zależność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czynnikami</a:t>
            </a:r>
            <a:r>
              <a:rPr lang="en-US" dirty="0"/>
              <a:t> </a:t>
            </a:r>
            <a:r>
              <a:rPr lang="en-US" dirty="0" err="1"/>
              <a:t>ryzyka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</a:rPr>
              <a:t>Indeks giełdowy S&amp;P500 oraz stopy procentowe (IR – interest rate)</a:t>
            </a:r>
          </a:p>
        </p:txBody>
      </p:sp>
      <p:pic>
        <p:nvPicPr>
          <p:cNvPr id="5" name="Obraz 8">
            <a:extLst>
              <a:ext uri="{FF2B5EF4-FFF2-40B4-BE49-F238E27FC236}">
                <a16:creationId xmlns:a16="http://schemas.microsoft.com/office/drawing/2014/main" id="{7715DADE-577A-4D26-B6A2-0D4675333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800519"/>
            <a:ext cx="9189720" cy="48830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796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Zdefiniowanie problemu</a:t>
            </a:r>
            <a:endParaRPr lang="en-US" dirty="0"/>
          </a:p>
        </p:txBody>
      </p:sp>
      <p:sp>
        <p:nvSpPr>
          <p:cNvPr id="12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pl-PL" dirty="0"/>
              <a:t>kcja</a:t>
            </a:r>
            <a:r>
              <a:rPr lang="en-US" dirty="0"/>
              <a:t>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5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/>
              <a:t>Cała ekspozycja to akcje spółek notowanych na amerykańskiej giełdzie oraz obligacje rządu USA</a:t>
            </a:r>
          </a:p>
          <a:p>
            <a:r>
              <a:rPr lang="pl-PL" dirty="0"/>
              <a:t>W uproszczeniu możemy przyjąć, że:</a:t>
            </a:r>
          </a:p>
          <a:p>
            <a:pPr lvl="1"/>
            <a:r>
              <a:rPr lang="pl-PL" dirty="0"/>
              <a:t>zmiana wartości danej akcji będzie zależało od zmiany wartości </a:t>
            </a:r>
            <a:r>
              <a:rPr lang="pl-PL" dirty="0">
                <a:solidFill>
                  <a:srgbClr val="FF0000"/>
                </a:solidFill>
              </a:rPr>
              <a:t>indeksu S&amp;P500</a:t>
            </a:r>
          </a:p>
          <a:p>
            <a:pPr lvl="1"/>
            <a:r>
              <a:rPr lang="pl-PL" dirty="0"/>
              <a:t>zmiana wartości danej obligacji będzie zależała od zmiany </a:t>
            </a:r>
            <a:r>
              <a:rPr lang="pl-PL" dirty="0">
                <a:solidFill>
                  <a:srgbClr val="FF0000"/>
                </a:solidFill>
              </a:rPr>
              <a:t>stopy procentowej</a:t>
            </a:r>
          </a:p>
          <a:p>
            <a:r>
              <a:rPr lang="pl-PL" dirty="0"/>
              <a:t>Mając modele wyceny (patrz punkt wyżej) możemy wyznaczyć zmianę wartości naszych pozycji (akcji i obligacji) przy danej realizacji </a:t>
            </a:r>
            <a:r>
              <a:rPr lang="pl-PL" dirty="0">
                <a:solidFill>
                  <a:srgbClr val="FF0000"/>
                </a:solidFill>
              </a:rPr>
              <a:t>czynników ryzyka</a:t>
            </a:r>
          </a:p>
          <a:p>
            <a:r>
              <a:rPr lang="pl-PL" dirty="0"/>
              <a:t>Mając historyczne dane o zmienności </a:t>
            </a:r>
            <a:r>
              <a:rPr lang="pl-PL" dirty="0">
                <a:solidFill>
                  <a:srgbClr val="FF0000"/>
                </a:solidFill>
              </a:rPr>
              <a:t>czynników ryzyka </a:t>
            </a:r>
            <a:r>
              <a:rPr lang="pl-PL" dirty="0"/>
              <a:t>możemy wysymulować realizacje tych dwóch czynników z uwzględnieniem zależności pomiędzy nimi</a:t>
            </a:r>
          </a:p>
          <a:p>
            <a:r>
              <a:rPr lang="pl-PL" dirty="0"/>
              <a:t>Mając odpowiednio dużo tychże realizacji możemy wyznaczyć rozkład strat/zysków wyceniając wartość pozycji w każdym scenariuszu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Modelowanie r</a:t>
            </a:r>
            <a:r>
              <a:rPr lang="en-US" dirty="0" err="1"/>
              <a:t>ozkład</a:t>
            </a:r>
            <a:r>
              <a:rPr lang="pl-PL" dirty="0"/>
              <a:t>u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/</a:t>
            </a:r>
            <a:r>
              <a:rPr lang="en-US" dirty="0" err="1"/>
              <a:t>zysków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</a:rPr>
              <a:t>Jak może zmienić się wartość naszych pozycji (akcji, obligacji) w ciągu kwartału?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261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00292"/>
                <a:ext cx="9189720" cy="475969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kwartalna relatywna zmiana czynnika (</a:t>
                </a:r>
                <a:r>
                  <a:rPr lang="pl-PL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</a:t>
                </a:r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return):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pl-PL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pl-PL" dirty="0"/>
                          <m:t>−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pl-PL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pl-PL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pl-PL" dirty="0"/>
              </a:p>
              <a:p>
                <a:r>
                  <a:rPr lang="pl-PL" dirty="0"/>
                  <a:t>Mając N takich scenariuszy otrzymujemy rozkład strat/zysków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00292"/>
                <a:ext cx="9189720" cy="4759691"/>
              </a:xfrm>
              <a:blipFill>
                <a:blip r:embed="rId7"/>
                <a:stretch>
                  <a:fillRect l="-152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Modelowanie r</a:t>
            </a:r>
            <a:r>
              <a:rPr lang="en-US" dirty="0" err="1"/>
              <a:t>ozkład</a:t>
            </a:r>
            <a:r>
              <a:rPr lang="pl-PL" dirty="0"/>
              <a:t>u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/</a:t>
            </a:r>
            <a:r>
              <a:rPr lang="en-US" dirty="0" err="1"/>
              <a:t>zysków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</a:rPr>
              <a:t>Jak może zmienić się wartość naszych pozycji (akcji, obligacji) w ciągu kwartału?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BFD4D99-50E0-4508-A983-17DE278E6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03843"/>
              </p:ext>
            </p:extLst>
          </p:nvPr>
        </p:nvGraphicFramePr>
        <p:xfrm>
          <a:off x="420624" y="1800292"/>
          <a:ext cx="9189720" cy="17983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31620">
                  <a:extLst>
                    <a:ext uri="{9D8B030D-6E8A-4147-A177-3AD203B41FA5}">
                      <a16:colId xmlns:a16="http://schemas.microsoft.com/office/drawing/2014/main" val="2922451935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277685211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3653690916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4145308604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56106340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3452729124"/>
                    </a:ext>
                  </a:extLst>
                </a:gridCol>
              </a:tblGrid>
              <a:tr h="33851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Scenariusz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dirty="0"/>
                        <a:t>S&amp;P500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dirty="0"/>
                        <a:t>stopy procentowej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zmiana wartości akcji A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zmiana wartości obligacji B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Strata/Zysk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58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20 000$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20 000 $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592253"/>
                  </a:ext>
                </a:extLst>
              </a:tr>
              <a:tr h="215083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-20 000$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-7000$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-27 000 $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3039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1661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ONTACT BOX"/>
  <p:tag name="FONT STYLE" val="SANS SERIF FONT"/>
  <p:tag name="ISLOCKED" val="TRUE"/>
  <p:tag name="TOP" val="132000000000000E-12"/>
  <p:tag name="LEFT" val="331199989318848E-13"/>
  <p:tag name="HEIGHT" val="885000000000000E-13"/>
  <p:tag name="WIDTH" val="684750000000000E-1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ISLOCKED" val="TRUE"/>
  <p:tag name="TOP" val="421988647460938E-12"/>
  <p:tag name="LEFT" val="331199989318848E-13"/>
  <p:tag name="HEIGHT" val="102511413574219E-12"/>
  <p:tag name="WIDTH" val="678250000000000E-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3_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</TotalTime>
  <Words>687</Words>
  <Application>Microsoft Office PowerPoint</Application>
  <PresentationFormat>Niestandardowy</PresentationFormat>
  <Paragraphs>139</Paragraphs>
  <Slides>23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4</vt:i4>
      </vt:variant>
      <vt:variant>
        <vt:lpstr>Tytuły slajdów</vt:lpstr>
      </vt:variant>
      <vt:variant>
        <vt:i4>23</vt:i4>
      </vt:variant>
    </vt:vector>
  </HeadingPairs>
  <TitlesOfParts>
    <vt:vector size="37" baseType="lpstr">
      <vt:lpstr>MS PGothic</vt:lpstr>
      <vt:lpstr>新細明體</vt:lpstr>
      <vt:lpstr>Arial</vt:lpstr>
      <vt:lpstr>Arial Unicode MS</vt:lpstr>
      <vt:lpstr>Cambria Math</vt:lpstr>
      <vt:lpstr>Frutiger 45 Light</vt:lpstr>
      <vt:lpstr>Frutiger 55 Roman</vt:lpstr>
      <vt:lpstr>Symbol</vt:lpstr>
      <vt:lpstr>Times New Roman</vt:lpstr>
      <vt:lpstr>UBSHeadline</vt:lpstr>
      <vt:lpstr>PresXpress_OnScreen_Theme</vt:lpstr>
      <vt:lpstr>1_PresXpress_OnScreen_Theme</vt:lpstr>
      <vt:lpstr>2_PresXpress_OnScreen_Theme</vt:lpstr>
      <vt:lpstr>3_PresXpress_OnScreen_Theme</vt:lpstr>
      <vt:lpstr>Agregacja rozkładów</vt:lpstr>
      <vt:lpstr>Agenda</vt:lpstr>
      <vt:lpstr>Sekcja 1</vt:lpstr>
      <vt:lpstr>Ryzyka</vt:lpstr>
      <vt:lpstr>Sytuacja na giełdzie - rynki finansowe</vt:lpstr>
      <vt:lpstr>Zależność między czynnikami ryzyka</vt:lpstr>
      <vt:lpstr>Sekcja 2</vt:lpstr>
      <vt:lpstr>Modelowanie rozkładu strat/zysków</vt:lpstr>
      <vt:lpstr>Modelowanie rozkładu strat/zysków</vt:lpstr>
      <vt:lpstr>Rozkłady kwartalnych zmian S&amp;P500 i IR</vt:lpstr>
      <vt:lpstr>Dopasowane rozkłady normalne</vt:lpstr>
      <vt:lpstr>Zależność pomiędzy rozkładami</vt:lpstr>
      <vt:lpstr>Sekcja 3</vt:lpstr>
      <vt:lpstr>Kopuły</vt:lpstr>
      <vt:lpstr>Kopuły</vt:lpstr>
      <vt:lpstr>Kopuły - przykłady</vt:lpstr>
      <vt:lpstr>Sekcja 4</vt:lpstr>
      <vt:lpstr>Dopasowanie rozkładów</vt:lpstr>
      <vt:lpstr>Porównanie z historycznymi danymi</vt:lpstr>
      <vt:lpstr>Dopasowanie kopuły</vt:lpstr>
      <vt:lpstr>Polecana literatura/materiały</vt:lpstr>
      <vt:lpstr>Polecana literatura/materiały</vt:lpstr>
      <vt:lpstr>Informacje kontaktowe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Larrabee, Eric</dc:creator>
  <cp:lastModifiedBy>Adam WRÓBEL</cp:lastModifiedBy>
  <cp:revision>33</cp:revision>
  <cp:lastPrinted>2002-05-24T21:26:29Z</cp:lastPrinted>
  <dcterms:created xsi:type="dcterms:W3CDTF">2002-05-03T03:00:09Z</dcterms:created>
  <dcterms:modified xsi:type="dcterms:W3CDTF">2017-09-27T21:46:53Z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3.4.02</vt:lpwstr>
  </property>
  <property fmtid="{D5CDD505-2E9C-101B-9397-08002B2CF9AE}" pid="8" name="CurrentAddinVersion">
    <vt:lpwstr>3.3.02</vt:lpwstr>
  </property>
  <property fmtid="{D5CDD505-2E9C-101B-9397-08002B2CF9AE}" pid="9" name="CreateDate">
    <vt:lpwstr>9/26/2017 12:57:45 PM</vt:lpwstr>
  </property>
  <property fmtid="{D5CDD505-2E9C-101B-9397-08002B2CF9AE}" pid="10" name="CreatedTemplateVersion">
    <vt:lpwstr>3.4.02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True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False</vt:lpwstr>
  </property>
  <property fmtid="{D5CDD505-2E9C-101B-9397-08002B2CF9AE}" pid="23" name="IDStampItems">
    <vt:lpwstr>15</vt:lpwstr>
  </property>
  <property fmtid="{D5CDD505-2E9C-101B-9397-08002B2CF9AE}" pid="24" name="TOC.Ppt">
    <vt:lpwstr>True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True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True</vt:lpwstr>
  </property>
  <property fmtid="{D5CDD505-2E9C-101B-9397-08002B2CF9AE}" pid="51" name="AuthorInfoName">
    <vt:lpwstr>Malwina Safaryn</vt:lpwstr>
  </property>
  <property fmtid="{D5CDD505-2E9C-101B-9397-08002B2CF9AE}" pid="52" name="AuthorInfoDetails1">
    <vt:lpwstr>Executive Assistant_x000d_
UBS-BSC Wroclaw</vt:lpwstr>
  </property>
  <property fmtid="{D5CDD505-2E9C-101B-9397-08002B2CF9AE}" pid="53" name="AuthorInfoDetails2">
    <vt:lpwstr/>
  </property>
  <property fmtid="{D5CDD505-2E9C-101B-9397-08002B2CF9AE}" pid="54" name="AuthorInfoEmail">
    <vt:lpwstr>malwina.safaryn@ubs.com</vt:lpwstr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0</vt:lpwstr>
  </property>
  <property fmtid="{D5CDD505-2E9C-101B-9397-08002B2CF9AE}" pid="66" name="CoverPageDateFormatID">
    <vt:lpwstr>F3</vt:lpwstr>
  </property>
  <property fmtid="{D5CDD505-2E9C-101B-9397-08002B2CF9AE}" pid="67" name="CoverPageDateFormat-T">
    <vt:lpwstr>MMMM yyyy</vt:lpwstr>
  </property>
  <property fmtid="{D5CDD505-2E9C-101B-9397-08002B2CF9AE}" pid="68" name="DisclaimerPage.Ppt">
    <vt:lpwstr>False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Public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false</vt:bool>
  </property>
</Properties>
</file>