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7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0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1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2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13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5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20"/>
  </p:notesMasterIdLst>
  <p:handoutMasterIdLst>
    <p:handoutMasterId r:id="rId21"/>
  </p:handoutMasterIdLst>
  <p:sldIdLst>
    <p:sldId id="282" r:id="rId3"/>
    <p:sldId id="310" r:id="rId4"/>
    <p:sldId id="295" r:id="rId5"/>
    <p:sldId id="296" r:id="rId6"/>
    <p:sldId id="297" r:id="rId7"/>
    <p:sldId id="309" r:id="rId8"/>
    <p:sldId id="308" r:id="rId9"/>
    <p:sldId id="312" r:id="rId10"/>
    <p:sldId id="311" r:id="rId11"/>
    <p:sldId id="304" r:id="rId12"/>
    <p:sldId id="305" r:id="rId13"/>
    <p:sldId id="313" r:id="rId14"/>
    <p:sldId id="306" r:id="rId15"/>
    <p:sldId id="307" r:id="rId16"/>
    <p:sldId id="303" r:id="rId17"/>
    <p:sldId id="301" r:id="rId18"/>
    <p:sldId id="302" r:id="rId19"/>
  </p:sldIdLst>
  <p:sldSz cx="10058400" cy="7543800"/>
  <p:notesSz cx="6996113" cy="9282113"/>
  <p:custDataLst>
    <p:tags r:id="rId2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06" autoAdjust="0"/>
    <p:restoredTop sz="86400" autoAdjust="0"/>
  </p:normalViewPr>
  <p:slideViewPr>
    <p:cSldViewPr snapToGrid="0">
      <p:cViewPr varScale="1">
        <p:scale>
          <a:sx n="66" d="100"/>
          <a:sy n="66" d="100"/>
        </p:scale>
        <p:origin x="475" y="43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9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693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10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8975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5144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668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9908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989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a typeface="MS PGothic"/>
              </a:rPr>
              <a:t>Zmienić na indeks na amerykańskiej giełdzie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a typeface="MS PGothic"/>
              </a:rPr>
              <a:t>Zmienić na indeks giełdowy i HPI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9219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a typeface="MS PGothic"/>
              </a:rPr>
              <a:t>Zmienić na indeks giełdowy i HPI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635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a typeface="MS PGothic"/>
              </a:rPr>
              <a:t>Zmienić na indeks giełdowy i HPI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208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a typeface="MS PGothic"/>
              </a:rPr>
              <a:t>Zmienić na indeks giełdowy i HPI</a:t>
            </a:r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8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194.xml"/><Relationship Id="rId7" Type="http://schemas.openxmlformats.org/officeDocument/2006/relationships/tags" Target="../tags/tag193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3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dirty="0"/>
              <a:t>Agregacja rozkładów przy pomocy kopuł</a:t>
            </a:r>
            <a:endParaRPr lang="en-US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i="1" dirty="0"/>
              <a:t>Wielowymiarowy rozkład normalny jest kopułą Gaussa z normalnymi rozkładami brzegowymi</a:t>
            </a:r>
          </a:p>
          <a:p>
            <a:r>
              <a:rPr lang="pl-PL" i="1" dirty="0"/>
              <a:t>Kopuły pozwalają rozdzielić modelowanie na dwa niezależne kroki:</a:t>
            </a:r>
          </a:p>
          <a:p>
            <a:pPr lvl="1"/>
            <a:r>
              <a:rPr lang="pl-PL" i="1" dirty="0"/>
              <a:t>Zdefiniowanie rozkładów brzegowych</a:t>
            </a:r>
          </a:p>
          <a:p>
            <a:pPr lvl="1"/>
            <a:r>
              <a:rPr lang="pl-PL" i="1" dirty="0"/>
              <a:t>Zdefiniowanie zależności między nimi rozkładami brzegowymi</a:t>
            </a:r>
          </a:p>
          <a:p>
            <a:pPr lvl="1"/>
            <a:endParaRPr lang="pl-PL" i="1" dirty="0"/>
          </a:p>
          <a:p>
            <a:r>
              <a:rPr lang="pl-PL" i="1" dirty="0"/>
              <a:t>Kopuła Gaussa wykorzystuje tą samą strukturę zależności jak w wielowymiarowym rozkładzie normalnym. Czyli potrzebujemy jedynie macierzy korelacji.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Kopuły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Wprowadzenie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Dopasowanie rozkładów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Normal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Inverse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(NIG); pakiet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ghyp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686524-1E1E-4CC3-877B-C91224F56E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" y="1574035"/>
            <a:ext cx="9373959" cy="5272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708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Kopuły - przykłady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05602CB-6126-40FB-8230-42918EBBD0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" y="1257935"/>
            <a:ext cx="10058400" cy="5657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9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Dopasowanie kopuły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Joe copula*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93DF8B0-825F-4FC6-90D6-D074B44B4440}"/>
              </a:ext>
            </a:extLst>
          </p:cNvPr>
          <p:cNvSpPr txBox="1"/>
          <p:nvPr/>
        </p:nvSpPr>
        <p:spPr>
          <a:xfrm>
            <a:off x="7743463" y="6943875"/>
            <a:ext cx="1689904" cy="243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sz="1400" kern="0" dirty="0">
                <a:solidFill>
                  <a:srgbClr val="464749"/>
                </a:solidFill>
                <a:latin typeface="UBSHeadline"/>
                <a:ea typeface="Arial Unicode MS"/>
              </a:rPr>
              <a:t>*</a:t>
            </a:r>
            <a:r>
              <a:rPr lang="pl-PL" sz="14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survival</a:t>
            </a:r>
            <a:r>
              <a:rPr lang="pl-PL" sz="1400" kern="0" dirty="0">
                <a:solidFill>
                  <a:srgbClr val="464749"/>
                </a:solidFill>
                <a:latin typeface="UBSHeadline"/>
                <a:ea typeface="Arial Unicode MS"/>
              </a:rPr>
              <a:t>  version</a:t>
            </a:r>
            <a:endParaRPr lang="en-US" sz="1400" dirty="0"/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89368A30-5A2E-4548-9434-54A75043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3C31821-3668-45D5-97F8-88F592A06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" y="1395095"/>
            <a:ext cx="9486312" cy="5336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398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BB</a:t>
            </a:r>
            <a:endParaRPr lang="pl-PL" i="1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Porównanie z historycznymi danymi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7FD2D56-67BB-4A89-94FA-1435895B75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948"/>
            <a:ext cx="10058400" cy="5657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54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Modeling</a:t>
            </a:r>
            <a:r>
              <a:rPr lang="en-GB" dirty="0"/>
              <a:t> dependence with C- and D-vine copulas: The R package </a:t>
            </a:r>
            <a:r>
              <a:rPr lang="en-GB" dirty="0" err="1"/>
              <a:t>CDVine</a:t>
            </a:r>
            <a:r>
              <a:rPr lang="en-GB" dirty="0"/>
              <a:t>, 2013</a:t>
            </a:r>
          </a:p>
          <a:p>
            <a:r>
              <a:rPr lang="en-GB" dirty="0"/>
              <a:t>U. </a:t>
            </a:r>
            <a:r>
              <a:rPr lang="en-GB" dirty="0" err="1"/>
              <a:t>Schepsmeier</a:t>
            </a:r>
            <a:r>
              <a:rPr lang="en-GB" dirty="0"/>
              <a:t>, E. C. </a:t>
            </a:r>
            <a:r>
              <a:rPr lang="en-GB" dirty="0" err="1"/>
              <a:t>Brechmann</a:t>
            </a:r>
            <a:r>
              <a:rPr lang="en-GB" dirty="0"/>
              <a:t>, </a:t>
            </a:r>
            <a:r>
              <a:rPr lang="en-GB" dirty="0" err="1"/>
              <a:t>CDVine</a:t>
            </a:r>
            <a:r>
              <a:rPr lang="en-GB" dirty="0"/>
              <a:t>, 2013</a:t>
            </a:r>
            <a:br>
              <a:rPr lang="en-GB" dirty="0"/>
            </a:br>
            <a:r>
              <a:rPr lang="en-GB" dirty="0"/>
              <a:t>https://cran.r-project.org/web/packages/CDVine/</a:t>
            </a:r>
          </a:p>
          <a:p>
            <a:r>
              <a:rPr lang="en-GB" dirty="0"/>
              <a:t>H. Joe, Dependence </a:t>
            </a:r>
            <a:r>
              <a:rPr lang="en-GB" dirty="0" err="1"/>
              <a:t>Modeling</a:t>
            </a:r>
            <a:r>
              <a:rPr lang="en-GB" dirty="0"/>
              <a:t> with Copulas, 2014</a:t>
            </a:r>
            <a:br>
              <a:rPr lang="en-GB" dirty="0"/>
            </a:br>
            <a:r>
              <a:rPr lang="en-GB" dirty="0"/>
              <a:t>(not yet published on CRAN package </a:t>
            </a:r>
            <a:r>
              <a:rPr lang="en-GB" dirty="0" err="1"/>
              <a:t>CopulaModel</a:t>
            </a:r>
            <a:r>
              <a:rPr lang="en-GB" dirty="0"/>
              <a:t> - copula.stat.ubc.ca)</a:t>
            </a:r>
          </a:p>
          <a:p>
            <a:r>
              <a:rPr lang="en-GB" dirty="0"/>
              <a:t>C. </a:t>
            </a:r>
            <a:r>
              <a:rPr lang="en-GB" dirty="0" err="1"/>
              <a:t>Genest</a:t>
            </a:r>
            <a:r>
              <a:rPr lang="en-GB" dirty="0"/>
              <a:t>, A.-C. Favre, Everything You Always Wanted to Know about Copula but Were Afraid to Ask, 2007</a:t>
            </a:r>
          </a:p>
          <a:p>
            <a:r>
              <a:rPr lang="en-GB" dirty="0"/>
              <a:t>H. Joe, H. Li, A. K. </a:t>
            </a:r>
            <a:r>
              <a:rPr lang="en-GB" dirty="0" err="1"/>
              <a:t>Nikoloulopoulos</a:t>
            </a:r>
            <a:r>
              <a:rPr lang="en-GB" dirty="0"/>
              <a:t>, Tail dependence functions and vine copulas, 2010</a:t>
            </a:r>
          </a:p>
          <a:p>
            <a:r>
              <a:rPr lang="en-GB" dirty="0"/>
              <a:t>M. Hofer, </a:t>
            </a:r>
            <a:r>
              <a:rPr lang="en-GB" dirty="0" err="1"/>
              <a:t>M.Machler</a:t>
            </a:r>
            <a:r>
              <a:rPr lang="en-GB" dirty="0"/>
              <a:t>, Nested Archimedean Copulas Meet R – Vignette,</a:t>
            </a:r>
            <a:br>
              <a:rPr lang="en-GB" dirty="0"/>
            </a:br>
            <a:r>
              <a:rPr lang="en-GB" dirty="0"/>
              <a:t>https://cran.r-project.org/web/packages/copula/vignettes/nacopula-pkg.pdf</a:t>
            </a:r>
          </a:p>
          <a:p>
            <a:endParaRPr lang="en-GB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Business Solutions Center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Tel. + 48 12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 399 69 65</a:t>
            </a: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altLang="pl-PL" dirty="0"/>
                  <a:t>NIG(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pl-PL" altLang="pl-PL" dirty="0"/>
                  <a:t>,</a:t>
                </a:r>
                <a:r>
                  <a:rPr lang="pl-PL" altLang="pl-PL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altLang="pl-PL" dirty="0"/>
                  <a:t>) </a:t>
                </a:r>
                <a:r>
                  <a:rPr lang="en-US" altLang="pl-PL" dirty="0"/>
                  <a:t>is a member of generalized hyperbolic distributions and it is a mixture defined as:</a:t>
                </a:r>
                <a:endParaRPr lang="pl-PL" altLang="pl-PL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i="1">
                          <a:latin typeface="Cambria Math"/>
                        </a:rPr>
                        <m:t>𝑁𝐼𝐺</m:t>
                      </m:r>
                      <m:r>
                        <a:rPr lang="pl-PL" altLang="pl-PL" i="1">
                          <a:latin typeface="Cambria Math"/>
                        </a:rPr>
                        <m:t>= 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l-PL" altLang="pl-PL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pl-PL" altLang="pl-PL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</m:rad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l-PL" altLang="pl-PL" i="1">
                          <a:latin typeface="Cambria Math"/>
                          <a:ea typeface="Cambria Math"/>
                        </a:rPr>
                        <m:t>𝑍</m:t>
                      </m:r>
                      <m:r>
                        <a:rPr lang="pl-PL" altLang="pl-PL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br>
                  <a:rPr lang="pl-PL" dirty="0"/>
                </a:br>
                <a:r>
                  <a:rPr lang="pl-PL" dirty="0"/>
                  <a:t>where: W ~ </a:t>
                </a:r>
                <a:r>
                  <a:rPr lang="pl-PL" altLang="pl-PL" dirty="0"/>
                  <a:t>GIG </a:t>
                </a:r>
                <a:r>
                  <a:rPr lang="pl-PL" dirty="0"/>
                  <a:t>(</a:t>
                </a:r>
                <a:r>
                  <a:rPr lang="el-GR" altLang="pl-PL" dirty="0"/>
                  <a:t>λ</a:t>
                </a:r>
                <a:r>
                  <a:rPr lang="pl-PL" altLang="pl-PL" dirty="0"/>
                  <a:t>=</a:t>
                </a:r>
                <a14:m>
                  <m:oMath xmlns:m="http://schemas.openxmlformats.org/officeDocument/2006/math">
                    <m:r>
                      <a:rPr lang="pl-PL" altLang="pl-PL" i="1">
                        <a:latin typeface="Cambria Math"/>
                      </a:rPr>
                      <m:t>0.5</m:t>
                    </m:r>
                  </m:oMath>
                </a14:m>
                <a:r>
                  <a:rPr lang="pl-PL" altLang="pl-PL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altLang="pl-PL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pl-PL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dirty="0"/>
                  <a:t>), Z ~ N(0,1),</a:t>
                </a:r>
              </a:p>
              <a:p>
                <a:pPr marL="0" indent="0">
                  <a:buNone/>
                </a:pPr>
                <a:r>
                  <a:rPr lang="pl-PL" dirty="0"/>
                  <a:t>where: </a:t>
                </a:r>
                <a:r>
                  <a:rPr lang="pl-PL" altLang="pl-PL" dirty="0"/>
                  <a:t>GIG is General Inverse Gaussian</a:t>
                </a:r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 rotWithShape="1">
                <a:blip r:embed="rId8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Normal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Inverse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Gaussian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(NIG)</a:t>
            </a:r>
            <a:b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</a:b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pl-PL" dirty="0"/>
              <a:t>Ryzyka w bankowości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Zdefiniowanie przykładu, w którym zastosujemy kopuły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Wprowadzenie do kopuł</a:t>
            </a:r>
          </a:p>
          <a:p>
            <a:pPr marL="342900" indent="-342900">
              <a:buFont typeface="+mj-lt"/>
              <a:buAutoNum type="arabicParenR"/>
            </a:pPr>
            <a:r>
              <a:rPr lang="pl-PL" dirty="0"/>
              <a:t>Wyniki 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77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Krach na giełdzie</a:t>
            </a:r>
          </a:p>
          <a:p>
            <a:r>
              <a:rPr lang="pl-PL" dirty="0"/>
              <a:t>Spadek cen nieruchomości</a:t>
            </a:r>
          </a:p>
          <a:p>
            <a:r>
              <a:rPr lang="pl-PL" dirty="0"/>
              <a:t>Pogorszenie sytuacji gospodarczej</a:t>
            </a:r>
          </a:p>
          <a:p>
            <a:r>
              <a:rPr lang="pl-PL" dirty="0"/>
              <a:t>Zmiany kursu walutowego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Ryzyka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Banki są narażone na wiele czynników ryzyka takich, jak: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27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Sytuacja na giełdzie/rynkach finansowych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Notowania indeksu S&amp;P500 – index 500 największych spółek na amerykańskiej giełdzie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CE4D05C-32CF-4F5C-9FF7-E979B0A56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" y="1574035"/>
            <a:ext cx="8966444" cy="5043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4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Zależność między czynnikami ryzyka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Indeks giełdowy S&amp;P500 oraz stopy procentowe (IR –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interest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rate</a:t>
            </a: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)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715DADE-577A-4D26-B6A2-0D4675333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574035"/>
            <a:ext cx="9189720" cy="5169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pl-PL" dirty="0"/>
              <a:t>W uproszczeniu możemy przyjąć, że:</a:t>
            </a:r>
          </a:p>
          <a:p>
            <a:pPr marL="568325" lvl="1" indent="-342900">
              <a:buFont typeface="+mj-lt"/>
              <a:buAutoNum type="alphaLcParenR"/>
            </a:pPr>
            <a:r>
              <a:rPr lang="pl-PL" dirty="0"/>
              <a:t>zmiana wartości danej akcji będzie zależało od zmiany wartości indeksu S&amp;P500</a:t>
            </a:r>
          </a:p>
          <a:p>
            <a:pPr marL="568325" lvl="1" indent="-342900">
              <a:buFont typeface="+mj-lt"/>
              <a:buAutoNum type="alphaLcParenR"/>
            </a:pPr>
            <a:r>
              <a:rPr lang="pl-PL" dirty="0"/>
              <a:t>zmiana wartości danej obligacji będzie zależała od zmiany stop procentowej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/>
              <a:t>Cel: symulacja realizacji tych dwóch czynników ryzyka z uwzględnieniem zależności pomiędzy nimi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/>
              <a:t>Mając modele wyceny (punkt a) możemy wyznaczyć zmianę wartości naszych pozycji (akcji i obligacji) przy danej realizacji czynników ryzyka</a:t>
            </a:r>
          </a:p>
          <a:p>
            <a:pPr marL="342900" indent="-342900">
              <a:buFont typeface="+mj-lt"/>
              <a:buAutoNum type="alphaLcParenR"/>
            </a:pPr>
            <a:r>
              <a:rPr lang="pl-PL" dirty="0"/>
              <a:t>Mając odpowiednio dużo tychże realizacji możemy wyznaczyć rozkład strat/zysków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Przykład: Rozkład strat/zysków	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Przyjmując, że cała ekspozycja to akcje spółek amerykańskich oraz obligacje rządu US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5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Rozkłady kwartalnych zmian S&amp;P500 i IR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31CBE32-10BD-4931-BCDB-DB616E129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395095"/>
            <a:ext cx="9189720" cy="5169218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408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Dopasowane rozkłady normalne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D9EF0C-F3FE-47EA-AD0E-DDA6A8BB3F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9" y="1257935"/>
            <a:ext cx="9494849" cy="5340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224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Zależność pomiędzy rozkładami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Próba modelowania zależności przy pomocy wielowymiarowego rozkładu normalnego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604E13F-07A3-4348-982A-C0AFB29D36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0" y="1759230"/>
            <a:ext cx="9210092" cy="5180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723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6322</TotalTime>
  <Words>442</Words>
  <Application>Microsoft Office PowerPoint</Application>
  <PresentationFormat>Niestandardowy</PresentationFormat>
  <Paragraphs>102</Paragraphs>
  <Slides>17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8" baseType="lpstr">
      <vt:lpstr>Arial Unicode MS</vt:lpstr>
      <vt:lpstr>MS PGothic</vt:lpstr>
      <vt:lpstr>Arial</vt:lpstr>
      <vt:lpstr>Cambria Math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Agregacja rozkładów przy pomocy kopuł</vt:lpstr>
      <vt:lpstr>Agenda</vt:lpstr>
      <vt:lpstr>Ryzyka</vt:lpstr>
      <vt:lpstr>Sytuacja na giełdzie/rynkach finansowych</vt:lpstr>
      <vt:lpstr>Zależność między czynnikami ryzyka</vt:lpstr>
      <vt:lpstr>Przykład: Rozkład strat/zysków </vt:lpstr>
      <vt:lpstr>Rozkłady kwartalnych zmian S&amp;P500 i IR</vt:lpstr>
      <vt:lpstr>Dopasowane rozkłady normalne</vt:lpstr>
      <vt:lpstr>Zależność pomiędzy rozkładami</vt:lpstr>
      <vt:lpstr>Kopuły</vt:lpstr>
      <vt:lpstr>Dopasowanie rozkładów</vt:lpstr>
      <vt:lpstr>Kopuły - przykłady</vt:lpstr>
      <vt:lpstr>Dopasowanie kopuły</vt:lpstr>
      <vt:lpstr>Porównanie z historycznymi danymi</vt:lpstr>
      <vt:lpstr>Polecana literatura/materiały</vt:lpstr>
      <vt:lpstr>Informacje kontaktowe</vt:lpstr>
      <vt:lpstr>Prezentacja programu PowerPoint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</cp:lastModifiedBy>
  <cp:revision>100</cp:revision>
  <cp:lastPrinted>2002-05-24T21:26:29Z</cp:lastPrinted>
  <dcterms:created xsi:type="dcterms:W3CDTF">2002-05-03T03:00:09Z</dcterms:created>
  <dcterms:modified xsi:type="dcterms:W3CDTF">2017-09-24T22:07:39Z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