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notesSlides/notesSlide1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6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7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8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  <p:sldMasterId id="2147484263" r:id="rId3"/>
  </p:sldMasterIdLst>
  <p:notesMasterIdLst>
    <p:notesMasterId r:id="rId15"/>
  </p:notesMasterIdLst>
  <p:handoutMasterIdLst>
    <p:handoutMasterId r:id="rId16"/>
  </p:handoutMasterIdLst>
  <p:sldIdLst>
    <p:sldId id="265" r:id="rId4"/>
    <p:sldId id="389" r:id="rId5"/>
    <p:sldId id="394" r:id="rId6"/>
    <p:sldId id="402" r:id="rId7"/>
    <p:sldId id="403" r:id="rId8"/>
    <p:sldId id="404" r:id="rId9"/>
    <p:sldId id="406" r:id="rId10"/>
    <p:sldId id="398" r:id="rId11"/>
    <p:sldId id="393" r:id="rId12"/>
    <p:sldId id="399" r:id="rId13"/>
    <p:sldId id="397" r:id="rId14"/>
  </p:sldIdLst>
  <p:sldSz cx="10058400" cy="7543800"/>
  <p:notesSz cx="6819900" cy="9918700"/>
  <p:custDataLst>
    <p:tags r:id="rId17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</p14:sldIdLst>
        </p14:section>
        <p14:section name="Untitled Section" id="{B84B32C3-02CE-4382-A6AF-5E9B2CF4795D}">
          <p14:sldIdLst>
            <p14:sldId id="389"/>
            <p14:sldId id="394"/>
            <p14:sldId id="402"/>
            <p14:sldId id="403"/>
            <p14:sldId id="404"/>
            <p14:sldId id="406"/>
            <p14:sldId id="398"/>
            <p14:sldId id="393"/>
            <p14:sldId id="399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91">
          <p15:clr>
            <a:srgbClr val="A4A3A4"/>
          </p15:clr>
        </p15:guide>
        <p15:guide id="10" pos="3162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cher, Jonas" initials="B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1904" autoAdjust="0"/>
  </p:normalViewPr>
  <p:slideViewPr>
    <p:cSldViewPr snapToGrid="0">
      <p:cViewPr varScale="1">
        <p:scale>
          <a:sx n="72" d="100"/>
          <a:sy n="72" d="100"/>
        </p:scale>
        <p:origin x="1445" y="72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91"/>
        <p:guide pos="3162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318" y="-114"/>
      </p:cViewPr>
      <p:guideLst>
        <p:guide orient="horz" pos="3123"/>
        <p:guide pos="2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5" cy="18466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796622" y="0"/>
            <a:ext cx="65" cy="18466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6715"/>
            <a:ext cx="65" cy="18466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09135" y="9696715"/>
            <a:ext cx="187552" cy="18466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274638"/>
            <a:ext cx="3786188" cy="284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884" y="3491138"/>
            <a:ext cx="5787707" cy="567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95467" y="9425055"/>
            <a:ext cx="2957302" cy="44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63884" y="3343554"/>
            <a:ext cx="576294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699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9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2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0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2 </a:t>
            </a:r>
            <a:r>
              <a:rPr lang="pl-PL" dirty="0" err="1"/>
              <a:t>trillion</a:t>
            </a:r>
            <a:r>
              <a:rPr lang="pl-PL" dirty="0"/>
              <a:t> = 2 000 </a:t>
            </a:r>
            <a:r>
              <a:rPr lang="pl-PL" dirty="0" err="1"/>
              <a:t>USDbn</a:t>
            </a:r>
            <a:r>
              <a:rPr lang="pl-PL" dirty="0"/>
              <a:t> – 2 biliony (2000 miliardów) – 2*10^12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494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153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8683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82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Frutiger 55 Roman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057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image" Target="../media/image1.emf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image" Target="../media/image1.emf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image" Target="../media/image1.emf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3" Type="http://schemas.openxmlformats.org/officeDocument/2006/relationships/tags" Target="../tags/tag109.xml"/><Relationship Id="rId21" Type="http://schemas.openxmlformats.org/officeDocument/2006/relationships/tags" Target="../tags/tag127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tags" Target="../tags/tag126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image" Target="../media/image1.emf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tags" Target="../tags/tag12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image" Target="../media/image1.emf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image" Target="../media/image1.emf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8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image" Target="../media/image1.emf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0.xml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image" Target="../media/image1.emf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tags" Target="../tags/tag198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5" Type="http://schemas.openxmlformats.org/officeDocument/2006/relationships/tags" Target="../tags/tag190.xml"/><Relationship Id="rId15" Type="http://schemas.openxmlformats.org/officeDocument/2006/relationships/image" Target="../media/image1.emf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tags" Target="../tags/tag211.xml"/><Relationship Id="rId18" Type="http://schemas.openxmlformats.org/officeDocument/2006/relationships/image" Target="../media/image1.emf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10" Type="http://schemas.openxmlformats.org/officeDocument/2006/relationships/tags" Target="../tags/tag208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tags" Target="../tags/tag227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5" Type="http://schemas.openxmlformats.org/officeDocument/2006/relationships/image" Target="../media/image1.emf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5" Type="http://schemas.openxmlformats.org/officeDocument/2006/relationships/tags" Target="../tags/tag232.xml"/><Relationship Id="rId15" Type="http://schemas.openxmlformats.org/officeDocument/2006/relationships/image" Target="../media/image1.emf"/><Relationship Id="rId10" Type="http://schemas.openxmlformats.org/officeDocument/2006/relationships/tags" Target="../tags/tag237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tags" Target="../tags/tag258.xml"/><Relationship Id="rId3" Type="http://schemas.openxmlformats.org/officeDocument/2006/relationships/tags" Target="../tags/tag243.xml"/><Relationship Id="rId21" Type="http://schemas.openxmlformats.org/officeDocument/2006/relationships/tags" Target="../tags/tag261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20" Type="http://schemas.openxmlformats.org/officeDocument/2006/relationships/tags" Target="../tags/tag260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24" Type="http://schemas.openxmlformats.org/officeDocument/2006/relationships/image" Target="../media/image1.emf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0.xml"/><Relationship Id="rId19" Type="http://schemas.openxmlformats.org/officeDocument/2006/relationships/tags" Target="../tags/tag259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Relationship Id="rId22" Type="http://schemas.openxmlformats.org/officeDocument/2006/relationships/tags" Target="../tags/tag26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1.emf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1.emf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1.emf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latin typeface="Frutiger 55 Roman"/>
              <a:ea typeface="MS PGothic"/>
            </a:endParaRP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UBSHeadline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US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US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US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UBSHeadline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US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US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US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4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58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0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6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94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7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24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68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9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61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35074"/>
            <a:ext cx="4375404" cy="49789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35074"/>
            <a:ext cx="4375404" cy="49789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434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 hidden="1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[printed: ____] [saved: ____] C:\ProgramData\PresXpress\PresXpress\PresPrint.potx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0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78" r:id="rId15"/>
    <p:sldLayoutId id="2147484279" r:id="rId16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3.png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273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3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9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X:\6. Multimedia database\4. Logos and guidelines\UBS_logo\Office\ubs_semibold_3c_office\ubs_semibold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47" y="2935851"/>
            <a:ext cx="4113503" cy="149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pl-PL" sz="5000" dirty="0"/>
              <a:t>Wybrane</a:t>
            </a:r>
            <a:r>
              <a:rPr lang="pl-PL" sz="5000" dirty="0">
                <a:solidFill>
                  <a:srgbClr val="FF0000"/>
                </a:solidFill>
              </a:rPr>
              <a:t> modele</a:t>
            </a:r>
            <a:r>
              <a:rPr lang="pl-PL" sz="5000" dirty="0">
                <a:solidFill>
                  <a:srgbClr val="FF0000"/>
                </a:solidFill>
                <a:latin typeface="Frutiger 45 Light" panose="020B0603020202020204" pitchFamily="34" charset="0"/>
                <a:ea typeface="MS PGothic"/>
                <a:cs typeface="+mn-cs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47" y="5466330"/>
            <a:ext cx="4573778" cy="4242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pl-PL" sz="2800" dirty="0">
                <a:solidFill>
                  <a:prstClr val="black"/>
                </a:solidFill>
                <a:latin typeface="Frutiger 45 Light" panose="020B0603020202020204" pitchFamily="34" charset="0"/>
              </a:rPr>
              <a:t>Modele ekonometryczne</a:t>
            </a:r>
            <a:endParaRPr lang="pl-PL" sz="1400" dirty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6947" y="1825625"/>
            <a:ext cx="2476500" cy="546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2800" dirty="0">
                <a:solidFill>
                  <a:prstClr val="black"/>
                </a:solidFill>
                <a:latin typeface="Frutiger 45 Light" panose="020B0603020202020204" pitchFamily="34" charset="0"/>
              </a:rPr>
              <a:t>Uogólnione modele liniowe (General Linear Models)</a:t>
            </a:r>
            <a:endParaRPr lang="pl-PL" sz="1400" dirty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pic>
        <p:nvPicPr>
          <p:cNvPr id="2051" name="Picture 3" descr="C:\Users\safarynm\AppData\Local\Temp\wze83e\png\Markets-instruments_256x256_carb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9" y="5344703"/>
            <a:ext cx="667512" cy="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6947" y="3583446"/>
            <a:ext cx="2609850" cy="4458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2800" dirty="0">
                <a:solidFill>
                  <a:prstClr val="black"/>
                </a:solidFill>
                <a:latin typeface="Frutiger 45 Light" panose="020B0603020202020204" pitchFamily="34" charset="0"/>
              </a:rPr>
              <a:t>Modele wartości zagrożonej (Value at Risk)</a:t>
            </a:r>
            <a:endParaRPr lang="pl-PL" sz="1400" dirty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6947" y="2683514"/>
            <a:ext cx="6926453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pl-PL" sz="2800" dirty="0">
                <a:solidFill>
                  <a:prstClr val="black"/>
                </a:solidFill>
                <a:latin typeface="Frutiger 45 Light" panose="020B0603020202020204" pitchFamily="34" charset="0"/>
              </a:rPr>
              <a:t>Symulacje Monte Carlo i Kopuły (Copulas)</a:t>
            </a:r>
            <a:endParaRPr lang="pl-PL" sz="1400" dirty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6947" y="4492452"/>
            <a:ext cx="2124075" cy="4832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2800" dirty="0">
                <a:solidFill>
                  <a:prstClr val="black"/>
                </a:solidFill>
                <a:latin typeface="Frutiger 45 Light" panose="020B0603020202020204" pitchFamily="34" charset="0"/>
              </a:rPr>
              <a:t>Modele wyceny instrumentów</a:t>
            </a:r>
          </a:p>
        </p:txBody>
      </p:sp>
      <p:pic>
        <p:nvPicPr>
          <p:cNvPr id="2" name="Picture 2" descr="C:\Users\wrobela\AppData\Local\Temp\wze674\png\Live-quote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5" y="4413476"/>
            <a:ext cx="641254" cy="64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wrobela\AppData\Local\Temp\wz309d\png\Balance-forecast_256x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7" y="1748298"/>
            <a:ext cx="700754" cy="70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wrobela\AppData\Local\Temp\wzef79\png\Planned-income-expenses_256x25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2" y="2570291"/>
            <a:ext cx="683645" cy="6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wrobela\AppData\Local\Temp\wzcff7\png\View-chart-column-up-1_256x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2" y="3485742"/>
            <a:ext cx="641254" cy="64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747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4815" y="3120581"/>
            <a:ext cx="9189720" cy="941832"/>
          </a:xfrm>
        </p:spPr>
        <p:txBody>
          <a:bodyPr/>
          <a:lstStyle/>
          <a:p>
            <a:pPr lvl="0" algn="ctr" defTabSz="9144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pl-PL" sz="5000" dirty="0">
                <a:latin typeface="+mj-lt"/>
              </a:rPr>
              <a:t>ubs.com/</a:t>
            </a:r>
            <a:r>
              <a:rPr lang="pl-PL" sz="5000" dirty="0">
                <a:solidFill>
                  <a:srgbClr val="FF0000"/>
                </a:solidFill>
                <a:latin typeface="+mj-lt"/>
              </a:rPr>
              <a:t>polandcareers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50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22275" y="544514"/>
            <a:ext cx="8202168" cy="17319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900"/>
              </a:spcBef>
              <a:spcAft>
                <a:spcPts val="1200"/>
              </a:spcAft>
            </a:pPr>
            <a:r>
              <a:rPr lang="pl-PL" sz="9500" dirty="0"/>
              <a:t>Dlaczego UBS?	</a:t>
            </a:r>
            <a:endParaRPr lang="en-US" sz="9500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3"/>
            </p:custDataLst>
          </p:nvPr>
        </p:nvSpPr>
        <p:spPr>
          <a:xfrm>
            <a:off x="422275" y="2481263"/>
            <a:ext cx="8202168" cy="342900"/>
          </a:xfrm>
        </p:spPr>
        <p:txBody>
          <a:bodyPr/>
          <a:lstStyle/>
          <a:p>
            <a:r>
              <a:rPr lang="pl-PL" sz="3000" dirty="0">
                <a:solidFill>
                  <a:srgbClr val="FF0000"/>
                </a:solidFill>
              </a:rPr>
              <a:t>Modelowanie </a:t>
            </a:r>
            <a:r>
              <a:rPr lang="pl-PL" sz="3000" dirty="0"/>
              <a:t>ryzyka</a:t>
            </a:r>
            <a:r>
              <a:rPr lang="pl-PL" sz="3000" dirty="0">
                <a:solidFill>
                  <a:srgbClr val="FF0000"/>
                </a:solidFill>
              </a:rPr>
              <a:t> </a:t>
            </a:r>
            <a:r>
              <a:rPr lang="pl-PL" sz="3000" dirty="0"/>
              <a:t>w Krakowie.</a:t>
            </a:r>
            <a:endParaRPr lang="en-US" sz="3000" dirty="0"/>
          </a:p>
        </p:txBody>
      </p:sp>
      <p:sp>
        <p:nvSpPr>
          <p:cNvPr id="5" name="PRESENTATION PRESENTER">
            <a:extLst>
              <a:ext uri="{FF2B5EF4-FFF2-40B4-BE49-F238E27FC236}">
                <a16:creationId xmlns:a16="http://schemas.microsoft.com/office/drawing/2014/main" id="{E2DCE3CD-0BFF-4956-ADBF-C1CB3ED8F411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20624" y="4352544"/>
            <a:ext cx="4998747" cy="274320"/>
          </a:xfrm>
        </p:spPr>
        <p:txBody>
          <a:bodyPr/>
          <a:lstStyle/>
          <a:p>
            <a:r>
              <a:rPr lang="pl-PL" dirty="0"/>
              <a:t>Adam Wróbel</a:t>
            </a:r>
            <a:endParaRPr lang="en-US" dirty="0"/>
          </a:p>
        </p:txBody>
      </p:sp>
      <p:sp>
        <p:nvSpPr>
          <p:cNvPr id="6" name="CREATE DATE">
            <a:extLst>
              <a:ext uri="{FF2B5EF4-FFF2-40B4-BE49-F238E27FC236}">
                <a16:creationId xmlns:a16="http://schemas.microsoft.com/office/drawing/2014/main" id="{F58096AD-BE78-41A1-BB67-354AE25B510C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420624" y="7059168"/>
            <a:ext cx="3575304" cy="246221"/>
          </a:xfrm>
        </p:spPr>
        <p:txBody>
          <a:bodyPr/>
          <a:lstStyle/>
          <a:p>
            <a:r>
              <a:rPr lang="pl-PL" dirty="0"/>
              <a:t>29 Września 2017</a:t>
            </a:r>
            <a:endParaRPr lang="en-US" dirty="0"/>
          </a:p>
        </p:txBody>
      </p:sp>
      <p:sp>
        <p:nvSpPr>
          <p:cNvPr id="7" name="PRESENTATION PRESENTER FUNCTION">
            <a:extLst>
              <a:ext uri="{FF2B5EF4-FFF2-40B4-BE49-F238E27FC236}">
                <a16:creationId xmlns:a16="http://schemas.microsoft.com/office/drawing/2014/main" id="{5DDC0E1B-BF7B-480F-825F-D624DC94A90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</p:txBody>
      </p:sp>
      <p:pic>
        <p:nvPicPr>
          <p:cNvPr id="9" name="Keys">
            <a:extLst>
              <a:ext uri="{FF2B5EF4-FFF2-40B4-BE49-F238E27FC236}">
                <a16:creationId xmlns:a16="http://schemas.microsoft.com/office/drawing/2014/main" id="{B4D07263-5C55-4224-9F8F-35CB26210B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50"/>
            <a:ext cx="2788926" cy="3023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755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sz="5000" dirty="0"/>
              <a:t>UBS</a:t>
            </a:r>
            <a:endParaRPr lang="en-US" sz="5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418" y="1498601"/>
            <a:ext cx="9190926" cy="5111750"/>
          </a:xfrm>
        </p:spPr>
        <p:txBody>
          <a:bodyPr/>
          <a:lstStyle/>
          <a:p>
            <a:r>
              <a:rPr lang="pl-PL" dirty="0">
                <a:latin typeface="Frutiger 45 Light" panose="020B0603020202020204" pitchFamily="34" charset="0"/>
              </a:rPr>
              <a:t>Jedna z największych instytucji finansowych na świecie</a:t>
            </a:r>
          </a:p>
          <a:p>
            <a:r>
              <a:rPr lang="pl-PL" dirty="0">
                <a:latin typeface="Frutiger 45 Light" panose="020B0603020202020204" pitchFamily="34" charset="0"/>
              </a:rPr>
              <a:t>Ponad 150 lat historii i doświadczenia</a:t>
            </a:r>
          </a:p>
          <a:p>
            <a:r>
              <a:rPr lang="pl-PL" dirty="0">
                <a:latin typeface="Frutiger 45 Light" panose="020B0603020202020204" pitchFamily="34" charset="0"/>
              </a:rPr>
              <a:t>Główna siedziba firmy jest w Szwajcarii </a:t>
            </a:r>
          </a:p>
          <a:p>
            <a:r>
              <a:rPr lang="pl-PL" dirty="0">
                <a:latin typeface="Frutiger 45 Light" panose="020B0603020202020204" pitchFamily="34" charset="0"/>
              </a:rPr>
              <a:t>Zatrudniamy ponad 60,000 pracowników w ponad 50-ciu krajach</a:t>
            </a:r>
          </a:p>
          <a:p>
            <a:r>
              <a:rPr lang="pl-PL" dirty="0">
                <a:latin typeface="Frutiger 45 Light" panose="020B0603020202020204" pitchFamily="34" charset="0"/>
              </a:rPr>
              <a:t>Działalność firmy koncentruje się na czterech głównych obszarach:</a:t>
            </a:r>
          </a:p>
          <a:p>
            <a:pPr lvl="1"/>
            <a:r>
              <a:rPr lang="pl-PL" sz="1800" dirty="0">
                <a:latin typeface="Frutiger 45 Light" panose="020B0603020202020204" pitchFamily="34" charset="0"/>
              </a:rPr>
              <a:t>zarządzanie majątkiem (</a:t>
            </a:r>
            <a:r>
              <a:rPr lang="pl-PL" sz="1800" dirty="0" err="1">
                <a:latin typeface="Frutiger 45 Light" panose="020B0603020202020204" pitchFamily="34" charset="0"/>
              </a:rPr>
              <a:t>wealth</a:t>
            </a:r>
            <a:r>
              <a:rPr lang="pl-PL" sz="1800" dirty="0">
                <a:latin typeface="Frutiger 45 Light" panose="020B0603020202020204" pitchFamily="34" charset="0"/>
              </a:rPr>
              <a:t> management)</a:t>
            </a:r>
          </a:p>
          <a:p>
            <a:pPr lvl="1"/>
            <a:r>
              <a:rPr lang="pl-PL" sz="1800" dirty="0">
                <a:latin typeface="Frutiger 45 Light" panose="020B0603020202020204" pitchFamily="34" charset="0"/>
              </a:rPr>
              <a:t>usługi bankowe w Szwajcarii (</a:t>
            </a:r>
            <a:r>
              <a:rPr lang="pl-PL" sz="1800" dirty="0" err="1">
                <a:latin typeface="Frutiger 45 Light" panose="020B0603020202020204" pitchFamily="34" charset="0"/>
              </a:rPr>
              <a:t>private</a:t>
            </a:r>
            <a:r>
              <a:rPr lang="pl-PL" sz="1800" dirty="0">
                <a:latin typeface="Frutiger 45 Light" panose="020B0603020202020204" pitchFamily="34" charset="0"/>
              </a:rPr>
              <a:t> &amp; </a:t>
            </a:r>
            <a:r>
              <a:rPr lang="pl-PL" sz="1800" dirty="0" err="1">
                <a:latin typeface="Frutiger 45 Light" panose="020B0603020202020204" pitchFamily="34" charset="0"/>
              </a:rPr>
              <a:t>corporate</a:t>
            </a:r>
            <a:r>
              <a:rPr lang="pl-PL" sz="1800" dirty="0">
                <a:latin typeface="Frutiger 45 Light" panose="020B0603020202020204" pitchFamily="34" charset="0"/>
              </a:rPr>
              <a:t>)</a:t>
            </a:r>
          </a:p>
          <a:p>
            <a:pPr lvl="1"/>
            <a:r>
              <a:rPr lang="pl-PL" sz="1800" dirty="0">
                <a:latin typeface="Frutiger 45 Light" panose="020B0603020202020204" pitchFamily="34" charset="0"/>
              </a:rPr>
              <a:t>zarządzanie aktywami (</a:t>
            </a:r>
            <a:r>
              <a:rPr lang="pl-PL" sz="1800" dirty="0" err="1">
                <a:latin typeface="Frutiger 45 Light" panose="020B0603020202020204" pitchFamily="34" charset="0"/>
              </a:rPr>
              <a:t>asset</a:t>
            </a:r>
            <a:r>
              <a:rPr lang="pl-PL" sz="1800" dirty="0">
                <a:latin typeface="Frutiger 45 Light" panose="020B0603020202020204" pitchFamily="34" charset="0"/>
              </a:rPr>
              <a:t> management)</a:t>
            </a:r>
          </a:p>
          <a:p>
            <a:pPr lvl="1"/>
            <a:r>
              <a:rPr lang="pl-PL" sz="1800" dirty="0">
                <a:latin typeface="Frutiger 45 Light" panose="020B0603020202020204" pitchFamily="34" charset="0"/>
              </a:rPr>
              <a:t>bankowość inwestycyjna (investment banking)</a:t>
            </a:r>
            <a:endParaRPr lang="en-US" sz="1800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pl-PL" dirty="0">
              <a:latin typeface="Frutiger 45 Light" panose="020B0603020202020204" pitchFamily="34" charset="0"/>
            </a:endParaRPr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1531112" y="6364607"/>
            <a:ext cx="8079232" cy="34925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/>
          <a:p>
            <a:pPr algn="r" eaLnBrk="1">
              <a:spcBef>
                <a:spcPts val="0"/>
              </a:spcBef>
              <a:spcAft>
                <a:spcPts val="0"/>
              </a:spcAft>
            </a:pPr>
            <a:r>
              <a:rPr lang="pl-PL" sz="2000" dirty="0">
                <a:solidFill>
                  <a:srgbClr val="E60000"/>
                </a:solidFill>
                <a:latin typeface="UBSHeadline"/>
              </a:rPr>
              <a:t>Jesteśmy wiodącą globalną instytucją finansową</a:t>
            </a:r>
            <a:r>
              <a:rPr lang="en-US" sz="2400" dirty="0">
                <a:solidFill>
                  <a:srgbClr val="E60000"/>
                </a:solidFill>
                <a:latin typeface="UBSHeadline"/>
              </a:rPr>
              <a:t>. </a:t>
            </a:r>
            <a:endParaRPr lang="en-GB" sz="2400" dirty="0">
              <a:solidFill>
                <a:srgbClr val="E60000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03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9543" y="7134859"/>
            <a:ext cx="74930" cy="118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0623" y="1033272"/>
            <a:ext cx="9189720" cy="0"/>
          </a:xfrm>
          <a:custGeom>
            <a:avLst/>
            <a:gdLst/>
            <a:ahLst/>
            <a:cxnLst/>
            <a:rect l="l" t="t" r="r" b="b"/>
            <a:pathLst>
              <a:path w="9189720">
                <a:moveTo>
                  <a:pt x="0" y="0"/>
                </a:moveTo>
                <a:lnTo>
                  <a:pt x="918972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470" y="6992525"/>
            <a:ext cx="869864" cy="313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85" dirty="0">
                <a:latin typeface="Arial"/>
                <a:cs typeface="Arial"/>
              </a:rPr>
              <a:t>The </a:t>
            </a:r>
            <a:r>
              <a:rPr sz="3200" spc="90" dirty="0">
                <a:latin typeface="Arial"/>
                <a:cs typeface="Arial"/>
              </a:rPr>
              <a:t>w</a:t>
            </a:r>
            <a:r>
              <a:rPr sz="3200" spc="60" dirty="0">
                <a:latin typeface="Arial"/>
                <a:cs typeface="Arial"/>
              </a:rPr>
              <a:t>o</a:t>
            </a:r>
            <a:r>
              <a:rPr sz="3200" spc="45" dirty="0">
                <a:latin typeface="Arial"/>
                <a:cs typeface="Arial"/>
              </a:rPr>
              <a:t>rld</a:t>
            </a:r>
            <a:r>
              <a:rPr sz="3200" spc="15" dirty="0">
                <a:latin typeface="Arial"/>
                <a:cs typeface="Arial"/>
              </a:rPr>
              <a:t>’</a:t>
            </a:r>
            <a:r>
              <a:rPr sz="3200" spc="-370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leading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we</a:t>
            </a:r>
            <a:r>
              <a:rPr sz="3200" spc="-45" dirty="0">
                <a:latin typeface="Arial"/>
                <a:cs typeface="Arial"/>
              </a:rPr>
              <a:t>a</a:t>
            </a:r>
            <a:r>
              <a:rPr sz="3200" spc="55" dirty="0">
                <a:latin typeface="Arial"/>
                <a:cs typeface="Arial"/>
              </a:rPr>
              <a:t>lth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manager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8778" y="5528436"/>
            <a:ext cx="4250055" cy="911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25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No.1</a:t>
            </a:r>
            <a:br>
              <a:rPr lang="pl-PL" sz="1800" spc="15" dirty="0">
                <a:latin typeface="Arial"/>
                <a:cs typeface="Arial"/>
              </a:rPr>
            </a:br>
            <a:endParaRPr sz="1800" dirty="0">
              <a:latin typeface="Arial"/>
              <a:cs typeface="Arial"/>
            </a:endParaRPr>
          </a:p>
          <a:p>
            <a:pPr marL="22225" marR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60" dirty="0">
                <a:latin typeface="Arial"/>
                <a:cs typeface="Arial"/>
              </a:rPr>
              <a:t>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0" dirty="0">
                <a:latin typeface="Arial"/>
                <a:cs typeface="Arial"/>
              </a:rPr>
              <a:t>1</a:t>
            </a:r>
            <a:r>
              <a:rPr sz="1100" spc="-5" dirty="0">
                <a:latin typeface="Arial"/>
                <a:cs typeface="Arial"/>
              </a:rPr>
              <a:t>5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</a:t>
            </a:r>
            <a:r>
              <a:rPr sz="1100" spc="-125" dirty="0">
                <a:latin typeface="Arial"/>
                <a:cs typeface="Arial"/>
              </a:rPr>
              <a:t>BS</a:t>
            </a:r>
            <a:r>
              <a:rPr lang="pl-PL" sz="1100" spc="-125" dirty="0">
                <a:latin typeface="Arial"/>
                <a:cs typeface="Arial"/>
              </a:rPr>
              <a:t>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lang="pl-PL" sz="1100" spc="120" dirty="0">
                <a:latin typeface="Arial"/>
                <a:cs typeface="Arial"/>
              </a:rPr>
              <a:t>w</a:t>
            </a:r>
            <a:r>
              <a:rPr sz="1100" spc="-65" dirty="0">
                <a:latin typeface="Arial"/>
                <a:cs typeface="Arial"/>
              </a:rPr>
              <a:t>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n</a:t>
            </a:r>
            <a:r>
              <a:rPr sz="1100" spc="25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med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"</a:t>
            </a:r>
            <a:r>
              <a:rPr sz="1100" spc="95" dirty="0">
                <a:latin typeface="Arial"/>
                <a:cs typeface="Arial"/>
              </a:rPr>
              <a:t>B</a:t>
            </a:r>
            <a:r>
              <a:rPr sz="1100" spc="0" dirty="0">
                <a:latin typeface="Arial"/>
                <a:cs typeface="Arial"/>
              </a:rPr>
              <a:t>est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Pri</a:t>
            </a:r>
            <a:r>
              <a:rPr sz="1100" spc="30" dirty="0">
                <a:latin typeface="Arial"/>
                <a:cs typeface="Arial"/>
              </a:rPr>
              <a:t>vate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Ba</a:t>
            </a:r>
            <a:r>
              <a:rPr sz="1100" spc="55" dirty="0">
                <a:latin typeface="Arial"/>
                <a:cs typeface="Arial"/>
              </a:rPr>
              <a:t>nk </a:t>
            </a:r>
            <a:r>
              <a:rPr sz="1100" spc="6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A</a:t>
            </a:r>
            <a:r>
              <a:rPr sz="1100" spc="-45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110" dirty="0">
                <a:latin typeface="Arial"/>
                <a:cs typeface="Arial"/>
              </a:rPr>
              <a:t>a"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8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80" dirty="0">
                <a:latin typeface="Arial"/>
                <a:cs typeface="Arial"/>
              </a:rPr>
              <a:t>thi</a:t>
            </a:r>
            <a:r>
              <a:rPr sz="1100" spc="55" dirty="0">
                <a:latin typeface="Arial"/>
                <a:cs typeface="Arial"/>
              </a:rPr>
              <a:t>rd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consecutive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ye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30" dirty="0">
                <a:latin typeface="Arial"/>
                <a:cs typeface="Arial"/>
              </a:rPr>
              <a:t>r.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900" spc="-155" dirty="0">
                <a:latin typeface="Arial"/>
                <a:cs typeface="Arial"/>
              </a:rPr>
              <a:t>S</a:t>
            </a:r>
            <a:r>
              <a:rPr sz="900" spc="45" dirty="0">
                <a:latin typeface="Arial"/>
                <a:cs typeface="Arial"/>
              </a:rPr>
              <a:t>our</a:t>
            </a:r>
            <a:r>
              <a:rPr sz="900" spc="-10" dirty="0">
                <a:latin typeface="Arial"/>
                <a:cs typeface="Arial"/>
              </a:rPr>
              <a:t>c</a:t>
            </a:r>
            <a:r>
              <a:rPr sz="900" spc="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: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105" dirty="0">
                <a:latin typeface="Arial"/>
                <a:cs typeface="Arial"/>
              </a:rPr>
              <a:t>E</a:t>
            </a:r>
            <a:r>
              <a:rPr sz="900" spc="35" dirty="0">
                <a:latin typeface="Arial"/>
                <a:cs typeface="Arial"/>
              </a:rPr>
              <a:t>uro</a:t>
            </a:r>
            <a:r>
              <a:rPr sz="900" spc="70" dirty="0">
                <a:latin typeface="Arial"/>
                <a:cs typeface="Arial"/>
              </a:rPr>
              <a:t>m</a:t>
            </a:r>
            <a:r>
              <a:rPr sz="900" spc="45" dirty="0">
                <a:latin typeface="Arial"/>
                <a:cs typeface="Arial"/>
              </a:rPr>
              <a:t>oney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5" dirty="0">
                <a:latin typeface="Arial"/>
                <a:cs typeface="Arial"/>
              </a:rPr>
              <a:t>P</a:t>
            </a:r>
            <a:r>
              <a:rPr sz="900" spc="30" dirty="0">
                <a:latin typeface="Arial"/>
                <a:cs typeface="Arial"/>
              </a:rPr>
              <a:t>riva</a:t>
            </a:r>
            <a:r>
              <a:rPr sz="900" spc="45" dirty="0">
                <a:latin typeface="Arial"/>
                <a:cs typeface="Arial"/>
              </a:rPr>
              <a:t>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Ba</a:t>
            </a:r>
            <a:r>
              <a:rPr sz="900" spc="45" dirty="0">
                <a:latin typeface="Arial"/>
                <a:cs typeface="Arial"/>
              </a:rPr>
              <a:t>nking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0" dirty="0">
                <a:latin typeface="Arial"/>
                <a:cs typeface="Arial"/>
              </a:rPr>
              <a:t>a</a:t>
            </a:r>
            <a:r>
              <a:rPr sz="900" spc="45" dirty="0">
                <a:latin typeface="Arial"/>
                <a:cs typeface="Arial"/>
              </a:rPr>
              <a:t>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Wea</a:t>
            </a:r>
            <a:r>
              <a:rPr sz="900" spc="65" dirty="0">
                <a:latin typeface="Arial"/>
                <a:cs typeface="Arial"/>
              </a:rPr>
              <a:t>lth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M</a:t>
            </a:r>
            <a:r>
              <a:rPr sz="900" spc="40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nage</a:t>
            </a:r>
            <a:r>
              <a:rPr sz="900" spc="45" dirty="0">
                <a:latin typeface="Arial"/>
                <a:cs typeface="Arial"/>
              </a:rPr>
              <a:t>me</a:t>
            </a:r>
            <a:r>
              <a:rPr sz="900" spc="70" dirty="0">
                <a:latin typeface="Arial"/>
                <a:cs typeface="Arial"/>
              </a:rPr>
              <a:t>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55" dirty="0">
                <a:latin typeface="Arial"/>
                <a:cs typeface="Arial"/>
              </a:rPr>
              <a:t>S</a:t>
            </a:r>
            <a:r>
              <a:rPr sz="900" spc="25" dirty="0">
                <a:latin typeface="Arial"/>
                <a:cs typeface="Arial"/>
              </a:rPr>
              <a:t>ur</a:t>
            </a:r>
            <a:r>
              <a:rPr sz="900" spc="35" dirty="0">
                <a:latin typeface="Arial"/>
                <a:cs typeface="Arial"/>
              </a:rPr>
              <a:t>v</a:t>
            </a:r>
            <a:r>
              <a:rPr sz="900" spc="0" dirty="0">
                <a:latin typeface="Arial"/>
                <a:cs typeface="Arial"/>
              </a:rPr>
              <a:t>ey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0" dirty="0">
                <a:latin typeface="Arial"/>
                <a:cs typeface="Arial"/>
              </a:rPr>
              <a:t>2015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681" y="5775705"/>
            <a:ext cx="1618615" cy="149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5" dirty="0">
                <a:latin typeface="Arial"/>
                <a:cs typeface="Arial"/>
              </a:rPr>
              <a:t>S</a:t>
            </a:r>
            <a:r>
              <a:rPr sz="900" spc="45" dirty="0">
                <a:latin typeface="Arial"/>
                <a:cs typeface="Arial"/>
              </a:rPr>
              <a:t>our</a:t>
            </a:r>
            <a:r>
              <a:rPr sz="900" spc="-10" dirty="0">
                <a:latin typeface="Arial"/>
                <a:cs typeface="Arial"/>
              </a:rPr>
              <a:t>c</a:t>
            </a:r>
            <a:r>
              <a:rPr sz="900" spc="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: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100" dirty="0">
                <a:latin typeface="Arial"/>
                <a:cs typeface="Arial"/>
              </a:rPr>
              <a:t>F</a:t>
            </a:r>
            <a:r>
              <a:rPr sz="900" spc="45" dirty="0">
                <a:latin typeface="Arial"/>
                <a:cs typeface="Arial"/>
              </a:rPr>
              <a:t>ina</a:t>
            </a:r>
            <a:r>
              <a:rPr sz="900" spc="5" dirty="0">
                <a:latin typeface="Arial"/>
                <a:cs typeface="Arial"/>
              </a:rPr>
              <a:t>ncia</a:t>
            </a:r>
            <a:r>
              <a:rPr sz="900" spc="50" dirty="0">
                <a:latin typeface="Arial"/>
                <a:cs typeface="Arial"/>
              </a:rPr>
              <a:t>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T</a:t>
            </a:r>
            <a:r>
              <a:rPr sz="900" spc="45" dirty="0">
                <a:latin typeface="Arial"/>
                <a:cs typeface="Arial"/>
              </a:rPr>
              <a:t>ime</a:t>
            </a:r>
            <a:r>
              <a:rPr sz="900" spc="-105" dirty="0">
                <a:latin typeface="Arial"/>
                <a:cs typeface="Arial"/>
              </a:rPr>
              <a:t>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0" dirty="0">
                <a:latin typeface="Arial"/>
                <a:cs typeface="Arial"/>
              </a:rPr>
              <a:t>G</a:t>
            </a:r>
            <a:r>
              <a:rPr sz="900" spc="-5" dirty="0">
                <a:latin typeface="Arial"/>
                <a:cs typeface="Arial"/>
              </a:rPr>
              <a:t>r</a:t>
            </a:r>
            <a:r>
              <a:rPr sz="900" spc="45" dirty="0">
                <a:latin typeface="Arial"/>
                <a:cs typeface="Arial"/>
              </a:rPr>
              <a:t>oup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8557" y="1901697"/>
            <a:ext cx="1399540" cy="4260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90" dirty="0">
                <a:latin typeface="Arial"/>
                <a:cs typeface="Arial"/>
              </a:rPr>
              <a:t>USD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~1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trillion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9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i</a:t>
            </a:r>
            <a:r>
              <a:rPr sz="1100" spc="15" dirty="0">
                <a:latin typeface="Arial"/>
                <a:cs typeface="Arial"/>
              </a:rPr>
              <a:t>nv</a:t>
            </a:r>
            <a:r>
              <a:rPr sz="1100" spc="10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st</a:t>
            </a:r>
            <a:r>
              <a:rPr sz="1100" spc="30" dirty="0">
                <a:latin typeface="Arial"/>
                <a:cs typeface="Arial"/>
              </a:rPr>
              <a:t>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asset</a:t>
            </a:r>
            <a:r>
              <a:rPr sz="1100" spc="-125" dirty="0">
                <a:latin typeface="Arial"/>
                <a:cs typeface="Arial"/>
              </a:rPr>
              <a:t>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8557" y="2460460"/>
            <a:ext cx="4443730" cy="2300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45" dirty="0">
                <a:latin typeface="Arial"/>
                <a:cs typeface="Arial"/>
              </a:rPr>
              <a:t>US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~1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billion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9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a</a:t>
            </a:r>
            <a:r>
              <a:rPr sz="1100" spc="25" dirty="0">
                <a:latin typeface="Arial"/>
                <a:cs typeface="Arial"/>
              </a:rPr>
              <a:t>d</a:t>
            </a:r>
            <a:r>
              <a:rPr sz="1100" spc="60" dirty="0">
                <a:latin typeface="Arial"/>
                <a:cs typeface="Arial"/>
              </a:rPr>
              <a:t>j</a:t>
            </a:r>
            <a:r>
              <a:rPr sz="1100" spc="50" dirty="0">
                <a:latin typeface="Arial"/>
                <a:cs typeface="Arial"/>
              </a:rPr>
              <a:t>usted*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pr</a:t>
            </a:r>
            <a:r>
              <a:rPr sz="1100" spc="40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-</a:t>
            </a:r>
            <a:r>
              <a:rPr sz="1100" spc="35" dirty="0">
                <a:latin typeface="Arial"/>
                <a:cs typeface="Arial"/>
              </a:rPr>
              <a:t>tax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70" dirty="0">
                <a:latin typeface="Arial"/>
                <a:cs typeface="Arial"/>
              </a:rPr>
              <a:t>profi</a:t>
            </a:r>
            <a:r>
              <a:rPr sz="1100" spc="120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4"/>
              </a:spcBef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1600" spc="-145" dirty="0">
                <a:latin typeface="Arial"/>
                <a:cs typeface="Arial"/>
              </a:rPr>
              <a:t>US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~1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million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6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reve</a:t>
            </a:r>
            <a:r>
              <a:rPr sz="1100" spc="15" dirty="0">
                <a:latin typeface="Arial"/>
                <a:cs typeface="Arial"/>
              </a:rPr>
              <a:t>n</a:t>
            </a:r>
            <a:r>
              <a:rPr sz="1100" spc="30" dirty="0">
                <a:latin typeface="Arial"/>
                <a:cs typeface="Arial"/>
              </a:rPr>
              <a:t>u</a:t>
            </a:r>
            <a:r>
              <a:rPr sz="1100" spc="25" dirty="0">
                <a:latin typeface="Arial"/>
                <a:cs typeface="Arial"/>
              </a:rPr>
              <a:t>e</a:t>
            </a:r>
            <a:r>
              <a:rPr sz="1100" spc="-125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p</a:t>
            </a:r>
            <a:r>
              <a:rPr sz="1100" spc="25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0" dirty="0">
                <a:latin typeface="Arial"/>
                <a:cs typeface="Arial"/>
              </a:rPr>
              <a:t>f</a:t>
            </a:r>
            <a:r>
              <a:rPr sz="1100" spc="85" dirty="0">
                <a:latin typeface="Arial"/>
                <a:cs typeface="Arial"/>
              </a:rPr>
              <a:t>i</a:t>
            </a:r>
            <a:r>
              <a:rPr sz="1100" spc="30" dirty="0">
                <a:latin typeface="Arial"/>
                <a:cs typeface="Arial"/>
              </a:rPr>
              <a:t>n</a:t>
            </a:r>
            <a:r>
              <a:rPr sz="1100" spc="25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nci</a:t>
            </a:r>
            <a:r>
              <a:rPr sz="1100" spc="25" dirty="0">
                <a:latin typeface="Arial"/>
                <a:cs typeface="Arial"/>
              </a:rPr>
              <a:t>al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a</a:t>
            </a:r>
            <a:r>
              <a:rPr sz="1100" spc="25" dirty="0">
                <a:latin typeface="Arial"/>
                <a:cs typeface="Arial"/>
              </a:rPr>
              <a:t>d</a:t>
            </a:r>
            <a:r>
              <a:rPr sz="1100" spc="30" dirty="0">
                <a:latin typeface="Arial"/>
                <a:cs typeface="Arial"/>
              </a:rPr>
              <a:t>visor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90" dirty="0">
                <a:latin typeface="Arial"/>
                <a:cs typeface="Arial"/>
              </a:rPr>
              <a:t>m</a:t>
            </a:r>
            <a:r>
              <a:rPr sz="1400" spc="50" dirty="0">
                <a:latin typeface="Arial"/>
                <a:cs typeface="Arial"/>
              </a:rPr>
              <a:t>o</a:t>
            </a:r>
            <a:r>
              <a:rPr sz="1400" spc="-155" dirty="0">
                <a:latin typeface="Arial"/>
                <a:cs typeface="Arial"/>
              </a:rPr>
              <a:t>s</a:t>
            </a:r>
            <a:r>
              <a:rPr sz="1400" spc="15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p</a:t>
            </a:r>
            <a:r>
              <a:rPr sz="1400" spc="75" dirty="0">
                <a:latin typeface="Arial"/>
                <a:cs typeface="Arial"/>
              </a:rPr>
              <a:t>r</a:t>
            </a:r>
            <a:r>
              <a:rPr sz="1400" spc="65" dirty="0">
                <a:latin typeface="Arial"/>
                <a:cs typeface="Arial"/>
              </a:rPr>
              <a:t>odu</a:t>
            </a:r>
            <a:r>
              <a:rPr sz="1400" spc="45" dirty="0">
                <a:latin typeface="Arial"/>
                <a:cs typeface="Arial"/>
              </a:rPr>
              <a:t>c</a:t>
            </a:r>
            <a:r>
              <a:rPr sz="1400" spc="30" dirty="0">
                <a:latin typeface="Arial"/>
                <a:cs typeface="Arial"/>
              </a:rPr>
              <a:t>t</a:t>
            </a:r>
            <a:r>
              <a:rPr sz="1400" spc="75" dirty="0">
                <a:latin typeface="Arial"/>
                <a:cs typeface="Arial"/>
              </a:rPr>
              <a:t>ive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55" dirty="0">
                <a:latin typeface="Arial"/>
                <a:cs typeface="Arial"/>
              </a:rPr>
              <a:t>f</a:t>
            </a:r>
            <a:r>
              <a:rPr sz="1400" spc="75" dirty="0">
                <a:latin typeface="Arial"/>
                <a:cs typeface="Arial"/>
              </a:rPr>
              <a:t>i</a:t>
            </a:r>
            <a:r>
              <a:rPr sz="1400" spc="65" dirty="0">
                <a:latin typeface="Arial"/>
                <a:cs typeface="Arial"/>
              </a:rPr>
              <a:t>n</a:t>
            </a:r>
            <a:r>
              <a:rPr sz="1400" spc="35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n</a:t>
            </a:r>
            <a:r>
              <a:rPr sz="1400" spc="0" dirty="0">
                <a:latin typeface="Arial"/>
                <a:cs typeface="Arial"/>
              </a:rPr>
              <a:t>ci</a:t>
            </a:r>
            <a:r>
              <a:rPr sz="1400" spc="35" dirty="0">
                <a:latin typeface="Arial"/>
                <a:cs typeface="Arial"/>
              </a:rPr>
              <a:t>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d</a:t>
            </a:r>
            <a:r>
              <a:rPr sz="1400" spc="0" dirty="0">
                <a:latin typeface="Arial"/>
                <a:cs typeface="Arial"/>
              </a:rPr>
              <a:t>v</a:t>
            </a:r>
            <a:r>
              <a:rPr sz="1400" spc="75" dirty="0">
                <a:latin typeface="Arial"/>
                <a:cs typeface="Arial"/>
              </a:rPr>
              <a:t>i</a:t>
            </a:r>
            <a:r>
              <a:rPr sz="1400" spc="-155" dirty="0">
                <a:latin typeface="Arial"/>
                <a:cs typeface="Arial"/>
              </a:rPr>
              <a:t>s</a:t>
            </a:r>
            <a:r>
              <a:rPr sz="1400" spc="65" dirty="0">
                <a:latin typeface="Arial"/>
                <a:cs typeface="Arial"/>
              </a:rPr>
              <a:t>o</a:t>
            </a:r>
            <a:r>
              <a:rPr sz="1400" spc="75" dirty="0">
                <a:latin typeface="Arial"/>
                <a:cs typeface="Arial"/>
              </a:rPr>
              <a:t>r</a:t>
            </a:r>
            <a:r>
              <a:rPr sz="1400" spc="-155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155" dirty="0">
                <a:latin typeface="Arial"/>
                <a:cs typeface="Arial"/>
              </a:rPr>
              <a:t>t</a:t>
            </a:r>
            <a:r>
              <a:rPr sz="1400" spc="65" dirty="0">
                <a:latin typeface="Arial"/>
                <a:cs typeface="Arial"/>
              </a:rPr>
              <a:t>h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i</a:t>
            </a:r>
            <a:r>
              <a:rPr sz="1400" spc="65" dirty="0">
                <a:latin typeface="Arial"/>
                <a:cs typeface="Arial"/>
              </a:rPr>
              <a:t>ndu</a:t>
            </a:r>
            <a:r>
              <a:rPr sz="1400" spc="-155" dirty="0">
                <a:latin typeface="Arial"/>
                <a:cs typeface="Arial"/>
              </a:rPr>
              <a:t>s</a:t>
            </a:r>
            <a:r>
              <a:rPr sz="1400" spc="155" dirty="0">
                <a:latin typeface="Arial"/>
                <a:cs typeface="Arial"/>
              </a:rPr>
              <a:t>t</a:t>
            </a:r>
            <a:r>
              <a:rPr sz="1400" spc="75" dirty="0">
                <a:latin typeface="Arial"/>
                <a:cs typeface="Arial"/>
              </a:rPr>
              <a:t>ry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20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900" spc="-155" dirty="0">
                <a:latin typeface="Arial"/>
                <a:cs typeface="Arial"/>
              </a:rPr>
              <a:t>S</a:t>
            </a:r>
            <a:r>
              <a:rPr sz="900" spc="45" dirty="0">
                <a:latin typeface="Arial"/>
                <a:cs typeface="Arial"/>
              </a:rPr>
              <a:t>our</a:t>
            </a:r>
            <a:r>
              <a:rPr sz="900" spc="-10" dirty="0">
                <a:latin typeface="Arial"/>
                <a:cs typeface="Arial"/>
              </a:rPr>
              <a:t>c</a:t>
            </a:r>
            <a:r>
              <a:rPr sz="900" spc="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: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65" dirty="0">
                <a:latin typeface="Arial"/>
                <a:cs typeface="Arial"/>
              </a:rPr>
              <a:t>Mo</a:t>
            </a:r>
            <a:r>
              <a:rPr sz="900" spc="30" dirty="0">
                <a:latin typeface="Arial"/>
                <a:cs typeface="Arial"/>
              </a:rPr>
              <a:t>rga</a:t>
            </a:r>
            <a:r>
              <a:rPr sz="900" spc="45" dirty="0">
                <a:latin typeface="Arial"/>
                <a:cs typeface="Arial"/>
              </a:rPr>
              <a:t>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155" dirty="0">
                <a:latin typeface="Arial"/>
                <a:cs typeface="Arial"/>
              </a:rPr>
              <a:t>S</a:t>
            </a:r>
            <a:r>
              <a:rPr sz="900" spc="45" dirty="0">
                <a:latin typeface="Arial"/>
                <a:cs typeface="Arial"/>
              </a:rPr>
              <a:t>tan</a:t>
            </a:r>
            <a:r>
              <a:rPr sz="900" spc="20" dirty="0">
                <a:latin typeface="Arial"/>
                <a:cs typeface="Arial"/>
              </a:rPr>
              <a:t>ley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0" dirty="0">
                <a:latin typeface="Arial"/>
                <a:cs typeface="Arial"/>
              </a:rPr>
              <a:t>2015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105" dirty="0">
                <a:latin typeface="Arial"/>
                <a:cs typeface="Arial"/>
              </a:rPr>
              <a:t>E</a:t>
            </a:r>
            <a:r>
              <a:rPr sz="900" spc="45" dirty="0">
                <a:latin typeface="Arial"/>
                <a:cs typeface="Arial"/>
              </a:rPr>
              <a:t>uropean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0" dirty="0">
                <a:latin typeface="Arial"/>
                <a:cs typeface="Arial"/>
              </a:rPr>
              <a:t>F</a:t>
            </a:r>
            <a:r>
              <a:rPr sz="900" spc="45" dirty="0">
                <a:latin typeface="Arial"/>
                <a:cs typeface="Arial"/>
              </a:rPr>
              <a:t>ina</a:t>
            </a:r>
            <a:r>
              <a:rPr sz="900" spc="5" dirty="0">
                <a:latin typeface="Arial"/>
                <a:cs typeface="Arial"/>
              </a:rPr>
              <a:t>ncia</a:t>
            </a:r>
            <a:r>
              <a:rPr sz="900" spc="-30" dirty="0">
                <a:latin typeface="Arial"/>
                <a:cs typeface="Arial"/>
              </a:rPr>
              <a:t>ls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Co</a:t>
            </a:r>
            <a:r>
              <a:rPr sz="900" spc="45" dirty="0">
                <a:latin typeface="Arial"/>
                <a:cs typeface="Arial"/>
              </a:rPr>
              <a:t>nfe</a:t>
            </a:r>
            <a:r>
              <a:rPr sz="900" spc="30" dirty="0">
                <a:latin typeface="Arial"/>
                <a:cs typeface="Arial"/>
              </a:rPr>
              <a:t>ren</a:t>
            </a:r>
            <a:r>
              <a:rPr sz="900" spc="-60" dirty="0">
                <a:latin typeface="Arial"/>
                <a:cs typeface="Arial"/>
              </a:rPr>
              <a:t>c</a:t>
            </a:r>
            <a:r>
              <a:rPr sz="900" spc="0" dirty="0">
                <a:latin typeface="Arial"/>
                <a:cs typeface="Arial"/>
              </a:rPr>
              <a:t>e</a:t>
            </a:r>
            <a:endParaRPr sz="900" dirty="0">
              <a:latin typeface="Arial"/>
              <a:cs typeface="Arial"/>
            </a:endParaRPr>
          </a:p>
          <a:p>
            <a:pPr marL="12700" marR="292100">
              <a:lnSpc>
                <a:spcPct val="100000"/>
              </a:lnSpc>
            </a:pPr>
            <a:r>
              <a:rPr sz="900" spc="145" dirty="0">
                <a:latin typeface="Arial"/>
                <a:cs typeface="Arial"/>
              </a:rPr>
              <a:t>*</a:t>
            </a:r>
            <a:r>
              <a:rPr sz="900" spc="-155" dirty="0">
                <a:latin typeface="Arial"/>
                <a:cs typeface="Arial"/>
              </a:rPr>
              <a:t>S</a:t>
            </a:r>
            <a:r>
              <a:rPr sz="900" spc="0" dirty="0">
                <a:latin typeface="Arial"/>
                <a:cs typeface="Arial"/>
              </a:rPr>
              <a:t>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the </a:t>
            </a:r>
            <a:r>
              <a:rPr sz="900" spc="50" dirty="0">
                <a:latin typeface="Arial"/>
                <a:cs typeface="Arial"/>
              </a:rPr>
              <a:t>last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page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70" dirty="0">
                <a:latin typeface="Arial"/>
                <a:cs typeface="Arial"/>
              </a:rPr>
              <a:t>of </a:t>
            </a:r>
            <a:r>
              <a:rPr sz="900" spc="65" dirty="0">
                <a:latin typeface="Arial"/>
                <a:cs typeface="Arial"/>
              </a:rPr>
              <a:t>thi</a:t>
            </a:r>
            <a:r>
              <a:rPr sz="900" spc="-105" dirty="0"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do</a:t>
            </a:r>
            <a:r>
              <a:rPr sz="900" spc="-60" dirty="0">
                <a:latin typeface="Arial"/>
                <a:cs typeface="Arial"/>
              </a:rPr>
              <a:t>c</a:t>
            </a:r>
            <a:r>
              <a:rPr sz="900" spc="35" dirty="0">
                <a:latin typeface="Arial"/>
                <a:cs typeface="Arial"/>
              </a:rPr>
              <a:t>u</a:t>
            </a:r>
            <a:r>
              <a:rPr sz="900" spc="55" dirty="0">
                <a:latin typeface="Arial"/>
                <a:cs typeface="Arial"/>
              </a:rPr>
              <a:t>m</a:t>
            </a:r>
            <a:r>
              <a:rPr sz="900" spc="0" dirty="0">
                <a:latin typeface="Arial"/>
                <a:cs typeface="Arial"/>
              </a:rPr>
              <a:t>e</a:t>
            </a:r>
            <a:r>
              <a:rPr sz="900" spc="70" dirty="0">
                <a:latin typeface="Arial"/>
                <a:cs typeface="Arial"/>
              </a:rPr>
              <a:t>nt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65" dirty="0">
                <a:latin typeface="Arial"/>
                <a:cs typeface="Arial"/>
              </a:rPr>
              <a:t>for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0" dirty="0">
                <a:latin typeface="Arial"/>
                <a:cs typeface="Arial"/>
              </a:rPr>
              <a:t>a </a:t>
            </a:r>
            <a:r>
              <a:rPr sz="900" spc="45" dirty="0">
                <a:latin typeface="Arial"/>
                <a:cs typeface="Arial"/>
              </a:rPr>
              <a:t>de</a:t>
            </a:r>
            <a:r>
              <a:rPr sz="900" spc="-80" dirty="0">
                <a:latin typeface="Arial"/>
                <a:cs typeface="Arial"/>
              </a:rPr>
              <a:t>s</a:t>
            </a:r>
            <a:r>
              <a:rPr sz="900" spc="-90" dirty="0">
                <a:latin typeface="Arial"/>
                <a:cs typeface="Arial"/>
              </a:rPr>
              <a:t>c</a:t>
            </a:r>
            <a:r>
              <a:rPr sz="900" spc="55" dirty="0">
                <a:latin typeface="Arial"/>
                <a:cs typeface="Arial"/>
              </a:rPr>
              <a:t>riptio</a:t>
            </a:r>
            <a:r>
              <a:rPr sz="900" spc="45" dirty="0">
                <a:latin typeface="Arial"/>
                <a:cs typeface="Arial"/>
              </a:rPr>
              <a:t>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70" dirty="0">
                <a:latin typeface="Arial"/>
                <a:cs typeface="Arial"/>
              </a:rPr>
              <a:t>of </a:t>
            </a:r>
            <a:r>
              <a:rPr sz="900" spc="45" dirty="0">
                <a:latin typeface="Arial"/>
                <a:cs typeface="Arial"/>
              </a:rPr>
              <a:t>n</a:t>
            </a:r>
            <a:r>
              <a:rPr sz="900" spc="35" dirty="0">
                <a:latin typeface="Arial"/>
                <a:cs typeface="Arial"/>
              </a:rPr>
              <a:t>u</a:t>
            </a:r>
            <a:r>
              <a:rPr sz="900" spc="55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be</a:t>
            </a:r>
            <a:r>
              <a:rPr sz="900" spc="-30" dirty="0">
                <a:latin typeface="Arial"/>
                <a:cs typeface="Arial"/>
              </a:rPr>
              <a:t>rs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de</a:t>
            </a:r>
            <a:r>
              <a:rPr sz="900" spc="-80" dirty="0">
                <a:latin typeface="Arial"/>
                <a:cs typeface="Arial"/>
              </a:rPr>
              <a:t>s</a:t>
            </a:r>
            <a:r>
              <a:rPr sz="900" spc="-90" dirty="0">
                <a:latin typeface="Arial"/>
                <a:cs typeface="Arial"/>
              </a:rPr>
              <a:t>c</a:t>
            </a:r>
            <a:r>
              <a:rPr sz="900" spc="35" dirty="0">
                <a:latin typeface="Arial"/>
                <a:cs typeface="Arial"/>
              </a:rPr>
              <a:t>ribe</a:t>
            </a:r>
            <a:r>
              <a:rPr sz="900" spc="45" dirty="0">
                <a:latin typeface="Arial"/>
                <a:cs typeface="Arial"/>
              </a:rPr>
              <a:t>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0" dirty="0">
                <a:latin typeface="Arial"/>
                <a:cs typeface="Arial"/>
              </a:rPr>
              <a:t>a</a:t>
            </a:r>
            <a:r>
              <a:rPr sz="900" spc="-105" dirty="0">
                <a:latin typeface="Arial"/>
                <a:cs typeface="Arial"/>
              </a:rPr>
              <a:t>s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175" dirty="0">
                <a:latin typeface="Arial"/>
                <a:cs typeface="Arial"/>
              </a:rPr>
              <a:t>"a</a:t>
            </a:r>
            <a:r>
              <a:rPr sz="900" spc="45" dirty="0">
                <a:latin typeface="Arial"/>
                <a:cs typeface="Arial"/>
              </a:rPr>
              <a:t>dj</a:t>
            </a:r>
            <a:r>
              <a:rPr sz="900" spc="15" dirty="0">
                <a:latin typeface="Arial"/>
                <a:cs typeface="Arial"/>
              </a:rPr>
              <a:t>usted</a:t>
            </a:r>
            <a:r>
              <a:rPr sz="900" spc="175" dirty="0">
                <a:latin typeface="Arial"/>
                <a:cs typeface="Arial"/>
              </a:rPr>
              <a:t>"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8557" y="5108829"/>
            <a:ext cx="121348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70" dirty="0">
                <a:latin typeface="Arial"/>
                <a:cs typeface="Arial"/>
              </a:rPr>
              <a:t>A</a:t>
            </a:r>
            <a:r>
              <a:rPr sz="1600" b="1" spc="-100" dirty="0">
                <a:latin typeface="Arial"/>
                <a:cs typeface="Arial"/>
              </a:rPr>
              <a:t>s</a:t>
            </a:r>
            <a:r>
              <a:rPr sz="1600" b="1" spc="75" dirty="0">
                <a:latin typeface="Arial"/>
                <a:cs typeface="Arial"/>
              </a:rPr>
              <a:t>i</a:t>
            </a:r>
            <a:r>
              <a:rPr sz="1600" b="1" spc="80" dirty="0">
                <a:latin typeface="Arial"/>
                <a:cs typeface="Arial"/>
              </a:rPr>
              <a:t>a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00" dirty="0">
                <a:latin typeface="Arial"/>
                <a:cs typeface="Arial"/>
              </a:rPr>
              <a:t>c</a:t>
            </a:r>
            <a:r>
              <a:rPr sz="1600" b="1" spc="75" dirty="0">
                <a:latin typeface="Arial"/>
                <a:cs typeface="Arial"/>
              </a:rPr>
              <a:t>i</a:t>
            </a:r>
            <a:r>
              <a:rPr sz="1600" b="1" spc="135" dirty="0">
                <a:latin typeface="Arial"/>
                <a:cs typeface="Arial"/>
              </a:rPr>
              <a:t>f</a:t>
            </a:r>
            <a:r>
              <a:rPr sz="1600" b="1" spc="105" dirty="0">
                <a:latin typeface="Arial"/>
                <a:cs typeface="Arial"/>
              </a:rPr>
              <a:t>i</a:t>
            </a:r>
            <a:r>
              <a:rPr sz="1600" b="1" spc="-1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6845" y="1481454"/>
            <a:ext cx="99250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70" dirty="0">
                <a:latin typeface="Arial"/>
                <a:cs typeface="Arial"/>
              </a:rPr>
              <a:t>A</a:t>
            </a:r>
            <a:r>
              <a:rPr sz="1600" b="1" spc="114" dirty="0">
                <a:latin typeface="Arial"/>
                <a:cs typeface="Arial"/>
              </a:rPr>
              <a:t>mer</a:t>
            </a:r>
            <a:r>
              <a:rPr sz="1600" b="1" spc="40" dirty="0">
                <a:latin typeface="Arial"/>
                <a:cs typeface="Arial"/>
              </a:rPr>
              <a:t>i</a:t>
            </a:r>
            <a:r>
              <a:rPr sz="1600" b="1" spc="-100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76" y="1481454"/>
            <a:ext cx="2893060" cy="846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G</a:t>
            </a:r>
            <a:r>
              <a:rPr sz="1600" b="1" spc="75" dirty="0">
                <a:latin typeface="Arial"/>
                <a:cs typeface="Arial"/>
              </a:rPr>
              <a:t>l</a:t>
            </a:r>
            <a:r>
              <a:rPr sz="1600" b="1" spc="90" dirty="0">
                <a:latin typeface="Arial"/>
                <a:cs typeface="Arial"/>
              </a:rPr>
              <a:t>obal</a:t>
            </a:r>
            <a:r>
              <a:rPr sz="1600" b="1" spc="35" dirty="0">
                <a:latin typeface="Arial"/>
                <a:cs typeface="Arial"/>
              </a:rPr>
              <a:t>l</a:t>
            </a:r>
            <a:r>
              <a:rPr sz="1600" b="1" spc="80" dirty="0"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88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1600" spc="-95" dirty="0">
                <a:latin typeface="Arial"/>
                <a:cs typeface="Arial"/>
              </a:rPr>
              <a:t>C</a:t>
            </a:r>
            <a:r>
              <a:rPr sz="1600" spc="-105" dirty="0">
                <a:latin typeface="Arial"/>
                <a:cs typeface="Arial"/>
              </a:rPr>
              <a:t>H</a:t>
            </a:r>
            <a:r>
              <a:rPr sz="1600" spc="-190" dirty="0">
                <a:latin typeface="Arial"/>
                <a:cs typeface="Arial"/>
              </a:rPr>
              <a:t>F </a:t>
            </a:r>
            <a:r>
              <a:rPr sz="1600" spc="15" dirty="0">
                <a:latin typeface="Arial"/>
                <a:cs typeface="Arial"/>
              </a:rPr>
              <a:t>~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trillion</a:t>
            </a: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100" spc="90" dirty="0">
                <a:latin typeface="Arial"/>
                <a:cs typeface="Arial"/>
              </a:rPr>
              <a:t>of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lang="en-US" sz="1100" spc="60" dirty="0">
                <a:latin typeface="Arial"/>
                <a:cs typeface="Arial"/>
              </a:rPr>
              <a:t>i</a:t>
            </a:r>
            <a:r>
              <a:rPr lang="en-US" sz="1100" spc="15" dirty="0">
                <a:latin typeface="Arial"/>
                <a:cs typeface="Arial"/>
              </a:rPr>
              <a:t>nv</a:t>
            </a:r>
            <a:r>
              <a:rPr lang="en-US" sz="1100" spc="10" dirty="0">
                <a:latin typeface="Arial"/>
                <a:cs typeface="Arial"/>
              </a:rPr>
              <a:t>e</a:t>
            </a:r>
            <a:r>
              <a:rPr lang="en-US" sz="1100" spc="0" dirty="0">
                <a:latin typeface="Arial"/>
                <a:cs typeface="Arial"/>
              </a:rPr>
              <a:t>st</a:t>
            </a:r>
            <a:r>
              <a:rPr lang="en-US" sz="1100" spc="30" dirty="0">
                <a:latin typeface="Arial"/>
                <a:cs typeface="Arial"/>
              </a:rPr>
              <a:t>ed</a:t>
            </a:r>
            <a:r>
              <a:rPr lang="en-US" sz="1100" spc="-35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asset</a:t>
            </a:r>
            <a:r>
              <a:rPr lang="en-US" sz="1100" spc="-60" dirty="0">
                <a:latin typeface="Arial"/>
                <a:cs typeface="Arial"/>
              </a:rPr>
              <a:t>s;</a:t>
            </a:r>
            <a:r>
              <a:rPr lang="en-US" sz="1100" spc="-40" dirty="0">
                <a:latin typeface="Arial"/>
                <a:cs typeface="Arial"/>
              </a:rPr>
              <a:t> </a:t>
            </a:r>
            <a:r>
              <a:rPr lang="en-US" sz="1100" spc="40" dirty="0">
                <a:latin typeface="Arial"/>
                <a:cs typeface="Arial"/>
              </a:rPr>
              <a:t>more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spc="55" dirty="0">
                <a:latin typeface="Arial"/>
                <a:cs typeface="Arial"/>
              </a:rPr>
              <a:t>than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lang="en-US" sz="1100" spc="30" dirty="0">
                <a:latin typeface="Arial"/>
                <a:cs typeface="Arial"/>
              </a:rPr>
              <a:t>a</a:t>
            </a:r>
            <a:r>
              <a:rPr lang="en-US" sz="1100" spc="25" dirty="0">
                <a:latin typeface="Arial"/>
                <a:cs typeface="Arial"/>
              </a:rPr>
              <a:t>n</a:t>
            </a:r>
            <a:r>
              <a:rPr lang="en-US" sz="1100" spc="0" dirty="0">
                <a:latin typeface="Arial"/>
                <a:cs typeface="Arial"/>
              </a:rPr>
              <a:t>y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lang="en-US" sz="1100" spc="55" dirty="0">
                <a:latin typeface="Arial"/>
                <a:cs typeface="Arial"/>
              </a:rPr>
              <a:t>oth</a:t>
            </a:r>
            <a:r>
              <a:rPr lang="en-US" sz="1100" spc="60" dirty="0">
                <a:latin typeface="Arial"/>
                <a:cs typeface="Arial"/>
              </a:rPr>
              <a:t>er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spc="100" dirty="0">
                <a:latin typeface="Arial"/>
                <a:cs typeface="Arial"/>
              </a:rPr>
              <a:t>f</a:t>
            </a:r>
            <a:r>
              <a:rPr lang="en-US" sz="1100" spc="85" dirty="0">
                <a:latin typeface="Arial"/>
                <a:cs typeface="Arial"/>
              </a:rPr>
              <a:t>i</a:t>
            </a:r>
            <a:r>
              <a:rPr lang="en-US" sz="1100" spc="60" dirty="0">
                <a:latin typeface="Arial"/>
                <a:cs typeface="Arial"/>
              </a:rPr>
              <a:t>rm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76" y="2493517"/>
            <a:ext cx="1765935" cy="149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5" dirty="0">
                <a:latin typeface="Arial"/>
                <a:cs typeface="Arial"/>
              </a:rPr>
              <a:t>S</a:t>
            </a:r>
            <a:r>
              <a:rPr sz="900" spc="45" dirty="0">
                <a:latin typeface="Arial"/>
                <a:cs typeface="Arial"/>
              </a:rPr>
              <a:t>our</a:t>
            </a:r>
            <a:r>
              <a:rPr sz="900" spc="-10" dirty="0">
                <a:latin typeface="Arial"/>
                <a:cs typeface="Arial"/>
              </a:rPr>
              <a:t>c</a:t>
            </a:r>
            <a:r>
              <a:rPr sz="900" spc="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: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155" dirty="0">
                <a:latin typeface="Arial"/>
                <a:cs typeface="Arial"/>
              </a:rPr>
              <a:t>S</a:t>
            </a:r>
            <a:r>
              <a:rPr sz="900" spc="-60" dirty="0">
                <a:latin typeface="Arial"/>
                <a:cs typeface="Arial"/>
              </a:rPr>
              <a:t>c</a:t>
            </a:r>
            <a:r>
              <a:rPr sz="900" spc="45" dirty="0">
                <a:latin typeface="Arial"/>
                <a:cs typeface="Arial"/>
              </a:rPr>
              <a:t>orpio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105" dirty="0">
                <a:latin typeface="Arial"/>
                <a:cs typeface="Arial"/>
              </a:rPr>
              <a:t>Pa</a:t>
            </a:r>
            <a:r>
              <a:rPr sz="900" spc="80" dirty="0">
                <a:latin typeface="Arial"/>
                <a:cs typeface="Arial"/>
              </a:rPr>
              <a:t>r</a:t>
            </a:r>
            <a:r>
              <a:rPr sz="900" spc="6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ne</a:t>
            </a:r>
            <a:r>
              <a:rPr sz="900" spc="-25" dirty="0">
                <a:latin typeface="Arial"/>
                <a:cs typeface="Arial"/>
              </a:rPr>
              <a:t>r</a:t>
            </a:r>
            <a:r>
              <a:rPr sz="900" spc="-40" dirty="0">
                <a:latin typeface="Arial"/>
                <a:cs typeface="Arial"/>
              </a:rPr>
              <a:t>s</a:t>
            </a:r>
            <a:r>
              <a:rPr sz="900" spc="45" dirty="0">
                <a:latin typeface="Arial"/>
                <a:cs typeface="Arial"/>
              </a:rPr>
              <a:t>hip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0" dirty="0">
                <a:latin typeface="Arial"/>
                <a:cs typeface="Arial"/>
              </a:rPr>
              <a:t>201</a:t>
            </a:r>
            <a:r>
              <a:rPr lang="pl-PL" sz="900" spc="0" dirty="0">
                <a:latin typeface="Arial"/>
                <a:cs typeface="Arial"/>
              </a:rPr>
              <a:t>7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7169" y="3227578"/>
            <a:ext cx="1798955" cy="537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in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 </a:t>
            </a:r>
            <a:r>
              <a:rPr sz="1600" spc="70" dirty="0">
                <a:latin typeface="Arial"/>
                <a:cs typeface="Arial"/>
              </a:rPr>
              <a:t>billi</a:t>
            </a:r>
            <a:r>
              <a:rPr sz="1600" spc="135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naires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8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sz="1100" spc="30" dirty="0">
                <a:latin typeface="Arial"/>
                <a:cs typeface="Arial"/>
              </a:rPr>
              <a:t>h</a:t>
            </a:r>
            <a:r>
              <a:rPr sz="1100" spc="25" dirty="0">
                <a:latin typeface="Arial"/>
                <a:cs typeface="Arial"/>
              </a:rPr>
              <a:t>a</a:t>
            </a:r>
            <a:r>
              <a:rPr sz="1100" spc="-125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rel</a:t>
            </a:r>
            <a:r>
              <a:rPr sz="1100" spc="60" dirty="0">
                <a:latin typeface="Arial"/>
                <a:cs typeface="Arial"/>
              </a:rPr>
              <a:t>atio</a:t>
            </a:r>
            <a:r>
              <a:rPr sz="1100" spc="50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sh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60" dirty="0">
                <a:latin typeface="Arial"/>
                <a:cs typeface="Arial"/>
              </a:rPr>
              <a:t>p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14" dirty="0">
                <a:latin typeface="Arial"/>
                <a:cs typeface="Arial"/>
              </a:rPr>
              <a:t>w</a:t>
            </a:r>
            <a:r>
              <a:rPr sz="1100" spc="60" dirty="0">
                <a:latin typeface="Arial"/>
                <a:cs typeface="Arial"/>
              </a:rPr>
              <a:t>i</a:t>
            </a:r>
            <a:r>
              <a:rPr sz="1100" spc="90" dirty="0">
                <a:latin typeface="Arial"/>
                <a:cs typeface="Arial"/>
              </a:rPr>
              <a:t>th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</a:t>
            </a:r>
            <a:r>
              <a:rPr sz="1100" spc="-125" dirty="0">
                <a:latin typeface="Arial"/>
                <a:cs typeface="Arial"/>
              </a:rPr>
              <a:t>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7169" y="5041772"/>
            <a:ext cx="2341245" cy="593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5" dirty="0">
                <a:latin typeface="Arial"/>
                <a:cs typeface="Arial"/>
              </a:rPr>
              <a:t>B</a:t>
            </a:r>
            <a:r>
              <a:rPr sz="1600" spc="-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Gl</a:t>
            </a:r>
            <a:r>
              <a:rPr sz="1600" spc="15" dirty="0">
                <a:latin typeface="Arial"/>
                <a:cs typeface="Arial"/>
              </a:rPr>
              <a:t>o</a:t>
            </a:r>
            <a:r>
              <a:rPr sz="1600" spc="35" dirty="0">
                <a:latin typeface="Arial"/>
                <a:cs typeface="Arial"/>
              </a:rPr>
              <a:t>b</a:t>
            </a:r>
            <a:r>
              <a:rPr sz="1600" spc="30" dirty="0">
                <a:latin typeface="Arial"/>
                <a:cs typeface="Arial"/>
              </a:rPr>
              <a:t>a</a:t>
            </a:r>
            <a:r>
              <a:rPr sz="1600" spc="85" dirty="0">
                <a:latin typeface="Arial"/>
                <a:cs typeface="Arial"/>
              </a:rPr>
              <a:t>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Priv</a:t>
            </a:r>
            <a:r>
              <a:rPr sz="1600" spc="50" dirty="0">
                <a:latin typeface="Arial"/>
                <a:cs typeface="Arial"/>
              </a:rPr>
              <a:t>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B</a:t>
            </a:r>
            <a:r>
              <a:rPr sz="1600" spc="-50" dirty="0">
                <a:latin typeface="Arial"/>
                <a:cs typeface="Arial"/>
              </a:rPr>
              <a:t>a</a:t>
            </a:r>
            <a:r>
              <a:rPr sz="1600" spc="80" dirty="0">
                <a:latin typeface="Arial"/>
                <a:cs typeface="Arial"/>
              </a:rPr>
              <a:t>nk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2013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spc="0" dirty="0">
                <a:latin typeface="Arial"/>
                <a:cs typeface="Arial"/>
              </a:rPr>
              <a:t>14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a</a:t>
            </a:r>
            <a:r>
              <a:rPr sz="1100" spc="25" dirty="0">
                <a:latin typeface="Arial"/>
                <a:cs typeface="Arial"/>
              </a:rPr>
              <a:t>n</a:t>
            </a:r>
            <a:r>
              <a:rPr sz="1100" spc="60" dirty="0">
                <a:latin typeface="Arial"/>
                <a:cs typeface="Arial"/>
              </a:rPr>
              <a:t>d </a:t>
            </a:r>
            <a:r>
              <a:rPr sz="1100" spc="-5" dirty="0">
                <a:latin typeface="Arial"/>
                <a:cs typeface="Arial"/>
              </a:rPr>
              <a:t>2015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1291" y="1808733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49596" y="1808733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7055" y="5503417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426" y="4932578"/>
            <a:ext cx="683996" cy="683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290" y="3190824"/>
            <a:ext cx="728268" cy="728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85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9543" y="7134859"/>
            <a:ext cx="74930" cy="118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0623" y="1033272"/>
            <a:ext cx="9189720" cy="0"/>
          </a:xfrm>
          <a:custGeom>
            <a:avLst/>
            <a:gdLst/>
            <a:ahLst/>
            <a:cxnLst/>
            <a:rect l="l" t="t" r="r" b="b"/>
            <a:pathLst>
              <a:path w="9189720">
                <a:moveTo>
                  <a:pt x="0" y="0"/>
                </a:moveTo>
                <a:lnTo>
                  <a:pt x="918972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470" y="6992525"/>
            <a:ext cx="869864" cy="313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85" dirty="0">
                <a:latin typeface="Arial"/>
                <a:cs typeface="Arial"/>
              </a:rPr>
              <a:t>The 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60" dirty="0">
                <a:latin typeface="Arial"/>
                <a:cs typeface="Arial"/>
              </a:rPr>
              <a:t>r</a:t>
            </a:r>
            <a:r>
              <a:rPr sz="3200" spc="-80" dirty="0">
                <a:latin typeface="Arial"/>
                <a:cs typeface="Arial"/>
              </a:rPr>
              <a:t>emier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u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145" dirty="0">
                <a:latin typeface="Arial"/>
                <a:cs typeface="Arial"/>
              </a:rPr>
              <a:t>iver</a:t>
            </a:r>
            <a:r>
              <a:rPr sz="3200" spc="-175" dirty="0">
                <a:latin typeface="Arial"/>
                <a:cs typeface="Arial"/>
              </a:rPr>
              <a:t>s</a:t>
            </a:r>
            <a:r>
              <a:rPr sz="3200" spc="-100" dirty="0">
                <a:latin typeface="Arial"/>
                <a:cs typeface="Arial"/>
              </a:rPr>
              <a:t>al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bank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Swit</a:t>
            </a:r>
            <a:r>
              <a:rPr sz="3200" spc="-70" dirty="0">
                <a:latin typeface="Arial"/>
                <a:cs typeface="Arial"/>
              </a:rPr>
              <a:t>z</a:t>
            </a:r>
            <a:r>
              <a:rPr sz="3200" spc="-85" dirty="0">
                <a:latin typeface="Arial"/>
                <a:cs typeface="Arial"/>
              </a:rPr>
              <a:t>erl</a:t>
            </a:r>
            <a:r>
              <a:rPr sz="3200" spc="-120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4072" y="2257425"/>
            <a:ext cx="476884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120k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0573" y="2325116"/>
            <a:ext cx="2216210" cy="2216522"/>
          </a:xfrm>
          <a:custGeom>
            <a:avLst/>
            <a:gdLst/>
            <a:ahLst/>
            <a:cxnLst/>
            <a:rect l="l" t="t" r="r" b="b"/>
            <a:pathLst>
              <a:path w="2216210" h="2216522">
                <a:moveTo>
                  <a:pt x="366739" y="284480"/>
                </a:moveTo>
                <a:lnTo>
                  <a:pt x="301618" y="348015"/>
                </a:lnTo>
                <a:lnTo>
                  <a:pt x="242790" y="415517"/>
                </a:lnTo>
                <a:lnTo>
                  <a:pt x="190275" y="486584"/>
                </a:lnTo>
                <a:lnTo>
                  <a:pt x="144095" y="560812"/>
                </a:lnTo>
                <a:lnTo>
                  <a:pt x="104271" y="637799"/>
                </a:lnTo>
                <a:lnTo>
                  <a:pt x="70825" y="717143"/>
                </a:lnTo>
                <a:lnTo>
                  <a:pt x="43777" y="798439"/>
                </a:lnTo>
                <a:lnTo>
                  <a:pt x="23149" y="881286"/>
                </a:lnTo>
                <a:lnTo>
                  <a:pt x="8963" y="965280"/>
                </a:lnTo>
                <a:lnTo>
                  <a:pt x="1239" y="1050020"/>
                </a:lnTo>
                <a:lnTo>
                  <a:pt x="0" y="1135101"/>
                </a:lnTo>
                <a:lnTo>
                  <a:pt x="5265" y="1220121"/>
                </a:lnTo>
                <a:lnTo>
                  <a:pt x="17056" y="1304678"/>
                </a:lnTo>
                <a:lnTo>
                  <a:pt x="35396" y="1388368"/>
                </a:lnTo>
                <a:lnTo>
                  <a:pt x="60304" y="1470788"/>
                </a:lnTo>
                <a:lnTo>
                  <a:pt x="91803" y="1551537"/>
                </a:lnTo>
                <a:lnTo>
                  <a:pt x="129913" y="1630211"/>
                </a:lnTo>
                <a:lnTo>
                  <a:pt x="174656" y="1706407"/>
                </a:lnTo>
                <a:lnTo>
                  <a:pt x="226053" y="1779722"/>
                </a:lnTo>
                <a:lnTo>
                  <a:pt x="284125" y="1849755"/>
                </a:lnTo>
                <a:lnTo>
                  <a:pt x="347659" y="1914872"/>
                </a:lnTo>
                <a:lnTo>
                  <a:pt x="415160" y="1973700"/>
                </a:lnTo>
                <a:lnTo>
                  <a:pt x="486226" y="2026214"/>
                </a:lnTo>
                <a:lnTo>
                  <a:pt x="560453" y="2072396"/>
                </a:lnTo>
                <a:lnTo>
                  <a:pt x="637440" y="2112222"/>
                </a:lnTo>
                <a:lnTo>
                  <a:pt x="716783" y="2145671"/>
                </a:lnTo>
                <a:lnTo>
                  <a:pt x="798080" y="2172723"/>
                </a:lnTo>
                <a:lnTo>
                  <a:pt x="880927" y="2193356"/>
                </a:lnTo>
                <a:lnTo>
                  <a:pt x="964921" y="2207547"/>
                </a:lnTo>
                <a:lnTo>
                  <a:pt x="1049661" y="2215276"/>
                </a:lnTo>
                <a:lnTo>
                  <a:pt x="1134743" y="2216522"/>
                </a:lnTo>
                <a:lnTo>
                  <a:pt x="1219763" y="2211263"/>
                </a:lnTo>
                <a:lnTo>
                  <a:pt x="1304321" y="2199477"/>
                </a:lnTo>
                <a:lnTo>
                  <a:pt x="1388011" y="2181143"/>
                </a:lnTo>
                <a:lnTo>
                  <a:pt x="1470433" y="2156239"/>
                </a:lnTo>
                <a:lnTo>
                  <a:pt x="1551182" y="2124745"/>
                </a:lnTo>
                <a:lnTo>
                  <a:pt x="1629856" y="2086639"/>
                </a:lnTo>
                <a:lnTo>
                  <a:pt x="1706053" y="2041899"/>
                </a:lnTo>
                <a:lnTo>
                  <a:pt x="1779368" y="1990503"/>
                </a:lnTo>
                <a:lnTo>
                  <a:pt x="1840671" y="1939671"/>
                </a:lnTo>
                <a:lnTo>
                  <a:pt x="1108101" y="1939671"/>
                </a:lnTo>
                <a:lnTo>
                  <a:pt x="1039921" y="1936915"/>
                </a:lnTo>
                <a:lnTo>
                  <a:pt x="973259" y="1928792"/>
                </a:lnTo>
                <a:lnTo>
                  <a:pt x="908329" y="1915515"/>
                </a:lnTo>
                <a:lnTo>
                  <a:pt x="845345" y="1897298"/>
                </a:lnTo>
                <a:lnTo>
                  <a:pt x="784520" y="1874355"/>
                </a:lnTo>
                <a:lnTo>
                  <a:pt x="726069" y="1846899"/>
                </a:lnTo>
                <a:lnTo>
                  <a:pt x="670206" y="1815144"/>
                </a:lnTo>
                <a:lnTo>
                  <a:pt x="617144" y="1779305"/>
                </a:lnTo>
                <a:lnTo>
                  <a:pt x="567097" y="1739595"/>
                </a:lnTo>
                <a:lnTo>
                  <a:pt x="520280" y="1696227"/>
                </a:lnTo>
                <a:lnTo>
                  <a:pt x="476907" y="1649417"/>
                </a:lnTo>
                <a:lnTo>
                  <a:pt x="437191" y="1599377"/>
                </a:lnTo>
                <a:lnTo>
                  <a:pt x="401346" y="1546321"/>
                </a:lnTo>
                <a:lnTo>
                  <a:pt x="369586" y="1490463"/>
                </a:lnTo>
                <a:lnTo>
                  <a:pt x="342125" y="1432018"/>
                </a:lnTo>
                <a:lnTo>
                  <a:pt x="319178" y="1371198"/>
                </a:lnTo>
                <a:lnTo>
                  <a:pt x="300957" y="1308218"/>
                </a:lnTo>
                <a:lnTo>
                  <a:pt x="287678" y="1243292"/>
                </a:lnTo>
                <a:lnTo>
                  <a:pt x="279553" y="1176633"/>
                </a:lnTo>
                <a:lnTo>
                  <a:pt x="276798" y="1108456"/>
                </a:lnTo>
                <a:lnTo>
                  <a:pt x="277545" y="1073189"/>
                </a:lnTo>
                <a:lnTo>
                  <a:pt x="283468" y="1003320"/>
                </a:lnTo>
                <a:lnTo>
                  <a:pt x="295170" y="934618"/>
                </a:lnTo>
                <a:lnTo>
                  <a:pt x="312503" y="867420"/>
                </a:lnTo>
                <a:lnTo>
                  <a:pt x="335317" y="802060"/>
                </a:lnTo>
                <a:lnTo>
                  <a:pt x="363462" y="738876"/>
                </a:lnTo>
                <a:lnTo>
                  <a:pt x="396788" y="678203"/>
                </a:lnTo>
                <a:lnTo>
                  <a:pt x="435148" y="620377"/>
                </a:lnTo>
                <a:lnTo>
                  <a:pt x="478390" y="565734"/>
                </a:lnTo>
                <a:lnTo>
                  <a:pt x="526366" y="514610"/>
                </a:lnTo>
                <a:lnTo>
                  <a:pt x="552083" y="490474"/>
                </a:lnTo>
                <a:lnTo>
                  <a:pt x="366739" y="284480"/>
                </a:lnTo>
                <a:close/>
              </a:path>
              <a:path w="2216210" h="2216522">
                <a:moveTo>
                  <a:pt x="1108101" y="0"/>
                </a:moveTo>
                <a:lnTo>
                  <a:pt x="1108101" y="277113"/>
                </a:lnTo>
                <a:lnTo>
                  <a:pt x="1176280" y="279869"/>
                </a:lnTo>
                <a:lnTo>
                  <a:pt x="1242942" y="287992"/>
                </a:lnTo>
                <a:lnTo>
                  <a:pt x="1307872" y="301269"/>
                </a:lnTo>
                <a:lnTo>
                  <a:pt x="1370857" y="319487"/>
                </a:lnTo>
                <a:lnTo>
                  <a:pt x="1431684" y="342431"/>
                </a:lnTo>
                <a:lnTo>
                  <a:pt x="1490137" y="369889"/>
                </a:lnTo>
                <a:lnTo>
                  <a:pt x="1546003" y="401645"/>
                </a:lnTo>
                <a:lnTo>
                  <a:pt x="1599067" y="437487"/>
                </a:lnTo>
                <a:lnTo>
                  <a:pt x="1649117" y="477201"/>
                </a:lnTo>
                <a:lnTo>
                  <a:pt x="1695937" y="520573"/>
                </a:lnTo>
                <a:lnTo>
                  <a:pt x="1739314" y="567388"/>
                </a:lnTo>
                <a:lnTo>
                  <a:pt x="1779033" y="617435"/>
                </a:lnTo>
                <a:lnTo>
                  <a:pt x="1814882" y="670498"/>
                </a:lnTo>
                <a:lnTo>
                  <a:pt x="1846644" y="726364"/>
                </a:lnTo>
                <a:lnTo>
                  <a:pt x="1874108" y="784820"/>
                </a:lnTo>
                <a:lnTo>
                  <a:pt x="1897058" y="845651"/>
                </a:lnTo>
                <a:lnTo>
                  <a:pt x="1915281" y="908644"/>
                </a:lnTo>
                <a:lnTo>
                  <a:pt x="1928562" y="973585"/>
                </a:lnTo>
                <a:lnTo>
                  <a:pt x="1936687" y="1040260"/>
                </a:lnTo>
                <a:lnTo>
                  <a:pt x="1939443" y="1108456"/>
                </a:lnTo>
                <a:lnTo>
                  <a:pt x="1936687" y="1176633"/>
                </a:lnTo>
                <a:lnTo>
                  <a:pt x="1928562" y="1243292"/>
                </a:lnTo>
                <a:lnTo>
                  <a:pt x="1915281" y="1308218"/>
                </a:lnTo>
                <a:lnTo>
                  <a:pt x="1897058" y="1371198"/>
                </a:lnTo>
                <a:lnTo>
                  <a:pt x="1874108" y="1432018"/>
                </a:lnTo>
                <a:lnTo>
                  <a:pt x="1846644" y="1490463"/>
                </a:lnTo>
                <a:lnTo>
                  <a:pt x="1814882" y="1546321"/>
                </a:lnTo>
                <a:lnTo>
                  <a:pt x="1779033" y="1599377"/>
                </a:lnTo>
                <a:lnTo>
                  <a:pt x="1739314" y="1649417"/>
                </a:lnTo>
                <a:lnTo>
                  <a:pt x="1695937" y="1696227"/>
                </a:lnTo>
                <a:lnTo>
                  <a:pt x="1649117" y="1739595"/>
                </a:lnTo>
                <a:lnTo>
                  <a:pt x="1599067" y="1779305"/>
                </a:lnTo>
                <a:lnTo>
                  <a:pt x="1546003" y="1815144"/>
                </a:lnTo>
                <a:lnTo>
                  <a:pt x="1490137" y="1846899"/>
                </a:lnTo>
                <a:lnTo>
                  <a:pt x="1431684" y="1874355"/>
                </a:lnTo>
                <a:lnTo>
                  <a:pt x="1370857" y="1897298"/>
                </a:lnTo>
                <a:lnTo>
                  <a:pt x="1307872" y="1915515"/>
                </a:lnTo>
                <a:lnTo>
                  <a:pt x="1242942" y="1928792"/>
                </a:lnTo>
                <a:lnTo>
                  <a:pt x="1176280" y="1936915"/>
                </a:lnTo>
                <a:lnTo>
                  <a:pt x="1108101" y="1939671"/>
                </a:lnTo>
                <a:lnTo>
                  <a:pt x="1840671" y="1939671"/>
                </a:lnTo>
                <a:lnTo>
                  <a:pt x="1914536" y="1868895"/>
                </a:lnTo>
                <a:lnTo>
                  <a:pt x="1973376" y="1801390"/>
                </a:lnTo>
                <a:lnTo>
                  <a:pt x="2025902" y="1730320"/>
                </a:lnTo>
                <a:lnTo>
                  <a:pt x="2072090" y="1656086"/>
                </a:lnTo>
                <a:lnTo>
                  <a:pt x="2111921" y="1579092"/>
                </a:lnTo>
                <a:lnTo>
                  <a:pt x="2145373" y="1499741"/>
                </a:lnTo>
                <a:lnTo>
                  <a:pt x="2172426" y="1418436"/>
                </a:lnTo>
                <a:lnTo>
                  <a:pt x="2193056" y="1335580"/>
                </a:lnTo>
                <a:lnTo>
                  <a:pt x="2207245" y="1251577"/>
                </a:lnTo>
                <a:lnTo>
                  <a:pt x="2214970" y="1166828"/>
                </a:lnTo>
                <a:lnTo>
                  <a:pt x="2216210" y="1081737"/>
                </a:lnTo>
                <a:lnTo>
                  <a:pt x="2210945" y="996708"/>
                </a:lnTo>
                <a:lnTo>
                  <a:pt x="2199153" y="912142"/>
                </a:lnTo>
                <a:lnTo>
                  <a:pt x="2180813" y="828444"/>
                </a:lnTo>
                <a:lnTo>
                  <a:pt x="2155903" y="746015"/>
                </a:lnTo>
                <a:lnTo>
                  <a:pt x="2124403" y="665260"/>
                </a:lnTo>
                <a:lnTo>
                  <a:pt x="2086292" y="586581"/>
                </a:lnTo>
                <a:lnTo>
                  <a:pt x="2041548" y="510381"/>
                </a:lnTo>
                <a:lnTo>
                  <a:pt x="1990150" y="437063"/>
                </a:lnTo>
                <a:lnTo>
                  <a:pt x="1932077" y="367030"/>
                </a:lnTo>
                <a:lnTo>
                  <a:pt x="1899889" y="332734"/>
                </a:lnTo>
                <a:lnTo>
                  <a:pt x="1866418" y="299968"/>
                </a:lnTo>
                <a:lnTo>
                  <a:pt x="1831719" y="268757"/>
                </a:lnTo>
                <a:lnTo>
                  <a:pt x="1795848" y="239125"/>
                </a:lnTo>
                <a:lnTo>
                  <a:pt x="1758861" y="211097"/>
                </a:lnTo>
                <a:lnTo>
                  <a:pt x="1720815" y="184698"/>
                </a:lnTo>
                <a:lnTo>
                  <a:pt x="1681763" y="159953"/>
                </a:lnTo>
                <a:lnTo>
                  <a:pt x="1641764" y="136885"/>
                </a:lnTo>
                <a:lnTo>
                  <a:pt x="1600871" y="115521"/>
                </a:lnTo>
                <a:lnTo>
                  <a:pt x="1559142" y="95885"/>
                </a:lnTo>
                <a:lnTo>
                  <a:pt x="1516632" y="78001"/>
                </a:lnTo>
                <a:lnTo>
                  <a:pt x="1473396" y="61894"/>
                </a:lnTo>
                <a:lnTo>
                  <a:pt x="1429491" y="47590"/>
                </a:lnTo>
                <a:lnTo>
                  <a:pt x="1384973" y="35112"/>
                </a:lnTo>
                <a:lnTo>
                  <a:pt x="1339896" y="24487"/>
                </a:lnTo>
                <a:lnTo>
                  <a:pt x="1294318" y="15737"/>
                </a:lnTo>
                <a:lnTo>
                  <a:pt x="1248294" y="8889"/>
                </a:lnTo>
                <a:lnTo>
                  <a:pt x="1201879" y="3967"/>
                </a:lnTo>
                <a:lnTo>
                  <a:pt x="1155130" y="995"/>
                </a:lnTo>
                <a:lnTo>
                  <a:pt x="1108101" y="0"/>
                </a:lnTo>
                <a:close/>
              </a:path>
            </a:pathLst>
          </a:custGeom>
          <a:solidFill>
            <a:srgbClr val="9292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313" y="2386076"/>
            <a:ext cx="469582" cy="429513"/>
          </a:xfrm>
          <a:custGeom>
            <a:avLst/>
            <a:gdLst/>
            <a:ahLst/>
            <a:cxnLst/>
            <a:rect l="l" t="t" r="r" b="b"/>
            <a:pathLst>
              <a:path w="469582" h="429513">
                <a:moveTo>
                  <a:pt x="379018" y="0"/>
                </a:moveTo>
                <a:lnTo>
                  <a:pt x="337358" y="15338"/>
                </a:lnTo>
                <a:lnTo>
                  <a:pt x="296411" y="32304"/>
                </a:lnTo>
                <a:lnTo>
                  <a:pt x="256224" y="50872"/>
                </a:lnTo>
                <a:lnTo>
                  <a:pt x="216840" y="71016"/>
                </a:lnTo>
                <a:lnTo>
                  <a:pt x="178308" y="92710"/>
                </a:lnTo>
                <a:lnTo>
                  <a:pt x="140671" y="115927"/>
                </a:lnTo>
                <a:lnTo>
                  <a:pt x="103976" y="140643"/>
                </a:lnTo>
                <a:lnTo>
                  <a:pt x="68269" y="166831"/>
                </a:lnTo>
                <a:lnTo>
                  <a:pt x="33595" y="194465"/>
                </a:lnTo>
                <a:lnTo>
                  <a:pt x="0" y="223520"/>
                </a:lnTo>
                <a:lnTo>
                  <a:pt x="185343" y="429513"/>
                </a:lnTo>
                <a:lnTo>
                  <a:pt x="197838" y="418482"/>
                </a:lnTo>
                <a:lnTo>
                  <a:pt x="210539" y="407716"/>
                </a:lnTo>
                <a:lnTo>
                  <a:pt x="249838" y="377031"/>
                </a:lnTo>
                <a:lnTo>
                  <a:pt x="290841" y="348815"/>
                </a:lnTo>
                <a:lnTo>
                  <a:pt x="333433" y="323129"/>
                </a:lnTo>
                <a:lnTo>
                  <a:pt x="377497" y="300036"/>
                </a:lnTo>
                <a:lnTo>
                  <a:pt x="422919" y="279597"/>
                </a:lnTo>
                <a:lnTo>
                  <a:pt x="469582" y="261874"/>
                </a:lnTo>
                <a:lnTo>
                  <a:pt x="3790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313" y="2386076"/>
            <a:ext cx="469582" cy="429513"/>
          </a:xfrm>
          <a:custGeom>
            <a:avLst/>
            <a:gdLst/>
            <a:ahLst/>
            <a:cxnLst/>
            <a:rect l="l" t="t" r="r" b="b"/>
            <a:pathLst>
              <a:path w="469582" h="429513">
                <a:moveTo>
                  <a:pt x="379018" y="0"/>
                </a:moveTo>
                <a:lnTo>
                  <a:pt x="337358" y="15338"/>
                </a:lnTo>
                <a:lnTo>
                  <a:pt x="296411" y="32304"/>
                </a:lnTo>
                <a:lnTo>
                  <a:pt x="256224" y="50872"/>
                </a:lnTo>
                <a:lnTo>
                  <a:pt x="216840" y="71016"/>
                </a:lnTo>
                <a:lnTo>
                  <a:pt x="178308" y="92710"/>
                </a:lnTo>
                <a:lnTo>
                  <a:pt x="140671" y="115927"/>
                </a:lnTo>
                <a:lnTo>
                  <a:pt x="103976" y="140643"/>
                </a:lnTo>
                <a:lnTo>
                  <a:pt x="68269" y="166831"/>
                </a:lnTo>
                <a:lnTo>
                  <a:pt x="33595" y="194465"/>
                </a:lnTo>
                <a:lnTo>
                  <a:pt x="0" y="223520"/>
                </a:lnTo>
                <a:lnTo>
                  <a:pt x="185343" y="429513"/>
                </a:lnTo>
                <a:lnTo>
                  <a:pt x="197838" y="418482"/>
                </a:lnTo>
                <a:lnTo>
                  <a:pt x="210539" y="407716"/>
                </a:lnTo>
                <a:lnTo>
                  <a:pt x="249838" y="377031"/>
                </a:lnTo>
                <a:lnTo>
                  <a:pt x="290841" y="348815"/>
                </a:lnTo>
                <a:lnTo>
                  <a:pt x="333433" y="323129"/>
                </a:lnTo>
                <a:lnTo>
                  <a:pt x="377497" y="300036"/>
                </a:lnTo>
                <a:lnTo>
                  <a:pt x="422919" y="279597"/>
                </a:lnTo>
                <a:lnTo>
                  <a:pt x="469582" y="261874"/>
                </a:lnTo>
                <a:lnTo>
                  <a:pt x="379018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6332" y="2325116"/>
            <a:ext cx="362343" cy="322834"/>
          </a:xfrm>
          <a:custGeom>
            <a:avLst/>
            <a:gdLst/>
            <a:ahLst/>
            <a:cxnLst/>
            <a:rect l="l" t="t" r="r" b="b"/>
            <a:pathLst>
              <a:path w="362343" h="322834">
                <a:moveTo>
                  <a:pt x="362343" y="0"/>
                </a:moveTo>
                <a:lnTo>
                  <a:pt x="306927" y="1386"/>
                </a:lnTo>
                <a:lnTo>
                  <a:pt x="251731" y="5534"/>
                </a:lnTo>
                <a:lnTo>
                  <a:pt x="196856" y="12429"/>
                </a:lnTo>
                <a:lnTo>
                  <a:pt x="142400" y="22055"/>
                </a:lnTo>
                <a:lnTo>
                  <a:pt x="88464" y="34397"/>
                </a:lnTo>
                <a:lnTo>
                  <a:pt x="35149" y="49439"/>
                </a:lnTo>
                <a:lnTo>
                  <a:pt x="0" y="60960"/>
                </a:lnTo>
                <a:lnTo>
                  <a:pt x="90563" y="322834"/>
                </a:lnTo>
                <a:lnTo>
                  <a:pt x="103703" y="318393"/>
                </a:lnTo>
                <a:lnTo>
                  <a:pt x="116909" y="314178"/>
                </a:lnTo>
                <a:lnTo>
                  <a:pt x="156889" y="302885"/>
                </a:lnTo>
                <a:lnTo>
                  <a:pt x="197349" y="293628"/>
                </a:lnTo>
                <a:lnTo>
                  <a:pt x="238207" y="286414"/>
                </a:lnTo>
                <a:lnTo>
                  <a:pt x="279380" y="281252"/>
                </a:lnTo>
                <a:lnTo>
                  <a:pt x="320786" y="278149"/>
                </a:lnTo>
                <a:lnTo>
                  <a:pt x="362343" y="277113"/>
                </a:lnTo>
                <a:lnTo>
                  <a:pt x="36234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6332" y="2325116"/>
            <a:ext cx="362343" cy="322834"/>
          </a:xfrm>
          <a:custGeom>
            <a:avLst/>
            <a:gdLst/>
            <a:ahLst/>
            <a:cxnLst/>
            <a:rect l="l" t="t" r="r" b="b"/>
            <a:pathLst>
              <a:path w="362343" h="322834">
                <a:moveTo>
                  <a:pt x="362343" y="0"/>
                </a:moveTo>
                <a:lnTo>
                  <a:pt x="306927" y="1386"/>
                </a:lnTo>
                <a:lnTo>
                  <a:pt x="251731" y="5534"/>
                </a:lnTo>
                <a:lnTo>
                  <a:pt x="196856" y="12429"/>
                </a:lnTo>
                <a:lnTo>
                  <a:pt x="142400" y="22055"/>
                </a:lnTo>
                <a:lnTo>
                  <a:pt x="88464" y="34397"/>
                </a:lnTo>
                <a:lnTo>
                  <a:pt x="35149" y="49439"/>
                </a:lnTo>
                <a:lnTo>
                  <a:pt x="0" y="60960"/>
                </a:lnTo>
                <a:lnTo>
                  <a:pt x="90563" y="322834"/>
                </a:lnTo>
                <a:lnTo>
                  <a:pt x="103703" y="318393"/>
                </a:lnTo>
                <a:lnTo>
                  <a:pt x="116909" y="314178"/>
                </a:lnTo>
                <a:lnTo>
                  <a:pt x="156889" y="302885"/>
                </a:lnTo>
                <a:lnTo>
                  <a:pt x="197349" y="293628"/>
                </a:lnTo>
                <a:lnTo>
                  <a:pt x="238207" y="286414"/>
                </a:lnTo>
                <a:lnTo>
                  <a:pt x="279380" y="281252"/>
                </a:lnTo>
                <a:lnTo>
                  <a:pt x="320786" y="278149"/>
                </a:lnTo>
                <a:lnTo>
                  <a:pt x="362343" y="277113"/>
                </a:lnTo>
                <a:lnTo>
                  <a:pt x="3623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5617" y="2185035"/>
            <a:ext cx="3327273" cy="321182"/>
          </a:xfrm>
          <a:custGeom>
            <a:avLst/>
            <a:gdLst/>
            <a:ahLst/>
            <a:cxnLst/>
            <a:rect l="l" t="t" r="r" b="b"/>
            <a:pathLst>
              <a:path w="3327273" h="321182">
                <a:moveTo>
                  <a:pt x="0" y="0"/>
                </a:moveTo>
                <a:lnTo>
                  <a:pt x="9778" y="0"/>
                </a:lnTo>
                <a:lnTo>
                  <a:pt x="9778" y="321182"/>
                </a:lnTo>
                <a:lnTo>
                  <a:pt x="3327273" y="321182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4485" y="2277998"/>
            <a:ext cx="3698405" cy="913764"/>
          </a:xfrm>
          <a:custGeom>
            <a:avLst/>
            <a:gdLst/>
            <a:ahLst/>
            <a:cxnLst/>
            <a:rect l="l" t="t" r="r" b="b"/>
            <a:pathLst>
              <a:path w="3698405" h="913764">
                <a:moveTo>
                  <a:pt x="6908" y="0"/>
                </a:moveTo>
                <a:lnTo>
                  <a:pt x="0" y="0"/>
                </a:lnTo>
                <a:lnTo>
                  <a:pt x="0" y="913764"/>
                </a:lnTo>
                <a:lnTo>
                  <a:pt x="3698405" y="913764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3964" y="4006469"/>
            <a:ext cx="3098927" cy="0"/>
          </a:xfrm>
          <a:custGeom>
            <a:avLst/>
            <a:gdLst/>
            <a:ahLst/>
            <a:cxnLst/>
            <a:rect l="l" t="t" r="r" b="b"/>
            <a:pathLst>
              <a:path w="3098927">
                <a:moveTo>
                  <a:pt x="0" y="0"/>
                </a:moveTo>
                <a:lnTo>
                  <a:pt x="3098927" y="0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70323" y="4036695"/>
            <a:ext cx="485775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60" dirty="0">
                <a:latin typeface="Arial"/>
                <a:cs typeface="Arial"/>
              </a:rPr>
              <a:t>pri</a:t>
            </a:r>
            <a:r>
              <a:rPr sz="1100" spc="30" dirty="0">
                <a:latin typeface="Arial"/>
                <a:cs typeface="Arial"/>
              </a:rPr>
              <a:t>vate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8447" y="3726941"/>
            <a:ext cx="1018540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2.5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467" y="2941446"/>
            <a:ext cx="476884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150k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4178" y="3231388"/>
            <a:ext cx="1384935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114" dirty="0">
                <a:latin typeface="Arial"/>
                <a:cs typeface="Arial"/>
              </a:rPr>
              <a:t>we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60" dirty="0">
                <a:latin typeface="Arial"/>
                <a:cs typeface="Arial"/>
              </a:rPr>
              <a:t>l</a:t>
            </a:r>
            <a:r>
              <a:rPr sz="1100" spc="90" dirty="0">
                <a:latin typeface="Arial"/>
                <a:cs typeface="Arial"/>
              </a:rPr>
              <a:t>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man</a:t>
            </a: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30" dirty="0">
                <a:latin typeface="Arial"/>
                <a:cs typeface="Arial"/>
              </a:rPr>
              <a:t>g</a:t>
            </a:r>
            <a:r>
              <a:rPr sz="1100" spc="25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05096" y="2561082"/>
            <a:ext cx="664210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Arial"/>
                <a:cs typeface="Arial"/>
              </a:rPr>
              <a:t>corporate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6845" y="1470786"/>
            <a:ext cx="97409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50" dirty="0">
                <a:latin typeface="Arial"/>
                <a:cs typeface="Arial"/>
              </a:rPr>
              <a:t>W</a:t>
            </a:r>
            <a:r>
              <a:rPr sz="1600" b="1" spc="80" dirty="0">
                <a:latin typeface="Arial"/>
                <a:cs typeface="Arial"/>
              </a:rPr>
              <a:t>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00" dirty="0">
                <a:latin typeface="Arial"/>
                <a:cs typeface="Arial"/>
              </a:rPr>
              <a:t>s</a:t>
            </a:r>
            <a:r>
              <a:rPr sz="1600" b="1" spc="75" dirty="0">
                <a:latin typeface="Arial"/>
                <a:cs typeface="Arial"/>
              </a:rPr>
              <a:t>erv</a:t>
            </a:r>
            <a:r>
              <a:rPr sz="1600" b="1" spc="8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363" y="1470786"/>
            <a:ext cx="115824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80" dirty="0">
                <a:latin typeface="Arial"/>
                <a:cs typeface="Arial"/>
              </a:rPr>
              <a:t>ur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100" dirty="0">
                <a:latin typeface="Arial"/>
                <a:cs typeface="Arial"/>
              </a:rPr>
              <a:t>c</a:t>
            </a:r>
            <a:r>
              <a:rPr sz="1600" b="1" spc="75" dirty="0">
                <a:latin typeface="Arial"/>
                <a:cs typeface="Arial"/>
              </a:rPr>
              <a:t>li</a:t>
            </a:r>
            <a:r>
              <a:rPr sz="1600" b="1" spc="55" dirty="0">
                <a:latin typeface="Arial"/>
                <a:cs typeface="Arial"/>
              </a:rPr>
              <a:t>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2655" y="1798066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9596" y="1798066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45404" y="2437129"/>
            <a:ext cx="2148205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/3 </a:t>
            </a:r>
            <a:r>
              <a:rPr sz="1200" spc="15" dirty="0">
                <a:latin typeface="Arial"/>
                <a:cs typeface="Arial"/>
              </a:rPr>
              <a:t>households </a:t>
            </a:r>
            <a:r>
              <a:rPr sz="1200" spc="65" dirty="0">
                <a:latin typeface="Arial"/>
                <a:cs typeface="Arial"/>
              </a:rPr>
              <a:t>in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Switze</a:t>
            </a:r>
            <a:r>
              <a:rPr sz="1200" spc="30" dirty="0">
                <a:latin typeface="Arial"/>
                <a:cs typeface="Arial"/>
              </a:rPr>
              <a:t>rl</a:t>
            </a:r>
            <a:r>
              <a:rPr sz="1200" spc="70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45404" y="3519551"/>
            <a:ext cx="2717165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1/3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w</a:t>
            </a:r>
            <a:r>
              <a:rPr sz="1200" spc="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65" dirty="0">
                <a:latin typeface="Arial"/>
                <a:cs typeface="Arial"/>
              </a:rPr>
              <a:t>lthy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indivi</a:t>
            </a:r>
            <a:r>
              <a:rPr sz="1200" spc="65" dirty="0">
                <a:latin typeface="Arial"/>
                <a:cs typeface="Arial"/>
              </a:rPr>
              <a:t>d</a:t>
            </a:r>
            <a:r>
              <a:rPr sz="1200" spc="0" dirty="0">
                <a:latin typeface="Arial"/>
                <a:cs typeface="Arial"/>
              </a:rPr>
              <a:t>uals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</a:t>
            </a:r>
            <a:r>
              <a:rPr sz="1200" spc="-45" dirty="0">
                <a:latin typeface="Arial"/>
                <a:cs typeface="Arial"/>
              </a:rPr>
              <a:t>w</a:t>
            </a:r>
            <a:r>
              <a:rPr sz="1200" spc="50" dirty="0">
                <a:latin typeface="Arial"/>
                <a:cs typeface="Arial"/>
              </a:rPr>
              <a:t>itzerland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45404" y="4054982"/>
            <a:ext cx="2479675" cy="502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60" dirty="0">
                <a:latin typeface="Arial"/>
                <a:cs typeface="Arial"/>
              </a:rPr>
              <a:t>&gt;90%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95" dirty="0">
                <a:latin typeface="Arial"/>
                <a:cs typeface="Arial"/>
              </a:rPr>
              <a:t>of </a:t>
            </a:r>
            <a:r>
              <a:rPr sz="1200" spc="6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250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l</a:t>
            </a:r>
            <a:r>
              <a:rPr sz="1200" spc="50" dirty="0">
                <a:latin typeface="Arial"/>
                <a:cs typeface="Arial"/>
              </a:rPr>
              <a:t>a</a:t>
            </a:r>
            <a:r>
              <a:rPr sz="1200" spc="40" dirty="0">
                <a:latin typeface="Arial"/>
                <a:cs typeface="Arial"/>
              </a:rPr>
              <a:t>rgest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Swiss </a:t>
            </a:r>
            <a:r>
              <a:rPr sz="1200" spc="-80" dirty="0">
                <a:latin typeface="Arial"/>
                <a:cs typeface="Arial"/>
              </a:rPr>
              <a:t>c</a:t>
            </a:r>
            <a:r>
              <a:rPr sz="1200" spc="50" dirty="0">
                <a:latin typeface="Arial"/>
                <a:cs typeface="Arial"/>
              </a:rPr>
              <a:t>orpora</a:t>
            </a:r>
            <a:r>
              <a:rPr sz="1200" spc="65" dirty="0">
                <a:latin typeface="Arial"/>
                <a:cs typeface="Arial"/>
              </a:rPr>
              <a:t>te</a:t>
            </a:r>
            <a:r>
              <a:rPr sz="1200" spc="-14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49596" y="517931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30748" y="4806822"/>
            <a:ext cx="200660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70" dirty="0">
                <a:latin typeface="Arial"/>
                <a:cs typeface="Arial"/>
              </a:rPr>
              <a:t>UBS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in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85" dirty="0">
                <a:latin typeface="Arial"/>
                <a:cs typeface="Arial"/>
              </a:rPr>
              <a:t>Switzer</a:t>
            </a:r>
            <a:r>
              <a:rPr sz="1600" b="1" spc="40" dirty="0">
                <a:latin typeface="Arial"/>
                <a:cs typeface="Arial"/>
              </a:rPr>
              <a:t>l</a:t>
            </a:r>
            <a:r>
              <a:rPr sz="1600" b="1" spc="8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64835" y="1905838"/>
            <a:ext cx="488543" cy="469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0532" y="1900707"/>
            <a:ext cx="493877" cy="4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84797" y="1900707"/>
            <a:ext cx="493877" cy="4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4835" y="3041395"/>
            <a:ext cx="661415" cy="441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45404" y="5236717"/>
            <a:ext cx="1094105" cy="720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spc="80" dirty="0">
                <a:latin typeface="Arial"/>
                <a:cs typeface="Arial"/>
              </a:rPr>
              <a:t>i</a:t>
            </a:r>
            <a:r>
              <a:rPr sz="1800" b="1" spc="75" dirty="0">
                <a:latin typeface="Arial"/>
                <a:cs typeface="Arial"/>
              </a:rPr>
              <a:t>r</a:t>
            </a:r>
            <a:r>
              <a:rPr sz="1800" b="1" spc="9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 marR="12700">
              <a:lnSpc>
                <a:spcPct val="100000"/>
              </a:lnSpc>
            </a:pPr>
            <a:r>
              <a:rPr sz="1200" spc="50" dirty="0">
                <a:latin typeface="Arial"/>
                <a:cs typeface="Arial"/>
              </a:rPr>
              <a:t>biggest </a:t>
            </a:r>
            <a:r>
              <a:rPr sz="1200" spc="30" dirty="0">
                <a:latin typeface="Arial"/>
                <a:cs typeface="Arial"/>
              </a:rPr>
              <a:t>priv</a:t>
            </a:r>
            <a:r>
              <a:rPr sz="1200" spc="50" dirty="0">
                <a:latin typeface="Arial"/>
                <a:cs typeface="Arial"/>
              </a:rPr>
              <a:t>a</a:t>
            </a:r>
            <a:r>
              <a:rPr sz="1200" spc="65" dirty="0">
                <a:latin typeface="Arial"/>
                <a:cs typeface="Arial"/>
              </a:rPr>
              <a:t>te</a:t>
            </a:r>
            <a:r>
              <a:rPr sz="1200" spc="40" dirty="0">
                <a:latin typeface="Arial"/>
                <a:cs typeface="Arial"/>
              </a:rPr>
              <a:t> e</a:t>
            </a:r>
            <a:r>
              <a:rPr sz="1200" spc="35" dirty="0">
                <a:latin typeface="Arial"/>
                <a:cs typeface="Arial"/>
              </a:rPr>
              <a:t>mploy</a:t>
            </a:r>
            <a:r>
              <a:rPr sz="1200" spc="45" dirty="0">
                <a:latin typeface="Arial"/>
                <a:cs typeface="Arial"/>
              </a:rPr>
              <a:t>e</a:t>
            </a:r>
            <a:r>
              <a:rPr sz="1200" spc="6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55942" y="5236717"/>
            <a:ext cx="807085" cy="537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80" dirty="0">
                <a:latin typeface="Arial"/>
                <a:cs typeface="Arial"/>
              </a:rPr>
              <a:t>&gt;21k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381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</a:t>
            </a:r>
            <a:r>
              <a:rPr sz="1200" spc="35" dirty="0">
                <a:latin typeface="Arial"/>
                <a:cs typeface="Arial"/>
              </a:rPr>
              <a:t>mploy</a:t>
            </a:r>
            <a:r>
              <a:rPr sz="1200" spc="45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e</a:t>
            </a:r>
            <a:r>
              <a:rPr sz="1200" spc="-14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77376" y="5236717"/>
            <a:ext cx="660400" cy="537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1295">
              <a:lnSpc>
                <a:spcPct val="100000"/>
              </a:lnSpc>
            </a:pPr>
            <a:r>
              <a:rPr sz="1800" b="1" spc="100" dirty="0">
                <a:latin typeface="Arial"/>
                <a:cs typeface="Arial"/>
              </a:rPr>
              <a:t>300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200" spc="40" dirty="0">
                <a:latin typeface="Arial"/>
                <a:cs typeface="Arial"/>
              </a:rPr>
              <a:t>bra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20" dirty="0">
                <a:latin typeface="Arial"/>
                <a:cs typeface="Arial"/>
              </a:rPr>
              <a:t>c</a:t>
            </a:r>
            <a:r>
              <a:rPr sz="1200" spc="-30" dirty="0">
                <a:latin typeface="Arial"/>
                <a:cs typeface="Arial"/>
              </a:rPr>
              <a:t>hes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9363" y="4806822"/>
            <a:ext cx="146304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Swiss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95" dirty="0">
                <a:latin typeface="Arial"/>
                <a:cs typeface="Arial"/>
              </a:rPr>
              <a:t>s</a:t>
            </a:r>
            <a:r>
              <a:rPr sz="1600" b="1" spc="80" dirty="0">
                <a:latin typeface="Arial"/>
                <a:cs typeface="Arial"/>
              </a:rPr>
              <a:t>a</a:t>
            </a:r>
            <a:r>
              <a:rPr sz="1600" b="1" spc="70" dirty="0">
                <a:latin typeface="Arial"/>
                <a:cs typeface="Arial"/>
              </a:rPr>
              <a:t>v</a:t>
            </a:r>
            <a:r>
              <a:rPr sz="1600" b="1" spc="75" dirty="0">
                <a:latin typeface="Arial"/>
                <a:cs typeface="Arial"/>
              </a:rPr>
              <a:t>ing</a:t>
            </a:r>
            <a:r>
              <a:rPr sz="1600" b="1" spc="-1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" y="5179314"/>
            <a:ext cx="4445000" cy="0"/>
          </a:xfrm>
          <a:custGeom>
            <a:avLst/>
            <a:gdLst/>
            <a:ahLst/>
            <a:cxnLst/>
            <a:rect l="l" t="t" r="r" b="b"/>
            <a:pathLst>
              <a:path w="4445000">
                <a:moveTo>
                  <a:pt x="0" y="0"/>
                </a:moveTo>
                <a:lnTo>
                  <a:pt x="4445000" y="0"/>
                </a:lnTo>
              </a:path>
            </a:pathLst>
          </a:custGeom>
          <a:ln w="19050">
            <a:solidFill>
              <a:srgbClr val="7A7C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36880" y="6109970"/>
            <a:ext cx="238887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/6 </a:t>
            </a:r>
            <a:r>
              <a:rPr sz="1200" spc="-95" dirty="0">
                <a:latin typeface="Arial"/>
                <a:cs typeface="Arial"/>
              </a:rPr>
              <a:t>CHF </a:t>
            </a:r>
            <a:r>
              <a:rPr sz="1200" spc="-70" dirty="0">
                <a:latin typeface="Arial"/>
                <a:cs typeface="Arial"/>
              </a:rPr>
              <a:t>save</a:t>
            </a:r>
            <a:r>
              <a:rPr sz="1200" spc="60" dirty="0">
                <a:latin typeface="Arial"/>
                <a:cs typeface="Arial"/>
              </a:rPr>
              <a:t>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manag</a:t>
            </a:r>
            <a:r>
              <a:rPr sz="1200" spc="30" dirty="0">
                <a:latin typeface="Arial"/>
                <a:cs typeface="Arial"/>
              </a:rPr>
              <a:t>e</a:t>
            </a:r>
            <a:r>
              <a:rPr sz="1200" spc="60" dirty="0">
                <a:latin typeface="Arial"/>
                <a:cs typeface="Arial"/>
              </a:rPr>
              <a:t>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by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UBS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2275" y="5281167"/>
            <a:ext cx="4022344" cy="554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98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Czemu modelowanie ma duże znaczenie w bankowości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Na przykładzie decyzji kredytowej 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2823DF-991B-405C-94BE-21927F0B7893}"/>
              </a:ext>
            </a:extLst>
          </p:cNvPr>
          <p:cNvSpPr/>
          <p:nvPr/>
        </p:nvSpPr>
        <p:spPr>
          <a:xfrm>
            <a:off x="369812" y="2898078"/>
            <a:ext cx="1773123" cy="1849374"/>
          </a:xfrm>
          <a:custGeom>
            <a:avLst/>
            <a:gdLst/>
            <a:ahLst/>
            <a:cxnLst/>
            <a:rect l="l" t="t" r="r" b="b"/>
            <a:pathLst>
              <a:path w="1773123" h="1849374">
                <a:moveTo>
                  <a:pt x="886536" y="0"/>
                </a:moveTo>
                <a:lnTo>
                  <a:pt x="886536" y="277367"/>
                </a:lnTo>
                <a:lnTo>
                  <a:pt x="0" y="277367"/>
                </a:lnTo>
                <a:lnTo>
                  <a:pt x="0" y="1572006"/>
                </a:lnTo>
                <a:lnTo>
                  <a:pt x="886536" y="1572006"/>
                </a:lnTo>
                <a:lnTo>
                  <a:pt x="886536" y="1849374"/>
                </a:lnTo>
                <a:lnTo>
                  <a:pt x="1773123" y="924687"/>
                </a:lnTo>
                <a:lnTo>
                  <a:pt x="886536" y="0"/>
                </a:lnTo>
                <a:close/>
              </a:path>
            </a:pathLst>
          </a:custGeom>
          <a:solidFill>
            <a:srgbClr val="E8DE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AABE83F-EFD1-4C22-B943-2FA05F57AE8A}"/>
              </a:ext>
            </a:extLst>
          </p:cNvPr>
          <p:cNvSpPr/>
          <p:nvPr/>
        </p:nvSpPr>
        <p:spPr>
          <a:xfrm>
            <a:off x="369812" y="2898078"/>
            <a:ext cx="1773123" cy="1849374"/>
          </a:xfrm>
          <a:custGeom>
            <a:avLst/>
            <a:gdLst/>
            <a:ahLst/>
            <a:cxnLst/>
            <a:rect l="l" t="t" r="r" b="b"/>
            <a:pathLst>
              <a:path w="1773123" h="1849374">
                <a:moveTo>
                  <a:pt x="0" y="277367"/>
                </a:moveTo>
                <a:lnTo>
                  <a:pt x="886536" y="277367"/>
                </a:lnTo>
                <a:lnTo>
                  <a:pt x="886536" y="0"/>
                </a:lnTo>
                <a:lnTo>
                  <a:pt x="1773123" y="924687"/>
                </a:lnTo>
                <a:lnTo>
                  <a:pt x="886536" y="1849374"/>
                </a:lnTo>
                <a:lnTo>
                  <a:pt x="886536" y="1572006"/>
                </a:lnTo>
                <a:lnTo>
                  <a:pt x="0" y="1572006"/>
                </a:lnTo>
                <a:lnTo>
                  <a:pt x="0" y="277367"/>
                </a:lnTo>
                <a:close/>
              </a:path>
            </a:pathLst>
          </a:custGeom>
          <a:ln w="25400">
            <a:solidFill>
              <a:srgbClr val="E8DE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C977FB6-815E-4E76-8297-509D6CD83941}"/>
              </a:ext>
            </a:extLst>
          </p:cNvPr>
          <p:cNvSpPr txBox="1"/>
          <p:nvPr/>
        </p:nvSpPr>
        <p:spPr>
          <a:xfrm>
            <a:off x="420625" y="3444950"/>
            <a:ext cx="1467962" cy="730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indent="-114300">
              <a:lnSpc>
                <a:spcPct val="100000"/>
              </a:lnSpc>
              <a:buFont typeface="Arial"/>
              <a:buChar char="•"/>
              <a:tabLst>
                <a:tab pos="127000" algn="l"/>
              </a:tabLst>
            </a:pPr>
            <a:r>
              <a:rPr sz="1200" spc="-70" dirty="0">
                <a:latin typeface="Arial"/>
                <a:cs typeface="Arial"/>
              </a:rPr>
              <a:t>PD</a:t>
            </a:r>
            <a:endParaRPr sz="1200" dirty="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0" dirty="0">
                <a:latin typeface="Arial"/>
                <a:cs typeface="Arial"/>
              </a:rPr>
              <a:t>LGD</a:t>
            </a:r>
            <a:endParaRPr sz="1200" dirty="0">
              <a:latin typeface="Arial"/>
              <a:cs typeface="Arial"/>
            </a:endParaRPr>
          </a:p>
          <a:p>
            <a:pPr marL="127000" marR="12700" indent="-114300">
              <a:lnSpc>
                <a:spcPts val="1250"/>
              </a:lnSpc>
              <a:spcBef>
                <a:spcPts val="220"/>
              </a:spcBef>
              <a:buFont typeface="Arial"/>
              <a:buChar char="•"/>
              <a:tabLst>
                <a:tab pos="127000" algn="l"/>
              </a:tabLst>
            </a:pPr>
            <a:r>
              <a:rPr lang="pl-PL" sz="1200" spc="10" dirty="0">
                <a:latin typeface="Arial"/>
                <a:cs typeface="Arial"/>
              </a:rPr>
              <a:t>Wycena zabezpieczenia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11CC71B-9499-492A-85AF-5652D8A76944}"/>
              </a:ext>
            </a:extLst>
          </p:cNvPr>
          <p:cNvSpPr/>
          <p:nvPr/>
        </p:nvSpPr>
        <p:spPr>
          <a:xfrm>
            <a:off x="326833" y="2185577"/>
            <a:ext cx="1582418" cy="639190"/>
          </a:xfrm>
          <a:custGeom>
            <a:avLst/>
            <a:gdLst/>
            <a:ahLst/>
            <a:cxnLst/>
            <a:rect l="l" t="t" r="r" b="b"/>
            <a:pathLst>
              <a:path w="1410970" h="639190">
                <a:moveTo>
                  <a:pt x="705472" y="0"/>
                </a:moveTo>
                <a:lnTo>
                  <a:pt x="647612" y="1059"/>
                </a:lnTo>
                <a:lnTo>
                  <a:pt x="591040" y="4184"/>
                </a:lnTo>
                <a:lnTo>
                  <a:pt x="535938" y="9290"/>
                </a:lnTo>
                <a:lnTo>
                  <a:pt x="482487" y="16296"/>
                </a:lnTo>
                <a:lnTo>
                  <a:pt x="430869" y="25120"/>
                </a:lnTo>
                <a:lnTo>
                  <a:pt x="381266" y="35678"/>
                </a:lnTo>
                <a:lnTo>
                  <a:pt x="333858" y="47889"/>
                </a:lnTo>
                <a:lnTo>
                  <a:pt x="288828" y="61671"/>
                </a:lnTo>
                <a:lnTo>
                  <a:pt x="246357" y="76940"/>
                </a:lnTo>
                <a:lnTo>
                  <a:pt x="206627" y="93614"/>
                </a:lnTo>
                <a:lnTo>
                  <a:pt x="169819" y="111612"/>
                </a:lnTo>
                <a:lnTo>
                  <a:pt x="136114" y="130850"/>
                </a:lnTo>
                <a:lnTo>
                  <a:pt x="78743" y="172719"/>
                </a:lnTo>
                <a:lnTo>
                  <a:pt x="35965" y="218561"/>
                </a:lnTo>
                <a:lnTo>
                  <a:pt x="9233" y="267719"/>
                </a:lnTo>
                <a:lnTo>
                  <a:pt x="0" y="319532"/>
                </a:lnTo>
                <a:lnTo>
                  <a:pt x="2338" y="345747"/>
                </a:lnTo>
                <a:lnTo>
                  <a:pt x="20502" y="396345"/>
                </a:lnTo>
                <a:lnTo>
                  <a:pt x="55439" y="443952"/>
                </a:lnTo>
                <a:lnTo>
                  <a:pt x="105695" y="487909"/>
                </a:lnTo>
                <a:lnTo>
                  <a:pt x="169819" y="527557"/>
                </a:lnTo>
                <a:lnTo>
                  <a:pt x="206627" y="545560"/>
                </a:lnTo>
                <a:lnTo>
                  <a:pt x="246357" y="562239"/>
                </a:lnTo>
                <a:lnTo>
                  <a:pt x="288828" y="577511"/>
                </a:lnTo>
                <a:lnTo>
                  <a:pt x="333858" y="591295"/>
                </a:lnTo>
                <a:lnTo>
                  <a:pt x="381266" y="603508"/>
                </a:lnTo>
                <a:lnTo>
                  <a:pt x="430869" y="614068"/>
                </a:lnTo>
                <a:lnTo>
                  <a:pt x="482487" y="622893"/>
                </a:lnTo>
                <a:lnTo>
                  <a:pt x="535938" y="629900"/>
                </a:lnTo>
                <a:lnTo>
                  <a:pt x="591040" y="635006"/>
                </a:lnTo>
                <a:lnTo>
                  <a:pt x="647612" y="638131"/>
                </a:lnTo>
                <a:lnTo>
                  <a:pt x="705472" y="639190"/>
                </a:lnTo>
                <a:lnTo>
                  <a:pt x="763335" y="638131"/>
                </a:lnTo>
                <a:lnTo>
                  <a:pt x="819910" y="635006"/>
                </a:lnTo>
                <a:lnTo>
                  <a:pt x="875015" y="629900"/>
                </a:lnTo>
                <a:lnTo>
                  <a:pt x="928469" y="622893"/>
                </a:lnTo>
                <a:lnTo>
                  <a:pt x="980089" y="614068"/>
                </a:lnTo>
                <a:lnTo>
                  <a:pt x="1029694" y="603508"/>
                </a:lnTo>
                <a:lnTo>
                  <a:pt x="1077104" y="591295"/>
                </a:lnTo>
                <a:lnTo>
                  <a:pt x="1122135" y="577511"/>
                </a:lnTo>
                <a:lnTo>
                  <a:pt x="1164607" y="562239"/>
                </a:lnTo>
                <a:lnTo>
                  <a:pt x="1204339" y="545560"/>
                </a:lnTo>
                <a:lnTo>
                  <a:pt x="1241148" y="527557"/>
                </a:lnTo>
                <a:lnTo>
                  <a:pt x="1274853" y="508312"/>
                </a:lnTo>
                <a:lnTo>
                  <a:pt x="1332226" y="466428"/>
                </a:lnTo>
                <a:lnTo>
                  <a:pt x="1375004" y="420564"/>
                </a:lnTo>
                <a:lnTo>
                  <a:pt x="1401736" y="371379"/>
                </a:lnTo>
                <a:lnTo>
                  <a:pt x="1410970" y="319532"/>
                </a:lnTo>
                <a:lnTo>
                  <a:pt x="1408631" y="293334"/>
                </a:lnTo>
                <a:lnTo>
                  <a:pt x="1390467" y="242767"/>
                </a:lnTo>
                <a:lnTo>
                  <a:pt x="1355530" y="195185"/>
                </a:lnTo>
                <a:lnTo>
                  <a:pt x="1305273" y="151247"/>
                </a:lnTo>
                <a:lnTo>
                  <a:pt x="1241148" y="111612"/>
                </a:lnTo>
                <a:lnTo>
                  <a:pt x="1204339" y="93614"/>
                </a:lnTo>
                <a:lnTo>
                  <a:pt x="1164607" y="76940"/>
                </a:lnTo>
                <a:lnTo>
                  <a:pt x="1122135" y="61671"/>
                </a:lnTo>
                <a:lnTo>
                  <a:pt x="1077104" y="47889"/>
                </a:lnTo>
                <a:lnTo>
                  <a:pt x="1029694" y="35678"/>
                </a:lnTo>
                <a:lnTo>
                  <a:pt x="980089" y="25120"/>
                </a:lnTo>
                <a:lnTo>
                  <a:pt x="928469" y="16296"/>
                </a:lnTo>
                <a:lnTo>
                  <a:pt x="875015" y="9290"/>
                </a:lnTo>
                <a:lnTo>
                  <a:pt x="819910" y="4184"/>
                </a:lnTo>
                <a:lnTo>
                  <a:pt x="763335" y="1059"/>
                </a:lnTo>
                <a:lnTo>
                  <a:pt x="705472" y="0"/>
                </a:lnTo>
                <a:close/>
              </a:path>
            </a:pathLst>
          </a:custGeom>
          <a:solidFill>
            <a:srgbClr val="C099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C7A5FEA6-D411-4A25-ACAB-7A1156445CEB}"/>
              </a:ext>
            </a:extLst>
          </p:cNvPr>
          <p:cNvSpPr/>
          <p:nvPr/>
        </p:nvSpPr>
        <p:spPr>
          <a:xfrm>
            <a:off x="2213929" y="2898078"/>
            <a:ext cx="1773174" cy="1849374"/>
          </a:xfrm>
          <a:custGeom>
            <a:avLst/>
            <a:gdLst/>
            <a:ahLst/>
            <a:cxnLst/>
            <a:rect l="l" t="t" r="r" b="b"/>
            <a:pathLst>
              <a:path w="1773174" h="1849374">
                <a:moveTo>
                  <a:pt x="886586" y="0"/>
                </a:moveTo>
                <a:lnTo>
                  <a:pt x="886586" y="277367"/>
                </a:lnTo>
                <a:lnTo>
                  <a:pt x="0" y="277367"/>
                </a:lnTo>
                <a:lnTo>
                  <a:pt x="0" y="1572006"/>
                </a:lnTo>
                <a:lnTo>
                  <a:pt x="886586" y="1572006"/>
                </a:lnTo>
                <a:lnTo>
                  <a:pt x="886586" y="1849374"/>
                </a:lnTo>
                <a:lnTo>
                  <a:pt x="1773174" y="924687"/>
                </a:lnTo>
                <a:lnTo>
                  <a:pt x="886586" y="0"/>
                </a:lnTo>
                <a:close/>
              </a:path>
            </a:pathLst>
          </a:custGeom>
          <a:solidFill>
            <a:srgbClr val="D0CE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BA5F0F3D-6CBC-4A05-840E-FB30C1EA30BC}"/>
              </a:ext>
            </a:extLst>
          </p:cNvPr>
          <p:cNvSpPr/>
          <p:nvPr/>
        </p:nvSpPr>
        <p:spPr>
          <a:xfrm>
            <a:off x="2213929" y="2898078"/>
            <a:ext cx="1773174" cy="1849374"/>
          </a:xfrm>
          <a:custGeom>
            <a:avLst/>
            <a:gdLst/>
            <a:ahLst/>
            <a:cxnLst/>
            <a:rect l="l" t="t" r="r" b="b"/>
            <a:pathLst>
              <a:path w="1773174" h="1849374">
                <a:moveTo>
                  <a:pt x="0" y="277367"/>
                </a:moveTo>
                <a:lnTo>
                  <a:pt x="886586" y="277367"/>
                </a:lnTo>
                <a:lnTo>
                  <a:pt x="886586" y="0"/>
                </a:lnTo>
                <a:lnTo>
                  <a:pt x="1773174" y="924687"/>
                </a:lnTo>
                <a:lnTo>
                  <a:pt x="886586" y="1849374"/>
                </a:lnTo>
                <a:lnTo>
                  <a:pt x="886586" y="1572006"/>
                </a:lnTo>
                <a:lnTo>
                  <a:pt x="0" y="1572006"/>
                </a:lnTo>
                <a:lnTo>
                  <a:pt x="0" y="277367"/>
                </a:lnTo>
                <a:close/>
              </a:path>
            </a:pathLst>
          </a:custGeom>
          <a:ln w="25400">
            <a:solidFill>
              <a:srgbClr val="D0C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C289E64-110B-4906-B3CF-73A9B12E2901}"/>
              </a:ext>
            </a:extLst>
          </p:cNvPr>
          <p:cNvSpPr txBox="1"/>
          <p:nvPr/>
        </p:nvSpPr>
        <p:spPr>
          <a:xfrm>
            <a:off x="2339185" y="3659728"/>
            <a:ext cx="1149825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marR="12700" indent="-114300">
              <a:lnSpc>
                <a:spcPts val="1250"/>
              </a:lnSpc>
              <a:buFont typeface="Arial"/>
              <a:buChar char="•"/>
              <a:tabLst>
                <a:tab pos="127000" algn="l"/>
              </a:tabLst>
            </a:pPr>
            <a:r>
              <a:rPr lang="pl-PL" sz="1200" spc="-35" dirty="0">
                <a:latin typeface="Arial"/>
                <a:cs typeface="Arial"/>
              </a:rPr>
              <a:t>Zatwierdzenie transakcji</a:t>
            </a:r>
            <a:endParaRPr lang="en-US" sz="1200" spc="6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3773E69-C171-4CC5-9E12-0D81DD8F62F2}"/>
              </a:ext>
            </a:extLst>
          </p:cNvPr>
          <p:cNvSpPr/>
          <p:nvPr/>
        </p:nvSpPr>
        <p:spPr>
          <a:xfrm>
            <a:off x="2171000" y="2197165"/>
            <a:ext cx="1652655" cy="639190"/>
          </a:xfrm>
          <a:custGeom>
            <a:avLst/>
            <a:gdLst/>
            <a:ahLst/>
            <a:cxnLst/>
            <a:rect l="l" t="t" r="r" b="b"/>
            <a:pathLst>
              <a:path w="1410970" h="639190">
                <a:moveTo>
                  <a:pt x="705485" y="0"/>
                </a:moveTo>
                <a:lnTo>
                  <a:pt x="647623" y="1059"/>
                </a:lnTo>
                <a:lnTo>
                  <a:pt x="591049" y="4184"/>
                </a:lnTo>
                <a:lnTo>
                  <a:pt x="535946" y="9290"/>
                </a:lnTo>
                <a:lnTo>
                  <a:pt x="482494" y="16296"/>
                </a:lnTo>
                <a:lnTo>
                  <a:pt x="430875" y="25120"/>
                </a:lnTo>
                <a:lnTo>
                  <a:pt x="381270" y="35678"/>
                </a:lnTo>
                <a:lnTo>
                  <a:pt x="333862" y="47889"/>
                </a:lnTo>
                <a:lnTo>
                  <a:pt x="288831" y="61671"/>
                </a:lnTo>
                <a:lnTo>
                  <a:pt x="246359" y="76940"/>
                </a:lnTo>
                <a:lnTo>
                  <a:pt x="206628" y="93614"/>
                </a:lnTo>
                <a:lnTo>
                  <a:pt x="169820" y="111612"/>
                </a:lnTo>
                <a:lnTo>
                  <a:pt x="136115" y="130850"/>
                </a:lnTo>
                <a:lnTo>
                  <a:pt x="78743" y="172719"/>
                </a:lnTo>
                <a:lnTo>
                  <a:pt x="35965" y="218561"/>
                </a:lnTo>
                <a:lnTo>
                  <a:pt x="9233" y="267719"/>
                </a:lnTo>
                <a:lnTo>
                  <a:pt x="0" y="319532"/>
                </a:lnTo>
                <a:lnTo>
                  <a:pt x="2338" y="345747"/>
                </a:lnTo>
                <a:lnTo>
                  <a:pt x="20502" y="396345"/>
                </a:lnTo>
                <a:lnTo>
                  <a:pt x="55439" y="443952"/>
                </a:lnTo>
                <a:lnTo>
                  <a:pt x="105696" y="487909"/>
                </a:lnTo>
                <a:lnTo>
                  <a:pt x="169820" y="527557"/>
                </a:lnTo>
                <a:lnTo>
                  <a:pt x="206629" y="545560"/>
                </a:lnTo>
                <a:lnTo>
                  <a:pt x="246359" y="562239"/>
                </a:lnTo>
                <a:lnTo>
                  <a:pt x="288831" y="577511"/>
                </a:lnTo>
                <a:lnTo>
                  <a:pt x="333862" y="591295"/>
                </a:lnTo>
                <a:lnTo>
                  <a:pt x="381270" y="603508"/>
                </a:lnTo>
                <a:lnTo>
                  <a:pt x="430875" y="614068"/>
                </a:lnTo>
                <a:lnTo>
                  <a:pt x="482494" y="622893"/>
                </a:lnTo>
                <a:lnTo>
                  <a:pt x="535946" y="629900"/>
                </a:lnTo>
                <a:lnTo>
                  <a:pt x="591049" y="635006"/>
                </a:lnTo>
                <a:lnTo>
                  <a:pt x="647623" y="638131"/>
                </a:lnTo>
                <a:lnTo>
                  <a:pt x="705485" y="639190"/>
                </a:lnTo>
                <a:lnTo>
                  <a:pt x="763346" y="638131"/>
                </a:lnTo>
                <a:lnTo>
                  <a:pt x="819920" y="635006"/>
                </a:lnTo>
                <a:lnTo>
                  <a:pt x="875023" y="629900"/>
                </a:lnTo>
                <a:lnTo>
                  <a:pt x="928475" y="622893"/>
                </a:lnTo>
                <a:lnTo>
                  <a:pt x="980094" y="614068"/>
                </a:lnTo>
                <a:lnTo>
                  <a:pt x="1029699" y="603508"/>
                </a:lnTo>
                <a:lnTo>
                  <a:pt x="1077107" y="591295"/>
                </a:lnTo>
                <a:lnTo>
                  <a:pt x="1122138" y="577511"/>
                </a:lnTo>
                <a:lnTo>
                  <a:pt x="1164610" y="562239"/>
                </a:lnTo>
                <a:lnTo>
                  <a:pt x="1204341" y="545560"/>
                </a:lnTo>
                <a:lnTo>
                  <a:pt x="1241149" y="527557"/>
                </a:lnTo>
                <a:lnTo>
                  <a:pt x="1274854" y="508312"/>
                </a:lnTo>
                <a:lnTo>
                  <a:pt x="1332226" y="466428"/>
                </a:lnTo>
                <a:lnTo>
                  <a:pt x="1375004" y="420564"/>
                </a:lnTo>
                <a:lnTo>
                  <a:pt x="1401736" y="371379"/>
                </a:lnTo>
                <a:lnTo>
                  <a:pt x="1410970" y="319532"/>
                </a:lnTo>
                <a:lnTo>
                  <a:pt x="1408631" y="293334"/>
                </a:lnTo>
                <a:lnTo>
                  <a:pt x="1390467" y="242767"/>
                </a:lnTo>
                <a:lnTo>
                  <a:pt x="1355530" y="195185"/>
                </a:lnTo>
                <a:lnTo>
                  <a:pt x="1305273" y="151247"/>
                </a:lnTo>
                <a:lnTo>
                  <a:pt x="1241149" y="111612"/>
                </a:lnTo>
                <a:lnTo>
                  <a:pt x="1204341" y="93614"/>
                </a:lnTo>
                <a:lnTo>
                  <a:pt x="1164610" y="76940"/>
                </a:lnTo>
                <a:lnTo>
                  <a:pt x="1122138" y="61671"/>
                </a:lnTo>
                <a:lnTo>
                  <a:pt x="1077107" y="47889"/>
                </a:lnTo>
                <a:lnTo>
                  <a:pt x="1029699" y="35678"/>
                </a:lnTo>
                <a:lnTo>
                  <a:pt x="980094" y="25120"/>
                </a:lnTo>
                <a:lnTo>
                  <a:pt x="928475" y="16296"/>
                </a:lnTo>
                <a:lnTo>
                  <a:pt x="875023" y="9290"/>
                </a:lnTo>
                <a:lnTo>
                  <a:pt x="819920" y="4184"/>
                </a:lnTo>
                <a:lnTo>
                  <a:pt x="763346" y="1059"/>
                </a:lnTo>
                <a:lnTo>
                  <a:pt x="705485" y="0"/>
                </a:lnTo>
                <a:close/>
              </a:path>
            </a:pathLst>
          </a:custGeom>
          <a:solidFill>
            <a:srgbClr val="4D3B2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2B49B48-E3E4-41D8-B6E0-CD9A4B2501E3}"/>
              </a:ext>
            </a:extLst>
          </p:cNvPr>
          <p:cNvSpPr/>
          <p:nvPr/>
        </p:nvSpPr>
        <p:spPr>
          <a:xfrm>
            <a:off x="4058096" y="2898078"/>
            <a:ext cx="1773174" cy="1849374"/>
          </a:xfrm>
          <a:custGeom>
            <a:avLst/>
            <a:gdLst/>
            <a:ahLst/>
            <a:cxnLst/>
            <a:rect l="l" t="t" r="r" b="b"/>
            <a:pathLst>
              <a:path w="1773174" h="1849374">
                <a:moveTo>
                  <a:pt x="886587" y="0"/>
                </a:moveTo>
                <a:lnTo>
                  <a:pt x="886587" y="277367"/>
                </a:lnTo>
                <a:lnTo>
                  <a:pt x="0" y="277367"/>
                </a:lnTo>
                <a:lnTo>
                  <a:pt x="0" y="1572006"/>
                </a:lnTo>
                <a:lnTo>
                  <a:pt x="886587" y="1572006"/>
                </a:lnTo>
                <a:lnTo>
                  <a:pt x="886587" y="1849374"/>
                </a:lnTo>
                <a:lnTo>
                  <a:pt x="1773174" y="924687"/>
                </a:lnTo>
                <a:lnTo>
                  <a:pt x="886587" y="0"/>
                </a:lnTo>
                <a:close/>
              </a:path>
            </a:pathLst>
          </a:custGeom>
          <a:solidFill>
            <a:srgbClr val="E2E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8AF2AEBA-C5B6-4477-9F54-20E3063BF923}"/>
              </a:ext>
            </a:extLst>
          </p:cNvPr>
          <p:cNvSpPr/>
          <p:nvPr/>
        </p:nvSpPr>
        <p:spPr>
          <a:xfrm>
            <a:off x="4058096" y="2898078"/>
            <a:ext cx="1773174" cy="1849374"/>
          </a:xfrm>
          <a:custGeom>
            <a:avLst/>
            <a:gdLst/>
            <a:ahLst/>
            <a:cxnLst/>
            <a:rect l="l" t="t" r="r" b="b"/>
            <a:pathLst>
              <a:path w="1773174" h="1849374">
                <a:moveTo>
                  <a:pt x="0" y="277367"/>
                </a:moveTo>
                <a:lnTo>
                  <a:pt x="886587" y="277367"/>
                </a:lnTo>
                <a:lnTo>
                  <a:pt x="886587" y="0"/>
                </a:lnTo>
                <a:lnTo>
                  <a:pt x="1773174" y="924687"/>
                </a:lnTo>
                <a:lnTo>
                  <a:pt x="886587" y="1849374"/>
                </a:lnTo>
                <a:lnTo>
                  <a:pt x="886587" y="1572006"/>
                </a:lnTo>
                <a:lnTo>
                  <a:pt x="0" y="1572006"/>
                </a:lnTo>
                <a:lnTo>
                  <a:pt x="0" y="277367"/>
                </a:lnTo>
                <a:close/>
              </a:path>
            </a:pathLst>
          </a:custGeom>
          <a:ln w="25400">
            <a:solidFill>
              <a:srgbClr val="E2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E08A48B-1E9B-472F-B129-A6A3500CB92F}"/>
              </a:ext>
            </a:extLst>
          </p:cNvPr>
          <p:cNvSpPr txBox="1"/>
          <p:nvPr/>
        </p:nvSpPr>
        <p:spPr>
          <a:xfrm>
            <a:off x="4137040" y="3447797"/>
            <a:ext cx="1216577" cy="749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indent="-114300">
              <a:lnSpc>
                <a:spcPct val="100000"/>
              </a:lnSpc>
              <a:buFont typeface="Arial"/>
              <a:buChar char="•"/>
              <a:tabLst>
                <a:tab pos="127000" algn="l"/>
              </a:tabLst>
            </a:pPr>
            <a:r>
              <a:rPr sz="1200" spc="-35" dirty="0">
                <a:latin typeface="Arial"/>
                <a:cs typeface="Arial"/>
              </a:rPr>
              <a:t>R</a:t>
            </a:r>
            <a:r>
              <a:rPr sz="1200" spc="-75" dirty="0">
                <a:latin typeface="Arial"/>
                <a:cs typeface="Arial"/>
              </a:rPr>
              <a:t>W</a:t>
            </a:r>
            <a:r>
              <a:rPr sz="1200" spc="60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80" dirty="0">
                <a:latin typeface="Arial"/>
                <a:cs typeface="Arial"/>
              </a:rPr>
              <a:t>CoC</a:t>
            </a:r>
            <a:endParaRPr sz="1200" dirty="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5" dirty="0">
                <a:latin typeface="Arial"/>
                <a:cs typeface="Arial"/>
              </a:rPr>
              <a:t>EL</a:t>
            </a:r>
            <a:r>
              <a:rPr lang="pl-PL" sz="1200" spc="-105" dirty="0">
                <a:latin typeface="Arial"/>
                <a:cs typeface="Arial"/>
              </a:rPr>
              <a:t> </a:t>
            </a:r>
          </a:p>
          <a:p>
            <a:pPr marL="127000" indent="-1143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27000" algn="l"/>
              </a:tabLst>
            </a:pPr>
            <a:r>
              <a:rPr lang="pl-PL" sz="1200" spc="-140" dirty="0">
                <a:latin typeface="Arial"/>
                <a:cs typeface="Arial"/>
              </a:rPr>
              <a:t>Rezerwy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76E8C60-B29D-469A-8638-966F63A23D99}"/>
              </a:ext>
            </a:extLst>
          </p:cNvPr>
          <p:cNvSpPr/>
          <p:nvPr/>
        </p:nvSpPr>
        <p:spPr>
          <a:xfrm>
            <a:off x="4015042" y="2197165"/>
            <a:ext cx="1652782" cy="639190"/>
          </a:xfrm>
          <a:custGeom>
            <a:avLst/>
            <a:gdLst/>
            <a:ahLst/>
            <a:cxnLst/>
            <a:rect l="l" t="t" r="r" b="b"/>
            <a:pathLst>
              <a:path w="1410969" h="639190">
                <a:moveTo>
                  <a:pt x="705485" y="0"/>
                </a:moveTo>
                <a:lnTo>
                  <a:pt x="647623" y="1059"/>
                </a:lnTo>
                <a:lnTo>
                  <a:pt x="591049" y="4184"/>
                </a:lnTo>
                <a:lnTo>
                  <a:pt x="535946" y="9290"/>
                </a:lnTo>
                <a:lnTo>
                  <a:pt x="482494" y="16296"/>
                </a:lnTo>
                <a:lnTo>
                  <a:pt x="430875" y="25120"/>
                </a:lnTo>
                <a:lnTo>
                  <a:pt x="381270" y="35678"/>
                </a:lnTo>
                <a:lnTo>
                  <a:pt x="333862" y="47889"/>
                </a:lnTo>
                <a:lnTo>
                  <a:pt x="288831" y="61671"/>
                </a:lnTo>
                <a:lnTo>
                  <a:pt x="246359" y="76940"/>
                </a:lnTo>
                <a:lnTo>
                  <a:pt x="206628" y="93614"/>
                </a:lnTo>
                <a:lnTo>
                  <a:pt x="169820" y="111612"/>
                </a:lnTo>
                <a:lnTo>
                  <a:pt x="136115" y="130850"/>
                </a:lnTo>
                <a:lnTo>
                  <a:pt x="78743" y="172719"/>
                </a:lnTo>
                <a:lnTo>
                  <a:pt x="35965" y="218561"/>
                </a:lnTo>
                <a:lnTo>
                  <a:pt x="9233" y="267719"/>
                </a:lnTo>
                <a:lnTo>
                  <a:pt x="0" y="319532"/>
                </a:lnTo>
                <a:lnTo>
                  <a:pt x="2338" y="345747"/>
                </a:lnTo>
                <a:lnTo>
                  <a:pt x="20502" y="396345"/>
                </a:lnTo>
                <a:lnTo>
                  <a:pt x="55439" y="443952"/>
                </a:lnTo>
                <a:lnTo>
                  <a:pt x="105696" y="487909"/>
                </a:lnTo>
                <a:lnTo>
                  <a:pt x="169820" y="527557"/>
                </a:lnTo>
                <a:lnTo>
                  <a:pt x="206628" y="545560"/>
                </a:lnTo>
                <a:lnTo>
                  <a:pt x="246359" y="562239"/>
                </a:lnTo>
                <a:lnTo>
                  <a:pt x="288831" y="577511"/>
                </a:lnTo>
                <a:lnTo>
                  <a:pt x="333862" y="591295"/>
                </a:lnTo>
                <a:lnTo>
                  <a:pt x="381270" y="603508"/>
                </a:lnTo>
                <a:lnTo>
                  <a:pt x="430875" y="614068"/>
                </a:lnTo>
                <a:lnTo>
                  <a:pt x="482494" y="622893"/>
                </a:lnTo>
                <a:lnTo>
                  <a:pt x="535946" y="629900"/>
                </a:lnTo>
                <a:lnTo>
                  <a:pt x="591049" y="635006"/>
                </a:lnTo>
                <a:lnTo>
                  <a:pt x="647623" y="638131"/>
                </a:lnTo>
                <a:lnTo>
                  <a:pt x="705485" y="639190"/>
                </a:lnTo>
                <a:lnTo>
                  <a:pt x="763346" y="638131"/>
                </a:lnTo>
                <a:lnTo>
                  <a:pt x="819920" y="635006"/>
                </a:lnTo>
                <a:lnTo>
                  <a:pt x="875023" y="629900"/>
                </a:lnTo>
                <a:lnTo>
                  <a:pt x="928475" y="622893"/>
                </a:lnTo>
                <a:lnTo>
                  <a:pt x="980094" y="614068"/>
                </a:lnTo>
                <a:lnTo>
                  <a:pt x="1029699" y="603508"/>
                </a:lnTo>
                <a:lnTo>
                  <a:pt x="1077107" y="591295"/>
                </a:lnTo>
                <a:lnTo>
                  <a:pt x="1122138" y="577511"/>
                </a:lnTo>
                <a:lnTo>
                  <a:pt x="1164610" y="562239"/>
                </a:lnTo>
                <a:lnTo>
                  <a:pt x="1204340" y="545560"/>
                </a:lnTo>
                <a:lnTo>
                  <a:pt x="1241149" y="527557"/>
                </a:lnTo>
                <a:lnTo>
                  <a:pt x="1274854" y="508312"/>
                </a:lnTo>
                <a:lnTo>
                  <a:pt x="1332226" y="466428"/>
                </a:lnTo>
                <a:lnTo>
                  <a:pt x="1375004" y="420564"/>
                </a:lnTo>
                <a:lnTo>
                  <a:pt x="1401736" y="371379"/>
                </a:lnTo>
                <a:lnTo>
                  <a:pt x="1410969" y="319532"/>
                </a:lnTo>
                <a:lnTo>
                  <a:pt x="1408631" y="293334"/>
                </a:lnTo>
                <a:lnTo>
                  <a:pt x="1390467" y="242767"/>
                </a:lnTo>
                <a:lnTo>
                  <a:pt x="1355530" y="195185"/>
                </a:lnTo>
                <a:lnTo>
                  <a:pt x="1305273" y="151247"/>
                </a:lnTo>
                <a:lnTo>
                  <a:pt x="1241149" y="111612"/>
                </a:lnTo>
                <a:lnTo>
                  <a:pt x="1204340" y="93614"/>
                </a:lnTo>
                <a:lnTo>
                  <a:pt x="1164610" y="76940"/>
                </a:lnTo>
                <a:lnTo>
                  <a:pt x="1122138" y="61671"/>
                </a:lnTo>
                <a:lnTo>
                  <a:pt x="1077107" y="47889"/>
                </a:lnTo>
                <a:lnTo>
                  <a:pt x="1029699" y="35678"/>
                </a:lnTo>
                <a:lnTo>
                  <a:pt x="980094" y="25120"/>
                </a:lnTo>
                <a:lnTo>
                  <a:pt x="928475" y="16296"/>
                </a:lnTo>
                <a:lnTo>
                  <a:pt x="875023" y="9290"/>
                </a:lnTo>
                <a:lnTo>
                  <a:pt x="819920" y="4184"/>
                </a:lnTo>
                <a:lnTo>
                  <a:pt x="763346" y="1059"/>
                </a:lnTo>
                <a:lnTo>
                  <a:pt x="705485" y="0"/>
                </a:lnTo>
                <a:close/>
              </a:path>
            </a:pathLst>
          </a:custGeom>
          <a:solidFill>
            <a:srgbClr val="AEB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0D85B57C-6968-487E-B7F4-C686B4F6FB46}"/>
              </a:ext>
            </a:extLst>
          </p:cNvPr>
          <p:cNvSpPr/>
          <p:nvPr/>
        </p:nvSpPr>
        <p:spPr>
          <a:xfrm>
            <a:off x="5902262" y="2898078"/>
            <a:ext cx="1773047" cy="1849374"/>
          </a:xfrm>
          <a:custGeom>
            <a:avLst/>
            <a:gdLst/>
            <a:ahLst/>
            <a:cxnLst/>
            <a:rect l="l" t="t" r="r" b="b"/>
            <a:pathLst>
              <a:path w="1773047" h="1849374">
                <a:moveTo>
                  <a:pt x="886460" y="0"/>
                </a:moveTo>
                <a:lnTo>
                  <a:pt x="886460" y="277367"/>
                </a:lnTo>
                <a:lnTo>
                  <a:pt x="0" y="277367"/>
                </a:lnTo>
                <a:lnTo>
                  <a:pt x="0" y="1572006"/>
                </a:lnTo>
                <a:lnTo>
                  <a:pt x="886460" y="1572006"/>
                </a:lnTo>
                <a:lnTo>
                  <a:pt x="886460" y="1849374"/>
                </a:lnTo>
                <a:lnTo>
                  <a:pt x="1773047" y="924687"/>
                </a:lnTo>
                <a:lnTo>
                  <a:pt x="886460" y="0"/>
                </a:lnTo>
                <a:close/>
              </a:path>
            </a:pathLst>
          </a:custGeom>
          <a:solidFill>
            <a:srgbClr val="D5D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F46C68C6-C376-4A26-B072-F8942B2948DF}"/>
              </a:ext>
            </a:extLst>
          </p:cNvPr>
          <p:cNvSpPr/>
          <p:nvPr/>
        </p:nvSpPr>
        <p:spPr>
          <a:xfrm>
            <a:off x="5902262" y="2898078"/>
            <a:ext cx="1773047" cy="1849374"/>
          </a:xfrm>
          <a:custGeom>
            <a:avLst/>
            <a:gdLst/>
            <a:ahLst/>
            <a:cxnLst/>
            <a:rect l="l" t="t" r="r" b="b"/>
            <a:pathLst>
              <a:path w="1773047" h="1849374">
                <a:moveTo>
                  <a:pt x="0" y="277367"/>
                </a:moveTo>
                <a:lnTo>
                  <a:pt x="886460" y="277367"/>
                </a:lnTo>
                <a:lnTo>
                  <a:pt x="886460" y="0"/>
                </a:lnTo>
                <a:lnTo>
                  <a:pt x="1773047" y="924687"/>
                </a:lnTo>
                <a:lnTo>
                  <a:pt x="886460" y="1849374"/>
                </a:lnTo>
                <a:lnTo>
                  <a:pt x="886460" y="1572006"/>
                </a:lnTo>
                <a:lnTo>
                  <a:pt x="0" y="1572006"/>
                </a:lnTo>
                <a:lnTo>
                  <a:pt x="0" y="277367"/>
                </a:lnTo>
                <a:close/>
              </a:path>
            </a:pathLst>
          </a:custGeom>
          <a:ln w="25400">
            <a:solidFill>
              <a:srgbClr val="D5D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1A5E16B9-BAE3-4B06-8A8A-1BECAE2EA1A5}"/>
              </a:ext>
            </a:extLst>
          </p:cNvPr>
          <p:cNvSpPr txBox="1"/>
          <p:nvPr/>
        </p:nvSpPr>
        <p:spPr>
          <a:xfrm>
            <a:off x="6052199" y="3577420"/>
            <a:ext cx="1318436" cy="513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marR="12700" indent="-114300">
              <a:lnSpc>
                <a:spcPts val="1250"/>
              </a:lnSpc>
              <a:buFont typeface="Arial"/>
              <a:buChar char="•"/>
              <a:tabLst>
                <a:tab pos="127000" algn="l"/>
              </a:tabLst>
            </a:pPr>
            <a:r>
              <a:rPr lang="pl-PL" sz="1200" spc="0" dirty="0">
                <a:latin typeface="Arial"/>
                <a:cs typeface="Arial"/>
              </a:rPr>
              <a:t>Zmiany ratingów</a:t>
            </a:r>
            <a:endParaRPr lang="en-US" sz="1200" dirty="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7000" algn="l"/>
              </a:tabLst>
            </a:pPr>
            <a:r>
              <a:rPr lang="en-US" sz="1200" spc="-50" dirty="0" err="1">
                <a:latin typeface="Arial"/>
                <a:cs typeface="Arial"/>
              </a:rPr>
              <a:t>Zmiana</a:t>
            </a:r>
            <a:r>
              <a:rPr lang="en-US" sz="1200" spc="-50" dirty="0">
                <a:latin typeface="Arial"/>
                <a:cs typeface="Arial"/>
              </a:rPr>
              <a:t> </a:t>
            </a:r>
            <a:r>
              <a:rPr lang="en-US" sz="1200" spc="-50" dirty="0" err="1">
                <a:latin typeface="Arial"/>
                <a:cs typeface="Arial"/>
              </a:rPr>
              <a:t>wartości</a:t>
            </a:r>
            <a:r>
              <a:rPr lang="en-US" sz="1200" spc="-50" dirty="0">
                <a:latin typeface="Arial"/>
                <a:cs typeface="Arial"/>
              </a:rPr>
              <a:t> </a:t>
            </a:r>
            <a:r>
              <a:rPr lang="en-US" sz="1200" spc="-50" dirty="0" err="1">
                <a:latin typeface="Arial"/>
                <a:cs typeface="Arial"/>
              </a:rPr>
              <a:t>zabezpieczeń</a:t>
            </a:r>
            <a:endParaRPr lang="pl-PL" sz="1200" spc="-50" dirty="0">
              <a:latin typeface="Arial"/>
              <a:cs typeface="Arial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C2D450A1-3DBB-41C1-87A2-00D41DC31F7E}"/>
              </a:ext>
            </a:extLst>
          </p:cNvPr>
          <p:cNvSpPr/>
          <p:nvPr/>
        </p:nvSpPr>
        <p:spPr>
          <a:xfrm>
            <a:off x="5859210" y="2197165"/>
            <a:ext cx="1519785" cy="639190"/>
          </a:xfrm>
          <a:custGeom>
            <a:avLst/>
            <a:gdLst/>
            <a:ahLst/>
            <a:cxnLst/>
            <a:rect l="l" t="t" r="r" b="b"/>
            <a:pathLst>
              <a:path w="1410970" h="639190">
                <a:moveTo>
                  <a:pt x="705485" y="0"/>
                </a:moveTo>
                <a:lnTo>
                  <a:pt x="647623" y="1059"/>
                </a:lnTo>
                <a:lnTo>
                  <a:pt x="591049" y="4184"/>
                </a:lnTo>
                <a:lnTo>
                  <a:pt x="535946" y="9290"/>
                </a:lnTo>
                <a:lnTo>
                  <a:pt x="482494" y="16296"/>
                </a:lnTo>
                <a:lnTo>
                  <a:pt x="430875" y="25120"/>
                </a:lnTo>
                <a:lnTo>
                  <a:pt x="381270" y="35678"/>
                </a:lnTo>
                <a:lnTo>
                  <a:pt x="333862" y="47889"/>
                </a:lnTo>
                <a:lnTo>
                  <a:pt x="288831" y="61671"/>
                </a:lnTo>
                <a:lnTo>
                  <a:pt x="246359" y="76940"/>
                </a:lnTo>
                <a:lnTo>
                  <a:pt x="206629" y="93614"/>
                </a:lnTo>
                <a:lnTo>
                  <a:pt x="169820" y="111612"/>
                </a:lnTo>
                <a:lnTo>
                  <a:pt x="136115" y="130850"/>
                </a:lnTo>
                <a:lnTo>
                  <a:pt x="78743" y="172719"/>
                </a:lnTo>
                <a:lnTo>
                  <a:pt x="35965" y="218561"/>
                </a:lnTo>
                <a:lnTo>
                  <a:pt x="9233" y="267719"/>
                </a:lnTo>
                <a:lnTo>
                  <a:pt x="0" y="319532"/>
                </a:lnTo>
                <a:lnTo>
                  <a:pt x="2338" y="345747"/>
                </a:lnTo>
                <a:lnTo>
                  <a:pt x="20502" y="396345"/>
                </a:lnTo>
                <a:lnTo>
                  <a:pt x="55439" y="443952"/>
                </a:lnTo>
                <a:lnTo>
                  <a:pt x="105696" y="487909"/>
                </a:lnTo>
                <a:lnTo>
                  <a:pt x="169820" y="527557"/>
                </a:lnTo>
                <a:lnTo>
                  <a:pt x="206629" y="545560"/>
                </a:lnTo>
                <a:lnTo>
                  <a:pt x="246359" y="562239"/>
                </a:lnTo>
                <a:lnTo>
                  <a:pt x="288831" y="577511"/>
                </a:lnTo>
                <a:lnTo>
                  <a:pt x="333862" y="591295"/>
                </a:lnTo>
                <a:lnTo>
                  <a:pt x="381270" y="603508"/>
                </a:lnTo>
                <a:lnTo>
                  <a:pt x="430875" y="614068"/>
                </a:lnTo>
                <a:lnTo>
                  <a:pt x="482494" y="622893"/>
                </a:lnTo>
                <a:lnTo>
                  <a:pt x="535946" y="629900"/>
                </a:lnTo>
                <a:lnTo>
                  <a:pt x="591049" y="635006"/>
                </a:lnTo>
                <a:lnTo>
                  <a:pt x="647623" y="638131"/>
                </a:lnTo>
                <a:lnTo>
                  <a:pt x="705485" y="639190"/>
                </a:lnTo>
                <a:lnTo>
                  <a:pt x="763346" y="638131"/>
                </a:lnTo>
                <a:lnTo>
                  <a:pt x="819920" y="635006"/>
                </a:lnTo>
                <a:lnTo>
                  <a:pt x="875023" y="629900"/>
                </a:lnTo>
                <a:lnTo>
                  <a:pt x="928475" y="622893"/>
                </a:lnTo>
                <a:lnTo>
                  <a:pt x="980094" y="614068"/>
                </a:lnTo>
                <a:lnTo>
                  <a:pt x="1029699" y="603508"/>
                </a:lnTo>
                <a:lnTo>
                  <a:pt x="1077107" y="591295"/>
                </a:lnTo>
                <a:lnTo>
                  <a:pt x="1122138" y="577511"/>
                </a:lnTo>
                <a:lnTo>
                  <a:pt x="1164610" y="562239"/>
                </a:lnTo>
                <a:lnTo>
                  <a:pt x="1204341" y="545560"/>
                </a:lnTo>
                <a:lnTo>
                  <a:pt x="1241149" y="527557"/>
                </a:lnTo>
                <a:lnTo>
                  <a:pt x="1274854" y="508312"/>
                </a:lnTo>
                <a:lnTo>
                  <a:pt x="1332226" y="466428"/>
                </a:lnTo>
                <a:lnTo>
                  <a:pt x="1375004" y="420564"/>
                </a:lnTo>
                <a:lnTo>
                  <a:pt x="1401736" y="371379"/>
                </a:lnTo>
                <a:lnTo>
                  <a:pt x="1410970" y="319532"/>
                </a:lnTo>
                <a:lnTo>
                  <a:pt x="1408631" y="293334"/>
                </a:lnTo>
                <a:lnTo>
                  <a:pt x="1390467" y="242767"/>
                </a:lnTo>
                <a:lnTo>
                  <a:pt x="1355530" y="195185"/>
                </a:lnTo>
                <a:lnTo>
                  <a:pt x="1305273" y="151247"/>
                </a:lnTo>
                <a:lnTo>
                  <a:pt x="1241149" y="111612"/>
                </a:lnTo>
                <a:lnTo>
                  <a:pt x="1204341" y="93614"/>
                </a:lnTo>
                <a:lnTo>
                  <a:pt x="1164610" y="76940"/>
                </a:lnTo>
                <a:lnTo>
                  <a:pt x="1122138" y="61671"/>
                </a:lnTo>
                <a:lnTo>
                  <a:pt x="1077107" y="47889"/>
                </a:lnTo>
                <a:lnTo>
                  <a:pt x="1029699" y="35678"/>
                </a:lnTo>
                <a:lnTo>
                  <a:pt x="980094" y="25120"/>
                </a:lnTo>
                <a:lnTo>
                  <a:pt x="928475" y="16296"/>
                </a:lnTo>
                <a:lnTo>
                  <a:pt x="875023" y="9290"/>
                </a:lnTo>
                <a:lnTo>
                  <a:pt x="819920" y="4184"/>
                </a:lnTo>
                <a:lnTo>
                  <a:pt x="763346" y="1059"/>
                </a:lnTo>
                <a:lnTo>
                  <a:pt x="705485" y="0"/>
                </a:lnTo>
                <a:close/>
              </a:path>
            </a:pathLst>
          </a:custGeom>
          <a:solidFill>
            <a:srgbClr val="7596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14B653CD-9031-43B9-8D1C-00A186CB05A3}"/>
              </a:ext>
            </a:extLst>
          </p:cNvPr>
          <p:cNvSpPr/>
          <p:nvPr/>
        </p:nvSpPr>
        <p:spPr>
          <a:xfrm>
            <a:off x="7746302" y="2898078"/>
            <a:ext cx="1773174" cy="1849374"/>
          </a:xfrm>
          <a:custGeom>
            <a:avLst/>
            <a:gdLst/>
            <a:ahLst/>
            <a:cxnLst/>
            <a:rect l="l" t="t" r="r" b="b"/>
            <a:pathLst>
              <a:path w="1773174" h="1849374">
                <a:moveTo>
                  <a:pt x="886586" y="0"/>
                </a:moveTo>
                <a:lnTo>
                  <a:pt x="886586" y="277367"/>
                </a:lnTo>
                <a:lnTo>
                  <a:pt x="0" y="277367"/>
                </a:lnTo>
                <a:lnTo>
                  <a:pt x="0" y="1572006"/>
                </a:lnTo>
                <a:lnTo>
                  <a:pt x="886586" y="1572006"/>
                </a:lnTo>
                <a:lnTo>
                  <a:pt x="886586" y="1849374"/>
                </a:lnTo>
                <a:lnTo>
                  <a:pt x="1773174" y="924687"/>
                </a:lnTo>
                <a:lnTo>
                  <a:pt x="886586" y="0"/>
                </a:lnTo>
                <a:close/>
              </a:path>
            </a:pathLst>
          </a:custGeom>
          <a:solidFill>
            <a:srgbClr val="DFCE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6232833-9AD9-4A4B-84AF-42AC45A9C4BB}"/>
              </a:ext>
            </a:extLst>
          </p:cNvPr>
          <p:cNvSpPr/>
          <p:nvPr/>
        </p:nvSpPr>
        <p:spPr>
          <a:xfrm>
            <a:off x="7746302" y="2898078"/>
            <a:ext cx="1773174" cy="1849374"/>
          </a:xfrm>
          <a:custGeom>
            <a:avLst/>
            <a:gdLst/>
            <a:ahLst/>
            <a:cxnLst/>
            <a:rect l="l" t="t" r="r" b="b"/>
            <a:pathLst>
              <a:path w="1773174" h="1849374">
                <a:moveTo>
                  <a:pt x="0" y="277367"/>
                </a:moveTo>
                <a:lnTo>
                  <a:pt x="886586" y="277367"/>
                </a:lnTo>
                <a:lnTo>
                  <a:pt x="886586" y="0"/>
                </a:lnTo>
                <a:lnTo>
                  <a:pt x="1773174" y="924687"/>
                </a:lnTo>
                <a:lnTo>
                  <a:pt x="886586" y="1849374"/>
                </a:lnTo>
                <a:lnTo>
                  <a:pt x="886586" y="1572006"/>
                </a:lnTo>
                <a:lnTo>
                  <a:pt x="0" y="1572006"/>
                </a:lnTo>
                <a:lnTo>
                  <a:pt x="0" y="277367"/>
                </a:lnTo>
                <a:close/>
              </a:path>
            </a:pathLst>
          </a:custGeom>
          <a:ln w="25400">
            <a:solidFill>
              <a:srgbClr val="DFC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CB86AF8E-FC8F-43D7-98AC-E3EFD431F3C3}"/>
              </a:ext>
            </a:extLst>
          </p:cNvPr>
          <p:cNvSpPr txBox="1"/>
          <p:nvPr/>
        </p:nvSpPr>
        <p:spPr>
          <a:xfrm>
            <a:off x="7919330" y="3533242"/>
            <a:ext cx="1127051" cy="830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marR="121920" indent="-114300">
              <a:lnSpc>
                <a:spcPts val="1250"/>
              </a:lnSpc>
              <a:buFont typeface="Arial"/>
              <a:buChar char="•"/>
              <a:tabLst>
                <a:tab pos="127000" algn="l"/>
              </a:tabLst>
            </a:pPr>
            <a:r>
              <a:rPr lang="pl-PL" sz="1200" spc="0" dirty="0">
                <a:latin typeface="Arial"/>
                <a:cs typeface="Arial"/>
              </a:rPr>
              <a:t>Testy stresu</a:t>
            </a:r>
            <a:endParaRPr sz="1200" dirty="0">
              <a:latin typeface="Arial"/>
              <a:cs typeface="Arial"/>
            </a:endParaRPr>
          </a:p>
          <a:p>
            <a:pPr marL="127000" marR="12700" indent="-114300">
              <a:lnSpc>
                <a:spcPts val="1250"/>
              </a:lnSpc>
              <a:spcBef>
                <a:spcPts val="210"/>
              </a:spcBef>
              <a:buFont typeface="Arial"/>
              <a:buChar char="•"/>
              <a:tabLst>
                <a:tab pos="127000" algn="l"/>
              </a:tabLst>
            </a:pPr>
            <a:r>
              <a:rPr lang="pl-PL" sz="1200" spc="5" dirty="0">
                <a:latin typeface="Arial"/>
                <a:cs typeface="Arial"/>
              </a:rPr>
              <a:t>Wkład w ryzyko banku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CB8A0EE5-FBBE-43B3-832A-A78A00124733}"/>
              </a:ext>
            </a:extLst>
          </p:cNvPr>
          <p:cNvSpPr/>
          <p:nvPr/>
        </p:nvSpPr>
        <p:spPr>
          <a:xfrm>
            <a:off x="7737604" y="2197165"/>
            <a:ext cx="1565884" cy="639190"/>
          </a:xfrm>
          <a:custGeom>
            <a:avLst/>
            <a:gdLst/>
            <a:ahLst/>
            <a:cxnLst/>
            <a:rect l="l" t="t" r="r" b="b"/>
            <a:pathLst>
              <a:path w="1410970" h="639190">
                <a:moveTo>
                  <a:pt x="705484" y="0"/>
                </a:moveTo>
                <a:lnTo>
                  <a:pt x="647623" y="1059"/>
                </a:lnTo>
                <a:lnTo>
                  <a:pt x="591049" y="4184"/>
                </a:lnTo>
                <a:lnTo>
                  <a:pt x="535946" y="9290"/>
                </a:lnTo>
                <a:lnTo>
                  <a:pt x="482494" y="16296"/>
                </a:lnTo>
                <a:lnTo>
                  <a:pt x="430875" y="25120"/>
                </a:lnTo>
                <a:lnTo>
                  <a:pt x="381270" y="35678"/>
                </a:lnTo>
                <a:lnTo>
                  <a:pt x="333862" y="47889"/>
                </a:lnTo>
                <a:lnTo>
                  <a:pt x="288831" y="61671"/>
                </a:lnTo>
                <a:lnTo>
                  <a:pt x="246359" y="76940"/>
                </a:lnTo>
                <a:lnTo>
                  <a:pt x="206628" y="93614"/>
                </a:lnTo>
                <a:lnTo>
                  <a:pt x="169820" y="111612"/>
                </a:lnTo>
                <a:lnTo>
                  <a:pt x="136115" y="130850"/>
                </a:lnTo>
                <a:lnTo>
                  <a:pt x="78743" y="172719"/>
                </a:lnTo>
                <a:lnTo>
                  <a:pt x="35965" y="218561"/>
                </a:lnTo>
                <a:lnTo>
                  <a:pt x="9233" y="267719"/>
                </a:lnTo>
                <a:lnTo>
                  <a:pt x="0" y="319532"/>
                </a:lnTo>
                <a:lnTo>
                  <a:pt x="2338" y="345747"/>
                </a:lnTo>
                <a:lnTo>
                  <a:pt x="20502" y="396345"/>
                </a:lnTo>
                <a:lnTo>
                  <a:pt x="55439" y="443952"/>
                </a:lnTo>
                <a:lnTo>
                  <a:pt x="105696" y="487909"/>
                </a:lnTo>
                <a:lnTo>
                  <a:pt x="169820" y="527557"/>
                </a:lnTo>
                <a:lnTo>
                  <a:pt x="206629" y="545560"/>
                </a:lnTo>
                <a:lnTo>
                  <a:pt x="246359" y="562239"/>
                </a:lnTo>
                <a:lnTo>
                  <a:pt x="288831" y="577511"/>
                </a:lnTo>
                <a:lnTo>
                  <a:pt x="333862" y="591295"/>
                </a:lnTo>
                <a:lnTo>
                  <a:pt x="381270" y="603508"/>
                </a:lnTo>
                <a:lnTo>
                  <a:pt x="430875" y="614068"/>
                </a:lnTo>
                <a:lnTo>
                  <a:pt x="482494" y="622893"/>
                </a:lnTo>
                <a:lnTo>
                  <a:pt x="535946" y="629900"/>
                </a:lnTo>
                <a:lnTo>
                  <a:pt x="591049" y="635006"/>
                </a:lnTo>
                <a:lnTo>
                  <a:pt x="647623" y="638131"/>
                </a:lnTo>
                <a:lnTo>
                  <a:pt x="705484" y="639190"/>
                </a:lnTo>
                <a:lnTo>
                  <a:pt x="763346" y="638131"/>
                </a:lnTo>
                <a:lnTo>
                  <a:pt x="819920" y="635006"/>
                </a:lnTo>
                <a:lnTo>
                  <a:pt x="875023" y="629900"/>
                </a:lnTo>
                <a:lnTo>
                  <a:pt x="928475" y="622893"/>
                </a:lnTo>
                <a:lnTo>
                  <a:pt x="980094" y="614068"/>
                </a:lnTo>
                <a:lnTo>
                  <a:pt x="1029699" y="603508"/>
                </a:lnTo>
                <a:lnTo>
                  <a:pt x="1077107" y="591295"/>
                </a:lnTo>
                <a:lnTo>
                  <a:pt x="1122138" y="577511"/>
                </a:lnTo>
                <a:lnTo>
                  <a:pt x="1164610" y="562239"/>
                </a:lnTo>
                <a:lnTo>
                  <a:pt x="1204341" y="545560"/>
                </a:lnTo>
                <a:lnTo>
                  <a:pt x="1241149" y="527557"/>
                </a:lnTo>
                <a:lnTo>
                  <a:pt x="1274854" y="508312"/>
                </a:lnTo>
                <a:lnTo>
                  <a:pt x="1332226" y="466428"/>
                </a:lnTo>
                <a:lnTo>
                  <a:pt x="1375004" y="420564"/>
                </a:lnTo>
                <a:lnTo>
                  <a:pt x="1401736" y="371379"/>
                </a:lnTo>
                <a:lnTo>
                  <a:pt x="1410970" y="319532"/>
                </a:lnTo>
                <a:lnTo>
                  <a:pt x="1408631" y="293334"/>
                </a:lnTo>
                <a:lnTo>
                  <a:pt x="1390467" y="242767"/>
                </a:lnTo>
                <a:lnTo>
                  <a:pt x="1355530" y="195185"/>
                </a:lnTo>
                <a:lnTo>
                  <a:pt x="1305273" y="151247"/>
                </a:lnTo>
                <a:lnTo>
                  <a:pt x="1241149" y="111612"/>
                </a:lnTo>
                <a:lnTo>
                  <a:pt x="1204341" y="93614"/>
                </a:lnTo>
                <a:lnTo>
                  <a:pt x="1164610" y="76940"/>
                </a:lnTo>
                <a:lnTo>
                  <a:pt x="1122138" y="61671"/>
                </a:lnTo>
                <a:lnTo>
                  <a:pt x="1077107" y="47889"/>
                </a:lnTo>
                <a:lnTo>
                  <a:pt x="1029699" y="35678"/>
                </a:lnTo>
                <a:lnTo>
                  <a:pt x="980094" y="25120"/>
                </a:lnTo>
                <a:lnTo>
                  <a:pt x="928475" y="16296"/>
                </a:lnTo>
                <a:lnTo>
                  <a:pt x="875023" y="9290"/>
                </a:lnTo>
                <a:lnTo>
                  <a:pt x="819920" y="4184"/>
                </a:lnTo>
                <a:lnTo>
                  <a:pt x="763346" y="1059"/>
                </a:lnTo>
                <a:lnTo>
                  <a:pt x="705484" y="0"/>
                </a:lnTo>
                <a:close/>
              </a:path>
            </a:pathLst>
          </a:custGeom>
          <a:solidFill>
            <a:srgbClr val="A3372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389AE26-B649-43AF-BF68-9BC8BA574441}"/>
              </a:ext>
            </a:extLst>
          </p:cNvPr>
          <p:cNvSpPr txBox="1"/>
          <p:nvPr/>
        </p:nvSpPr>
        <p:spPr>
          <a:xfrm>
            <a:off x="407922" y="6002782"/>
            <a:ext cx="9202421" cy="499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209D2156-09EB-4E88-B51C-53E9D8C878E0}"/>
              </a:ext>
            </a:extLst>
          </p:cNvPr>
          <p:cNvSpPr txBox="1"/>
          <p:nvPr/>
        </p:nvSpPr>
        <p:spPr>
          <a:xfrm>
            <a:off x="2117343" y="2432082"/>
            <a:ext cx="1615095" cy="239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 algn="ctr">
              <a:lnSpc>
                <a:spcPts val="1270"/>
              </a:lnSpc>
            </a:pPr>
            <a:r>
              <a:rPr lang="pl-PL" sz="1400" b="1" spc="-70" dirty="0">
                <a:solidFill>
                  <a:srgbClr val="FFFFFF"/>
                </a:solidFill>
                <a:latin typeface="Arial"/>
                <a:cs typeface="Arial"/>
              </a:rPr>
              <a:t>Decyzja kredytowa</a:t>
            </a:r>
            <a:endParaRPr lang="pl-PL" sz="1400" dirty="0">
              <a:latin typeface="Arial"/>
              <a:cs typeface="Arial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AA124C40-C3CE-4571-B923-0C01F93277B1}"/>
              </a:ext>
            </a:extLst>
          </p:cNvPr>
          <p:cNvSpPr txBox="1"/>
          <p:nvPr/>
        </p:nvSpPr>
        <p:spPr>
          <a:xfrm>
            <a:off x="273491" y="2433845"/>
            <a:ext cx="1615095" cy="239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 algn="ctr">
              <a:lnSpc>
                <a:spcPts val="1270"/>
              </a:lnSpc>
            </a:pPr>
            <a:r>
              <a:rPr lang="pl-PL" sz="1400" b="1" spc="-70" dirty="0">
                <a:solidFill>
                  <a:srgbClr val="FFFFFF"/>
                </a:solidFill>
                <a:latin typeface="Arial"/>
                <a:cs typeface="Arial"/>
              </a:rPr>
              <a:t>Kontakt z klientem</a:t>
            </a:r>
            <a:endParaRPr lang="pl-PL" sz="1400" dirty="0">
              <a:latin typeface="Arial"/>
              <a:cs typeface="Arial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6D4D2CC1-5388-474A-B18C-4D9DB6078014}"/>
              </a:ext>
            </a:extLst>
          </p:cNvPr>
          <p:cNvSpPr txBox="1"/>
          <p:nvPr/>
        </p:nvSpPr>
        <p:spPr>
          <a:xfrm>
            <a:off x="3987103" y="2432082"/>
            <a:ext cx="1615095" cy="239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 algn="ctr">
              <a:lnSpc>
                <a:spcPts val="1270"/>
              </a:lnSpc>
            </a:pPr>
            <a:r>
              <a:rPr lang="pl-PL" sz="1400" b="1" spc="-70" dirty="0">
                <a:solidFill>
                  <a:srgbClr val="FFFFFF"/>
                </a:solidFill>
                <a:latin typeface="Arial"/>
                <a:cs typeface="Arial"/>
              </a:rPr>
              <a:t>Wymogi kapitałowe</a:t>
            </a:r>
            <a:endParaRPr lang="pl-PL" sz="1400" dirty="0">
              <a:latin typeface="Arial"/>
              <a:cs typeface="Arial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A12E9E8F-5154-4E35-ACCD-D85424783B03}"/>
              </a:ext>
            </a:extLst>
          </p:cNvPr>
          <p:cNvSpPr txBox="1"/>
          <p:nvPr/>
        </p:nvSpPr>
        <p:spPr>
          <a:xfrm>
            <a:off x="5765646" y="2432081"/>
            <a:ext cx="1615095" cy="239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 algn="ctr">
              <a:lnSpc>
                <a:spcPts val="1270"/>
              </a:lnSpc>
            </a:pPr>
            <a:r>
              <a:rPr lang="pl-PL" sz="1400" b="1" spc="-70" dirty="0">
                <a:solidFill>
                  <a:srgbClr val="FFFFFF"/>
                </a:solidFill>
                <a:latin typeface="Arial"/>
                <a:cs typeface="Arial"/>
              </a:rPr>
              <a:t>Wycena</a:t>
            </a:r>
            <a:endParaRPr lang="pl-PL" sz="1400" dirty="0">
              <a:latin typeface="Arial"/>
              <a:cs typeface="Arial"/>
            </a:endParaRPr>
          </a:p>
        </p:txBody>
      </p:sp>
      <p:sp>
        <p:nvSpPr>
          <p:cNvPr id="35" name="object 8">
            <a:extLst>
              <a:ext uri="{FF2B5EF4-FFF2-40B4-BE49-F238E27FC236}">
                <a16:creationId xmlns:a16="http://schemas.microsoft.com/office/drawing/2014/main" id="{90E308D5-4349-45F3-A6F4-339DE4519416}"/>
              </a:ext>
            </a:extLst>
          </p:cNvPr>
          <p:cNvSpPr txBox="1"/>
          <p:nvPr/>
        </p:nvSpPr>
        <p:spPr>
          <a:xfrm>
            <a:off x="7675309" y="2454189"/>
            <a:ext cx="1615095" cy="239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 algn="ctr">
              <a:lnSpc>
                <a:spcPts val="1270"/>
              </a:lnSpc>
            </a:pPr>
            <a:r>
              <a:rPr lang="pl-PL" sz="1400" b="1" spc="-70" dirty="0">
                <a:solidFill>
                  <a:srgbClr val="FFFFFF"/>
                </a:solidFill>
                <a:latin typeface="Arial"/>
                <a:cs typeface="Arial"/>
              </a:rPr>
              <a:t>Monitorowanie</a:t>
            </a:r>
            <a:endParaRPr lang="pl-PL" sz="140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73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947939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sz="2000" dirty="0"/>
              <a:t>R jest obecnie używany do prototypowania większości modeli</a:t>
            </a:r>
          </a:p>
          <a:p>
            <a:r>
              <a:rPr lang="pl-PL" sz="2000" dirty="0"/>
              <a:t>R jest używany jako środowisko produkcyjne dla wielu modeli: </a:t>
            </a:r>
          </a:p>
          <a:p>
            <a:pPr lvl="1"/>
            <a:r>
              <a:rPr lang="pl-PL" sz="1800" dirty="0"/>
              <a:t>z wyłączeniem modeli związanych z transakcjami na giełdzie</a:t>
            </a:r>
          </a:p>
          <a:p>
            <a:r>
              <a:rPr lang="pl-PL" sz="2000" dirty="0"/>
              <a:t>Inne środowiska/języki, które są silnie obecne: C++, SAS, </a:t>
            </a:r>
            <a:r>
              <a:rPr lang="pl-PL" sz="2000" dirty="0" err="1"/>
              <a:t>Matlab</a:t>
            </a:r>
            <a:endParaRPr lang="pl-PL" sz="2000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5000" dirty="0"/>
              <a:t>R w </a:t>
            </a:r>
            <a:r>
              <a:rPr lang="pl-PL" sz="5000" dirty="0">
                <a:solidFill>
                  <a:srgbClr val="FF0000"/>
                </a:solidFill>
              </a:rPr>
              <a:t>UBS</a:t>
            </a:r>
            <a:endParaRPr lang="en-GB" sz="5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Why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R?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4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sz="5000" dirty="0"/>
              <a:t>Modelowanie ryzyka </a:t>
            </a:r>
            <a:r>
              <a:rPr lang="pl-PL" sz="5000" dirty="0">
                <a:solidFill>
                  <a:srgbClr val="FF0000"/>
                </a:solidFill>
              </a:rPr>
              <a:t>w</a:t>
            </a:r>
            <a:r>
              <a:rPr lang="pl-PL" sz="5000" dirty="0"/>
              <a:t> </a:t>
            </a:r>
            <a:r>
              <a:rPr lang="pl-PL" sz="5000" dirty="0">
                <a:solidFill>
                  <a:schemeClr val="tx2"/>
                </a:solidFill>
              </a:rPr>
              <a:t>Krakowie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1590183" y="1440463"/>
            <a:ext cx="7087091" cy="713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1pPr>
            <a:lvl2pPr marL="461963" indent="-236538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2pPr>
            <a:lvl3pPr marL="688975" indent="-227013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3pPr>
            <a:lvl4pPr marL="914400" indent="-225425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4pPr>
            <a:lvl5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dirty="0">
                <a:latin typeface="Frutiger 45 Light" panose="020B0603020202020204" pitchFamily="34" charset="0"/>
              </a:rPr>
              <a:t>Jesteśmy </a:t>
            </a:r>
            <a:r>
              <a:rPr lang="pl-PL" sz="1400" dirty="0" err="1">
                <a:latin typeface="Frutiger 45 Light" panose="020B0603020202020204" pitchFamily="34" charset="0"/>
              </a:rPr>
              <a:t>międzynardowym</a:t>
            </a:r>
            <a:r>
              <a:rPr lang="pl-PL" sz="1400" dirty="0">
                <a:latin typeface="Frutiger 45 Light" panose="020B0603020202020204" pitchFamily="34" charset="0"/>
              </a:rPr>
              <a:t> zespołem statystyków, matematyków, fizyków i ekonometryków. </a:t>
            </a:r>
            <a:br>
              <a:rPr lang="pl-PL" sz="1400" dirty="0">
                <a:latin typeface="Frutiger 45 Light" panose="020B0603020202020204" pitchFamily="34" charset="0"/>
              </a:rPr>
            </a:br>
            <a:r>
              <a:rPr lang="pl-PL" sz="1400" dirty="0">
                <a:latin typeface="Frutiger 45 Light" panose="020B0603020202020204" pitchFamily="34" charset="0"/>
              </a:rPr>
              <a:t>Ponad połowa z nas, tutaj </a:t>
            </a:r>
            <a:r>
              <a:rPr lang="en-US" sz="1400" dirty="0">
                <a:latin typeface="Frutiger 45 Light" panose="020B0603020202020204" pitchFamily="34" charset="0"/>
              </a:rPr>
              <a:t>w</a:t>
            </a:r>
            <a:r>
              <a:rPr lang="pl-PL" sz="1400" dirty="0">
                <a:latin typeface="Frutiger 45 Light" panose="020B0603020202020204" pitchFamily="34" charset="0"/>
              </a:rPr>
              <a:t> Krakowie, jest spoza Polski </a:t>
            </a:r>
          </a:p>
          <a:p>
            <a:pPr marL="0" indent="0">
              <a:buNone/>
            </a:pPr>
            <a:endParaRPr lang="pl-PL" sz="1400" dirty="0">
              <a:latin typeface="Frutiger 45 Light" panose="020B0603020202020204" pitchFamily="34" charset="0"/>
            </a:endParaRP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1590184" y="2540947"/>
            <a:ext cx="7087090" cy="713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1pPr>
            <a:lvl2pPr marL="461963" indent="-236538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2pPr>
            <a:lvl3pPr marL="688975" indent="-227013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3pPr>
            <a:lvl4pPr marL="914400" indent="-225425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4pPr>
            <a:lvl5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dirty="0">
                <a:latin typeface="Frutiger 45 Light" panose="020B0603020202020204" pitchFamily="34" charset="0"/>
              </a:rPr>
              <a:t>Tworzymy środowisko ludzi zafasynowanych modelowaniem, którzy chętnie dzielą się swoją wiedzą</a:t>
            </a: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1590184" y="3632095"/>
            <a:ext cx="6829916" cy="713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1pPr>
            <a:lvl2pPr marL="461963" indent="-236538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2pPr>
            <a:lvl3pPr marL="688975" indent="-227013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3pPr>
            <a:lvl4pPr marL="914400" indent="-225425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4pPr>
            <a:lvl5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dirty="0">
                <a:latin typeface="Frutiger 45 Light" panose="020B0603020202020204" pitchFamily="34" charset="0"/>
              </a:rPr>
              <a:t>Budujemy i zapewniamy poprawne działanie modeli używanych przez UBS globalnie </a:t>
            </a:r>
            <a:br>
              <a:rPr lang="pl-PL" sz="1400" dirty="0">
                <a:latin typeface="Frutiger 45 Light" panose="020B0603020202020204" pitchFamily="34" charset="0"/>
              </a:rPr>
            </a:br>
            <a:endParaRPr lang="pl-PL" sz="1400" dirty="0">
              <a:latin typeface="Frutiger 45 Light" panose="020B0603020202020204" pitchFamily="34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1586683" y="5493341"/>
            <a:ext cx="6922738" cy="1029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1pPr>
            <a:lvl2pPr marL="461963" indent="-236538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2pPr>
            <a:lvl3pPr marL="688975" indent="-227013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3pPr>
            <a:lvl4pPr marL="914400" indent="-225425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4pPr>
            <a:lvl5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dirty="0">
                <a:latin typeface="Frutiger 45 Light" panose="020B0603020202020204" pitchFamily="34" charset="0"/>
              </a:rPr>
              <a:t>Funkcjonujemy w ramach globalnych zespołów z Zurychem, Krakowem i Londynem jako głównymi lokalizacjami</a:t>
            </a:r>
          </a:p>
        </p:txBody>
      </p:sp>
      <p:pic>
        <p:nvPicPr>
          <p:cNvPr id="2051" name="Picture 3" descr="Y:\2. Employer branding\13. Ania\Ikony\ubs_icons_set2\png\Trade-finance_256x256_carb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1" y="5471279"/>
            <a:ext cx="864360" cy="8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:\2. Employer branding\13. Ania\Ikony\ubs_icons_set2\png\Ideas_256x256_carb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5" y="2540947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Y:\2. Employer branding\13. Ania\Ikony\ubs_icons_set2\png\Administration-budget-wrench_256x25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3" y="3587412"/>
            <a:ext cx="802866" cy="80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1" y="4572563"/>
            <a:ext cx="887648" cy="687427"/>
          </a:xfrm>
          <a:prstGeom prst="rect">
            <a:avLst/>
          </a:prstGeom>
        </p:spPr>
      </p:pic>
      <p:sp>
        <p:nvSpPr>
          <p:cNvPr id="12" name="Content Placeholder 9"/>
          <p:cNvSpPr txBox="1">
            <a:spLocks/>
          </p:cNvSpPr>
          <p:nvPr/>
        </p:nvSpPr>
        <p:spPr>
          <a:xfrm>
            <a:off x="1590184" y="4585154"/>
            <a:ext cx="6153814" cy="713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1pPr>
            <a:lvl2pPr marL="461963" indent="-236538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2pPr>
            <a:lvl3pPr marL="688975" indent="-227013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3pPr>
            <a:lvl4pPr marL="914400" indent="-225425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4pPr>
            <a:lvl5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 panose="020B0503040202020204" pitchFamily="34" charset="0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dirty="0">
                <a:latin typeface="Frutiger 45 Light" panose="020B0603020202020204" pitchFamily="34" charset="0"/>
              </a:rPr>
              <a:t>Używamy R jako głównego narzędzia do modelowania</a:t>
            </a:r>
          </a:p>
          <a:p>
            <a:pPr marL="0" indent="0">
              <a:buNone/>
            </a:pPr>
            <a:br>
              <a:rPr lang="pl-PL" sz="1400" dirty="0">
                <a:latin typeface="Frutiger 45 Light" panose="020B0603020202020204" pitchFamily="34" charset="0"/>
              </a:rPr>
            </a:br>
            <a:endParaRPr lang="pl-PL" sz="1400" dirty="0">
              <a:latin typeface="Frutiger 45 Light" panose="020B0603020202020204" pitchFamily="34" charset="0"/>
            </a:endParaRPr>
          </a:p>
        </p:txBody>
      </p:sp>
      <p:pic>
        <p:nvPicPr>
          <p:cNvPr id="1026" name="Picture 2" descr="\\UBSPROD.MSAD.UBS.NET\UserData\WROBELA\Home\Documents\Corporate\Branding_materials\Icons\png\Earth_256x256_carb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8" y="1440463"/>
            <a:ext cx="885386" cy="8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2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pl-PL" sz="5000" dirty="0"/>
              <a:t>Nasze</a:t>
            </a:r>
            <a:r>
              <a:rPr lang="pl-PL" sz="5000" dirty="0">
                <a:solidFill>
                  <a:srgbClr val="FF0000"/>
                </a:solidFill>
              </a:rPr>
              <a:t> zespoły</a:t>
            </a:r>
            <a:r>
              <a:rPr lang="pl-PL" sz="5000" dirty="0">
                <a:solidFill>
                  <a:srgbClr val="FF0000"/>
                </a:solidFill>
                <a:latin typeface="Frutiger 45 Light" panose="020B0603020202020204" pitchFamily="34" charset="0"/>
                <a:ea typeface="MS PGothic"/>
                <a:cs typeface="+mn-cs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47" y="5499260"/>
            <a:ext cx="4573778" cy="84851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latin typeface="Frutiger 45 Light" panose="020B0603020202020204" pitchFamily="34" charset="0"/>
              </a:rPr>
              <a:t>Political</a:t>
            </a:r>
            <a:r>
              <a:rPr lang="en-US" sz="2000" dirty="0">
                <a:latin typeface="Frutiger 45 Light" panose="020B0603020202020204" pitchFamily="34" charset="0"/>
              </a:rPr>
              <a:t> </a:t>
            </a:r>
            <a:r>
              <a:rPr lang="en-US" sz="1400" dirty="0">
                <a:latin typeface="Frutiger 45 Light" panose="020B0603020202020204" pitchFamily="34" charset="0"/>
              </a:rPr>
              <a:t>and</a:t>
            </a:r>
            <a:r>
              <a:rPr lang="en-US" sz="2000" dirty="0">
                <a:latin typeface="Frutiger 45 Light" panose="020B0603020202020204" pitchFamily="34" charset="0"/>
              </a:rPr>
              <a:t> </a:t>
            </a:r>
            <a:r>
              <a:rPr lang="en-US" sz="2800" dirty="0">
                <a:latin typeface="Frutiger 45 Light" panose="020B0603020202020204" pitchFamily="34" charset="0"/>
              </a:rPr>
              <a:t>Country</a:t>
            </a:r>
            <a:r>
              <a:rPr lang="pl-PL" sz="2800" dirty="0">
                <a:latin typeface="Frutiger 45 Light" panose="020B0603020202020204" pitchFamily="34" charset="0"/>
              </a:rPr>
              <a:t> </a:t>
            </a:r>
            <a:r>
              <a:rPr lang="en-US" sz="1400" dirty="0">
                <a:latin typeface="Frutiger 45 Light" panose="020B0603020202020204" pitchFamily="34" charset="0"/>
              </a:rPr>
              <a:t>Risk Methodology</a:t>
            </a:r>
            <a:endParaRPr lang="pl-PL" sz="1400" dirty="0">
              <a:latin typeface="Frutiger 45 Light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latin typeface="Frutiger 45 Light" panose="020B0603020202020204" pitchFamily="34" charset="0"/>
            </a:endParaRPr>
          </a:p>
          <a:p>
            <a:endParaRPr lang="pl-PL" dirty="0"/>
          </a:p>
        </p:txBody>
      </p:sp>
      <p:pic>
        <p:nvPicPr>
          <p:cNvPr id="2050" name="Picture 2" descr="C:\Users\safarynm\AppData\Local\Temp\wz7acc\png\Settings-assets_256x256_carb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30375"/>
            <a:ext cx="663575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26947" y="1825625"/>
            <a:ext cx="2476500" cy="546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/>
            <a:r>
              <a:rPr lang="pl-PL" sz="2800" dirty="0">
                <a:solidFill>
                  <a:prstClr val="black"/>
                </a:solidFill>
                <a:latin typeface="Frutiger 45 Light" panose="020B0603020202020204" pitchFamily="34" charset="0"/>
              </a:rPr>
              <a:t>Credit </a:t>
            </a:r>
            <a:r>
              <a:rPr lang="pl-PL" sz="1400" dirty="0">
                <a:solidFill>
                  <a:prstClr val="black"/>
                </a:solidFill>
                <a:latin typeface="Frutiger 45 Light" panose="020B0603020202020204" pitchFamily="34" charset="0"/>
              </a:rPr>
              <a:t>Risk</a:t>
            </a:r>
            <a:r>
              <a:rPr lang="pl-PL" sz="2000" dirty="0">
                <a:solidFill>
                  <a:prstClr val="black"/>
                </a:solidFill>
                <a:latin typeface="Frutiger 45 Light" panose="020B0603020202020204" pitchFamily="34" charset="0"/>
              </a:rPr>
              <a:t> </a:t>
            </a:r>
            <a:r>
              <a:rPr lang="pl-PL" sz="1400" dirty="0">
                <a:solidFill>
                  <a:prstClr val="black"/>
                </a:solidFill>
                <a:latin typeface="Frutiger 45 Light" panose="020B0603020202020204" pitchFamily="34" charset="0"/>
              </a:rPr>
              <a:t>Methodology</a:t>
            </a:r>
          </a:p>
        </p:txBody>
      </p:sp>
      <p:pic>
        <p:nvPicPr>
          <p:cNvPr id="2051" name="Picture 3" descr="C:\Users\safarynm\AppData\Local\Temp\wze83e\png\Markets-instruments_256x256_carb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36" y="3550668"/>
            <a:ext cx="667512" cy="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6947" y="3657602"/>
            <a:ext cx="2609850" cy="5605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2800" dirty="0">
                <a:latin typeface="Frutiger 45 Light" panose="020B0603020202020204" pitchFamily="34" charset="0"/>
              </a:rPr>
              <a:t>Market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sz="1400" dirty="0">
                <a:latin typeface="Frutiger 45 Light" panose="020B0603020202020204" pitchFamily="34" charset="0"/>
              </a:rPr>
              <a:t>Risk Methodology</a:t>
            </a:r>
          </a:p>
        </p:txBody>
      </p:sp>
      <p:pic>
        <p:nvPicPr>
          <p:cNvPr id="2052" name="Picture 4" descr="C:\Users\safarynm\AppData\Local\Temp\wz8844\png\Budget-overview_256x256_carb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36" y="4479325"/>
            <a:ext cx="667512" cy="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26947" y="2683514"/>
            <a:ext cx="6926453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0"/>
              </a:spcBef>
            </a:pPr>
            <a:r>
              <a:rPr lang="pl-PL" sz="2800" dirty="0">
                <a:solidFill>
                  <a:prstClr val="black"/>
                </a:solidFill>
                <a:latin typeface="Frutiger 45 Light" panose="020B0603020202020204" pitchFamily="34" charset="0"/>
              </a:rPr>
              <a:t>Statistical </a:t>
            </a:r>
            <a:r>
              <a:rPr lang="en-US" sz="1400" dirty="0">
                <a:solidFill>
                  <a:prstClr val="black"/>
                </a:solidFill>
                <a:latin typeface="Frutiger 45 Light" panose="020B0603020202020204" pitchFamily="34" charset="0"/>
              </a:rPr>
              <a:t>Risk</a:t>
            </a:r>
            <a:r>
              <a:rPr lang="en-US" sz="2000" dirty="0">
                <a:solidFill>
                  <a:prstClr val="black"/>
                </a:solidFill>
                <a:latin typeface="Frutiger 45 Light" panose="020B06030202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utiger 45 Light" panose="020B0603020202020204" pitchFamily="34" charset="0"/>
              </a:rPr>
              <a:t>Aggregation</a:t>
            </a:r>
            <a:endParaRPr lang="pl-PL" sz="1400" dirty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pic>
        <p:nvPicPr>
          <p:cNvPr id="2053" name="Picture 5" descr="C:\Users\safarynm\AppData\Local\Temp\wz1602\png\Social-bookmarks_256x256_carb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0" y="2662176"/>
            <a:ext cx="667512" cy="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26947" y="4571431"/>
            <a:ext cx="2124075" cy="4832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400" dirty="0">
                <a:latin typeface="Frutiger 45 Light" panose="020B0603020202020204" pitchFamily="34" charset="0"/>
              </a:rPr>
              <a:t>Model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sz="2800" dirty="0">
                <a:latin typeface="Frutiger 45 Light" panose="020B0603020202020204" pitchFamily="34" charset="0"/>
              </a:rPr>
              <a:t>Validation</a:t>
            </a:r>
          </a:p>
        </p:txBody>
      </p:sp>
      <p:pic>
        <p:nvPicPr>
          <p:cNvPr id="2054" name="Picture 6" descr="C:\Users\safarynm\AppData\Local\Temp\wz86be\png\About-us_256x256_carb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36" y="5499260"/>
            <a:ext cx="667512" cy="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412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  <p:tag name="LAST PRINTED" val="4293766406250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CONCLUSION"/>
  <p:tag name="ISLOCKED" val="TRUE"/>
  <p:tag name="TOP" val="493464965820313E-12"/>
  <p:tag name="LEFT" val="120559997558594E-12"/>
  <p:tag name="HEIGHT" val="275000000000000E-13"/>
  <p:tag name="WIDTH" val="636159973144531E-1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</TotalTime>
  <Words>487</Words>
  <Application>Microsoft Office PowerPoint</Application>
  <PresentationFormat>Niestandardowy</PresentationFormat>
  <Paragraphs>128</Paragraphs>
  <Slides>11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21" baseType="lpstr">
      <vt:lpstr>Arial Unicode MS</vt:lpstr>
      <vt:lpstr>MS PGothic</vt:lpstr>
      <vt:lpstr>Arial</vt:lpstr>
      <vt:lpstr>Frutiger 45 Light</vt:lpstr>
      <vt:lpstr>Frutiger 55 Roman</vt:lpstr>
      <vt:lpstr>新細明體</vt:lpstr>
      <vt:lpstr>Symbol</vt:lpstr>
      <vt:lpstr>UBSHeadline</vt:lpstr>
      <vt:lpstr>PresXpress_OnScreen_Theme</vt:lpstr>
      <vt:lpstr>1_PresXpress_OnScreen_Theme</vt:lpstr>
      <vt:lpstr>Prezentacja programu PowerPoint</vt:lpstr>
      <vt:lpstr>Dlaczego UBS? </vt:lpstr>
      <vt:lpstr>UBS</vt:lpstr>
      <vt:lpstr>The world’s leading wealth manager</vt:lpstr>
      <vt:lpstr>The premier universal bank in Switzerland</vt:lpstr>
      <vt:lpstr>Czemu modelowanie ma duże znaczenie w bankowości</vt:lpstr>
      <vt:lpstr>R w UBS</vt:lpstr>
      <vt:lpstr>Modelowanie ryzyka w Krakowie</vt:lpstr>
      <vt:lpstr>Nasze zespoły:</vt:lpstr>
      <vt:lpstr>Wybrane modele:</vt:lpstr>
      <vt:lpstr>ubs.com/polandcareers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Bracher, Jonas</dc:creator>
  <cp:lastModifiedBy>Adam</cp:lastModifiedBy>
  <cp:revision>247</cp:revision>
  <cp:lastPrinted>2017-07-21T13:56:12Z</cp:lastPrinted>
  <dcterms:created xsi:type="dcterms:W3CDTF">2002-05-03T03:00:09Z</dcterms:created>
  <dcterms:modified xsi:type="dcterms:W3CDTF">2017-09-23T22:09:53Z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3.3.03</vt:lpwstr>
  </property>
  <property fmtid="{D5CDD505-2E9C-101B-9397-08002B2CF9AE}" pid="8" name="CurrentAddinVersion">
    <vt:lpwstr>3.3.02</vt:lpwstr>
  </property>
  <property fmtid="{D5CDD505-2E9C-101B-9397-08002B2CF9AE}" pid="9" name="CreateDate">
    <vt:lpwstr>11.04.2016 09:11:40</vt:lpwstr>
  </property>
  <property fmtid="{D5CDD505-2E9C-101B-9397-08002B2CF9AE}" pid="10" name="CreatedTemplateVersion">
    <vt:lpwstr>3.3.03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CoverPhotoIncluded">
    <vt:lpwstr>True</vt:lpwstr>
  </property>
  <property fmtid="{D5CDD505-2E9C-101B-9397-08002B2CF9AE}" pid="18" name="CoverPhotoIsCustom">
    <vt:lpwstr>False</vt:lpwstr>
  </property>
  <property fmtid="{D5CDD505-2E9C-101B-9397-08002B2CF9AE}" pid="19" name="InsideLogoIncluded">
    <vt:lpwstr>True</vt:lpwstr>
  </property>
  <property fmtid="{D5CDD505-2E9C-101B-9397-08002B2CF9AE}" pid="20" name="InsideLogoID">
    <vt:lpwstr>plain_co_w4</vt:lpwstr>
  </property>
  <property fmtid="{D5CDD505-2E9C-101B-9397-08002B2CF9AE}" pid="21" name="IncludeID.Ppt">
    <vt:lpwstr>False</vt:lpwstr>
  </property>
  <property fmtid="{D5CDD505-2E9C-101B-9397-08002B2CF9AE}" pid="22" name="IDStampItems">
    <vt:lpwstr>15</vt:lpwstr>
  </property>
  <property fmtid="{D5CDD505-2E9C-101B-9397-08002B2CF9AE}" pid="23" name="TOC.Ppt">
    <vt:lpwstr>True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1033</vt:lpwstr>
  </property>
  <property fmtid="{D5CDD505-2E9C-101B-9397-08002B2CF9AE}" pid="37" name="ContactPage.Ppt">
    <vt:lpwstr>True</vt:lpwstr>
  </property>
  <property fmtid="{D5CDD505-2E9C-101B-9397-08002B2CF9AE}" pid="38" name="CompanyName">
    <vt:lpwstr/>
  </property>
  <property fmtid="{D5CDD505-2E9C-101B-9397-08002B2CF9AE}" pid="39" name="CompanyNameExtension">
    <vt:lpwstr/>
  </property>
  <property fmtid="{D5CDD505-2E9C-101B-9397-08002B2CF9AE}" pid="40" name="CompanyDescriptor">
    <vt:lpwstr/>
  </property>
  <property fmtid="{D5CDD505-2E9C-101B-9397-08002B2CF9AE}" pid="41" name="CompanyType">
    <vt:lpwstr>0</vt:lpwstr>
  </property>
  <property fmtid="{D5CDD505-2E9C-101B-9397-08002B2CF9AE}" pid="42" name="BusinessUnit">
    <vt:lpwstr>UBSCC</vt:lpwstr>
  </property>
  <property fmtid="{D5CDD505-2E9C-101B-9397-08002B2CF9AE}" pid="43" name="Address.Office">
    <vt:lpwstr/>
  </property>
  <property fmtid="{D5CDD505-2E9C-101B-9397-08002B2CF9AE}" pid="44" name="Fax1.Office">
    <vt:lpwstr/>
  </property>
  <property fmtid="{D5CDD505-2E9C-101B-9397-08002B2CF9AE}" pid="45" name="Phone1.Office">
    <vt:lpwstr/>
  </property>
  <property fmtid="{D5CDD505-2E9C-101B-9397-08002B2CF9AE}" pid="46" name="CompanyID">
    <vt:lpwstr/>
  </property>
  <property fmtid="{D5CDD505-2E9C-101B-9397-08002B2CF9AE}" pid="47" name="CompanyLCID">
    <vt:lpwstr>0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/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True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1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/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DraftStamp.Ppt">
    <vt:bool>false</vt:bool>
  </property>
  <property fmtid="{D5CDD505-2E9C-101B-9397-08002B2CF9AE}" pid="154" name="_IQPDocumentId">
    <vt:lpwstr>73fd5e8f-06ae-4113-bbd0-5c473e5ed7f7</vt:lpwstr>
  </property>
  <property fmtid="{D5CDD505-2E9C-101B-9397-08002B2CF9AE}" pid="155" name="SecurityLevel">
    <vt:lpwstr>5</vt:lpwstr>
  </property>
</Properties>
</file>