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3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4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6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7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8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9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0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55" r:id="rId2"/>
  </p:sldMasterIdLst>
  <p:notesMasterIdLst>
    <p:notesMasterId r:id="rId15"/>
  </p:notesMasterIdLst>
  <p:handoutMasterIdLst>
    <p:handoutMasterId r:id="rId16"/>
  </p:handoutMasterIdLst>
  <p:sldIdLst>
    <p:sldId id="282" r:id="rId3"/>
    <p:sldId id="283" r:id="rId4"/>
    <p:sldId id="284" r:id="rId5"/>
    <p:sldId id="295" r:id="rId6"/>
    <p:sldId id="296" r:id="rId7"/>
    <p:sldId id="297" r:id="rId8"/>
    <p:sldId id="298" r:id="rId9"/>
    <p:sldId id="302" r:id="rId10"/>
    <p:sldId id="299" r:id="rId11"/>
    <p:sldId id="300" r:id="rId12"/>
    <p:sldId id="303" r:id="rId13"/>
    <p:sldId id="301" r:id="rId14"/>
  </p:sldIdLst>
  <p:sldSz cx="10058400" cy="7543800"/>
  <p:notesSz cx="6996113" cy="9282113"/>
  <p:custDataLst>
    <p:tags r:id="rId17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MS PGothic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robel, Adam" initials="WA" lastIdx="6" clrIdx="0"/>
  <p:cmAuthor id="1" name="Matraszek, Anna" initials="M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0" autoAdjust="0"/>
  </p:normalViewPr>
  <p:slideViewPr>
    <p:cSldViewPr snapToGrid="0">
      <p:cViewPr varScale="1">
        <p:scale>
          <a:sx n="68" d="100"/>
          <a:sy n="68" d="100"/>
        </p:scale>
        <p:origin x="384" y="67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32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413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9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312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46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2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4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3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4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5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6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7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8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latin typeface="Arial"/>
                <a:ea typeface="MS PGothic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82" r:id="rId2"/>
    <p:sldLayoutId id="2147484158" r:id="rId3"/>
    <p:sldLayoutId id="2147484159" r:id="rId4"/>
    <p:sldLayoutId id="2147484160" r:id="rId5"/>
    <p:sldLayoutId id="2147484169" r:id="rId6"/>
    <p:sldLayoutId id="2147484168" r:id="rId7"/>
    <p:sldLayoutId id="2147484171" r:id="rId8"/>
    <p:sldLayoutId id="2147484173" r:id="rId9"/>
    <p:sldLayoutId id="2147484174" r:id="rId10"/>
    <p:sldLayoutId id="2147484179" r:id="rId11"/>
    <p:sldLayoutId id="2147484178" r:id="rId12"/>
    <p:sldLayoutId id="2147484176" r:id="rId13"/>
    <p:sldLayoutId id="2147484180" r:id="rId14"/>
    <p:sldLayoutId id="2147484181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5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7.xml"/><Relationship Id="rId7" Type="http://schemas.openxmlformats.org/officeDocument/2006/relationships/tags" Target="../tags/tag156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65.xml"/><Relationship Id="rId7" Type="http://schemas.openxmlformats.org/officeDocument/2006/relationships/tags" Target="../tags/tag164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7" Type="http://schemas.openxmlformats.org/officeDocument/2006/relationships/image" Target="../media/image8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50"/>
            <a:ext cx="2788926" cy="3023622"/>
          </a:xfrm>
          <a:prstGeom prst="rect">
            <a:avLst/>
          </a:prstGeom>
        </p:spPr>
      </p:pic>
      <p:sp>
        <p:nvSpPr>
          <p:cNvPr id="11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2</a:t>
            </a:r>
            <a:r>
              <a:rPr lang="en-GB" dirty="0"/>
              <a:t>8</a:t>
            </a:r>
            <a:r>
              <a:rPr lang="pl-PL" dirty="0"/>
              <a:t> </a:t>
            </a:r>
            <a:r>
              <a:rPr lang="en-GB" dirty="0"/>
              <a:t>March</a:t>
            </a:r>
            <a:r>
              <a:rPr lang="pl-PL" dirty="0"/>
              <a:t> 2017</a:t>
            </a:r>
            <a:endParaRPr lang="en-US" dirty="0"/>
          </a:p>
        </p:txBody>
      </p:sp>
      <p:sp>
        <p:nvSpPr>
          <p:cNvPr id="9" name="PRESENTATION PRESENTER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Adam Wróbel</a:t>
            </a:r>
            <a:endParaRPr lang="en-US" dirty="0"/>
          </a:p>
        </p:txBody>
      </p:sp>
      <p:sp>
        <p:nvSpPr>
          <p:cNvPr id="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420624" y="2176273"/>
            <a:ext cx="8996754" cy="941832"/>
          </a:xfrm>
        </p:spPr>
        <p:txBody>
          <a:bodyPr/>
          <a:lstStyle/>
          <a:p>
            <a:r>
              <a:rPr lang="pl-PL" dirty="0"/>
              <a:t>Modelowanie statystyczne</a:t>
            </a:r>
            <a:endParaRPr lang="en-US" dirty="0"/>
          </a:p>
        </p:txBody>
      </p:sp>
      <p:sp>
        <p:nvSpPr>
          <p:cNvPr id="12" name="PRESENTATION INFOLINE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0" name="PRESENTATION PRESENTER FUNCTION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57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l-PL" dirty="0"/>
              <a:t>Materiały z wykładu:</a:t>
            </a:r>
            <a:r>
              <a:rPr lang="en-US" dirty="0"/>
              <a:t> https://github.com/AdamWrobel/UJ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Programowanie w R:</a:t>
            </a:r>
          </a:p>
          <a:p>
            <a:r>
              <a:rPr lang="pl-PL" dirty="0"/>
              <a:t>"Przewodnik po pakiecie R", Przemysław Biecek, 2017</a:t>
            </a:r>
          </a:p>
          <a:p>
            <a:r>
              <a:rPr lang="pl-PL" dirty="0"/>
              <a:t>"</a:t>
            </a:r>
            <a:r>
              <a:rPr lang="pl-PL" i="1" dirty="0"/>
              <a:t>R for Data Science</a:t>
            </a:r>
            <a:r>
              <a:rPr lang="pl-PL" dirty="0"/>
              <a:t>", Hadley Wickham, Garrett Grolemund, 2017</a:t>
            </a:r>
          </a:p>
          <a:p>
            <a:r>
              <a:rPr lang="pl-PL" i="1" dirty="0"/>
              <a:t>datacamp.com</a:t>
            </a:r>
          </a:p>
          <a:p>
            <a:r>
              <a:rPr lang="pl-PL" i="1" dirty="0"/>
              <a:t>r-bloggers.com</a:t>
            </a:r>
          </a:p>
          <a:p>
            <a:pPr marL="0" indent="0">
              <a:buNone/>
            </a:pPr>
            <a:r>
              <a:rPr lang="pl-PL" dirty="0"/>
              <a:t>Symulacje :</a:t>
            </a:r>
          </a:p>
          <a:p>
            <a:r>
              <a:rPr lang="pl-PL" dirty="0"/>
              <a:t>"</a:t>
            </a:r>
            <a:r>
              <a:rPr lang="en-US" dirty="0"/>
              <a:t>Monte Carlo Methods in Financial Engineering</a:t>
            </a:r>
            <a:r>
              <a:rPr lang="pl-PL" dirty="0"/>
              <a:t>", Paul Glasserman, 2003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marL="0" indent="0"/>
            <a:r>
              <a:rPr lang="pl-PL" dirty="0"/>
              <a:t>Polecana literatura/materiały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75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U. </a:t>
            </a:r>
            <a:r>
              <a:rPr lang="en-GB" dirty="0" err="1"/>
              <a:t>Schepsmeier</a:t>
            </a:r>
            <a:r>
              <a:rPr lang="en-GB" dirty="0"/>
              <a:t>, E. C. </a:t>
            </a:r>
            <a:r>
              <a:rPr lang="en-GB" dirty="0" err="1"/>
              <a:t>Brechmann</a:t>
            </a:r>
            <a:r>
              <a:rPr lang="en-GB" dirty="0"/>
              <a:t>, </a:t>
            </a:r>
            <a:r>
              <a:rPr lang="en-GB" dirty="0" err="1"/>
              <a:t>Modeling</a:t>
            </a:r>
            <a:r>
              <a:rPr lang="en-GB" dirty="0"/>
              <a:t> dependence with C- and D-vine copulas: The R package </a:t>
            </a:r>
            <a:r>
              <a:rPr lang="en-GB" dirty="0" err="1"/>
              <a:t>CDVine</a:t>
            </a:r>
            <a:r>
              <a:rPr lang="en-GB" dirty="0"/>
              <a:t>, 2013</a:t>
            </a:r>
          </a:p>
          <a:p>
            <a:r>
              <a:rPr lang="en-GB" dirty="0"/>
              <a:t>U. </a:t>
            </a:r>
            <a:r>
              <a:rPr lang="en-GB" dirty="0" err="1"/>
              <a:t>Schepsmeier</a:t>
            </a:r>
            <a:r>
              <a:rPr lang="en-GB" dirty="0"/>
              <a:t>, E. C. </a:t>
            </a:r>
            <a:r>
              <a:rPr lang="en-GB" dirty="0" err="1"/>
              <a:t>Brechmann</a:t>
            </a:r>
            <a:r>
              <a:rPr lang="en-GB" dirty="0"/>
              <a:t>, </a:t>
            </a:r>
            <a:r>
              <a:rPr lang="en-GB" dirty="0" err="1"/>
              <a:t>CDVine</a:t>
            </a:r>
            <a:r>
              <a:rPr lang="en-GB" dirty="0"/>
              <a:t>, 2013</a:t>
            </a:r>
            <a:br>
              <a:rPr lang="en-GB" dirty="0"/>
            </a:br>
            <a:r>
              <a:rPr lang="en-GB" dirty="0"/>
              <a:t>https://cran.r-project.org/web/packages/CDVine/</a:t>
            </a:r>
          </a:p>
          <a:p>
            <a:r>
              <a:rPr lang="en-GB" dirty="0"/>
              <a:t>H. Joe, Dependence </a:t>
            </a:r>
            <a:r>
              <a:rPr lang="en-GB" dirty="0" err="1"/>
              <a:t>Modeling</a:t>
            </a:r>
            <a:r>
              <a:rPr lang="en-GB" dirty="0"/>
              <a:t> with Copulas, 2014</a:t>
            </a:r>
            <a:br>
              <a:rPr lang="en-GB" dirty="0"/>
            </a:br>
            <a:r>
              <a:rPr lang="en-GB" dirty="0"/>
              <a:t>(not yet published on CRAN package </a:t>
            </a:r>
            <a:r>
              <a:rPr lang="en-GB" dirty="0" err="1"/>
              <a:t>CopulaModel</a:t>
            </a:r>
            <a:r>
              <a:rPr lang="en-GB" dirty="0"/>
              <a:t> - copula.stat.ubc.ca)</a:t>
            </a:r>
          </a:p>
          <a:p>
            <a:r>
              <a:rPr lang="en-GB" dirty="0"/>
              <a:t>C. </a:t>
            </a:r>
            <a:r>
              <a:rPr lang="en-GB" dirty="0" err="1"/>
              <a:t>Genest</a:t>
            </a:r>
            <a:r>
              <a:rPr lang="en-GB" dirty="0"/>
              <a:t>, A.-C. Favre, Everything You Always Wanted to Know about Copula but Were Afraid to Ask, 2007</a:t>
            </a:r>
          </a:p>
          <a:p>
            <a:r>
              <a:rPr lang="en-GB" dirty="0"/>
              <a:t>H. Joe, H. Li, A. K. </a:t>
            </a:r>
            <a:r>
              <a:rPr lang="en-GB" dirty="0" err="1"/>
              <a:t>Nikoloulopoulos</a:t>
            </a:r>
            <a:r>
              <a:rPr lang="en-GB" dirty="0"/>
              <a:t>, Tail dependence functions and vine copulas, 2010</a:t>
            </a:r>
          </a:p>
          <a:p>
            <a:r>
              <a:rPr lang="en-GB" dirty="0"/>
              <a:t>M. Hofer, </a:t>
            </a:r>
            <a:r>
              <a:rPr lang="en-GB" dirty="0" err="1"/>
              <a:t>M.Machler</a:t>
            </a:r>
            <a:r>
              <a:rPr lang="en-GB" dirty="0"/>
              <a:t>, Nested Archimedean Copulas Meet R – Vignette,</a:t>
            </a:r>
            <a:br>
              <a:rPr lang="en-GB" dirty="0"/>
            </a:br>
            <a:r>
              <a:rPr lang="en-GB" dirty="0"/>
              <a:t>https://cran.r-project.org/web/packages/copula/vignettes/nacopula-pkg.pdf</a:t>
            </a:r>
          </a:p>
          <a:p>
            <a:endParaRPr lang="en-GB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Polecana literatura/materiały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dirty="0"/>
              <a:t>Copulas:</a:t>
            </a:r>
            <a:endParaRPr lang="en-GB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8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GE 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kontaktowe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0761" y="1513545"/>
            <a:ext cx="431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452" y="1160205"/>
            <a:ext cx="3578942" cy="57420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0"/>
              </a:spcBef>
            </a:pPr>
            <a:r>
              <a:rPr lang="pl-PL" altLang="de-DE" sz="1700" b="1" dirty="0">
                <a:solidFill>
                  <a:prstClr val="black"/>
                </a:solidFill>
                <a:latin typeface="Frutiger 45 Light" pitchFamily="34" charset="0"/>
              </a:rPr>
              <a:t>Adam Wróbel</a:t>
            </a:r>
          </a:p>
          <a:p>
            <a:pPr>
              <a:spcBef>
                <a:spcPct val="0"/>
              </a:spcBef>
            </a:pPr>
            <a:endParaRPr lang="pl-PL" altLang="de-DE" b="1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UBS Business Solutions Center</a:t>
            </a: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Tel. + 48 12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 399 69 65</a:t>
            </a:r>
            <a:endParaRPr lang="pl-PL" altLang="de-DE" sz="1600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sz="1700" dirty="0"/>
              <a:t>ubs.com/polandcareers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2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UBS – who we are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0" y="2655519"/>
            <a:ext cx="8565541" cy="441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0624" y="1248974"/>
            <a:ext cx="7543800" cy="2263687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 marL="228577" indent="-228577" defTabSz="1006375"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</a:pPr>
            <a:r>
              <a:rPr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UBS draws on its 150-year heritage to serve private, institutional and corporate clients worldwide, as well as retail clients in Switzerland. </a:t>
            </a:r>
          </a:p>
          <a:p>
            <a:pPr marL="228577" indent="-228577" defTabSz="1006375"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</a:pPr>
            <a:r>
              <a:rPr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We combine our wealth management, investment banking and asset management businesses with our Swiss operations to deliver superior financial solutions.</a:t>
            </a:r>
          </a:p>
          <a:p>
            <a:pPr marL="228577" indent="-228577" defTabSz="1006375"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</a:pPr>
            <a:r>
              <a:rPr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UBS is present in all major financial centers worldwide. It has offices in over 50 countries and employs about 6</a:t>
            </a:r>
            <a:r>
              <a:rPr lang="pl-PL"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0</a:t>
            </a:r>
            <a:r>
              <a:rPr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,</a:t>
            </a:r>
            <a:r>
              <a:rPr lang="pl-PL"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000</a:t>
            </a:r>
            <a:r>
              <a:rPr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 people around the world.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811444" y="3450849"/>
            <a:ext cx="3898165" cy="91417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lvl="1" defTabSz="913487">
              <a:buClr>
                <a:srgbClr val="E60000"/>
              </a:buClr>
              <a:defRPr/>
            </a:pPr>
            <a:r>
              <a:rPr lang="en-US" sz="1700" b="1" kern="0" dirty="0">
                <a:solidFill>
                  <a:srgbClr val="FF0000"/>
                </a:solidFill>
                <a:latin typeface="Frutiger 45 Light"/>
                <a:ea typeface="Arial Unicode MS" pitchFamily="34" charset="-128"/>
                <a:cs typeface="Arial Unicode MS" pitchFamily="34" charset="-128"/>
              </a:rPr>
              <a:t>UBS BSC Krakow and Wroclaw</a:t>
            </a:r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UBS BSCs – planned growth and development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97239" y="3587621"/>
            <a:ext cx="9184226" cy="3387633"/>
            <a:chOff x="493173" y="1869748"/>
            <a:chExt cx="9184226" cy="338763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6"/>
            <a:stretch/>
          </p:blipFill>
          <p:spPr bwMode="auto">
            <a:xfrm>
              <a:off x="493173" y="2114383"/>
              <a:ext cx="6281980" cy="3142998"/>
            </a:xfrm>
            <a:prstGeom prst="rect">
              <a:avLst/>
            </a:prstGeom>
            <a:noFill/>
            <a:ln w="3175">
              <a:solidFill>
                <a:sysClr val="window" lastClr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4780337" y="3437658"/>
              <a:ext cx="76291" cy="77350"/>
            </a:xfrm>
            <a:prstGeom prst="ellipse">
              <a:avLst/>
            </a:prstGeom>
            <a:solidFill>
              <a:srgbClr val="E60000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7">
                <a:spcBef>
                  <a:spcPct val="0"/>
                </a:spcBef>
                <a:defRPr/>
              </a:pPr>
              <a:endParaRPr sz="900" kern="0" dirty="0">
                <a:solidFill>
                  <a:srgbClr val="FFFFFF"/>
                </a:solidFill>
                <a:latin typeface="Frutiger 45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49069" y="3029318"/>
              <a:ext cx="137160" cy="137160"/>
            </a:xfrm>
            <a:prstGeom prst="ellipse">
              <a:avLst/>
            </a:prstGeom>
            <a:solidFill>
              <a:srgbClr val="E60000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7">
                <a:spcBef>
                  <a:spcPct val="0"/>
                </a:spcBef>
                <a:defRPr/>
              </a:pPr>
              <a:endParaRPr sz="900" kern="0" dirty="0">
                <a:solidFill>
                  <a:srgbClr val="FFFFFF"/>
                </a:solidFill>
                <a:latin typeface="Frutiger 45 Ligh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15254" y="2827604"/>
              <a:ext cx="137160" cy="137160"/>
            </a:xfrm>
            <a:prstGeom prst="ellipse">
              <a:avLst/>
            </a:prstGeom>
            <a:solidFill>
              <a:srgbClr val="E60000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7">
                <a:spcBef>
                  <a:spcPct val="0"/>
                </a:spcBef>
                <a:defRPr/>
              </a:pPr>
              <a:endParaRPr sz="900" kern="0" dirty="0">
                <a:solidFill>
                  <a:srgbClr val="FFFFFF"/>
                </a:solidFill>
                <a:latin typeface="Frutiger 45 Ligh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718852" y="3402218"/>
              <a:ext cx="137160" cy="137160"/>
            </a:xfrm>
            <a:prstGeom prst="ellipse">
              <a:avLst/>
            </a:prstGeom>
            <a:solidFill>
              <a:srgbClr val="E60000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7">
                <a:spcBef>
                  <a:spcPct val="0"/>
                </a:spcBef>
                <a:defRPr/>
              </a:pPr>
              <a:endParaRPr sz="900" kern="0" dirty="0">
                <a:solidFill>
                  <a:srgbClr val="FFFFFF"/>
                </a:solidFill>
                <a:latin typeface="Frutiger 45 Ligh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537329" y="3186420"/>
              <a:ext cx="137160" cy="137160"/>
            </a:xfrm>
            <a:prstGeom prst="ellipse">
              <a:avLst/>
            </a:prstGeom>
            <a:solidFill>
              <a:srgbClr val="E60000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7">
                <a:spcBef>
                  <a:spcPct val="0"/>
                </a:spcBef>
                <a:defRPr/>
              </a:pPr>
              <a:endParaRPr sz="900" kern="0" dirty="0">
                <a:solidFill>
                  <a:srgbClr val="FFFFFF"/>
                </a:solidFill>
                <a:latin typeface="Frutiger 45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4814" y="1877408"/>
              <a:ext cx="3293953" cy="625312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234717" indent="-234717" defTabSz="913487">
                <a:buClr>
                  <a:srgbClr val="E60000"/>
                </a:buClr>
                <a:defRPr/>
              </a:pPr>
              <a:r>
                <a:rPr sz="1700" b="1" kern="0" dirty="0">
                  <a:solidFill>
                    <a:srgbClr val="000000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UBS BSC Nashville</a:t>
              </a:r>
            </a:p>
            <a:p>
              <a:pPr defTabSz="914309">
                <a:spcBef>
                  <a:spcPts val="200"/>
                </a:spcBef>
                <a:buClr>
                  <a:srgbClr val="E60000"/>
                </a:buClr>
                <a:defRPr/>
              </a:pPr>
              <a:br>
                <a:rPr sz="1700" kern="0" dirty="0">
                  <a:solidFill>
                    <a:srgbClr val="000000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</a:br>
              <a:br>
                <a:rPr sz="1700" kern="0" dirty="0">
                  <a:solidFill>
                    <a:srgbClr val="000000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</a:br>
              <a:endParaRPr sz="1700" kern="0" dirty="0">
                <a:solidFill>
                  <a:srgbClr val="000000"/>
                </a:solidFill>
                <a:latin typeface="Frutiger 45 Light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21499" y="2911843"/>
              <a:ext cx="2184043" cy="1051630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defTabSz="913487">
                <a:buClr>
                  <a:srgbClr val="E60000"/>
                </a:buClr>
                <a:defRPr/>
              </a:pPr>
              <a:r>
                <a:rPr sz="1700" b="1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UBS</a:t>
              </a:r>
              <a:r>
                <a:rPr sz="1700" b="1" kern="0" dirty="0">
                  <a:solidFill>
                    <a:srgbClr val="000000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sz="1700" b="1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BSC Shanghai</a:t>
              </a:r>
            </a:p>
            <a:p>
              <a:pPr defTabSz="913487">
                <a:buClr>
                  <a:srgbClr val="E60000"/>
                </a:buClr>
                <a:defRPr/>
              </a:pPr>
              <a:r>
                <a:rPr lang="en-GB" sz="1700" b="1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and Wuxi</a:t>
              </a:r>
              <a:endParaRPr sz="1700" b="1" kern="0" dirty="0">
                <a:solidFill>
                  <a:prstClr val="black"/>
                </a:solidFill>
                <a:latin typeface="Frutiger 45 Light"/>
                <a:ea typeface="Arial Unicode MS" pitchFamily="34" charset="-128"/>
                <a:cs typeface="Arial Unicode MS" pitchFamily="34" charset="-128"/>
              </a:endParaRPr>
            </a:p>
            <a:p>
              <a:pPr marL="171279" indent="-171279" defTabSz="913487">
                <a:buClr>
                  <a:srgbClr val="E60000"/>
                </a:buClr>
                <a:buFont typeface="Arial" panose="020B0604020202020204" pitchFamily="34" charset="0"/>
                <a:buChar char="•"/>
                <a:defRPr/>
              </a:pPr>
              <a:endParaRPr sz="1700" kern="0" dirty="0">
                <a:solidFill>
                  <a:prstClr val="black"/>
                </a:solidFill>
                <a:latin typeface="Frutiger 45 Light"/>
                <a:ea typeface="Arial Unicode MS" pitchFamily="34" charset="-128"/>
                <a:cs typeface="Arial Unicode MS" pitchFamily="34" charset="-128"/>
              </a:endParaRPr>
            </a:p>
            <a:p>
              <a:pPr defTabSz="913487">
                <a:buClr>
                  <a:srgbClr val="E60000"/>
                </a:buClr>
                <a:defRPr/>
              </a:pPr>
              <a:br>
                <a:rPr sz="1700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</a:br>
              <a:endParaRPr sz="1700" kern="0" dirty="0">
                <a:solidFill>
                  <a:prstClr val="black"/>
                </a:solidFill>
                <a:latin typeface="Frutiger 45 Light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1499" y="4253238"/>
              <a:ext cx="2755900" cy="575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0" lvl="1" defTabSz="914309">
                <a:buClr>
                  <a:srgbClr val="E60000"/>
                </a:buClr>
                <a:defRPr/>
              </a:pPr>
              <a:r>
                <a:rPr lang="en-US" sz="1700" b="1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UBS</a:t>
              </a:r>
              <a:r>
                <a:rPr lang="en-US" sz="1700" b="1" kern="0" dirty="0">
                  <a:solidFill>
                    <a:srgbClr val="000000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sz="1700" b="1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BSC Pune</a:t>
              </a:r>
            </a:p>
          </p:txBody>
        </p:sp>
        <p:cxnSp>
          <p:nvCxnSpPr>
            <p:cNvPr id="18" name="Elbow Connector 17"/>
            <p:cNvCxnSpPr/>
            <p:nvPr/>
          </p:nvCxnSpPr>
          <p:spPr bwMode="auto">
            <a:xfrm rot="5400000" flipH="1" flipV="1">
              <a:off x="1321064" y="2358937"/>
              <a:ext cx="1004031" cy="500508"/>
            </a:xfrm>
            <a:prstGeom prst="bentConnector3">
              <a:avLst>
                <a:gd name="adj1" fmla="val -280"/>
              </a:avLst>
            </a:prstGeom>
            <a:solidFill>
              <a:srgbClr val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Elbow Connector 18"/>
            <p:cNvCxnSpPr/>
            <p:nvPr/>
          </p:nvCxnSpPr>
          <p:spPr bwMode="auto">
            <a:xfrm flipV="1">
              <a:off x="3661048" y="1869748"/>
              <a:ext cx="1440160" cy="1020815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Elbow Connector 19"/>
            <p:cNvCxnSpPr/>
            <p:nvPr/>
          </p:nvCxnSpPr>
          <p:spPr bwMode="auto">
            <a:xfrm flipV="1">
              <a:off x="5698867" y="2979812"/>
              <a:ext cx="1076290" cy="288494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Elbow Connector 20"/>
            <p:cNvCxnSpPr/>
            <p:nvPr/>
          </p:nvCxnSpPr>
          <p:spPr bwMode="auto">
            <a:xfrm>
              <a:off x="4799619" y="3565994"/>
              <a:ext cx="1975534" cy="781970"/>
            </a:xfrm>
            <a:prstGeom prst="bentConnector3">
              <a:avLst>
                <a:gd name="adj1" fmla="val -143"/>
              </a:avLst>
            </a:prstGeom>
            <a:solidFill>
              <a:srgbClr val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7355702" y="1697130"/>
            <a:ext cx="1547812" cy="527050"/>
          </a:xfrm>
          <a:prstGeom prst="rect">
            <a:avLst/>
          </a:prstGeom>
          <a:solidFill>
            <a:srgbClr val="92B8D6"/>
          </a:solidFill>
          <a:ln w="19050">
            <a:solidFill>
              <a:srgbClr val="92B8D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86E80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309">
              <a:spcBef>
                <a:spcPct val="0"/>
              </a:spcBef>
              <a:buClrTx/>
              <a:buNone/>
              <a:defRPr/>
            </a:pPr>
            <a:r>
              <a:rPr altLang="en-US" sz="1200" b="1" kern="0">
                <a:solidFill>
                  <a:srgbClr val="000000"/>
                </a:solidFill>
              </a:rPr>
              <a:t>Global Asset </a:t>
            </a:r>
            <a:br>
              <a:rPr altLang="en-US" sz="1200" b="1" kern="0">
                <a:solidFill>
                  <a:srgbClr val="000000"/>
                </a:solidFill>
              </a:rPr>
            </a:br>
            <a:r>
              <a:rPr altLang="en-US" sz="1200" b="1" kern="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gray">
          <a:xfrm>
            <a:off x="5695178" y="1697130"/>
            <a:ext cx="1547812" cy="527050"/>
          </a:xfrm>
          <a:prstGeom prst="rect">
            <a:avLst/>
          </a:prstGeom>
          <a:solidFill>
            <a:srgbClr val="92B8D6"/>
          </a:solidFill>
          <a:ln w="19050">
            <a:solidFill>
              <a:srgbClr val="92B8D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86E80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309">
              <a:spcBef>
                <a:spcPct val="0"/>
              </a:spcBef>
              <a:buClrTx/>
              <a:buNone/>
              <a:defRPr/>
            </a:pPr>
            <a:r>
              <a:rPr altLang="en-US" sz="1200" b="1" kern="0">
                <a:solidFill>
                  <a:srgbClr val="000000"/>
                </a:solidFill>
              </a:rPr>
              <a:t>Investment Bank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gray">
          <a:xfrm>
            <a:off x="713603" y="2322412"/>
            <a:ext cx="8189913" cy="304800"/>
          </a:xfrm>
          <a:prstGeom prst="rect">
            <a:avLst/>
          </a:prstGeom>
          <a:solidFill>
            <a:srgbClr val="94B9B6"/>
          </a:solidFill>
          <a:ln w="19050">
            <a:solidFill>
              <a:srgbClr val="94B9B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96F6D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defTabSz="914309">
              <a:spcBef>
                <a:spcPct val="0"/>
              </a:spcBef>
              <a:buClrTx/>
              <a:buNone/>
              <a:defRPr/>
            </a:pPr>
            <a:r>
              <a:rPr lang="pl-PL" altLang="en-US" sz="1200" b="1" kern="0" dirty="0">
                <a:solidFill>
                  <a:srgbClr val="000000"/>
                </a:solidFill>
              </a:rPr>
              <a:t>Business Solution Centers (BSCs)</a:t>
            </a:r>
            <a:endParaRPr alt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gray">
          <a:xfrm>
            <a:off x="4034652" y="1697130"/>
            <a:ext cx="1547812" cy="527050"/>
          </a:xfrm>
          <a:prstGeom prst="rect">
            <a:avLst/>
          </a:prstGeom>
          <a:solidFill>
            <a:srgbClr val="92B8D6"/>
          </a:solidFill>
          <a:ln w="19050">
            <a:solidFill>
              <a:srgbClr val="92B8D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86E80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309">
              <a:spcBef>
                <a:spcPct val="0"/>
              </a:spcBef>
              <a:buClrTx/>
              <a:buNone/>
              <a:defRPr/>
            </a:pPr>
            <a:r>
              <a:rPr altLang="en-US" sz="1200" b="1" kern="0">
                <a:solidFill>
                  <a:srgbClr val="000000"/>
                </a:solidFill>
              </a:rPr>
              <a:t>Wealth Mngnt Americas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gray">
          <a:xfrm>
            <a:off x="713602" y="1697130"/>
            <a:ext cx="1547812" cy="527050"/>
          </a:xfrm>
          <a:prstGeom prst="rect">
            <a:avLst/>
          </a:prstGeom>
          <a:solidFill>
            <a:srgbClr val="92B8D6"/>
          </a:solidFill>
          <a:ln w="19050">
            <a:solidFill>
              <a:srgbClr val="92B8D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86E80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309">
              <a:spcBef>
                <a:spcPct val="0"/>
              </a:spcBef>
              <a:buClrTx/>
              <a:buNone/>
              <a:defRPr/>
            </a:pPr>
            <a:r>
              <a:rPr altLang="en-US" sz="1200" b="1" kern="0">
                <a:solidFill>
                  <a:srgbClr val="000000"/>
                </a:solidFill>
              </a:rPr>
              <a:t>UBS Wealth Management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gray">
          <a:xfrm>
            <a:off x="2374127" y="1697130"/>
            <a:ext cx="1547812" cy="527050"/>
          </a:xfrm>
          <a:prstGeom prst="rect">
            <a:avLst/>
          </a:prstGeom>
          <a:solidFill>
            <a:srgbClr val="92B8D6"/>
          </a:solidFill>
          <a:ln w="19050">
            <a:solidFill>
              <a:srgbClr val="92B8D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86E80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309">
              <a:spcBef>
                <a:spcPct val="0"/>
              </a:spcBef>
              <a:buClrTx/>
              <a:buNone/>
              <a:defRPr/>
            </a:pPr>
            <a:r>
              <a:rPr altLang="en-US" sz="1200" b="1" kern="0">
                <a:solidFill>
                  <a:srgbClr val="000000"/>
                </a:solidFill>
              </a:rPr>
              <a:t>UBS Switzerland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8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Generację scenariuszy</a:t>
            </a:r>
          </a:p>
          <a:p>
            <a:r>
              <a:rPr lang="pl-PL" dirty="0"/>
              <a:t>Ryzyko kredytowe </a:t>
            </a:r>
          </a:p>
          <a:p>
            <a:r>
              <a:rPr lang="pl-PL" dirty="0"/>
              <a:t>Ryzyko rynkowe</a:t>
            </a:r>
          </a:p>
          <a:p>
            <a:r>
              <a:rPr lang="pl-PL" dirty="0"/>
              <a:t>Agregację ryzyk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Modele - obszary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Dzisiaj poruszymy: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27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FED w ramach scenariuszy ekonomicznych, które publikuje podaje indeks cen nieruchomości na poziomie Stanów Zjednoczonych</a:t>
            </a:r>
          </a:p>
          <a:p>
            <a:r>
              <a:rPr lang="pl-PL" dirty="0"/>
              <a:t>Ze względu na to, że nasz przyjęty portfel hipotek nie jest równomiernie rozłożony w całych stanach chcemy wyznaczyć poziom indeksów regionalnych</a:t>
            </a:r>
          </a:p>
          <a:p>
            <a:r>
              <a:rPr lang="pl-PL" dirty="0"/>
              <a:t>Zrobimy to korzystając z historycznej zależności między indeksem na poziomie całych stanów a indeksami z poszczególnych miast, które nas interesują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Skrypt: </a:t>
            </a:r>
            <a:r>
              <a:rPr lang="pl-PL" i="1" dirty="0"/>
              <a:t>regionalizacja_indeksu.R</a:t>
            </a:r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Problem 1 – regionalizacja indeksu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Regresja liniowa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Picture 2" descr="\\UBSPROD.MSAD.UBS.NET\UserData\WROBELA\Home\Documents\Corporate\AGH\RStudio-Logo-Blue-Gradi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" y="4857084"/>
            <a:ext cx="2467896" cy="8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74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pl-PL" dirty="0"/>
                  <a:t>Prawdopodobieństwo niezerowej straty w przypadku bankructwa:</a:t>
                </a:r>
              </a:p>
              <a:p>
                <a:pPr lvl="1"/>
                <a:r>
                  <a:rPr lang="pl-PL" dirty="0"/>
                  <a:t>Zależy od relacji pomiędzy wartością kredytu, a zabezpieczeniem (ceną nieruchomości)</a:t>
                </a:r>
              </a:p>
              <a:p>
                <a:pPr lvl="1"/>
                <a:r>
                  <a:rPr lang="pl-PL" dirty="0"/>
                  <a:t>Cenę nieruch</a:t>
                </a:r>
                <a:r>
                  <a:rPr lang="en-GB" dirty="0"/>
                  <a:t>o</a:t>
                </a:r>
                <a:r>
                  <a:rPr lang="pl-PL" dirty="0"/>
                  <a:t>mości w stresie możemy wyznaczyć zakładając, że każda nieruch</a:t>
                </a:r>
                <a:r>
                  <a:rPr lang="en-GB" dirty="0"/>
                  <a:t>o</a:t>
                </a:r>
                <a:r>
                  <a:rPr lang="pl-PL" dirty="0"/>
                  <a:t>mość zachowa się tak jak regionalny index cen nieruchomości</a:t>
                </a:r>
              </a:p>
              <a:p>
                <a:pPr lvl="1"/>
                <a:endParaRPr lang="pl-PL" dirty="0"/>
              </a:p>
              <a:p>
                <a:r>
                  <a:rPr lang="pl-PL" dirty="0"/>
                  <a:t>P(niezerowej str</a:t>
                </a:r>
                <a:r>
                  <a:rPr lang="en-US" dirty="0"/>
                  <a:t>a</a:t>
                </a:r>
                <a:r>
                  <a:rPr lang="pl-PL" dirty="0"/>
                  <a:t>ty) jest zdefiniowane jako: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/>
                      </a:rPr>
                      <m:t>PNS</m:t>
                    </m:r>
                    <m:r>
                      <a:rPr lang="pl-PL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Φ</m:t>
                    </m:r>
                    <m:r>
                      <a:rPr lang="pl-PL" b="0" i="1" smtClean="0">
                        <a:latin typeface="Cambria Math"/>
                      </a:rPr>
                      <m:t>(−2+1.5∗</m:t>
                    </m:r>
                    <m:r>
                      <a:rPr lang="pl-PL" b="0" i="1" smtClean="0">
                        <a:latin typeface="Cambria Math"/>
                      </a:rPr>
                      <m:t>𝐿𝑇𝑉</m:t>
                    </m:r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endParaRPr lang="pl-PL" dirty="0"/>
              </a:p>
              <a:p>
                <a:r>
                  <a:rPr lang="pl-PL" dirty="0"/>
                  <a:t>Wyznaczmy oczekiwaną stratę w scenari</a:t>
                </a:r>
                <a:r>
                  <a:rPr lang="en-GB" dirty="0"/>
                  <a:t>u</a:t>
                </a:r>
                <a:r>
                  <a:rPr lang="pl-PL" dirty="0"/>
                  <a:t>szu zbliżonym do poprzedniego kryzysu</a:t>
                </a:r>
              </a:p>
              <a:p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Skypt: </a:t>
                </a:r>
                <a:r>
                  <a:rPr lang="pl-PL" i="1" dirty="0"/>
                  <a:t>ryzyko_kredytowe_w_stresie.R</a:t>
                </a:r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420624" y="1852246"/>
                <a:ext cx="9189720" cy="4759691"/>
              </a:xfrm>
              <a:blipFill rotWithShape="1">
                <a:blip r:embed="rId8"/>
                <a:stretch>
                  <a:fillRect l="-1525" t="-1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Problem 2 – kredyty hipoteczne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Regresja probitowa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59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l-PL" dirty="0"/>
              <a:t>Czynniki ryzyka:</a:t>
            </a:r>
          </a:p>
          <a:p>
            <a:r>
              <a:rPr lang="pl-PL" dirty="0"/>
              <a:t>oprocentowanie obligacji rządowych z rocznym terminem zapadalności</a:t>
            </a:r>
          </a:p>
          <a:p>
            <a:r>
              <a:rPr lang="pl-PL" dirty="0"/>
              <a:t>indeks WIG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Interesuje nas zmienność tych indeksów:</a:t>
            </a:r>
          </a:p>
          <a:p>
            <a:r>
              <a:rPr lang="pl-PL" dirty="0"/>
              <a:t>Empiryczne rozkłady logarytmicznych stóp zwrotu</a:t>
            </a:r>
          </a:p>
          <a:p>
            <a:r>
              <a:rPr lang="pl-PL" dirty="0"/>
              <a:t>Dopasowane teoretyczne rozkłady logarytmicznych stóp zwrotu</a:t>
            </a:r>
          </a:p>
          <a:p>
            <a:r>
              <a:rPr lang="pl-PL" dirty="0"/>
              <a:t>Możliwość symulowania z teoretycznych rozkładów</a:t>
            </a:r>
          </a:p>
          <a:p>
            <a:endParaRPr lang="pl-PL" i="1" dirty="0"/>
          </a:p>
          <a:p>
            <a:r>
              <a:rPr lang="pl-PL" i="1" dirty="0"/>
              <a:t>Skrypt: dopasowywanie_rozkladow.R</a:t>
            </a:r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Problem 3 – rozkłady czynników ryzyka (risk drivers)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Rozkład Normal Inverse Gaussian</a:t>
            </a:r>
            <a:b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</a:b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59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altLang="pl-PL" dirty="0"/>
                  <a:t>NIG(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pl-PL" altLang="pl-PL" dirty="0"/>
                  <a:t>,</a:t>
                </a:r>
                <a:r>
                  <a:rPr lang="pl-PL" altLang="pl-PL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pl-PL" altLang="pl-PL" dirty="0"/>
                  <a:t>,</a:t>
                </a:r>
                <a:r>
                  <a:rPr lang="pl-PL" altLang="pl-PL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pl-PL" altLang="pl-PL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altLang="pl-PL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altLang="pl-PL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pl-PL" altLang="pl-PL" dirty="0"/>
                  <a:t>) </a:t>
                </a:r>
                <a:r>
                  <a:rPr lang="en-US" altLang="pl-PL" dirty="0"/>
                  <a:t>is a member of generalized hyperbolic distributions and it is a mixture defined as:</a:t>
                </a:r>
                <a:endParaRPr lang="pl-PL" altLang="pl-PL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pl-PL" i="1">
                          <a:latin typeface="Cambria Math"/>
                        </a:rPr>
                        <m:t>𝑁𝐼𝐺</m:t>
                      </m:r>
                      <m:r>
                        <a:rPr lang="pl-PL" altLang="pl-PL" i="1">
                          <a:latin typeface="Cambria Math"/>
                        </a:rPr>
                        <m:t>= 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l-PL" altLang="pl-P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pl-PL" altLang="pl-PL" i="1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rad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𝑍</m:t>
                      </m:r>
                      <m:r>
                        <a:rPr lang="pl-PL" altLang="pl-PL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br>
                  <a:rPr lang="pl-PL" dirty="0"/>
                </a:br>
                <a:r>
                  <a:rPr lang="pl-PL" dirty="0"/>
                  <a:t>where: W ~ </a:t>
                </a:r>
                <a:r>
                  <a:rPr lang="pl-PL" altLang="pl-PL" dirty="0"/>
                  <a:t>GIG </a:t>
                </a:r>
                <a:r>
                  <a:rPr lang="pl-PL" dirty="0"/>
                  <a:t>(</a:t>
                </a:r>
                <a:r>
                  <a:rPr lang="el-GR" altLang="pl-PL" dirty="0"/>
                  <a:t>λ</a:t>
                </a:r>
                <a:r>
                  <a:rPr lang="pl-PL" altLang="pl-PL" dirty="0"/>
                  <a:t>=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</a:rPr>
                      <m:t>0.5</m:t>
                    </m:r>
                  </m:oMath>
                </a14:m>
                <a:r>
                  <a:rPr lang="pl-PL" altLang="pl-PL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altLang="pl-PL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altLang="pl-PL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pl-PL" dirty="0"/>
                  <a:t>), Z ~ N(0,1),</a:t>
                </a:r>
              </a:p>
              <a:p>
                <a:pPr marL="0" indent="0">
                  <a:buNone/>
                </a:pPr>
                <a:r>
                  <a:rPr lang="pl-PL" dirty="0"/>
                  <a:t>where: </a:t>
                </a:r>
                <a:r>
                  <a:rPr lang="pl-PL" altLang="pl-PL" dirty="0"/>
                  <a:t>GIG is General Inverse Gaussian</a:t>
                </a:r>
                <a:endParaRPr lang="pl-PL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420624" y="1852246"/>
                <a:ext cx="9189720" cy="4759691"/>
              </a:xfrm>
              <a:blipFill rotWithShape="1">
                <a:blip r:embed="rId8"/>
                <a:stretch>
                  <a:fillRect l="-1525" t="-1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Problem 3 – rozkłady czynników ryzyka (risk drivers)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Rozkład Normal Inverse Gaussian</a:t>
            </a:r>
            <a:b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</a:b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51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l-PL" dirty="0"/>
              <a:t>Mając rozkłady brzegowe kolejnym krokiem będzie agregacja przy pomocy kopul</a:t>
            </a:r>
          </a:p>
          <a:p>
            <a:r>
              <a:rPr lang="pl-PL" dirty="0"/>
              <a:t>Gaussian Copula, gdzie rozkłady brzegowe mają rozkład normalny jest wielwymiarowym rozkładem normalnym</a:t>
            </a:r>
          </a:p>
          <a:p>
            <a:r>
              <a:rPr lang="pl-PL" dirty="0"/>
              <a:t>Zależność jest definiowana na poziomie relacji pomiędzy rozkładami jednostajnymi:</a:t>
            </a:r>
          </a:p>
          <a:p>
            <a:pPr lvl="1"/>
            <a:r>
              <a:rPr lang="pl-PL" dirty="0"/>
              <a:t>należy przetransformować dany rozkład brzegowy do jednostajnego</a:t>
            </a:r>
          </a:p>
          <a:p>
            <a:pPr lvl="1"/>
            <a:r>
              <a:rPr lang="pl-PL" dirty="0"/>
              <a:t>zdefiniować zależność na poziomie rozkładów jednostajnych</a:t>
            </a:r>
          </a:p>
          <a:p>
            <a:pPr lvl="1"/>
            <a:r>
              <a:rPr lang="pl-PL" dirty="0"/>
              <a:t>przetransformować do docelowych rozkładów brzegowych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Skrypt: </a:t>
            </a:r>
            <a:r>
              <a:rPr lang="pl-PL" i="1" dirty="0"/>
              <a:t>agregacja_copulas.R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20623" y="3"/>
            <a:ext cx="9382137" cy="941832"/>
          </a:xfrm>
        </p:spPr>
        <p:txBody>
          <a:bodyPr/>
          <a:lstStyle/>
          <a:p>
            <a:r>
              <a:rPr lang="pl-PL" dirty="0"/>
              <a:t>Problem 4 – agregacja czynników ryzyka (risk drivers)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Gaussian Copula</a:t>
            </a:r>
            <a:b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</a:b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Picture 4" descr="C:\Localdata\FJ52UY\Local_work\Nauka\Copulas\RAS\Multivariate_normal_sample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79" y="4335930"/>
            <a:ext cx="3629465" cy="273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914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UBSHeadline"/>
  <p:tag name="SANS SERIF FONT" val="Frutiger 55 Roman"/>
  <p:tag name="LANGUAGE ID" val="20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5429</TotalTime>
  <Words>594</Words>
  <Application>Microsoft Office PowerPoint</Application>
  <PresentationFormat>Niestandardowy</PresentationFormat>
  <Paragraphs>132</Paragraphs>
  <Slides>12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24" baseType="lpstr">
      <vt:lpstr>Arial Unicode MS</vt:lpstr>
      <vt:lpstr>MS PGothic</vt:lpstr>
      <vt:lpstr>Arial</vt:lpstr>
      <vt:lpstr>Cambria Math</vt:lpstr>
      <vt:lpstr>Courier New</vt:lpstr>
      <vt:lpstr>Frutiger 45 Light</vt:lpstr>
      <vt:lpstr>Frutiger 55 Roman</vt:lpstr>
      <vt:lpstr>新細明體</vt:lpstr>
      <vt:lpstr>Symbol</vt:lpstr>
      <vt:lpstr>Times New Roman</vt:lpstr>
      <vt:lpstr>UBSHeadline</vt:lpstr>
      <vt:lpstr>PresXpress_OnScreen_Theme</vt:lpstr>
      <vt:lpstr>Modelowanie statystyczne</vt:lpstr>
      <vt:lpstr>UBS – who we are</vt:lpstr>
      <vt:lpstr>UBS BSCs – planned growth and development</vt:lpstr>
      <vt:lpstr>Modele - obszary</vt:lpstr>
      <vt:lpstr>Problem 1 – regionalizacja indeksu</vt:lpstr>
      <vt:lpstr>Problem 2 – kredyty hipoteczne</vt:lpstr>
      <vt:lpstr>Problem 3 – rozkłady czynników ryzyka (risk drivers)</vt:lpstr>
      <vt:lpstr>Problem 3 – rozkłady czynników ryzyka (risk drivers)</vt:lpstr>
      <vt:lpstr>Problem 4 – agregacja czynników ryzyka (risk drivers)</vt:lpstr>
      <vt:lpstr>Polecana literatura/materiały</vt:lpstr>
      <vt:lpstr>Polecana literatura/materiały</vt:lpstr>
      <vt:lpstr>Informacje kontaktowe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Morawski, Piotr-A</dc:creator>
  <cp:lastModifiedBy>Adam</cp:lastModifiedBy>
  <cp:revision>75</cp:revision>
  <cp:lastPrinted>2002-05-24T21:26:29Z</cp:lastPrinted>
  <dcterms:created xsi:type="dcterms:W3CDTF">2002-05-03T03:00:09Z</dcterms:created>
  <dcterms:modified xsi:type="dcterms:W3CDTF">2017-03-27T21:11:34Z</dcterms:modified>
  <cp:version>3.3.02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3.3.03</vt:lpwstr>
  </property>
  <property fmtid="{D5CDD505-2E9C-101B-9397-08002B2CF9AE}" pid="8" name="CurrentAddinVersion">
    <vt:lpwstr>3.3.02</vt:lpwstr>
  </property>
  <property fmtid="{D5CDD505-2E9C-101B-9397-08002B2CF9AE}" pid="9" name="CreateDate">
    <vt:lpwstr>13/05/2016 15:51:02</vt:lpwstr>
  </property>
  <property fmtid="{D5CDD505-2E9C-101B-9397-08002B2CF9AE}" pid="10" name="CreatedTemplateVersion">
    <vt:lpwstr>3.3.03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1</vt:lpwstr>
  </property>
  <property fmtid="{D5CDD505-2E9C-101B-9397-08002B2CF9AE}" pid="18" name="CoverPhotoIncluded">
    <vt:lpwstr>True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DStampItems">
    <vt:lpwstr>15</vt:lpwstr>
  </property>
  <property fmtid="{D5CDD505-2E9C-101B-9397-08002B2CF9AE}" pid="23" name="TOC.Ppt">
    <vt:lpwstr>False</vt:lpwstr>
  </property>
  <property fmtid="{D5CDD505-2E9C-101B-9397-08002B2CF9AE}" pid="24" name="TocSecLevel1">
    <vt:lpwstr>1</vt:lpwstr>
  </property>
  <property fmtid="{D5CDD505-2E9C-101B-9397-08002B2CF9AE}" pid="25" name="TocSecLevel2">
    <vt:lpwstr>2</vt:lpwstr>
  </property>
  <property fmtid="{D5CDD505-2E9C-101B-9397-08002B2CF9AE}" pid="26" name="TocSecLevel3">
    <vt:lpwstr>3</vt:lpwstr>
  </property>
  <property fmtid="{D5CDD505-2E9C-101B-9397-08002B2CF9AE}" pid="27" name="TocApdxLevel1">
    <vt:lpwstr>4</vt:lpwstr>
  </property>
  <property fmtid="{D5CDD505-2E9C-101B-9397-08002B2CF9AE}" pid="28" name="TocApdxLevel2">
    <vt:lpwstr>5</vt:lpwstr>
  </property>
  <property fmtid="{D5CDD505-2E9C-101B-9397-08002B2CF9AE}" pid="29" name="TocApdxLevel3">
    <vt:lpwstr>6</vt:lpwstr>
  </property>
  <property fmtid="{D5CDD505-2E9C-101B-9397-08002B2CF9AE}" pid="30" name="SPageNumbering1.Ppt">
    <vt:lpwstr>True</vt:lpwstr>
  </property>
  <property fmtid="{D5CDD505-2E9C-101B-9397-08002B2CF9AE}" pid="31" name="SPageNumbering2.Ppt">
    <vt:lpwstr>False</vt:lpwstr>
  </property>
  <property fmtid="{D5CDD505-2E9C-101B-9397-08002B2CF9AE}" pid="32" name="SPageNumbering3.Ppt">
    <vt:lpwstr>False</vt:lpwstr>
  </property>
  <property fmtid="{D5CDD505-2E9C-101B-9397-08002B2CF9AE}" pid="33" name="APageNumbering1.Ppt">
    <vt:lpwstr>True</vt:lpwstr>
  </property>
  <property fmtid="{D5CDD505-2E9C-101B-9397-08002B2CF9AE}" pid="34" name="APageNumbering2.Ppt">
    <vt:lpwstr>False</vt:lpwstr>
  </property>
  <property fmtid="{D5CDD505-2E9C-101B-9397-08002B2CF9AE}" pid="35" name="APageNumbering3.Ppt">
    <vt:lpwstr>False</vt:lpwstr>
  </property>
  <property fmtid="{D5CDD505-2E9C-101B-9397-08002B2CF9AE}" pid="36" name="Language">
    <vt:lpwstr>2057</vt:lpwstr>
  </property>
  <property fmtid="{D5CDD505-2E9C-101B-9397-08002B2CF9AE}" pid="37" name="ContactPage.Ppt">
    <vt:lpwstr>True</vt:lpwstr>
  </property>
  <property fmtid="{D5CDD505-2E9C-101B-9397-08002B2CF9AE}" pid="38" name="CompanyName">
    <vt:lpwstr>UBS Poland Service Centre</vt:lpwstr>
  </property>
  <property fmtid="{D5CDD505-2E9C-101B-9397-08002B2CF9AE}" pid="39" name="CompanyNameExtension">
    <vt:lpwstr>UBS Service Centre (Poland) Sp. z o.o.</vt:lpwstr>
  </property>
  <property fmtid="{D5CDD505-2E9C-101B-9397-08002B2CF9AE}" pid="40" name="CompanyDescriptor">
    <vt:lpwstr/>
  </property>
  <property fmtid="{D5CDD505-2E9C-101B-9397-08002B2CF9AE}" pid="41" name="CompanyType">
    <vt:lpwstr>2</vt:lpwstr>
  </property>
  <property fmtid="{D5CDD505-2E9C-101B-9397-08002B2CF9AE}" pid="42" name="BusinessUnit">
    <vt:lpwstr>UBSCC</vt:lpwstr>
  </property>
  <property fmtid="{D5CDD505-2E9C-101B-9397-08002B2CF9AE}" pid="43" name="Address.Office">
    <vt:lpwstr>Krakow Business Park 800_x000d_
Ul Krakowska 280_x000d_
32-080 Zabierzow k/Krakow</vt:lpwstr>
  </property>
  <property fmtid="{D5CDD505-2E9C-101B-9397-08002B2CF9AE}" pid="44" name="Fax1.Office">
    <vt:lpwstr/>
  </property>
  <property fmtid="{D5CDD505-2E9C-101B-9397-08002B2CF9AE}" pid="45" name="Phone1.Office">
    <vt:lpwstr>+48-12-399 7000</vt:lpwstr>
  </property>
  <property fmtid="{D5CDD505-2E9C-101B-9397-08002B2CF9AE}" pid="46" name="CompanyID">
    <vt:lpwstr>C1394</vt:lpwstr>
  </property>
  <property fmtid="{D5CDD505-2E9C-101B-9397-08002B2CF9AE}" pid="47" name="CompanyLCID">
    <vt:lpwstr>1033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>UBS Service Centre (Poland) Sp. z o.o. is a subsidiary of UBS AG.</vt:lpwstr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False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2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IncludeID.Ppt">
    <vt:bool>false</vt:bool>
  </property>
  <property fmtid="{D5CDD505-2E9C-101B-9397-08002B2CF9AE}" pid="154" name="DraftStamp.Ppt">
    <vt:bool>false</vt:bool>
  </property>
</Properties>
</file>