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1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3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4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5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6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7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8.xml" ContentType="application/vnd.openxmlformats-officedocument.presentationml.notesSlide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9.xml" ContentType="application/vnd.openxmlformats-officedocument.presentationml.notesSlid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10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notesSlides/notesSlide11.xml" ContentType="application/vnd.openxmlformats-officedocument.presentationml.notesSl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12.xml" ContentType="application/vnd.openxmlformats-officedocument.presentationml.notesSl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notesSlides/notesSlide13.xml" ContentType="application/vnd.openxmlformats-officedocument.presentationml.notesSlide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14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15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55" r:id="rId2"/>
  </p:sldMasterIdLst>
  <p:notesMasterIdLst>
    <p:notesMasterId r:id="rId19"/>
  </p:notesMasterIdLst>
  <p:handoutMasterIdLst>
    <p:handoutMasterId r:id="rId20"/>
  </p:handoutMasterIdLst>
  <p:sldIdLst>
    <p:sldId id="265" r:id="rId3"/>
    <p:sldId id="264" r:id="rId4"/>
    <p:sldId id="266" r:id="rId5"/>
    <p:sldId id="269" r:id="rId6"/>
    <p:sldId id="268" r:id="rId7"/>
    <p:sldId id="270" r:id="rId8"/>
    <p:sldId id="271" r:id="rId9"/>
    <p:sldId id="272" r:id="rId10"/>
    <p:sldId id="267" r:id="rId11"/>
    <p:sldId id="273" r:id="rId12"/>
    <p:sldId id="279" r:id="rId13"/>
    <p:sldId id="276" r:id="rId14"/>
    <p:sldId id="281" r:id="rId15"/>
    <p:sldId id="278" r:id="rId16"/>
    <p:sldId id="280" r:id="rId17"/>
    <p:sldId id="263" r:id="rId18"/>
  </p:sldIdLst>
  <p:sldSz cx="10058400" cy="7543800"/>
  <p:notesSz cx="6996113" cy="9282113"/>
  <p:custDataLst>
    <p:tags r:id="rId21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GB" kern="1200">
        <a:solidFill>
          <a:schemeClr val="tx1"/>
        </a:solidFill>
        <a:latin typeface="Frutiger 55 Roman"/>
        <a:ea typeface="MS PGothic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030C549-4C55-4C9A-8619-56AC5A5EDCB9}">
          <p14:sldIdLst>
            <p14:sldId id="265"/>
          </p14:sldIdLst>
        </p14:section>
        <p14:section name="Model Validation" id="{B84B32C3-02CE-4382-A6AF-5E9B2CF4795D}">
          <p14:sldIdLst>
            <p14:sldId id="264"/>
            <p14:sldId id="266"/>
            <p14:sldId id="269"/>
            <p14:sldId id="268"/>
            <p14:sldId id="270"/>
            <p14:sldId id="271"/>
            <p14:sldId id="272"/>
            <p14:sldId id="267"/>
            <p14:sldId id="273"/>
            <p14:sldId id="279"/>
            <p14:sldId id="276"/>
            <p14:sldId id="281"/>
            <p14:sldId id="278"/>
            <p14:sldId id="280"/>
          </p14:sldIdLst>
        </p14:section>
        <p14:section name="Untitled Section" id="{0C18BB5A-D0E1-48EA-A9BF-533F32D6E2B4}">
          <p14:sldIdLst>
            <p14:sldId id="263"/>
          </p14:sldIdLst>
        </p14:section>
      </p14:sectionLst>
    </p:ext>
    <p:ext uri="{50385BFA-195E-4E9F-9E8A-86900EEC6D5D}">
      <p14:sectionPr xmlns="" xmlns:p14="http://schemas.microsoft.com/office/powerpoint/2007/7/12/main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80"/>
    <a:srgbClr val="919191"/>
    <a:srgbClr val="929395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4669" autoAdjust="0"/>
  </p:normalViewPr>
  <p:slideViewPr>
    <p:cSldViewPr snapToGrid="0">
      <p:cViewPr>
        <p:scale>
          <a:sx n="97" d="100"/>
          <a:sy n="97" d="100"/>
        </p:scale>
        <p:origin x="-642" y="-102"/>
      </p:cViewPr>
      <p:guideLst>
        <p:guide orient="horz" pos="4579"/>
        <p:guide orient="horz" pos="687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3168"/>
        <p:guide pos="266"/>
        <p:guide pos="60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F6DE2C-0EB0-4BA9-87EE-09A338A25891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ABA9508-D5D3-48BC-AE3E-D64E5E79F270}">
      <dgm:prSet phldrT="[Text]"/>
      <dgm:spPr/>
      <dgm:t>
        <a:bodyPr/>
        <a:lstStyle/>
        <a:p>
          <a:r>
            <a:rPr lang="en-GB" dirty="0" smtClean="0"/>
            <a:t>Development</a:t>
          </a:r>
          <a:endParaRPr lang="en-GB" dirty="0"/>
        </a:p>
      </dgm:t>
    </dgm:pt>
    <dgm:pt modelId="{16DA8126-C362-440F-8B79-4942B723E2AE}" type="parTrans" cxnId="{2664E3D7-558F-4F20-BC9C-001E905A0393}">
      <dgm:prSet/>
      <dgm:spPr/>
      <dgm:t>
        <a:bodyPr/>
        <a:lstStyle/>
        <a:p>
          <a:endParaRPr lang="en-GB"/>
        </a:p>
      </dgm:t>
    </dgm:pt>
    <dgm:pt modelId="{4D97B165-443C-4B28-8A42-C2A010B81819}" type="sibTrans" cxnId="{2664E3D7-558F-4F20-BC9C-001E905A0393}">
      <dgm:prSet/>
      <dgm:spPr/>
      <dgm:t>
        <a:bodyPr/>
        <a:lstStyle/>
        <a:p>
          <a:endParaRPr lang="en-GB"/>
        </a:p>
      </dgm:t>
    </dgm:pt>
    <dgm:pt modelId="{1588C543-DBDA-4E98-9EF5-9F4F28BE5735}">
      <dgm:prSet phldrT="[Text]"/>
      <dgm:spPr/>
      <dgm:t>
        <a:bodyPr/>
        <a:lstStyle/>
        <a:p>
          <a:r>
            <a:rPr lang="en-GB" dirty="0" smtClean="0"/>
            <a:t>Idea</a:t>
          </a:r>
          <a:endParaRPr lang="en-GB" dirty="0"/>
        </a:p>
      </dgm:t>
    </dgm:pt>
    <dgm:pt modelId="{B52B82E0-A420-417B-96DD-D745C4F12B3A}" type="parTrans" cxnId="{535EEF4F-22FC-447F-BC7A-E9FCC7AB88CF}">
      <dgm:prSet/>
      <dgm:spPr/>
      <dgm:t>
        <a:bodyPr/>
        <a:lstStyle/>
        <a:p>
          <a:endParaRPr lang="en-GB"/>
        </a:p>
      </dgm:t>
    </dgm:pt>
    <dgm:pt modelId="{FC07442B-147B-483B-9D83-5BADF8E5B19E}" type="sibTrans" cxnId="{535EEF4F-22FC-447F-BC7A-E9FCC7AB88CF}">
      <dgm:prSet/>
      <dgm:spPr/>
      <dgm:t>
        <a:bodyPr/>
        <a:lstStyle/>
        <a:p>
          <a:endParaRPr lang="en-GB"/>
        </a:p>
      </dgm:t>
    </dgm:pt>
    <dgm:pt modelId="{47037794-E1D7-41F7-9F00-F4F93DF0880D}">
      <dgm:prSet phldrT="[Text]"/>
      <dgm:spPr/>
      <dgm:t>
        <a:bodyPr/>
        <a:lstStyle/>
        <a:p>
          <a:r>
            <a:rPr lang="en-GB" dirty="0" smtClean="0"/>
            <a:t>Model Validation</a:t>
          </a:r>
          <a:endParaRPr lang="en-GB" dirty="0"/>
        </a:p>
      </dgm:t>
    </dgm:pt>
    <dgm:pt modelId="{09F5A13E-62FA-483F-B73E-67B841DAC664}" type="parTrans" cxnId="{EB6B453F-0604-4FDF-9110-CC32A6BCDDFC}">
      <dgm:prSet/>
      <dgm:spPr/>
      <dgm:t>
        <a:bodyPr/>
        <a:lstStyle/>
        <a:p>
          <a:endParaRPr lang="en-GB"/>
        </a:p>
      </dgm:t>
    </dgm:pt>
    <dgm:pt modelId="{D55B8AB4-63F9-4E39-8723-E7E7800A2AD0}" type="sibTrans" cxnId="{EB6B453F-0604-4FDF-9110-CC32A6BCDDFC}">
      <dgm:prSet/>
      <dgm:spPr/>
      <dgm:t>
        <a:bodyPr/>
        <a:lstStyle/>
        <a:p>
          <a:endParaRPr lang="en-GB"/>
        </a:p>
      </dgm:t>
    </dgm:pt>
    <dgm:pt modelId="{5037605E-5198-47C8-BCA5-DB20E56F8EB2}">
      <dgm:prSet phldrT="[Text]"/>
      <dgm:spPr/>
      <dgm:t>
        <a:bodyPr/>
        <a:lstStyle/>
        <a:p>
          <a:r>
            <a:rPr lang="en-GB" dirty="0" smtClean="0"/>
            <a:t>Theoretical assumptions</a:t>
          </a:r>
          <a:endParaRPr lang="en-GB" dirty="0"/>
        </a:p>
      </dgm:t>
    </dgm:pt>
    <dgm:pt modelId="{801425E3-E6CE-419E-A1E4-5ECAF2C06960}" type="parTrans" cxnId="{1F72BE61-C206-429F-AC29-408CD816C4B4}">
      <dgm:prSet/>
      <dgm:spPr/>
      <dgm:t>
        <a:bodyPr/>
        <a:lstStyle/>
        <a:p>
          <a:endParaRPr lang="en-GB"/>
        </a:p>
      </dgm:t>
    </dgm:pt>
    <dgm:pt modelId="{30F7ED9C-B586-4C73-A51C-493CC5C50062}" type="sibTrans" cxnId="{1F72BE61-C206-429F-AC29-408CD816C4B4}">
      <dgm:prSet/>
      <dgm:spPr/>
      <dgm:t>
        <a:bodyPr/>
        <a:lstStyle/>
        <a:p>
          <a:endParaRPr lang="en-GB"/>
        </a:p>
      </dgm:t>
    </dgm:pt>
    <dgm:pt modelId="{58A23CAF-8F2E-4361-99FE-D998A0DA0884}">
      <dgm:prSet phldrT="[Text]"/>
      <dgm:spPr/>
      <dgm:t>
        <a:bodyPr/>
        <a:lstStyle/>
        <a:p>
          <a:r>
            <a:rPr lang="en-GB" dirty="0" smtClean="0"/>
            <a:t>Regulator</a:t>
          </a:r>
          <a:endParaRPr lang="en-GB" dirty="0"/>
        </a:p>
      </dgm:t>
    </dgm:pt>
    <dgm:pt modelId="{EAB5CA44-94F2-4922-A013-FD6210F7B0B0}" type="parTrans" cxnId="{472E3587-EF3D-4ABE-9643-19A0135EE2C0}">
      <dgm:prSet/>
      <dgm:spPr/>
      <dgm:t>
        <a:bodyPr/>
        <a:lstStyle/>
        <a:p>
          <a:endParaRPr lang="en-GB"/>
        </a:p>
      </dgm:t>
    </dgm:pt>
    <dgm:pt modelId="{73594692-14D9-49A0-B3EE-EBA4487A07F6}" type="sibTrans" cxnId="{472E3587-EF3D-4ABE-9643-19A0135EE2C0}">
      <dgm:prSet/>
      <dgm:spPr/>
      <dgm:t>
        <a:bodyPr/>
        <a:lstStyle/>
        <a:p>
          <a:endParaRPr lang="en-GB"/>
        </a:p>
      </dgm:t>
    </dgm:pt>
    <dgm:pt modelId="{140457B4-60B6-4A7B-8D9C-8051ADEB56F1}">
      <dgm:prSet phldrT="[Text]"/>
      <dgm:spPr/>
      <dgm:t>
        <a:bodyPr/>
        <a:lstStyle/>
        <a:p>
          <a:r>
            <a:rPr lang="en-GB" dirty="0" smtClean="0"/>
            <a:t>External model validation</a:t>
          </a:r>
          <a:endParaRPr lang="en-GB" dirty="0"/>
        </a:p>
      </dgm:t>
    </dgm:pt>
    <dgm:pt modelId="{189F220A-DAC0-4892-AD17-C15A5F90194C}" type="parTrans" cxnId="{F139F2C4-39A9-4811-B0D2-1E85DD9160B1}">
      <dgm:prSet/>
      <dgm:spPr/>
      <dgm:t>
        <a:bodyPr/>
        <a:lstStyle/>
        <a:p>
          <a:endParaRPr lang="en-GB"/>
        </a:p>
      </dgm:t>
    </dgm:pt>
    <dgm:pt modelId="{B46CE6E1-DF4A-454E-BB71-C9A6A50045DB}" type="sibTrans" cxnId="{F139F2C4-39A9-4811-B0D2-1E85DD9160B1}">
      <dgm:prSet/>
      <dgm:spPr/>
      <dgm:t>
        <a:bodyPr/>
        <a:lstStyle/>
        <a:p>
          <a:endParaRPr lang="en-GB"/>
        </a:p>
      </dgm:t>
    </dgm:pt>
    <dgm:pt modelId="{72D0EE8F-F6E2-4CAE-AC8E-5DBD134AA003}">
      <dgm:prSet phldrT="[Text]"/>
      <dgm:spPr/>
      <dgm:t>
        <a:bodyPr/>
        <a:lstStyle/>
        <a:p>
          <a:r>
            <a:rPr lang="en-GB" dirty="0" smtClean="0"/>
            <a:t>Development</a:t>
          </a:r>
          <a:endParaRPr lang="en-GB" dirty="0"/>
        </a:p>
      </dgm:t>
    </dgm:pt>
    <dgm:pt modelId="{4A8E3F4A-BA36-4D44-95FD-2B58ED3369E2}" type="parTrans" cxnId="{A1F3F282-A25F-435D-B895-51F566E2BBD0}">
      <dgm:prSet/>
      <dgm:spPr/>
      <dgm:t>
        <a:bodyPr/>
        <a:lstStyle/>
        <a:p>
          <a:endParaRPr lang="en-GB"/>
        </a:p>
      </dgm:t>
    </dgm:pt>
    <dgm:pt modelId="{379155B1-0B77-49AD-8ADC-6508E84BA230}" type="sibTrans" cxnId="{A1F3F282-A25F-435D-B895-51F566E2BBD0}">
      <dgm:prSet/>
      <dgm:spPr/>
      <dgm:t>
        <a:bodyPr/>
        <a:lstStyle/>
        <a:p>
          <a:endParaRPr lang="en-GB"/>
        </a:p>
      </dgm:t>
    </dgm:pt>
    <dgm:pt modelId="{B9A72EB5-C22D-4779-92A4-53F24E9C8808}">
      <dgm:prSet phldrT="[Text]"/>
      <dgm:spPr/>
      <dgm:t>
        <a:bodyPr/>
        <a:lstStyle/>
        <a:p>
          <a:r>
            <a:rPr lang="en-GB" dirty="0" smtClean="0"/>
            <a:t>Implementation</a:t>
          </a:r>
          <a:endParaRPr lang="en-GB" dirty="0"/>
        </a:p>
      </dgm:t>
    </dgm:pt>
    <dgm:pt modelId="{0AF289E8-B656-437C-9710-20927C3B3AFD}" type="parTrans" cxnId="{267256ED-BB61-4ADF-989F-D7BFC159EE9A}">
      <dgm:prSet/>
      <dgm:spPr/>
      <dgm:t>
        <a:bodyPr/>
        <a:lstStyle/>
        <a:p>
          <a:endParaRPr lang="en-GB"/>
        </a:p>
      </dgm:t>
    </dgm:pt>
    <dgm:pt modelId="{7C3BA42C-3DBC-4AF2-ABAD-2809E9CC1874}" type="sibTrans" cxnId="{267256ED-BB61-4ADF-989F-D7BFC159EE9A}">
      <dgm:prSet/>
      <dgm:spPr/>
      <dgm:t>
        <a:bodyPr/>
        <a:lstStyle/>
        <a:p>
          <a:endParaRPr lang="en-GB"/>
        </a:p>
      </dgm:t>
    </dgm:pt>
    <dgm:pt modelId="{A5509EAE-99F8-4AA5-BE56-668A8ABA34B9}">
      <dgm:prSet phldrT="[Text]"/>
      <dgm:spPr/>
      <dgm:t>
        <a:bodyPr/>
        <a:lstStyle/>
        <a:p>
          <a:r>
            <a:rPr lang="en-GB" dirty="0" smtClean="0"/>
            <a:t>Implementation</a:t>
          </a:r>
          <a:endParaRPr lang="en-GB" dirty="0"/>
        </a:p>
      </dgm:t>
    </dgm:pt>
    <dgm:pt modelId="{1E017898-0104-424C-9ED7-83625F5A689B}" type="parTrans" cxnId="{9F875470-1699-4915-B49A-E6E07B0AA62F}">
      <dgm:prSet/>
      <dgm:spPr/>
      <dgm:t>
        <a:bodyPr/>
        <a:lstStyle/>
        <a:p>
          <a:endParaRPr lang="en-GB"/>
        </a:p>
      </dgm:t>
    </dgm:pt>
    <dgm:pt modelId="{44EB4B6B-F69A-42B3-B4F9-19238E5C5D02}" type="sibTrans" cxnId="{9F875470-1699-4915-B49A-E6E07B0AA62F}">
      <dgm:prSet/>
      <dgm:spPr/>
      <dgm:t>
        <a:bodyPr/>
        <a:lstStyle/>
        <a:p>
          <a:endParaRPr lang="en-GB"/>
        </a:p>
      </dgm:t>
    </dgm:pt>
    <dgm:pt modelId="{EC3CD706-ED95-40BE-9447-EF50D2E55F3D}">
      <dgm:prSet phldrT="[Text]"/>
      <dgm:spPr/>
      <dgm:t>
        <a:bodyPr/>
        <a:lstStyle/>
        <a:p>
          <a:r>
            <a:rPr lang="en-GB" dirty="0" smtClean="0"/>
            <a:t>Calibration process</a:t>
          </a:r>
          <a:endParaRPr lang="en-GB" dirty="0"/>
        </a:p>
      </dgm:t>
    </dgm:pt>
    <dgm:pt modelId="{995D1655-3E56-469A-B673-B7BF1D08EDE2}" type="parTrans" cxnId="{B99E5C1C-C75B-4FA2-BE4D-4F8E53A7511E}">
      <dgm:prSet/>
      <dgm:spPr/>
      <dgm:t>
        <a:bodyPr/>
        <a:lstStyle/>
        <a:p>
          <a:endParaRPr lang="en-GB"/>
        </a:p>
      </dgm:t>
    </dgm:pt>
    <dgm:pt modelId="{17CB7CF6-9272-431C-946F-6738AF786E69}" type="sibTrans" cxnId="{B99E5C1C-C75B-4FA2-BE4D-4F8E53A7511E}">
      <dgm:prSet/>
      <dgm:spPr/>
      <dgm:t>
        <a:bodyPr/>
        <a:lstStyle/>
        <a:p>
          <a:endParaRPr lang="en-GB"/>
        </a:p>
      </dgm:t>
    </dgm:pt>
    <dgm:pt modelId="{08FFF0ED-B6B3-45EE-B8C5-D994D1F1EAD7}">
      <dgm:prSet phldrT="[Text]"/>
      <dgm:spPr/>
      <dgm:t>
        <a:bodyPr/>
        <a:lstStyle/>
        <a:p>
          <a:r>
            <a:rPr lang="en-GB" dirty="0" smtClean="0"/>
            <a:t>Adequacy of the data used</a:t>
          </a:r>
          <a:endParaRPr lang="en-GB" dirty="0"/>
        </a:p>
      </dgm:t>
    </dgm:pt>
    <dgm:pt modelId="{00EB67B7-F6FF-4822-94F9-0099F7476BE4}" type="parTrans" cxnId="{2516158E-063F-4E5B-9E3C-0D56BBFB2A77}">
      <dgm:prSet/>
      <dgm:spPr/>
      <dgm:t>
        <a:bodyPr/>
        <a:lstStyle/>
        <a:p>
          <a:endParaRPr lang="en-GB"/>
        </a:p>
      </dgm:t>
    </dgm:pt>
    <dgm:pt modelId="{F908A95C-D1C7-4141-8038-E9D0613845B5}" type="sibTrans" cxnId="{2516158E-063F-4E5B-9E3C-0D56BBFB2A77}">
      <dgm:prSet/>
      <dgm:spPr/>
      <dgm:t>
        <a:bodyPr/>
        <a:lstStyle/>
        <a:p>
          <a:endParaRPr lang="en-GB"/>
        </a:p>
      </dgm:t>
    </dgm:pt>
    <dgm:pt modelId="{511312B8-2D1E-4255-85BA-76ACC19A0C38}">
      <dgm:prSet phldrT="[Text]"/>
      <dgm:spPr/>
      <dgm:t>
        <a:bodyPr/>
        <a:lstStyle/>
        <a:p>
          <a:endParaRPr lang="en-GB" dirty="0"/>
        </a:p>
      </dgm:t>
    </dgm:pt>
    <dgm:pt modelId="{D27D34F6-86AC-4F4C-BDCD-AFC89D9A423D}" type="parTrans" cxnId="{65FB9E58-1836-49A6-A5A1-6CEA3AF699FD}">
      <dgm:prSet/>
      <dgm:spPr/>
      <dgm:t>
        <a:bodyPr/>
        <a:lstStyle/>
        <a:p>
          <a:endParaRPr lang="en-GB"/>
        </a:p>
      </dgm:t>
    </dgm:pt>
    <dgm:pt modelId="{FF2B10A4-C66D-43EA-887E-7019CF62698D}" type="sibTrans" cxnId="{65FB9E58-1836-49A6-A5A1-6CEA3AF699FD}">
      <dgm:prSet/>
      <dgm:spPr/>
      <dgm:t>
        <a:bodyPr/>
        <a:lstStyle/>
        <a:p>
          <a:endParaRPr lang="en-GB"/>
        </a:p>
      </dgm:t>
    </dgm:pt>
    <dgm:pt modelId="{E38A07C6-7696-43C8-B582-6C406E973BDD}">
      <dgm:prSet phldrT="[Text]"/>
      <dgm:spPr/>
      <dgm:t>
        <a:bodyPr/>
        <a:lstStyle/>
        <a:p>
          <a:endParaRPr lang="en-GB" dirty="0"/>
        </a:p>
      </dgm:t>
    </dgm:pt>
    <dgm:pt modelId="{578F9A35-F2ED-4A17-ADED-868571C416B2}" type="parTrans" cxnId="{B2E75A93-7F12-42EC-AF00-240B444E78AC}">
      <dgm:prSet/>
      <dgm:spPr/>
      <dgm:t>
        <a:bodyPr/>
        <a:lstStyle/>
        <a:p>
          <a:endParaRPr lang="en-GB"/>
        </a:p>
      </dgm:t>
    </dgm:pt>
    <dgm:pt modelId="{58B5757F-2A0E-41DF-8371-3922CC104DA4}" type="sibTrans" cxnId="{B2E75A93-7F12-42EC-AF00-240B444E78AC}">
      <dgm:prSet/>
      <dgm:spPr/>
      <dgm:t>
        <a:bodyPr/>
        <a:lstStyle/>
        <a:p>
          <a:endParaRPr lang="en-GB"/>
        </a:p>
      </dgm:t>
    </dgm:pt>
    <dgm:pt modelId="{FC1ED558-F812-4FB5-BDE5-72357B7821C3}">
      <dgm:prSet phldrT="[Text]"/>
      <dgm:spPr/>
      <dgm:t>
        <a:bodyPr/>
        <a:lstStyle/>
        <a:p>
          <a:r>
            <a:rPr lang="en-GB" dirty="0" smtClean="0"/>
            <a:t>Defining requirements</a:t>
          </a:r>
          <a:endParaRPr lang="en-GB" dirty="0"/>
        </a:p>
      </dgm:t>
    </dgm:pt>
    <dgm:pt modelId="{C0965D1A-6792-4F1A-861A-22DDE73691CC}" type="parTrans" cxnId="{FEF19810-4652-423F-A969-0211C08F44CC}">
      <dgm:prSet/>
      <dgm:spPr/>
      <dgm:t>
        <a:bodyPr/>
        <a:lstStyle/>
        <a:p>
          <a:endParaRPr lang="en-GB"/>
        </a:p>
      </dgm:t>
    </dgm:pt>
    <dgm:pt modelId="{B8FE5C2A-0194-4DB8-A3B3-83D89A9800C9}" type="sibTrans" cxnId="{FEF19810-4652-423F-A969-0211C08F44CC}">
      <dgm:prSet/>
      <dgm:spPr/>
      <dgm:t>
        <a:bodyPr/>
        <a:lstStyle/>
        <a:p>
          <a:endParaRPr lang="en-GB"/>
        </a:p>
      </dgm:t>
    </dgm:pt>
    <dgm:pt modelId="{17368690-1004-44CC-9297-A44867B1EF9C}" type="pres">
      <dgm:prSet presAssocID="{D6F6DE2C-0EB0-4BA9-87EE-09A338A2589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F5C54E4-22EB-45C5-AFBD-1D55E787CE8A}" type="pres">
      <dgm:prSet presAssocID="{5ABA9508-D5D3-48BC-AE3E-D64E5E79F270}" presName="composite" presStyleCnt="0"/>
      <dgm:spPr/>
    </dgm:pt>
    <dgm:pt modelId="{15B34644-6310-4100-898A-ABB7FAB0C49D}" type="pres">
      <dgm:prSet presAssocID="{5ABA9508-D5D3-48BC-AE3E-D64E5E79F27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85EDB29-9A3A-48B2-BDAE-69AF08CCCADB}" type="pres">
      <dgm:prSet presAssocID="{5ABA9508-D5D3-48BC-AE3E-D64E5E79F270}" presName="parSh" presStyleLbl="node1" presStyleIdx="0" presStyleCnt="3"/>
      <dgm:spPr/>
      <dgm:t>
        <a:bodyPr/>
        <a:lstStyle/>
        <a:p>
          <a:endParaRPr lang="en-GB"/>
        </a:p>
      </dgm:t>
    </dgm:pt>
    <dgm:pt modelId="{E66AE7A7-2987-4B3C-B877-C5EA62A825FE}" type="pres">
      <dgm:prSet presAssocID="{5ABA9508-D5D3-48BC-AE3E-D64E5E79F270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59D8CD6-8F54-4F5A-8EC1-658A040F2A83}" type="pres">
      <dgm:prSet presAssocID="{4D97B165-443C-4B28-8A42-C2A010B81819}" presName="sibTrans" presStyleLbl="sibTrans2D1" presStyleIdx="0" presStyleCnt="2"/>
      <dgm:spPr/>
      <dgm:t>
        <a:bodyPr/>
        <a:lstStyle/>
        <a:p>
          <a:endParaRPr lang="en-GB"/>
        </a:p>
      </dgm:t>
    </dgm:pt>
    <dgm:pt modelId="{4104993C-3175-417B-9449-651A4844ECC6}" type="pres">
      <dgm:prSet presAssocID="{4D97B165-443C-4B28-8A42-C2A010B81819}" presName="connTx" presStyleLbl="sibTrans2D1" presStyleIdx="0" presStyleCnt="2"/>
      <dgm:spPr/>
      <dgm:t>
        <a:bodyPr/>
        <a:lstStyle/>
        <a:p>
          <a:endParaRPr lang="en-GB"/>
        </a:p>
      </dgm:t>
    </dgm:pt>
    <dgm:pt modelId="{5C9C6563-7D3E-4D8F-8B9C-BEA6C0073004}" type="pres">
      <dgm:prSet presAssocID="{47037794-E1D7-41F7-9F00-F4F93DF0880D}" presName="composite" presStyleCnt="0"/>
      <dgm:spPr/>
    </dgm:pt>
    <dgm:pt modelId="{A6804373-01E0-4752-B1F0-3A22BE2A8A2F}" type="pres">
      <dgm:prSet presAssocID="{47037794-E1D7-41F7-9F00-F4F93DF0880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A18A493-60AE-4E3F-9E16-E66C2F70C9D0}" type="pres">
      <dgm:prSet presAssocID="{47037794-E1D7-41F7-9F00-F4F93DF0880D}" presName="parSh" presStyleLbl="node1" presStyleIdx="1" presStyleCnt="3"/>
      <dgm:spPr/>
      <dgm:t>
        <a:bodyPr/>
        <a:lstStyle/>
        <a:p>
          <a:endParaRPr lang="en-GB"/>
        </a:p>
      </dgm:t>
    </dgm:pt>
    <dgm:pt modelId="{6A2CB8BD-D663-4652-A00E-7F34B68953A5}" type="pres">
      <dgm:prSet presAssocID="{47037794-E1D7-41F7-9F00-F4F93DF0880D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E9A05F2-7ADA-4E30-975A-2C4F93D7E84C}" type="pres">
      <dgm:prSet presAssocID="{D55B8AB4-63F9-4E39-8723-E7E7800A2AD0}" presName="sibTrans" presStyleLbl="sibTrans2D1" presStyleIdx="1" presStyleCnt="2"/>
      <dgm:spPr/>
      <dgm:t>
        <a:bodyPr/>
        <a:lstStyle/>
        <a:p>
          <a:endParaRPr lang="en-GB"/>
        </a:p>
      </dgm:t>
    </dgm:pt>
    <dgm:pt modelId="{5B9BE4B6-AF5B-454B-802A-9E2FED59001A}" type="pres">
      <dgm:prSet presAssocID="{D55B8AB4-63F9-4E39-8723-E7E7800A2AD0}" presName="connTx" presStyleLbl="sibTrans2D1" presStyleIdx="1" presStyleCnt="2"/>
      <dgm:spPr/>
      <dgm:t>
        <a:bodyPr/>
        <a:lstStyle/>
        <a:p>
          <a:endParaRPr lang="en-GB"/>
        </a:p>
      </dgm:t>
    </dgm:pt>
    <dgm:pt modelId="{F114684E-C032-495A-88CE-FC88E4856A9C}" type="pres">
      <dgm:prSet presAssocID="{58A23CAF-8F2E-4361-99FE-D998A0DA0884}" presName="composite" presStyleCnt="0"/>
      <dgm:spPr/>
    </dgm:pt>
    <dgm:pt modelId="{3DC3BB90-74CD-4B16-BFA3-B20B53B35F9D}" type="pres">
      <dgm:prSet presAssocID="{58A23CAF-8F2E-4361-99FE-D998A0DA0884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DD151A3-DF8B-4CB5-943A-892C280FE06E}" type="pres">
      <dgm:prSet presAssocID="{58A23CAF-8F2E-4361-99FE-D998A0DA0884}" presName="parSh" presStyleLbl="node1" presStyleIdx="2" presStyleCnt="3"/>
      <dgm:spPr/>
      <dgm:t>
        <a:bodyPr/>
        <a:lstStyle/>
        <a:p>
          <a:endParaRPr lang="en-GB"/>
        </a:p>
      </dgm:t>
    </dgm:pt>
    <dgm:pt modelId="{C3245A27-7E67-4392-898B-86D0C8967B12}" type="pres">
      <dgm:prSet presAssocID="{58A23CAF-8F2E-4361-99FE-D998A0DA0884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5FB9E58-1836-49A6-A5A1-6CEA3AF699FD}" srcId="{58A23CAF-8F2E-4361-99FE-D998A0DA0884}" destId="{511312B8-2D1E-4255-85BA-76ACC19A0C38}" srcOrd="3" destOrd="0" parTransId="{D27D34F6-86AC-4F4C-BDCD-AFC89D9A423D}" sibTransId="{FF2B10A4-C66D-43EA-887E-7019CF62698D}"/>
    <dgm:cxn modelId="{9F875470-1699-4915-B49A-E6E07B0AA62F}" srcId="{47037794-E1D7-41F7-9F00-F4F93DF0880D}" destId="{A5509EAE-99F8-4AA5-BE56-668A8ABA34B9}" srcOrd="3" destOrd="0" parTransId="{1E017898-0104-424C-9ED7-83625F5A689B}" sibTransId="{44EB4B6B-F69A-42B3-B4F9-19238E5C5D02}"/>
    <dgm:cxn modelId="{C8696594-FAA5-45CB-829D-67D741D55448}" type="presOf" srcId="{5ABA9508-D5D3-48BC-AE3E-D64E5E79F270}" destId="{15B34644-6310-4100-898A-ABB7FAB0C49D}" srcOrd="0" destOrd="0" presId="urn:microsoft.com/office/officeart/2005/8/layout/process3"/>
    <dgm:cxn modelId="{EB6B453F-0604-4FDF-9110-CC32A6BCDDFC}" srcId="{D6F6DE2C-0EB0-4BA9-87EE-09A338A25891}" destId="{47037794-E1D7-41F7-9F00-F4F93DF0880D}" srcOrd="1" destOrd="0" parTransId="{09F5A13E-62FA-483F-B73E-67B841DAC664}" sibTransId="{D55B8AB4-63F9-4E39-8723-E7E7800A2AD0}"/>
    <dgm:cxn modelId="{A1F3F282-A25F-435D-B895-51F566E2BBD0}" srcId="{5ABA9508-D5D3-48BC-AE3E-D64E5E79F270}" destId="{72D0EE8F-F6E2-4CAE-AC8E-5DBD134AA003}" srcOrd="1" destOrd="0" parTransId="{4A8E3F4A-BA36-4D44-95FD-2B58ED3369E2}" sibTransId="{379155B1-0B77-49AD-8ADC-6508E84BA230}"/>
    <dgm:cxn modelId="{57E60565-0645-4BCA-8B8C-B981AD020B80}" type="presOf" srcId="{511312B8-2D1E-4255-85BA-76ACC19A0C38}" destId="{C3245A27-7E67-4392-898B-86D0C8967B12}" srcOrd="0" destOrd="3" presId="urn:microsoft.com/office/officeart/2005/8/layout/process3"/>
    <dgm:cxn modelId="{CAB2A2B9-0F92-4354-841A-F963C921C4E4}" type="presOf" srcId="{FC1ED558-F812-4FB5-BDE5-72357B7821C3}" destId="{C3245A27-7E67-4392-898B-86D0C8967B12}" srcOrd="0" destOrd="1" presId="urn:microsoft.com/office/officeart/2005/8/layout/process3"/>
    <dgm:cxn modelId="{BA9AEC85-10E6-4B30-B02C-2658600132CE}" type="presOf" srcId="{D6F6DE2C-0EB0-4BA9-87EE-09A338A25891}" destId="{17368690-1004-44CC-9297-A44867B1EF9C}" srcOrd="0" destOrd="0" presId="urn:microsoft.com/office/officeart/2005/8/layout/process3"/>
    <dgm:cxn modelId="{402D8689-5DD7-4104-9E3C-9FC731CF2BC1}" type="presOf" srcId="{4D97B165-443C-4B28-8A42-C2A010B81819}" destId="{359D8CD6-8F54-4F5A-8EC1-658A040F2A83}" srcOrd="0" destOrd="0" presId="urn:microsoft.com/office/officeart/2005/8/layout/process3"/>
    <dgm:cxn modelId="{267256ED-BB61-4ADF-989F-D7BFC159EE9A}" srcId="{5ABA9508-D5D3-48BC-AE3E-D64E5E79F270}" destId="{B9A72EB5-C22D-4779-92A4-53F24E9C8808}" srcOrd="2" destOrd="0" parTransId="{0AF289E8-B656-437C-9710-20927C3B3AFD}" sibTransId="{7C3BA42C-3DBC-4AF2-ABAD-2809E9CC1874}"/>
    <dgm:cxn modelId="{354E8599-87A4-408B-8C37-30EF613E0A69}" type="presOf" srcId="{E38A07C6-7696-43C8-B582-6C406E973BDD}" destId="{C3245A27-7E67-4392-898B-86D0C8967B12}" srcOrd="0" destOrd="2" presId="urn:microsoft.com/office/officeart/2005/8/layout/process3"/>
    <dgm:cxn modelId="{FDFF4974-BAD5-47D4-840D-64690CB864F9}" type="presOf" srcId="{47037794-E1D7-41F7-9F00-F4F93DF0880D}" destId="{AA18A493-60AE-4E3F-9E16-E66C2F70C9D0}" srcOrd="1" destOrd="0" presId="urn:microsoft.com/office/officeart/2005/8/layout/process3"/>
    <dgm:cxn modelId="{DDA1575B-16DD-4104-9BDA-BEF606B4A0F1}" type="presOf" srcId="{EC3CD706-ED95-40BE-9447-EF50D2E55F3D}" destId="{6A2CB8BD-D663-4652-A00E-7F34B68953A5}" srcOrd="0" destOrd="1" presId="urn:microsoft.com/office/officeart/2005/8/layout/process3"/>
    <dgm:cxn modelId="{40B72C76-6B03-485A-897A-C489FD7318F0}" type="presOf" srcId="{5ABA9508-D5D3-48BC-AE3E-D64E5E79F270}" destId="{785EDB29-9A3A-48B2-BDAE-69AF08CCCADB}" srcOrd="1" destOrd="0" presId="urn:microsoft.com/office/officeart/2005/8/layout/process3"/>
    <dgm:cxn modelId="{33ECBA4B-A457-4041-BE75-CB587284C4EE}" type="presOf" srcId="{B9A72EB5-C22D-4779-92A4-53F24E9C8808}" destId="{E66AE7A7-2987-4B3C-B877-C5EA62A825FE}" srcOrd="0" destOrd="2" presId="urn:microsoft.com/office/officeart/2005/8/layout/process3"/>
    <dgm:cxn modelId="{136FB640-1248-422C-B286-9C710FB7B414}" type="presOf" srcId="{4D97B165-443C-4B28-8A42-C2A010B81819}" destId="{4104993C-3175-417B-9449-651A4844ECC6}" srcOrd="1" destOrd="0" presId="urn:microsoft.com/office/officeart/2005/8/layout/process3"/>
    <dgm:cxn modelId="{0C17DC69-3688-4B9F-AC62-BFA4EDA0D216}" type="presOf" srcId="{47037794-E1D7-41F7-9F00-F4F93DF0880D}" destId="{A6804373-01E0-4752-B1F0-3A22BE2A8A2F}" srcOrd="0" destOrd="0" presId="urn:microsoft.com/office/officeart/2005/8/layout/process3"/>
    <dgm:cxn modelId="{3DB085C0-1539-4BA9-8B91-125CA98B2E3E}" type="presOf" srcId="{D55B8AB4-63F9-4E39-8723-E7E7800A2AD0}" destId="{5B9BE4B6-AF5B-454B-802A-9E2FED59001A}" srcOrd="1" destOrd="0" presId="urn:microsoft.com/office/officeart/2005/8/layout/process3"/>
    <dgm:cxn modelId="{38917BE1-D193-4A20-9D09-F8C4AE6CDDC4}" type="presOf" srcId="{1588C543-DBDA-4E98-9EF5-9F4F28BE5735}" destId="{E66AE7A7-2987-4B3C-B877-C5EA62A825FE}" srcOrd="0" destOrd="0" presId="urn:microsoft.com/office/officeart/2005/8/layout/process3"/>
    <dgm:cxn modelId="{4E60B362-A492-4562-90D7-C25BD5B6D233}" type="presOf" srcId="{58A23CAF-8F2E-4361-99FE-D998A0DA0884}" destId="{3DC3BB90-74CD-4B16-BFA3-B20B53B35F9D}" srcOrd="0" destOrd="0" presId="urn:microsoft.com/office/officeart/2005/8/layout/process3"/>
    <dgm:cxn modelId="{1F72BE61-C206-429F-AC29-408CD816C4B4}" srcId="{47037794-E1D7-41F7-9F00-F4F93DF0880D}" destId="{5037605E-5198-47C8-BCA5-DB20E56F8EB2}" srcOrd="0" destOrd="0" parTransId="{801425E3-E6CE-419E-A1E4-5ECAF2C06960}" sibTransId="{30F7ED9C-B586-4C73-A51C-493CC5C50062}"/>
    <dgm:cxn modelId="{4CCCB178-7987-4EC3-81D6-E2A84F3C1EE1}" type="presOf" srcId="{72D0EE8F-F6E2-4CAE-AC8E-5DBD134AA003}" destId="{E66AE7A7-2987-4B3C-B877-C5EA62A825FE}" srcOrd="0" destOrd="1" presId="urn:microsoft.com/office/officeart/2005/8/layout/process3"/>
    <dgm:cxn modelId="{F139F2C4-39A9-4811-B0D2-1E85DD9160B1}" srcId="{58A23CAF-8F2E-4361-99FE-D998A0DA0884}" destId="{140457B4-60B6-4A7B-8D9C-8051ADEB56F1}" srcOrd="0" destOrd="0" parTransId="{189F220A-DAC0-4892-AD17-C15A5F90194C}" sibTransId="{B46CE6E1-DF4A-454E-BB71-C9A6A50045DB}"/>
    <dgm:cxn modelId="{535EEF4F-22FC-447F-BC7A-E9FCC7AB88CF}" srcId="{5ABA9508-D5D3-48BC-AE3E-D64E5E79F270}" destId="{1588C543-DBDA-4E98-9EF5-9F4F28BE5735}" srcOrd="0" destOrd="0" parTransId="{B52B82E0-A420-417B-96DD-D745C4F12B3A}" sibTransId="{FC07442B-147B-483B-9D83-5BADF8E5B19E}"/>
    <dgm:cxn modelId="{45165F3E-3268-4455-952C-D64941A557F8}" type="presOf" srcId="{A5509EAE-99F8-4AA5-BE56-668A8ABA34B9}" destId="{6A2CB8BD-D663-4652-A00E-7F34B68953A5}" srcOrd="0" destOrd="3" presId="urn:microsoft.com/office/officeart/2005/8/layout/process3"/>
    <dgm:cxn modelId="{5C23934C-6B5C-41E4-926C-EE181DF7C15A}" type="presOf" srcId="{08FFF0ED-B6B3-45EE-B8C5-D994D1F1EAD7}" destId="{6A2CB8BD-D663-4652-A00E-7F34B68953A5}" srcOrd="0" destOrd="2" presId="urn:microsoft.com/office/officeart/2005/8/layout/process3"/>
    <dgm:cxn modelId="{B2E75A93-7F12-42EC-AF00-240B444E78AC}" srcId="{58A23CAF-8F2E-4361-99FE-D998A0DA0884}" destId="{E38A07C6-7696-43C8-B582-6C406E973BDD}" srcOrd="2" destOrd="0" parTransId="{578F9A35-F2ED-4A17-ADED-868571C416B2}" sibTransId="{58B5757F-2A0E-41DF-8371-3922CC104DA4}"/>
    <dgm:cxn modelId="{2664E3D7-558F-4F20-BC9C-001E905A0393}" srcId="{D6F6DE2C-0EB0-4BA9-87EE-09A338A25891}" destId="{5ABA9508-D5D3-48BC-AE3E-D64E5E79F270}" srcOrd="0" destOrd="0" parTransId="{16DA8126-C362-440F-8B79-4942B723E2AE}" sibTransId="{4D97B165-443C-4B28-8A42-C2A010B81819}"/>
    <dgm:cxn modelId="{28FDA2EC-F34D-48EA-B621-702D06EFDD6F}" type="presOf" srcId="{5037605E-5198-47C8-BCA5-DB20E56F8EB2}" destId="{6A2CB8BD-D663-4652-A00E-7F34B68953A5}" srcOrd="0" destOrd="0" presId="urn:microsoft.com/office/officeart/2005/8/layout/process3"/>
    <dgm:cxn modelId="{BE281248-673D-4728-8653-643ADC0322BC}" type="presOf" srcId="{D55B8AB4-63F9-4E39-8723-E7E7800A2AD0}" destId="{6E9A05F2-7ADA-4E30-975A-2C4F93D7E84C}" srcOrd="0" destOrd="0" presId="urn:microsoft.com/office/officeart/2005/8/layout/process3"/>
    <dgm:cxn modelId="{D02A48B6-387A-4FC3-AFD1-189AE1D958A9}" type="presOf" srcId="{140457B4-60B6-4A7B-8D9C-8051ADEB56F1}" destId="{C3245A27-7E67-4392-898B-86D0C8967B12}" srcOrd="0" destOrd="0" presId="urn:microsoft.com/office/officeart/2005/8/layout/process3"/>
    <dgm:cxn modelId="{2516158E-063F-4E5B-9E3C-0D56BBFB2A77}" srcId="{47037794-E1D7-41F7-9F00-F4F93DF0880D}" destId="{08FFF0ED-B6B3-45EE-B8C5-D994D1F1EAD7}" srcOrd="2" destOrd="0" parTransId="{00EB67B7-F6FF-4822-94F9-0099F7476BE4}" sibTransId="{F908A95C-D1C7-4141-8038-E9D0613845B5}"/>
    <dgm:cxn modelId="{B99E5C1C-C75B-4FA2-BE4D-4F8E53A7511E}" srcId="{47037794-E1D7-41F7-9F00-F4F93DF0880D}" destId="{EC3CD706-ED95-40BE-9447-EF50D2E55F3D}" srcOrd="1" destOrd="0" parTransId="{995D1655-3E56-469A-B673-B7BF1D08EDE2}" sibTransId="{17CB7CF6-9272-431C-946F-6738AF786E69}"/>
    <dgm:cxn modelId="{472E3587-EF3D-4ABE-9643-19A0135EE2C0}" srcId="{D6F6DE2C-0EB0-4BA9-87EE-09A338A25891}" destId="{58A23CAF-8F2E-4361-99FE-D998A0DA0884}" srcOrd="2" destOrd="0" parTransId="{EAB5CA44-94F2-4922-A013-FD6210F7B0B0}" sibTransId="{73594692-14D9-49A0-B3EE-EBA4487A07F6}"/>
    <dgm:cxn modelId="{FEF19810-4652-423F-A969-0211C08F44CC}" srcId="{58A23CAF-8F2E-4361-99FE-D998A0DA0884}" destId="{FC1ED558-F812-4FB5-BDE5-72357B7821C3}" srcOrd="1" destOrd="0" parTransId="{C0965D1A-6792-4F1A-861A-22DDE73691CC}" sibTransId="{B8FE5C2A-0194-4DB8-A3B3-83D89A9800C9}"/>
    <dgm:cxn modelId="{283E6FAF-CB38-4755-9205-F9BE0417B346}" type="presOf" srcId="{58A23CAF-8F2E-4361-99FE-D998A0DA0884}" destId="{DDD151A3-DF8B-4CB5-943A-892C280FE06E}" srcOrd="1" destOrd="0" presId="urn:microsoft.com/office/officeart/2005/8/layout/process3"/>
    <dgm:cxn modelId="{540013CD-02F1-4EA7-ACD5-AB3B1AD84DA3}" type="presParOf" srcId="{17368690-1004-44CC-9297-A44867B1EF9C}" destId="{2F5C54E4-22EB-45C5-AFBD-1D55E787CE8A}" srcOrd="0" destOrd="0" presId="urn:microsoft.com/office/officeart/2005/8/layout/process3"/>
    <dgm:cxn modelId="{26E81A65-669D-47FC-B4A7-116C06B9D766}" type="presParOf" srcId="{2F5C54E4-22EB-45C5-AFBD-1D55E787CE8A}" destId="{15B34644-6310-4100-898A-ABB7FAB0C49D}" srcOrd="0" destOrd="0" presId="urn:microsoft.com/office/officeart/2005/8/layout/process3"/>
    <dgm:cxn modelId="{A19E948B-D7F4-475B-9B24-05BB1596C1CA}" type="presParOf" srcId="{2F5C54E4-22EB-45C5-AFBD-1D55E787CE8A}" destId="{785EDB29-9A3A-48B2-BDAE-69AF08CCCADB}" srcOrd="1" destOrd="0" presId="urn:microsoft.com/office/officeart/2005/8/layout/process3"/>
    <dgm:cxn modelId="{4784C223-9994-44F8-9B5F-90F907E7E63C}" type="presParOf" srcId="{2F5C54E4-22EB-45C5-AFBD-1D55E787CE8A}" destId="{E66AE7A7-2987-4B3C-B877-C5EA62A825FE}" srcOrd="2" destOrd="0" presId="urn:microsoft.com/office/officeart/2005/8/layout/process3"/>
    <dgm:cxn modelId="{53302544-C36B-4891-91B0-89CB9668CA95}" type="presParOf" srcId="{17368690-1004-44CC-9297-A44867B1EF9C}" destId="{359D8CD6-8F54-4F5A-8EC1-658A040F2A83}" srcOrd="1" destOrd="0" presId="urn:microsoft.com/office/officeart/2005/8/layout/process3"/>
    <dgm:cxn modelId="{CDCB968B-4E14-4708-8F3B-FEFB340694D7}" type="presParOf" srcId="{359D8CD6-8F54-4F5A-8EC1-658A040F2A83}" destId="{4104993C-3175-417B-9449-651A4844ECC6}" srcOrd="0" destOrd="0" presId="urn:microsoft.com/office/officeart/2005/8/layout/process3"/>
    <dgm:cxn modelId="{E6A43265-5483-4171-8E2F-B8A34EB6F328}" type="presParOf" srcId="{17368690-1004-44CC-9297-A44867B1EF9C}" destId="{5C9C6563-7D3E-4D8F-8B9C-BEA6C0073004}" srcOrd="2" destOrd="0" presId="urn:microsoft.com/office/officeart/2005/8/layout/process3"/>
    <dgm:cxn modelId="{DFB73A9D-D0A1-4031-9B5E-3D38027D8B6B}" type="presParOf" srcId="{5C9C6563-7D3E-4D8F-8B9C-BEA6C0073004}" destId="{A6804373-01E0-4752-B1F0-3A22BE2A8A2F}" srcOrd="0" destOrd="0" presId="urn:microsoft.com/office/officeart/2005/8/layout/process3"/>
    <dgm:cxn modelId="{F5EA72C3-317B-43E2-9951-5E2621CDBF5F}" type="presParOf" srcId="{5C9C6563-7D3E-4D8F-8B9C-BEA6C0073004}" destId="{AA18A493-60AE-4E3F-9E16-E66C2F70C9D0}" srcOrd="1" destOrd="0" presId="urn:microsoft.com/office/officeart/2005/8/layout/process3"/>
    <dgm:cxn modelId="{23D4389D-8CE3-4124-BECF-67849ACC151E}" type="presParOf" srcId="{5C9C6563-7D3E-4D8F-8B9C-BEA6C0073004}" destId="{6A2CB8BD-D663-4652-A00E-7F34B68953A5}" srcOrd="2" destOrd="0" presId="urn:microsoft.com/office/officeart/2005/8/layout/process3"/>
    <dgm:cxn modelId="{8FAFB40A-6CBA-4EFB-ADF8-02B950CB8549}" type="presParOf" srcId="{17368690-1004-44CC-9297-A44867B1EF9C}" destId="{6E9A05F2-7ADA-4E30-975A-2C4F93D7E84C}" srcOrd="3" destOrd="0" presId="urn:microsoft.com/office/officeart/2005/8/layout/process3"/>
    <dgm:cxn modelId="{5876A5E6-0FE3-4045-94E4-6439E1D80229}" type="presParOf" srcId="{6E9A05F2-7ADA-4E30-975A-2C4F93D7E84C}" destId="{5B9BE4B6-AF5B-454B-802A-9E2FED59001A}" srcOrd="0" destOrd="0" presId="urn:microsoft.com/office/officeart/2005/8/layout/process3"/>
    <dgm:cxn modelId="{0AD4E2C6-A48E-4480-A00F-06A234822B5E}" type="presParOf" srcId="{17368690-1004-44CC-9297-A44867B1EF9C}" destId="{F114684E-C032-495A-88CE-FC88E4856A9C}" srcOrd="4" destOrd="0" presId="urn:microsoft.com/office/officeart/2005/8/layout/process3"/>
    <dgm:cxn modelId="{694A5D64-6550-4AD2-8FC2-D1D77A044BB6}" type="presParOf" srcId="{F114684E-C032-495A-88CE-FC88E4856A9C}" destId="{3DC3BB90-74CD-4B16-BFA3-B20B53B35F9D}" srcOrd="0" destOrd="0" presId="urn:microsoft.com/office/officeart/2005/8/layout/process3"/>
    <dgm:cxn modelId="{0822EE33-FBB9-4A4A-8812-91AB07BF671C}" type="presParOf" srcId="{F114684E-C032-495A-88CE-FC88E4856A9C}" destId="{DDD151A3-DF8B-4CB5-943A-892C280FE06E}" srcOrd="1" destOrd="0" presId="urn:microsoft.com/office/officeart/2005/8/layout/process3"/>
    <dgm:cxn modelId="{EBBD5320-CB25-49C7-85C5-AB04B82F6934}" type="presParOf" srcId="{F114684E-C032-495A-88CE-FC88E4856A9C}" destId="{C3245A27-7E67-4392-898B-86D0C8967B1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DB29-9A3A-48B2-BDAE-69AF08CCCADB}">
      <dsp:nvSpPr>
        <dsp:cNvPr id="0" name=""/>
        <dsp:cNvSpPr/>
      </dsp:nvSpPr>
      <dsp:spPr>
        <a:xfrm>
          <a:off x="3335" y="1405456"/>
          <a:ext cx="1516421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Development</a:t>
          </a:r>
          <a:endParaRPr lang="en-GB" sz="1100" kern="1200" dirty="0"/>
        </a:p>
      </dsp:txBody>
      <dsp:txXfrm>
        <a:off x="3335" y="1405456"/>
        <a:ext cx="1516421" cy="316800"/>
      </dsp:txXfrm>
    </dsp:sp>
    <dsp:sp modelId="{E66AE7A7-2987-4B3C-B877-C5EA62A825FE}">
      <dsp:nvSpPr>
        <dsp:cNvPr id="0" name=""/>
        <dsp:cNvSpPr/>
      </dsp:nvSpPr>
      <dsp:spPr>
        <a:xfrm>
          <a:off x="313927" y="1722256"/>
          <a:ext cx="1516421" cy="1342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Idea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Development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Implementation</a:t>
          </a:r>
          <a:endParaRPr lang="en-GB" sz="1100" kern="1200" dirty="0"/>
        </a:p>
      </dsp:txBody>
      <dsp:txXfrm>
        <a:off x="353253" y="1761582"/>
        <a:ext cx="1437769" cy="1264035"/>
      </dsp:txXfrm>
    </dsp:sp>
    <dsp:sp modelId="{359D8CD6-8F54-4F5A-8EC1-658A040F2A83}">
      <dsp:nvSpPr>
        <dsp:cNvPr id="0" name=""/>
        <dsp:cNvSpPr/>
      </dsp:nvSpPr>
      <dsp:spPr>
        <a:xfrm>
          <a:off x="1749640" y="1375083"/>
          <a:ext cx="487354" cy="3775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900" kern="1200"/>
        </a:p>
      </dsp:txBody>
      <dsp:txXfrm>
        <a:off x="1749640" y="1450592"/>
        <a:ext cx="374091" cy="226527"/>
      </dsp:txXfrm>
    </dsp:sp>
    <dsp:sp modelId="{AA18A493-60AE-4E3F-9E16-E66C2F70C9D0}">
      <dsp:nvSpPr>
        <dsp:cNvPr id="0" name=""/>
        <dsp:cNvSpPr/>
      </dsp:nvSpPr>
      <dsp:spPr>
        <a:xfrm>
          <a:off x="2439292" y="1405456"/>
          <a:ext cx="1516421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Model Validation</a:t>
          </a:r>
          <a:endParaRPr lang="en-GB" sz="1100" kern="1200" dirty="0"/>
        </a:p>
      </dsp:txBody>
      <dsp:txXfrm>
        <a:off x="2439292" y="1405456"/>
        <a:ext cx="1516421" cy="316800"/>
      </dsp:txXfrm>
    </dsp:sp>
    <dsp:sp modelId="{6A2CB8BD-D663-4652-A00E-7F34B68953A5}">
      <dsp:nvSpPr>
        <dsp:cNvPr id="0" name=""/>
        <dsp:cNvSpPr/>
      </dsp:nvSpPr>
      <dsp:spPr>
        <a:xfrm>
          <a:off x="2749885" y="1722256"/>
          <a:ext cx="1516421" cy="1342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Theoretical assumptions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Calibration process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Adequacy of the data used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Implementation</a:t>
          </a:r>
          <a:endParaRPr lang="en-GB" sz="1100" kern="1200" dirty="0"/>
        </a:p>
      </dsp:txBody>
      <dsp:txXfrm>
        <a:off x="2789211" y="1761582"/>
        <a:ext cx="1437769" cy="1264035"/>
      </dsp:txXfrm>
    </dsp:sp>
    <dsp:sp modelId="{6E9A05F2-7ADA-4E30-975A-2C4F93D7E84C}">
      <dsp:nvSpPr>
        <dsp:cNvPr id="0" name=""/>
        <dsp:cNvSpPr/>
      </dsp:nvSpPr>
      <dsp:spPr>
        <a:xfrm>
          <a:off x="4185598" y="1375083"/>
          <a:ext cx="487354" cy="3775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900" kern="1200"/>
        </a:p>
      </dsp:txBody>
      <dsp:txXfrm>
        <a:off x="4185598" y="1450592"/>
        <a:ext cx="374091" cy="226527"/>
      </dsp:txXfrm>
    </dsp:sp>
    <dsp:sp modelId="{DDD151A3-DF8B-4CB5-943A-892C280FE06E}">
      <dsp:nvSpPr>
        <dsp:cNvPr id="0" name=""/>
        <dsp:cNvSpPr/>
      </dsp:nvSpPr>
      <dsp:spPr>
        <a:xfrm>
          <a:off x="4875250" y="1405456"/>
          <a:ext cx="1516421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Regulator</a:t>
          </a:r>
          <a:endParaRPr lang="en-GB" sz="1100" kern="1200" dirty="0"/>
        </a:p>
      </dsp:txBody>
      <dsp:txXfrm>
        <a:off x="4875250" y="1405456"/>
        <a:ext cx="1516421" cy="316800"/>
      </dsp:txXfrm>
    </dsp:sp>
    <dsp:sp modelId="{C3245A27-7E67-4392-898B-86D0C8967B12}">
      <dsp:nvSpPr>
        <dsp:cNvPr id="0" name=""/>
        <dsp:cNvSpPr/>
      </dsp:nvSpPr>
      <dsp:spPr>
        <a:xfrm>
          <a:off x="5185843" y="1722256"/>
          <a:ext cx="1516421" cy="1342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External model validation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Defining requirements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100" kern="1200" dirty="0"/>
        </a:p>
      </dsp:txBody>
      <dsp:txXfrm>
        <a:off x="5225169" y="1761582"/>
        <a:ext cx="1437769" cy="126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8175" y="257175"/>
            <a:ext cx="3544888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0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6016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9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080757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10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105759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11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142556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12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088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13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194246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Frutiger 55 Roman" pitchFamily="34" charset="0"/>
              <a:buNone/>
              <a:tabLst/>
              <a:defRPr/>
            </a:pPr>
            <a:r>
              <a:rPr lang="en-GB" dirty="0" err="1" smtClean="0">
                <a:ea typeface="MS PGothic"/>
              </a:rPr>
              <a:t>Powerbanks</a:t>
            </a:r>
            <a:r>
              <a:rPr lang="en-GB" dirty="0" smtClean="0">
                <a:ea typeface="MS PGothic"/>
              </a:rPr>
              <a:t> ;)</a:t>
            </a:r>
          </a:p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14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453830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15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181573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1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51003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2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515448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3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086500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4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572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ea typeface="MS PGothic"/>
              </a:rPr>
              <a:t>This one problem we will show without you writing your own code. All other will be focused on your own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5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051909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6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252347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ea typeface="MS PGothic"/>
              </a:rPr>
              <a:t>Own plot</a:t>
            </a:r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7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6132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ea typeface="MS PGothic"/>
              </a:rPr>
              <a:t>All the logos are official</a:t>
            </a:r>
            <a:r>
              <a:rPr lang="en-GB" baseline="0" dirty="0" smtClean="0">
                <a:ea typeface="MS PGothic"/>
              </a:rPr>
              <a:t> logos</a:t>
            </a:r>
            <a:r>
              <a:rPr lang="en-GB" dirty="0" smtClean="0">
                <a:ea typeface="MS PGothic"/>
              </a:rPr>
              <a:t> from websites of those organizations</a:t>
            </a:r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8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35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1.emf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image" Target="../media/image1.emf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1.emf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1.emf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1.emf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20624" y="7059168"/>
            <a:ext cx="3575304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 dirty="0" smtClean="0"/>
              <a:t>&lt;&lt;COVER PAGE DATE&gt;&gt;</a:t>
            </a:r>
            <a:endParaRPr lang="en-GB" dirty="0"/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20624" y="4352544"/>
            <a:ext cx="4998747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Arial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GB" dirty="0" smtClean="0"/>
              <a:t>&lt;&lt;Keyline: short headline&gt;&gt;</a:t>
            </a:r>
            <a:endParaRPr lang="en-GB" dirty="0"/>
          </a:p>
        </p:txBody>
      </p:sp>
      <p:sp>
        <p:nvSpPr>
          <p:cNvPr id="8" name="SECURITY TEXT"/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7607808" y="742950"/>
            <a:ext cx="1993392" cy="184658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 smtClean="0">
                <a:latin typeface="Arial"/>
                <a:ea typeface="MS PGothic"/>
              </a:rPr>
              <a:t>Public</a:t>
            </a:r>
            <a:endParaRPr lang="en-GB" dirty="0">
              <a:latin typeface="Arial"/>
              <a:ea typeface="MS PGothic"/>
            </a:endParaRPr>
          </a:p>
        </p:txBody>
      </p:sp>
      <p:sp>
        <p:nvSpPr>
          <p:cNvPr id="6" name="PRESENTATION INFOLINE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420624" y="3474720"/>
            <a:ext cx="8202168" cy="342900"/>
          </a:xfrm>
        </p:spPr>
        <p:txBody>
          <a:bodyPr/>
          <a:lstStyle>
            <a:lvl1pPr marL="0" marR="0" indent="0" algn="l" defTabSz="1005505" rtl="0" eaLnBrk="1" fontAlgn="auto" latinLnBrk="0" hangingPunct="1">
              <a:lnSpc>
                <a:spcPts val="2200"/>
              </a:lnSpc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itchFamily="18" charset="2"/>
              <a:buNone/>
              <a:tabLst/>
              <a:defRPr sz="1800">
                <a:latin typeface="Times New Roman"/>
              </a:defRPr>
            </a:lvl1pPr>
            <a:lvl2pPr marL="234950" indent="0">
              <a:buNone/>
              <a:defRPr/>
            </a:lvl2pPr>
            <a:lvl3pPr marL="457200" indent="0">
              <a:buNone/>
              <a:defRPr/>
            </a:lvl3pPr>
            <a:lvl4pPr marL="69215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1005505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lang="en-GB" altLang="zh-TW" sz="2000" kern="0" dirty="0" smtClean="0">
                <a:latin typeface="UBSHeadline" panose="02040503080702040204" pitchFamily="18" charset="0"/>
              </a:rPr>
              <a:t>&lt;&lt;</a:t>
            </a:r>
            <a:r>
              <a:rPr lang="en-GB" altLang="zh-TW" sz="2000" kern="0" dirty="0" err="1" smtClean="0">
                <a:latin typeface="UBSHeadline" panose="02040503080702040204" pitchFamily="18" charset="0"/>
              </a:rPr>
              <a:t>Infoline</a:t>
            </a:r>
            <a:r>
              <a:rPr lang="en-GB" altLang="zh-TW" sz="2000" kern="0" dirty="0" smtClean="0">
                <a:latin typeface="UBSHeadline" panose="02040503080702040204" pitchFamily="18" charset="0"/>
              </a:rPr>
              <a:t>: presentation description&gt;&gt;</a:t>
            </a:r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422159" y="4599432"/>
            <a:ext cx="499978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en-GB" dirty="0" smtClean="0"/>
              <a:t>&lt;&lt;Presenter function&gt;&gt;</a:t>
            </a:r>
            <a:endParaRPr lang="en-GB" dirty="0"/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 smtClean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566928"/>
            <a:ext cx="1108260" cy="405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5157216" y="4059936"/>
            <a:ext cx="443484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420623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 smtClean="0"/>
              <a:t>&lt;&lt;Page heading&gt;&gt;</a:t>
            </a:r>
            <a:endParaRPr lang="en-GB" dirty="0"/>
          </a:p>
        </p:txBody>
      </p:sp>
      <p:sp>
        <p:nvSpPr>
          <p:cNvPr id="20" name="DOCUMENT ID" hidden="1"/>
          <p:cNvSpPr txBox="1"/>
          <p:nvPr userDrawn="1"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 smtClean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157216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 smtClean="0"/>
              <a:t>&lt;&lt;Page heading&gt;&gt;</a:t>
            </a:r>
            <a:endParaRPr lang="en-GB" dirty="0"/>
          </a:p>
        </p:txBody>
      </p:sp>
      <p:sp>
        <p:nvSpPr>
          <p:cNvPr id="18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0" name="Straight Connector 1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 smtClean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 smtClean="0"/>
              <a:t>&lt;&lt;Page heading&gt;&gt;</a:t>
            </a:r>
            <a:endParaRPr lang="en-GB" dirty="0"/>
          </a:p>
        </p:txBody>
      </p:sp>
      <p:sp>
        <p:nvSpPr>
          <p:cNvPr id="1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8" name="Straight Connector 1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 smtClean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672998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672998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672998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357530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357530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357530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42062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42062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672998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672998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357530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357530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42062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42062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 smtClean="0"/>
              <a:t>&lt;&lt;Page heading&gt;&gt;</a:t>
            </a:r>
            <a:endParaRPr lang="en-GB" dirty="0"/>
          </a:p>
        </p:txBody>
      </p:sp>
      <p:sp>
        <p:nvSpPr>
          <p:cNvPr id="26" name="DOCUMENT ID" hidden="1"/>
          <p:cNvSpPr txBox="1"/>
          <p:nvPr userDrawn="1"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7" name="Straight Connector 2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 smtClean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CUMENT ID" hidden="1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7" name="Straight Connector 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 smtClean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cxnSp>
        <p:nvCxnSpPr>
          <p:cNvPr id="65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 smtClean="0"/>
              <a:t>Contact information</a:t>
            </a:r>
            <a:endParaRPr lang="en-GB" dirty="0"/>
          </a:p>
        </p:txBody>
      </p:sp>
      <p:sp>
        <p:nvSpPr>
          <p:cNvPr id="7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6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 smtClean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19735" y="2432304"/>
            <a:ext cx="9189720" cy="103327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&lt;&lt;Divider title&gt;&gt;</a:t>
            </a:r>
            <a:endParaRPr lang="en-GB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419735" y="2011680"/>
            <a:ext cx="9189720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MS PGothic"/>
              </a:defRPr>
            </a:lvl1pPr>
          </a:lstStyle>
          <a:p>
            <a:r>
              <a:rPr lang="en-GB" dirty="0" smtClean="0"/>
              <a:t>Click to edit Section / Appendix number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8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19735" y="1362456"/>
            <a:ext cx="9189720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  <a:ea typeface="MS PGothic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419735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9733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GB" dirty="0" smtClean="0"/>
              <a:t>Table of contents</a:t>
            </a:r>
            <a:endParaRPr lang="en-GB" dirty="0"/>
          </a:p>
        </p:txBody>
      </p:sp>
      <p:sp>
        <p:nvSpPr>
          <p:cNvPr id="8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0" name="Straight Connector 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 smtClean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20624" y="1852246"/>
            <a:ext cx="9189720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61963" indent="-236538">
              <a:defRPr sz="1600">
                <a:latin typeface="Frutiger 55 Roman"/>
                <a:ea typeface="MS PGothic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 smtClean="0"/>
              <a:t>&lt;&lt;Page heading&gt;&gt;</a:t>
            </a:r>
            <a:endParaRPr lang="en-GB" dirty="0"/>
          </a:p>
        </p:txBody>
      </p:sp>
      <p:sp>
        <p:nvSpPr>
          <p:cNvPr id="9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 smtClean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cxnSp>
        <p:nvCxnSpPr>
          <p:cNvPr id="6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 smtClean="0"/>
              <a:t>&lt;&lt;Page heading&gt;&gt;</a:t>
            </a:r>
            <a:endParaRPr lang="en-GB" dirty="0"/>
          </a:p>
        </p:txBody>
      </p:sp>
      <p:sp>
        <p:nvSpPr>
          <p:cNvPr id="7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6670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6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 smtClean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420624" y="6263642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6233"/>
            <a:ext cx="9189720" cy="4407409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 defTabSz="914400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 smtClean="0"/>
              <a:t>&lt;&lt;Page heading&gt;&gt;</a:t>
            </a:r>
            <a:endParaRPr lang="en-GB" dirty="0"/>
          </a:p>
        </p:txBody>
      </p:sp>
      <p:sp>
        <p:nvSpPr>
          <p:cNvPr id="10" name="DOCUMENT ID" hidden="1"/>
          <p:cNvSpPr txBox="1"/>
          <p:nvPr userDrawn="1"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1" name="Straight Connector 1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 smtClean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420624" y="6249809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420624" y="4411863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420624" y="4054229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3694180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4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 smtClean="0"/>
              <a:t>&lt;&lt;Page heading&gt;&gt;</a:t>
            </a:r>
            <a:endParaRPr lang="en-GB" dirty="0"/>
          </a:p>
        </p:txBody>
      </p:sp>
      <p:sp>
        <p:nvSpPr>
          <p:cNvPr id="10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6" name="Straight Connector 1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 smtClean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5157216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 smtClean="0"/>
              <a:t>&lt;&lt;Page heading&gt;&gt;</a:t>
            </a:r>
            <a:endParaRPr lang="en-GB" dirty="0"/>
          </a:p>
        </p:txBody>
      </p:sp>
      <p:sp>
        <p:nvSpPr>
          <p:cNvPr id="13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6" name="Straight Connector 1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 smtClean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672998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672998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357530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 smtClean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 smtClean="0"/>
              <a:t>&lt;&lt;Page heading&gt;&gt;</a:t>
            </a:r>
            <a:endParaRPr lang="en-GB" dirty="0"/>
          </a:p>
        </p:txBody>
      </p:sp>
      <p:sp>
        <p:nvSpPr>
          <p:cNvPr id="1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8" name="Straight Connector 1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 smtClean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420624" y="1856232"/>
            <a:ext cx="9189720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82" r:id="rId2"/>
    <p:sldLayoutId id="2147484158" r:id="rId3"/>
    <p:sldLayoutId id="2147484159" r:id="rId4"/>
    <p:sldLayoutId id="2147484160" r:id="rId5"/>
    <p:sldLayoutId id="2147484169" r:id="rId6"/>
    <p:sldLayoutId id="2147484168" r:id="rId7"/>
    <p:sldLayoutId id="2147484171" r:id="rId8"/>
    <p:sldLayoutId id="2147484173" r:id="rId9"/>
    <p:sldLayoutId id="2147484174" r:id="rId10"/>
    <p:sldLayoutId id="2147484179" r:id="rId11"/>
    <p:sldLayoutId id="2147484178" r:id="rId12"/>
    <p:sldLayoutId id="2147484176" r:id="rId13"/>
    <p:sldLayoutId id="2147484180" r:id="rId14"/>
    <p:sldLayoutId id="2147484181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10" Type="http://schemas.openxmlformats.org/officeDocument/2006/relationships/image" Target="../media/image2.png"/><Relationship Id="rId4" Type="http://schemas.openxmlformats.org/officeDocument/2006/relationships/tags" Target="../tags/tag140.xml"/><Relationship Id="rId9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7" Type="http://schemas.openxmlformats.org/officeDocument/2006/relationships/image" Target="../media/image12.png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7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7" Type="http://schemas.openxmlformats.org/officeDocument/2006/relationships/image" Target="../media/image13.png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8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8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89.xml"/><Relationship Id="rId7" Type="http://schemas.openxmlformats.org/officeDocument/2006/relationships/tags" Target="../tags/tag188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9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9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9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hyperlink" Target="mailto:adam.wrobel@ubs.com" TargetMode="External"/><Relationship Id="rId5" Type="http://schemas.openxmlformats.org/officeDocument/2006/relationships/hyperlink" Target="mailto:piotr-a.morawski@ubs.com" TargetMode="External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4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notesSlide" Target="../notesSlides/notesSlide2.xml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4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52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54.xml"/><Relationship Id="rId10" Type="http://schemas.openxmlformats.org/officeDocument/2006/relationships/image" Target="../media/image4.png"/><Relationship Id="rId4" Type="http://schemas.openxmlformats.org/officeDocument/2006/relationships/tags" Target="../tags/tag153.xml"/><Relationship Id="rId9" Type="http://schemas.openxmlformats.org/officeDocument/2006/relationships/tags" Target="../tags/tag15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6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65.xml"/><Relationship Id="rId7" Type="http://schemas.openxmlformats.org/officeDocument/2006/relationships/tags" Target="../tags/tag164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6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69.xml"/><Relationship Id="rId7" Type="http://schemas.openxmlformats.org/officeDocument/2006/relationships/image" Target="../media/image6.png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7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73.xml"/><Relationship Id="rId7" Type="http://schemas.openxmlformats.org/officeDocument/2006/relationships/image" Target="../media/image8.png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11.gif"/><Relationship Id="rId4" Type="http://schemas.openxmlformats.org/officeDocument/2006/relationships/tags" Target="../tags/tag174.xml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eys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0" y="4345749"/>
            <a:ext cx="2788926" cy="3023622"/>
          </a:xfrm>
          <a:prstGeom prst="rect">
            <a:avLst/>
          </a:prstGeom>
        </p:spPr>
      </p:pic>
      <p:sp>
        <p:nvSpPr>
          <p:cNvPr id="11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>
                <a:ea typeface="MS PGothic"/>
              </a:rPr>
              <a:t>May 1</a:t>
            </a:r>
            <a:r>
              <a:rPr lang="pl-PL" dirty="0" smtClean="0">
                <a:ea typeface="MS PGothic"/>
              </a:rPr>
              <a:t>7</a:t>
            </a:r>
            <a:r>
              <a:rPr lang="en-GB" dirty="0" smtClean="0">
                <a:ea typeface="MS PGothic"/>
              </a:rPr>
              <a:t>, 2016</a:t>
            </a:r>
            <a:endParaRPr lang="en-GB" dirty="0">
              <a:ea typeface="MS PGothic"/>
            </a:endParaRPr>
          </a:p>
        </p:txBody>
      </p:sp>
      <p:sp>
        <p:nvSpPr>
          <p:cNvPr id="9" name="PRESENTATION PRESENTER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dirty="0" err="1">
                <a:latin typeface="Frutiger 55 Roman"/>
                <a:ea typeface="MS PGothic"/>
              </a:rPr>
              <a:t>d</a:t>
            </a:r>
            <a:r>
              <a:rPr lang="en-GB" dirty="0" err="1" smtClean="0">
                <a:latin typeface="Frutiger 55 Roman"/>
                <a:ea typeface="MS PGothic"/>
              </a:rPr>
              <a:t>r</a:t>
            </a:r>
            <a:r>
              <a:rPr lang="en-GB" dirty="0" smtClean="0">
                <a:latin typeface="Frutiger 55 Roman"/>
                <a:ea typeface="MS PGothic"/>
              </a:rPr>
              <a:t> Piotr Morawski</a:t>
            </a:r>
          </a:p>
          <a:p>
            <a:endParaRPr lang="en-GB" dirty="0">
              <a:latin typeface="Frutiger 55 Roman"/>
              <a:ea typeface="MS PGothic"/>
            </a:endParaRPr>
          </a:p>
        </p:txBody>
      </p:sp>
      <p:sp>
        <p:nvSpPr>
          <p:cNvPr id="8" name="PRESENTATION TITLE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GB" dirty="0" smtClean="0"/>
              <a:t>Model Validation</a:t>
            </a:r>
            <a:endParaRPr lang="en-GB" dirty="0"/>
          </a:p>
        </p:txBody>
      </p:sp>
      <p:sp>
        <p:nvSpPr>
          <p:cNvPr id="12" name="PRESENTATION INFOLINE"/>
          <p:cNvSpPr>
            <a:spLocks noGrp="1"/>
          </p:cNvSpPr>
          <p:nvPr>
            <p:ph type="body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GB" sz="2000" dirty="0" smtClean="0">
                <a:solidFill>
                  <a:srgbClr val="FF0000"/>
                </a:solidFill>
                <a:latin typeface="UBSHeadline"/>
                <a:ea typeface="Arial Unicode MS"/>
              </a:rPr>
              <a:t>Workshop</a:t>
            </a:r>
            <a:endParaRPr lang="en-GB" sz="2000" dirty="0">
              <a:solidFill>
                <a:srgbClr val="FF0000"/>
              </a:solidFill>
              <a:latin typeface="UBSHeadline"/>
              <a:ea typeface="Arial Unicode MS"/>
            </a:endParaRPr>
          </a:p>
        </p:txBody>
      </p:sp>
      <p:sp>
        <p:nvSpPr>
          <p:cNvPr id="13" name="PRESENTATION PRESENTER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22275" y="4607986"/>
            <a:ext cx="4998747" cy="2743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005505" rtl="0" eaLnBrk="1" latinLnBrk="0" hangingPunct="1">
              <a:spcBef>
                <a:spcPts val="1800"/>
              </a:spcBef>
              <a:buClr>
                <a:schemeClr val="tx2"/>
              </a:buClr>
              <a:buSzPct val="100000"/>
              <a:buFont typeface="Symbol" pitchFamily="18" charset="2"/>
              <a:buNone/>
              <a:defRPr sz="1600" b="0" i="0" kern="1200" baseline="0">
                <a:solidFill>
                  <a:schemeClr val="tx1"/>
                </a:solidFill>
                <a:latin typeface="Frutiger 55 Roman"/>
                <a:ea typeface="Arial Unicode MS" pitchFamily="34" charset="-128"/>
                <a:cs typeface="+mn-cs"/>
              </a:defRPr>
            </a:lvl1pPr>
            <a:lvl2pPr marL="502753" indent="0" algn="ctr" defTabSz="1005505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505" indent="0" algn="ctr" defTabSz="1005505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257" indent="0" algn="ctr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11009" indent="0" algn="ctr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761" indent="0" algn="ctr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16512" indent="0" algn="ctr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19265" indent="0" algn="ctr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22016" indent="0" algn="ctr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 smtClean="0">
                <a:ea typeface="MS PGothic"/>
              </a:rPr>
              <a:t>Adam </a:t>
            </a:r>
            <a:r>
              <a:rPr lang="en-GB" dirty="0" err="1" smtClean="0">
                <a:ea typeface="MS PGothic"/>
              </a:rPr>
              <a:t>Wróbel</a:t>
            </a:r>
            <a:endParaRPr lang="en-GB" dirty="0" smtClean="0">
              <a:ea typeface="MS PGothic"/>
            </a:endParaRPr>
          </a:p>
          <a:p>
            <a:pPr fontAlgn="auto">
              <a:spcAft>
                <a:spcPts val="0"/>
              </a:spcAft>
            </a:pPr>
            <a:endParaRPr lang="en-GB" dirty="0">
              <a:ea typeface="MS PGothic"/>
            </a:endParaRPr>
          </a:p>
        </p:txBody>
      </p:sp>
      <p:sp>
        <p:nvSpPr>
          <p:cNvPr id="14" name="PRESENTATION PRESENTER FUNCTION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422275" y="4877980"/>
            <a:ext cx="4999789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005505" rtl="0" eaLnBrk="1" latinLnBrk="0" hangingPunct="1">
              <a:spcBef>
                <a:spcPts val="1800"/>
              </a:spcBef>
              <a:buClr>
                <a:schemeClr val="tx2"/>
              </a:buClr>
              <a:buSzPct val="100000"/>
              <a:buFont typeface="Symbol" pitchFamily="18" charset="2"/>
              <a:buNone/>
              <a:defRPr sz="1600" b="0" i="0" kern="1200" baseline="0">
                <a:solidFill>
                  <a:schemeClr val="tx1"/>
                </a:solidFill>
                <a:latin typeface="Frutiger 55 Roman"/>
                <a:ea typeface="+mn-ea"/>
                <a:cs typeface="+mn-cs"/>
              </a:defRPr>
            </a:lvl1pPr>
            <a:lvl2pPr marL="457200" indent="-222250" algn="l" defTabSz="1005505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2150" indent="-234950" algn="l" defTabSz="1005505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2250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9350" indent="-234950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i="1" dirty="0" smtClean="0">
                <a:solidFill>
                  <a:schemeClr val="bg1">
                    <a:lumMod val="65000"/>
                  </a:schemeClr>
                </a:solidFill>
                <a:ea typeface="MS PGothic"/>
              </a:rPr>
              <a:t>Model Risk Management &amp; Control</a:t>
            </a:r>
            <a:endParaRPr lang="en-GB" i="1" dirty="0">
              <a:solidFill>
                <a:schemeClr val="bg1">
                  <a:lumMod val="65000"/>
                </a:schemeClr>
              </a:solidFill>
              <a:ea typeface="MS PGothic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30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en-GB" dirty="0" smtClean="0"/>
              <a:t>We need to model the trade value throughout the whole trade period to know how much we are exposed in case of the counterparty gone bankrupt.</a:t>
            </a:r>
          </a:p>
          <a:p>
            <a:r>
              <a:rPr lang="en-GB" dirty="0" smtClean="0"/>
              <a:t>To do that we need to simulate the Risk Factors driving the trade value.</a:t>
            </a:r>
          </a:p>
          <a:p>
            <a:r>
              <a:rPr lang="en-GB" dirty="0" smtClean="0"/>
              <a:t>In simple case of stock option the only Risk factor relevant is the price of the underlying stock.</a:t>
            </a:r>
          </a:p>
          <a:p>
            <a:r>
              <a:rPr lang="en-GB" dirty="0" smtClean="0"/>
              <a:t>Model: linear model calibrated over the last month of data, used to predict the next day stock price. 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Underlying assumption:  the stock prices is a Black-Sholes process.</a:t>
            </a:r>
          </a:p>
          <a:p>
            <a:r>
              <a:rPr lang="en-GB" b="1" dirty="0" smtClean="0"/>
              <a:t>Principle of </a:t>
            </a:r>
            <a:r>
              <a:rPr lang="en-GB" b="1" dirty="0" err="1" smtClean="0"/>
              <a:t>backtesting</a:t>
            </a:r>
            <a:r>
              <a:rPr lang="en-GB" dirty="0" smtClean="0"/>
              <a:t>: using available market data to compare model prediction against the historical realisation.</a:t>
            </a:r>
          </a:p>
          <a:p>
            <a:r>
              <a:rPr lang="en-GB" dirty="0" smtClean="0"/>
              <a:t>Use the script: "</a:t>
            </a:r>
            <a:r>
              <a:rPr lang="en-GB" i="1" dirty="0" smtClean="0"/>
              <a:t>4_Backtesting.R</a:t>
            </a:r>
            <a:r>
              <a:rPr lang="en-GB" dirty="0"/>
              <a:t>"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dirty="0" smtClean="0"/>
              <a:t>Problem 4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 smtClean="0">
                <a:solidFill>
                  <a:srgbClr val="464749"/>
                </a:solidFill>
                <a:latin typeface="UBSHeadline"/>
                <a:ea typeface="Arial Unicode MS"/>
              </a:rPr>
              <a:t>Testing model's prediction power on historical data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747" y="5437239"/>
            <a:ext cx="2936859" cy="2106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28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en-GB" dirty="0" smtClean="0"/>
              <a:t>Profile the exposure of a simple stock call option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Simulate underlying stock movement using MC technique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Measure the Expected Positive Exposure at each point in time</a:t>
            </a:r>
          </a:p>
          <a:p>
            <a:r>
              <a:rPr lang="en-GB" dirty="0" smtClean="0"/>
              <a:t>Combine the Exposure profile with Default Probability and Loss Given Default of the counterparty.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Open script: 5_CVA.R</a:t>
            </a:r>
            <a:endParaRPr lang="en-GB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dirty="0" smtClean="0"/>
              <a:t>Problem 5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 smtClean="0">
                <a:solidFill>
                  <a:srgbClr val="464749"/>
                </a:solidFill>
                <a:latin typeface="UBSHeadline"/>
                <a:ea typeface="Arial Unicode MS"/>
              </a:rPr>
              <a:t>CVA calculation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439" y="3405076"/>
            <a:ext cx="6001905" cy="344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42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en-GB" dirty="0" smtClean="0"/>
              <a:t>Most common background: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Mathematics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Econometrics / Quantitative finance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Physics</a:t>
            </a:r>
          </a:p>
          <a:p>
            <a:r>
              <a:rPr lang="en-GB" dirty="0" smtClean="0"/>
              <a:t>PhD's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dirty="0" smtClean="0"/>
              <a:t>People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 smtClean="0">
                <a:solidFill>
                  <a:srgbClr val="464749"/>
                </a:solidFill>
                <a:latin typeface="UBSHeadline"/>
                <a:ea typeface="Arial Unicode MS"/>
              </a:rPr>
              <a:t>Who works in risk modelling/quantitative finance?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403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LAYOUT BODY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420624" y="1852246"/>
                <a:ext cx="9189720" cy="4759691"/>
              </a:xfrm>
            </p:spPr>
            <p:txBody>
              <a:bodyPr/>
              <a:lstStyle/>
              <a:p>
                <a:r>
                  <a:rPr lang="en-GB" dirty="0" smtClean="0"/>
                  <a:t>It is relevant not only if counterparty would default, but also the percentage of our loan/exposure that we could lost in case od default</a:t>
                </a:r>
              </a:p>
              <a:p>
                <a:r>
                  <a:rPr lang="en-GB" dirty="0" smtClean="0"/>
                  <a:t>Dataset: </a:t>
                </a:r>
                <a:r>
                  <a:rPr lang="en-GB" dirty="0"/>
                  <a:t>US </a:t>
                </a:r>
                <a:r>
                  <a:rPr lang="en-GB" dirty="0" smtClean="0"/>
                  <a:t>clients with collateralized loans that did default at some point in time (also macroeconomic variables at the year of default are also included in the dataset)</a:t>
                </a:r>
              </a:p>
              <a:p>
                <a:r>
                  <a:rPr lang="en-GB" dirty="0" smtClean="0"/>
                  <a:t>Based on historical default data </a:t>
                </a:r>
                <a:r>
                  <a:rPr lang="en-GB" dirty="0" err="1" smtClean="0"/>
                  <a:t>probit</a:t>
                </a:r>
                <a:r>
                  <a:rPr lang="en-GB" dirty="0" smtClean="0"/>
                  <a:t> model was fitted: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𝑙𝑜𝑠𝑠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𝑔𝑖𝑣𝑒𝑛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𝑑𝑒𝑓𝑎𝑢𝑙𝑡</m:t>
                    </m:r>
                    <m:r>
                      <a:rPr lang="en-GB" i="1">
                        <a:latin typeface="Cambria Math"/>
                      </a:rPr>
                      <m:t> ~ </m:t>
                    </m:r>
                    <m:r>
                      <a:rPr lang="en-GB" i="1">
                        <a:latin typeface="Cambria Math"/>
                      </a:rPr>
                      <m:t>𝑖𝑛𝑡𝑒𝑟𝑐𝑒𝑝𝑡</m:t>
                    </m:r>
                    <m:r>
                      <a:rPr lang="en-GB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𝑙𝑜𝑎𝑛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𝑡𝑜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𝑣𝑎𝑙𝑢𝑒</m:t>
                    </m:r>
                    <m:r>
                      <a:rPr lang="en-GB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𝐺𝑃𝐷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𝑔𝑟𝑜𝑤𝑡h</m:t>
                    </m:r>
                    <m:r>
                      <a:rPr lang="en-GB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𝑢𝑛𝑒𝑚𝑝𝑙𝑦𝑚𝑒𝑛𝑡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𝑟𝑎𝑡𝑒</m:t>
                    </m:r>
                    <m:r>
                      <a:rPr lang="en-GB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𝑖𝑛𝑓𝑙𝑎𝑡𝑖𝑜𝑛</m:t>
                    </m:r>
                    <m:r>
                      <a:rPr lang="en-GB" b="0" i="1" smtClean="0">
                        <a:latin typeface="Cambria Math"/>
                      </a:rPr>
                      <m:t>+ </m:t>
                    </m:r>
                    <m:r>
                      <a:rPr lang="en-GB" i="1">
                        <a:latin typeface="Cambria Math"/>
                      </a:rPr>
                      <m:t>𝑒𝑟𝑟𝑜𝑟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𝑡𝑒𝑟𝑚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Let's </a:t>
                </a:r>
                <a:r>
                  <a:rPr lang="en-GB" dirty="0"/>
                  <a:t>open script </a:t>
                </a:r>
                <a:r>
                  <a:rPr lang="en-GB" i="1" dirty="0" smtClean="0"/>
                  <a:t>"6_LGD.R"</a:t>
                </a:r>
              </a:p>
              <a:p>
                <a:endParaRPr lang="en-GB" dirty="0"/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2" name="LAYOUT BODY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7"/>
                </p:custDataLst>
              </p:nvPr>
            </p:nvSpPr>
            <p:spPr>
              <a:xfrm>
                <a:off x="420624" y="1852246"/>
                <a:ext cx="9189720" cy="4759691"/>
              </a:xfrm>
              <a:blipFill rotWithShape="1">
                <a:blip r:embed="rId8"/>
                <a:stretch>
                  <a:fillRect l="-1525" t="-1793" r="-15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dirty="0" smtClean="0"/>
              <a:t>Problem 6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 smtClean="0">
                <a:solidFill>
                  <a:srgbClr val="464749"/>
                </a:solidFill>
                <a:latin typeface="UBSHeadline"/>
                <a:ea typeface="Arial Unicode MS"/>
              </a:rPr>
              <a:t>Loss Given Default (LGD) model – building benchmark model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79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en-GB" dirty="0" smtClean="0"/>
              <a:t>We would like to know how much we could lost if another crisis would hit us (alternatively any other scenario)</a:t>
            </a:r>
          </a:p>
          <a:p>
            <a:r>
              <a:rPr lang="en-GB" dirty="0" smtClean="0"/>
              <a:t>One approach to model the loss is to use build PD and LGD models and then stress their inputs:</a:t>
            </a:r>
          </a:p>
          <a:p>
            <a:pPr lvl="1"/>
            <a:r>
              <a:rPr lang="en-GB" dirty="0" smtClean="0"/>
              <a:t>increased unemployment rate</a:t>
            </a:r>
          </a:p>
          <a:p>
            <a:pPr lvl="1"/>
            <a:r>
              <a:rPr lang="en-GB" dirty="0" smtClean="0"/>
              <a:t>decreased growth of gross domestic product</a:t>
            </a:r>
          </a:p>
          <a:p>
            <a:pPr lvl="1"/>
            <a:r>
              <a:rPr lang="en-GB" dirty="0" smtClean="0"/>
              <a:t>drop of the house prices</a:t>
            </a:r>
          </a:p>
          <a:p>
            <a:r>
              <a:rPr lang="en-GB" dirty="0" smtClean="0"/>
              <a:t>Let's open script </a:t>
            </a:r>
            <a:r>
              <a:rPr lang="en-GB" i="1" dirty="0" smtClean="0"/>
              <a:t>"7_Stress_model.R"</a:t>
            </a:r>
            <a:endParaRPr lang="en-GB" i="1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dirty="0" smtClean="0"/>
              <a:t>Problem 7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 smtClean="0">
                <a:solidFill>
                  <a:srgbClr val="464749"/>
                </a:solidFill>
                <a:latin typeface="UBSHeadline"/>
                <a:ea typeface="Arial Unicode MS"/>
              </a:rPr>
              <a:t>Stress model – are all variables stressed in appropriate manner?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42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en-GB" dirty="0" smtClean="0"/>
              <a:t>Appling model without checking it could result in an </a:t>
            </a:r>
            <a:r>
              <a:rPr lang="en-GB" dirty="0" err="1" smtClean="0"/>
              <a:t>mis</a:t>
            </a:r>
            <a:r>
              <a:rPr lang="en-GB" dirty="0" smtClean="0"/>
              <a:t>-representation of risk or underestimation of required capital buffer. </a:t>
            </a:r>
          </a:p>
          <a:p>
            <a:r>
              <a:rPr lang="en-GB" dirty="0" smtClean="0"/>
              <a:t>Which could create incentive to get into more risky transitions. On single bank perspective it could lead to huge losses and potential bankruptcy. While on a whole financial system level it could result in crisis.</a:t>
            </a:r>
          </a:p>
          <a:p>
            <a:r>
              <a:rPr lang="en-GB" dirty="0" smtClean="0"/>
              <a:t>There is a huge universe of models and if you enjoy getting to understand every one of them then model validation is an areas that is worth considering.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dirty="0" smtClean="0"/>
              <a:t>Sum up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 smtClean="0">
                <a:solidFill>
                  <a:srgbClr val="464749"/>
                </a:solidFill>
                <a:latin typeface="UBSHeadline"/>
                <a:ea typeface="Arial Unicode MS"/>
              </a:rPr>
              <a:t>What are the most important takeaways?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35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GE HEADING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Contact information</a:t>
            </a:r>
            <a:endParaRPr lang="en-GB" dirty="0"/>
          </a:p>
        </p:txBody>
      </p:sp>
      <p:sp>
        <p:nvSpPr>
          <p:cNvPr id="6" name="Text Box 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0623" y="1450848"/>
            <a:ext cx="4112048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7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 sz="7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 sz="7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 sz="7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 sz="7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de-DE" sz="1400" b="1" dirty="0">
                <a:solidFill>
                  <a:prstClr val="black"/>
                </a:solidFill>
                <a:latin typeface="Frutiger 45 Light" pitchFamily="34" charset="0"/>
              </a:rPr>
              <a:t>d</a:t>
            </a:r>
            <a:r>
              <a:rPr lang="pl-PL" altLang="de-DE" sz="1400" b="1" dirty="0" smtClean="0">
                <a:solidFill>
                  <a:prstClr val="black"/>
                </a:solidFill>
                <a:latin typeface="Frutiger 45 Light" pitchFamily="34" charset="0"/>
              </a:rPr>
              <a:t>r </a:t>
            </a:r>
            <a:r>
              <a:rPr lang="pl-PL" altLang="de-DE" sz="1400" b="1" dirty="0">
                <a:solidFill>
                  <a:prstClr val="black"/>
                </a:solidFill>
                <a:latin typeface="Frutiger 45 Light" pitchFamily="34" charset="0"/>
              </a:rPr>
              <a:t>Piotr Morawski</a:t>
            </a:r>
          </a:p>
          <a:p>
            <a:pPr>
              <a:spcBef>
                <a:spcPct val="0"/>
              </a:spcBef>
            </a:pPr>
            <a:r>
              <a:rPr lang="en-US" altLang="de-DE" sz="1400" dirty="0" smtClean="0">
                <a:solidFill>
                  <a:prstClr val="black"/>
                </a:solidFill>
                <a:latin typeface="Frutiger 45 Light" pitchFamily="34" charset="0"/>
              </a:rPr>
              <a:t>UBS </a:t>
            </a:r>
            <a:r>
              <a:rPr lang="en-US" altLang="de-DE" sz="1400" dirty="0">
                <a:solidFill>
                  <a:prstClr val="black"/>
                </a:solidFill>
                <a:latin typeface="Frutiger 45 Light" pitchFamily="34" charset="0"/>
              </a:rPr>
              <a:t>Krakow, Risk Control Specialist </a:t>
            </a:r>
            <a:endParaRPr lang="pl-PL" altLang="de-DE" sz="1400" dirty="0" smtClean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r>
              <a:rPr altLang="de-DE" sz="1400" dirty="0" smtClean="0">
                <a:solidFill>
                  <a:prstClr val="black"/>
                </a:solidFill>
                <a:latin typeface="Frutiger 45 Light" pitchFamily="34" charset="0"/>
              </a:rPr>
              <a:t>Tel</a:t>
            </a:r>
            <a:r>
              <a:rPr altLang="de-DE" sz="1400" dirty="0">
                <a:latin typeface="Frutiger 45 Light" pitchFamily="34" charset="0"/>
              </a:rPr>
              <a:t>. </a:t>
            </a:r>
            <a:r>
              <a:rPr lang="pl-PL" altLang="de-DE" sz="1400" dirty="0" smtClean="0">
                <a:latin typeface="Frutiger 45 Light" pitchFamily="34" charset="0"/>
              </a:rPr>
              <a:t>+48 12 399 81 79</a:t>
            </a:r>
          </a:p>
          <a:p>
            <a:pPr>
              <a:spcBef>
                <a:spcPct val="0"/>
              </a:spcBef>
            </a:pPr>
            <a:r>
              <a:rPr lang="pl-PL" altLang="de-DE" sz="1400" dirty="0" smtClean="0">
                <a:solidFill>
                  <a:prstClr val="black"/>
                </a:solidFill>
                <a:latin typeface="Frutiger 45 Light" pitchFamily="34" charset="0"/>
                <a:hlinkClick r:id="rId5"/>
              </a:rPr>
              <a:t>piotr-a.morawski@ubs.com</a:t>
            </a:r>
            <a:endParaRPr lang="pl-PL" altLang="de-DE" sz="1400" dirty="0" smtClean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sz="1400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r>
              <a:rPr lang="pl-PL" altLang="de-DE" sz="1400" b="1" dirty="0" smtClean="0">
                <a:solidFill>
                  <a:prstClr val="black"/>
                </a:solidFill>
                <a:latin typeface="Frutiger 45 Light" pitchFamily="34" charset="0"/>
              </a:rPr>
              <a:t>Adam Wróbel</a:t>
            </a:r>
            <a:endParaRPr lang="pl-PL" altLang="de-DE" sz="1400" b="1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r>
              <a:rPr lang="pl-PL" altLang="de-DE" sz="1400" dirty="0" smtClean="0">
                <a:solidFill>
                  <a:prstClr val="black"/>
                </a:solidFill>
                <a:latin typeface="Frutiger 45 Light" pitchFamily="34" charset="0"/>
              </a:rPr>
              <a:t>UB</a:t>
            </a:r>
            <a:r>
              <a:rPr lang="en-US" altLang="de-DE" sz="1400" dirty="0" smtClean="0">
                <a:solidFill>
                  <a:prstClr val="black"/>
                </a:solidFill>
                <a:latin typeface="Frutiger 45 Light" pitchFamily="34" charset="0"/>
              </a:rPr>
              <a:t>S Krakow,</a:t>
            </a:r>
            <a:r>
              <a:rPr lang="pl-PL" altLang="de-DE" sz="1400" dirty="0">
                <a:solidFill>
                  <a:prstClr val="black"/>
                </a:solidFill>
                <a:latin typeface="Frutiger 45 Light" pitchFamily="34" charset="0"/>
              </a:rPr>
              <a:t> Risk </a:t>
            </a:r>
            <a:r>
              <a:rPr lang="pl-PL" altLang="de-DE" sz="1400" dirty="0" smtClean="0">
                <a:solidFill>
                  <a:prstClr val="black"/>
                </a:solidFill>
                <a:latin typeface="Frutiger 45 Light" pitchFamily="34" charset="0"/>
              </a:rPr>
              <a:t>Mode</a:t>
            </a:r>
            <a:r>
              <a:rPr lang="en-US" altLang="de-DE" sz="1400" dirty="0" smtClean="0">
                <a:solidFill>
                  <a:prstClr val="black"/>
                </a:solidFill>
                <a:latin typeface="Frutiger 45 Light" pitchFamily="34" charset="0"/>
              </a:rPr>
              <a:t>l</a:t>
            </a:r>
            <a:r>
              <a:rPr lang="pl-PL" altLang="de-DE" sz="1400" dirty="0" smtClean="0">
                <a:solidFill>
                  <a:prstClr val="black"/>
                </a:solidFill>
                <a:latin typeface="Frutiger 45 Light" pitchFamily="34" charset="0"/>
              </a:rPr>
              <a:t>ling </a:t>
            </a:r>
            <a:r>
              <a:rPr lang="pl-PL" altLang="de-DE" sz="1400" dirty="0">
                <a:solidFill>
                  <a:prstClr val="black"/>
                </a:solidFill>
                <a:latin typeface="Frutiger 45 Light" pitchFamily="34" charset="0"/>
              </a:rPr>
              <a:t>&amp; </a:t>
            </a:r>
            <a:r>
              <a:rPr lang="en-US" altLang="de-DE" sz="1400" dirty="0" smtClean="0">
                <a:solidFill>
                  <a:prstClr val="black"/>
                </a:solidFill>
                <a:latin typeface="Frutiger 45 Light" pitchFamily="34" charset="0"/>
              </a:rPr>
              <a:t>Analytics</a:t>
            </a:r>
            <a:r>
              <a:rPr lang="pl-PL" altLang="de-DE" sz="1400" dirty="0" smtClean="0">
                <a:solidFill>
                  <a:prstClr val="black"/>
                </a:solidFill>
                <a:latin typeface="Frutiger 45 Light" pitchFamily="34" charset="0"/>
              </a:rPr>
              <a:t> Specialist</a:t>
            </a:r>
          </a:p>
          <a:p>
            <a:pPr>
              <a:spcBef>
                <a:spcPct val="0"/>
              </a:spcBef>
            </a:pPr>
            <a:r>
              <a:rPr lang="pl-PL" altLang="de-DE" sz="1400" dirty="0" smtClean="0">
                <a:solidFill>
                  <a:prstClr val="black"/>
                </a:solidFill>
                <a:latin typeface="Frutiger 45 Light" pitchFamily="34" charset="0"/>
              </a:rPr>
              <a:t>Tel. + 48 12</a:t>
            </a:r>
            <a:r>
              <a:rPr lang="en-US" altLang="de-DE" sz="1400" dirty="0" smtClean="0">
                <a:solidFill>
                  <a:prstClr val="black"/>
                </a:solidFill>
                <a:latin typeface="Frutiger 45 Light" pitchFamily="34" charset="0"/>
              </a:rPr>
              <a:t> 399 69 65</a:t>
            </a:r>
            <a:endParaRPr lang="pl-PL" altLang="de-DE" sz="1400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r>
              <a:rPr lang="pl-PL" altLang="de-DE" sz="1400" dirty="0" smtClean="0">
                <a:solidFill>
                  <a:prstClr val="black"/>
                </a:solidFill>
                <a:latin typeface="Frutiger 45 Light" pitchFamily="34" charset="0"/>
                <a:hlinkClick r:id="rId6"/>
              </a:rPr>
              <a:t>adam.wrobel@ubs.com</a:t>
            </a:r>
            <a:r>
              <a:rPr lang="pl-PL" altLang="de-DE" sz="1400" dirty="0" smtClean="0">
                <a:solidFill>
                  <a:prstClr val="black"/>
                </a:solidFill>
                <a:latin typeface="Frutiger 45 Light" pitchFamily="34" charset="0"/>
              </a:rPr>
              <a:t> </a:t>
            </a:r>
            <a:endParaRPr lang="pl-PL" altLang="de-DE" sz="1400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altLang="de-DE" sz="1400" dirty="0" smtClean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sz="1400" dirty="0" smtClean="0">
              <a:ea typeface="MS PGothic"/>
            </a:endParaRPr>
          </a:p>
          <a:p>
            <a:pPr>
              <a:spcBef>
                <a:spcPct val="0"/>
              </a:spcBef>
            </a:pPr>
            <a:endParaRPr lang="pl-PL" sz="1400" dirty="0">
              <a:ea typeface="MS PGothic"/>
            </a:endParaRPr>
          </a:p>
          <a:p>
            <a:pPr>
              <a:spcBef>
                <a:spcPct val="0"/>
              </a:spcBef>
            </a:pPr>
            <a:endParaRPr lang="pl-PL" sz="1400" dirty="0" smtClean="0">
              <a:ea typeface="MS PGothic"/>
            </a:endParaRPr>
          </a:p>
          <a:p>
            <a:pPr>
              <a:spcBef>
                <a:spcPct val="0"/>
              </a:spcBef>
            </a:pPr>
            <a:endParaRPr lang="pl-PL" sz="1400" dirty="0">
              <a:ea typeface="MS PGothic"/>
            </a:endParaRPr>
          </a:p>
          <a:p>
            <a:pPr>
              <a:spcBef>
                <a:spcPct val="0"/>
              </a:spcBef>
            </a:pPr>
            <a:endParaRPr lang="pl-PL" sz="1400" dirty="0" smtClean="0">
              <a:ea typeface="MS PGothic"/>
            </a:endParaRPr>
          </a:p>
          <a:p>
            <a:pPr>
              <a:spcBef>
                <a:spcPct val="0"/>
              </a:spcBef>
            </a:pPr>
            <a:endParaRPr lang="pl-PL" sz="1400" dirty="0" smtClean="0">
              <a:ea typeface="MS PGothic"/>
            </a:endParaRPr>
          </a:p>
          <a:p>
            <a:pPr>
              <a:spcBef>
                <a:spcPct val="0"/>
              </a:spcBef>
            </a:pPr>
            <a:endParaRPr lang="pl-PL" sz="1400" dirty="0">
              <a:ea typeface="MS PGothic"/>
            </a:endParaRPr>
          </a:p>
          <a:p>
            <a:pPr>
              <a:spcBef>
                <a:spcPct val="0"/>
              </a:spcBef>
            </a:pPr>
            <a:endParaRPr lang="pl-PL" sz="1400" dirty="0" smtClean="0">
              <a:ea typeface="MS PGothic"/>
            </a:endParaRPr>
          </a:p>
          <a:p>
            <a:pPr>
              <a:spcBef>
                <a:spcPct val="0"/>
              </a:spcBef>
            </a:pPr>
            <a:endParaRPr lang="pl-PL" sz="1400" dirty="0">
              <a:ea typeface="MS PGothic"/>
            </a:endParaRPr>
          </a:p>
          <a:p>
            <a:pPr>
              <a:spcBef>
                <a:spcPct val="0"/>
              </a:spcBef>
            </a:pPr>
            <a:endParaRPr lang="pl-PL" sz="1400" dirty="0" smtClean="0">
              <a:ea typeface="MS PGothic"/>
            </a:endParaRPr>
          </a:p>
          <a:p>
            <a:pPr>
              <a:spcBef>
                <a:spcPct val="0"/>
              </a:spcBef>
            </a:pPr>
            <a:endParaRPr lang="pl-PL" sz="1400" dirty="0">
              <a:ea typeface="MS PGothic"/>
            </a:endParaRPr>
          </a:p>
          <a:p>
            <a:pPr>
              <a:spcBef>
                <a:spcPct val="0"/>
              </a:spcBef>
            </a:pPr>
            <a:endParaRPr lang="pl-PL" sz="1400" dirty="0" smtClean="0">
              <a:ea typeface="MS PGothic"/>
            </a:endParaRPr>
          </a:p>
          <a:p>
            <a:pPr>
              <a:spcBef>
                <a:spcPct val="0"/>
              </a:spcBef>
            </a:pPr>
            <a:endParaRPr lang="pl-PL" sz="1400" dirty="0">
              <a:ea typeface="MS PGothic"/>
            </a:endParaRPr>
          </a:p>
          <a:p>
            <a:pPr>
              <a:spcBef>
                <a:spcPct val="0"/>
              </a:spcBef>
            </a:pPr>
            <a:r>
              <a:rPr lang="de-CH" sz="1400" dirty="0" smtClean="0">
                <a:ea typeface="MS PGothic"/>
              </a:rPr>
              <a:t>ubs.com</a:t>
            </a:r>
            <a:r>
              <a:rPr lang="pl-PL" sz="1400" dirty="0" smtClean="0">
                <a:ea typeface="MS PGothic"/>
              </a:rPr>
              <a:t>/polandcareers</a:t>
            </a:r>
            <a:endParaRPr lang="de-CH" sz="1400" dirty="0">
              <a:ea typeface="MS PGothic"/>
            </a:endParaRPr>
          </a:p>
          <a:p>
            <a:pPr>
              <a:spcBef>
                <a:spcPct val="0"/>
              </a:spcBef>
            </a:pPr>
            <a:endParaRPr altLang="de-DE" sz="1400" dirty="0">
              <a:solidFill>
                <a:prstClr val="black"/>
              </a:solidFill>
              <a:latin typeface="Frutiger 45 Light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504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HEADING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Validation	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30456" y="1852246"/>
            <a:ext cx="9189720" cy="4759691"/>
          </a:xfrm>
        </p:spPr>
        <p:txBody>
          <a:bodyPr/>
          <a:lstStyle/>
          <a:p>
            <a:r>
              <a:rPr lang="en-GB" dirty="0" smtClean="0"/>
              <a:t>Enforced on financial institutions by regulators</a:t>
            </a:r>
          </a:p>
          <a:p>
            <a:r>
              <a:rPr lang="en-GB" dirty="0" smtClean="0"/>
              <a:t>With aim to ensure that whenever bank use model it is done in appropriate manner</a:t>
            </a:r>
          </a:p>
          <a:p>
            <a:r>
              <a:rPr lang="en-GB" dirty="0" smtClean="0"/>
              <a:t>Especially relevant for: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capital requirement related models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used in trading models (front desk)</a:t>
            </a:r>
          </a:p>
        </p:txBody>
      </p:sp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 smtClean="0">
                <a:solidFill>
                  <a:srgbClr val="464749"/>
                </a:solidFill>
                <a:latin typeface="UBSHeadline"/>
                <a:ea typeface="Arial Unicode MS"/>
              </a:rPr>
              <a:t>What is this all about?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00149520"/>
              </p:ext>
            </p:extLst>
          </p:nvPr>
        </p:nvGraphicFramePr>
        <p:xfrm>
          <a:off x="1774723" y="2896420"/>
          <a:ext cx="67056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32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19418" y="1498600"/>
            <a:ext cx="9189720" cy="5111750"/>
          </a:xfrm>
        </p:spPr>
        <p:txBody>
          <a:bodyPr/>
          <a:lstStyle/>
          <a:p>
            <a:pPr marL="625475" lvl="1" indent="-400050">
              <a:buFont typeface="+mj-lt"/>
              <a:buAutoNum type="romanUcPeriod"/>
            </a:pPr>
            <a:r>
              <a:rPr lang="en-GB" dirty="0" smtClean="0"/>
              <a:t>Risk of the counterparty defaulting:</a:t>
            </a:r>
          </a:p>
          <a:p>
            <a:pPr lvl="2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Client unable to pay the mortgage</a:t>
            </a:r>
          </a:p>
          <a:p>
            <a:pPr lvl="2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Friend unwilling to pay us back</a:t>
            </a:r>
          </a:p>
          <a:p>
            <a:pPr lvl="2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Lehman Brothers couldn't keep their end of the bargains</a:t>
            </a:r>
          </a:p>
          <a:p>
            <a:pPr marL="625475" lvl="1" indent="-400050">
              <a:buFont typeface="+mj-lt"/>
              <a:buAutoNum type="romanUcPeriod"/>
            </a:pPr>
            <a:r>
              <a:rPr lang="en-GB" dirty="0" smtClean="0"/>
              <a:t>Depends on various factors</a:t>
            </a:r>
          </a:p>
          <a:p>
            <a:pPr lvl="2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Quality of the counterparty – Friend with stable income is less risky one</a:t>
            </a:r>
          </a:p>
          <a:p>
            <a:pPr lvl="2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Economy  - crisis could decrease company ability to sell its product</a:t>
            </a:r>
          </a:p>
          <a:p>
            <a:pPr lvl="2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Management – company even in very bad financial situation could improve instead of going into the default</a:t>
            </a:r>
          </a:p>
          <a:p>
            <a:pPr marL="625475" lvl="1" indent="-400050">
              <a:buFont typeface="+mj-lt"/>
              <a:buAutoNum type="romanUcPeriod"/>
            </a:pPr>
            <a:r>
              <a:rPr lang="en-GB" dirty="0" smtClean="0"/>
              <a:t>How to quantify credit risk?</a:t>
            </a:r>
          </a:p>
          <a:p>
            <a:pPr lvl="2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PD – Probability of Default</a:t>
            </a:r>
          </a:p>
          <a:p>
            <a:pPr lvl="2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LGD – Loss Given Default</a:t>
            </a:r>
          </a:p>
          <a:p>
            <a:pPr lvl="2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EAD – Exposure at Default</a:t>
            </a:r>
          </a:p>
          <a:p>
            <a:pPr lvl="2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Expected Loss = PD * LGD * EAD</a:t>
            </a:r>
          </a:p>
          <a:p>
            <a:pPr marL="225425" lvl="1" indent="0">
              <a:buNone/>
            </a:pPr>
            <a:endParaRPr lang="en-GB" dirty="0" smtClean="0"/>
          </a:p>
          <a:p>
            <a:pPr lvl="2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dirty="0" smtClean="0"/>
              <a:t>Credit Risk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 smtClean="0">
                <a:solidFill>
                  <a:srgbClr val="464749"/>
                </a:solidFill>
                <a:latin typeface="UBSHeadline"/>
                <a:ea typeface="Arial Unicode MS"/>
              </a:rPr>
              <a:t>What is the credit risk?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83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10956" y="4390134"/>
            <a:ext cx="8320253" cy="2065920"/>
          </a:xfrm>
        </p:spPr>
        <p:txBody>
          <a:bodyPr/>
          <a:lstStyle/>
          <a:p>
            <a:r>
              <a:rPr lang="en-GB" sz="1600" dirty="0" smtClean="0"/>
              <a:t>Exposure </a:t>
            </a:r>
            <a:r>
              <a:rPr lang="en-GB" sz="1600" dirty="0" err="1" smtClean="0"/>
              <a:t>profilling</a:t>
            </a:r>
            <a:r>
              <a:rPr lang="en-GB" sz="1600" dirty="0" smtClean="0"/>
              <a:t>:</a:t>
            </a:r>
          </a:p>
          <a:p>
            <a:pPr lvl="1"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dirty="0" smtClean="0"/>
              <a:t>Calculating CVA requires knowledge of Trade Value distribution at each point in time</a:t>
            </a:r>
          </a:p>
          <a:p>
            <a:pPr lvl="1"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dirty="0" smtClean="0"/>
              <a:t>MC simulation can provide very general solution to problem of pricing a derivatives regardless of it's complexity</a:t>
            </a:r>
          </a:p>
          <a:p>
            <a:r>
              <a:rPr lang="en-GB" sz="1600" dirty="0" smtClean="0"/>
              <a:t>LGD, PD modelling:</a:t>
            </a:r>
            <a:endParaRPr lang="en-GB" sz="1400" dirty="0" smtClean="0"/>
          </a:p>
          <a:p>
            <a:pPr lvl="1"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dirty="0"/>
              <a:t>For CVA PD/LGD comes from market implied </a:t>
            </a:r>
            <a:r>
              <a:rPr lang="en-GB" dirty="0" smtClean="0"/>
              <a:t>spread</a:t>
            </a:r>
          </a:p>
          <a:p>
            <a:pPr lvl="1"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dirty="0" smtClean="0"/>
              <a:t>For other purposes statistical models based on internal or external historical data</a:t>
            </a:r>
          </a:p>
          <a:p>
            <a:pPr lvl="1"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</a:pPr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dirty="0" smtClean="0"/>
              <a:t>Credit Risk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C</a:t>
            </a:r>
            <a:r>
              <a:rPr lang="en-GB" sz="2000" kern="0" dirty="0" err="1" smtClean="0">
                <a:solidFill>
                  <a:srgbClr val="464749"/>
                </a:solidFill>
                <a:latin typeface="UBSHeadline"/>
                <a:ea typeface="Arial Unicode MS"/>
              </a:rPr>
              <a:t>redit</a:t>
            </a:r>
            <a:r>
              <a:rPr lang="en-GB" sz="2000" kern="0" dirty="0" smtClean="0">
                <a:solidFill>
                  <a:srgbClr val="464749"/>
                </a:solidFill>
                <a:latin typeface="UBSHeadline"/>
                <a:ea typeface="Arial Unicode MS"/>
              </a:rPr>
              <a:t> </a:t>
            </a:r>
            <a:r>
              <a:rPr lang="pl-PL" sz="2000" kern="0" dirty="0" smtClean="0">
                <a:solidFill>
                  <a:srgbClr val="464749"/>
                </a:solidFill>
                <a:latin typeface="UBSHeadline"/>
                <a:ea typeface="Arial Unicode MS"/>
              </a:rPr>
              <a:t>R</a:t>
            </a:r>
            <a:r>
              <a:rPr lang="en-GB" sz="2000" kern="0" dirty="0" err="1" smtClean="0">
                <a:solidFill>
                  <a:srgbClr val="464749"/>
                </a:solidFill>
                <a:latin typeface="UBSHeadline"/>
                <a:ea typeface="Arial Unicode MS"/>
              </a:rPr>
              <a:t>isk</a:t>
            </a:r>
            <a:r>
              <a:rPr lang="pl-PL" sz="2000" kern="0" dirty="0" smtClean="0">
                <a:solidFill>
                  <a:srgbClr val="464749"/>
                </a:solidFill>
                <a:latin typeface="UBSHeadline"/>
                <a:ea typeface="Arial Unicode MS"/>
              </a:rPr>
              <a:t> Pricing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56" y="1647430"/>
            <a:ext cx="4544042" cy="2460458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ex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LAYOUT BODY"/>
              <p:cNvSpPr txBox="1">
                <a:spLocks/>
              </p:cNvSpPr>
              <p:nvPr>
                <p:custDataLst>
                  <p:tags r:id="rId5"/>
                </p:custDataLst>
              </p:nvPr>
            </p:nvSpPr>
            <p:spPr>
              <a:xfrm>
                <a:off x="5029200" y="1636777"/>
                <a:ext cx="4581142" cy="2511290"/>
              </a:xfrm>
              <a:prstGeom prst="rect">
                <a:avLst/>
              </a:prstGeom>
            </p:spPr>
            <p:txBody>
              <a:bodyPr/>
              <a:lstStyle>
                <a:lvl1pPr marL="234950" indent="-234950" algn="l" defTabSz="1005505" rtl="0" eaLnBrk="1" latinLnBrk="0" hangingPunct="1">
                  <a:spcBef>
                    <a:spcPts val="1400"/>
                  </a:spcBef>
                  <a:buClr>
                    <a:schemeClr val="tx2"/>
                  </a:buClr>
                  <a:buSzPct val="100000"/>
                  <a:buFont typeface="Symbol" pitchFamily="18" charset="2"/>
                  <a:buChar char="·"/>
                  <a:defRPr sz="18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2250" algn="l" defTabSz="1005505" rtl="0" eaLnBrk="1" latinLnBrk="0" hangingPunct="1">
                  <a:spcBef>
                    <a:spcPts val="700"/>
                  </a:spcBef>
                  <a:buClr>
                    <a:schemeClr val="tx1"/>
                  </a:buClr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92150" indent="-234950" algn="l" defTabSz="1005505" rtl="0" eaLnBrk="1" latinLnBrk="0" hangingPunct="1">
                  <a:spcBef>
                    <a:spcPts val="700"/>
                  </a:spcBef>
                  <a:buClr>
                    <a:schemeClr val="tx1"/>
                  </a:buClr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2250" algn="l" defTabSz="1005505" rtl="0" eaLnBrk="1" latinLnBrk="0" hangingPunct="1">
                  <a:spcBef>
                    <a:spcPts val="300"/>
                  </a:spcBef>
                  <a:buClr>
                    <a:schemeClr val="tx1"/>
                  </a:buClr>
                  <a:buSzPct val="84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49350" indent="-234950" algn="l" defTabSz="1005505" rtl="0" eaLnBrk="1" latinLnBrk="0" hangingPunct="1">
                  <a:spcBef>
                    <a:spcPts val="300"/>
                  </a:spcBef>
                  <a:buClr>
                    <a:schemeClr val="tx1"/>
                  </a:buClr>
                  <a:buSzPct val="84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152144" indent="-237744" algn="l" defTabSz="1005505" rtl="0" eaLnBrk="1" latinLnBrk="0" hangingPunct="1">
                  <a:spcBef>
                    <a:spcPts val="300"/>
                  </a:spcBef>
                  <a:buClr>
                    <a:schemeClr val="tx1"/>
                  </a:buClr>
                  <a:buSzPct val="84000"/>
                  <a:buFont typeface="Frutiger 55 Roman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52144" indent="-237744" algn="l" defTabSz="1005505" rtl="0" eaLnBrk="1" latinLnBrk="0" hangingPunct="1">
                  <a:spcBef>
                    <a:spcPts val="300"/>
                  </a:spcBef>
                  <a:buClr>
                    <a:schemeClr val="tx1"/>
                  </a:buClr>
                  <a:buSzPct val="84000"/>
                  <a:buFont typeface="Frutiger 55 Roman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52144" indent="-237744" algn="l" defTabSz="1005505" rtl="0" eaLnBrk="1" latinLnBrk="0" hangingPunct="1">
                  <a:spcBef>
                    <a:spcPts val="300"/>
                  </a:spcBef>
                  <a:buClr>
                    <a:schemeClr val="tx1"/>
                  </a:buClr>
                  <a:buSzPct val="84000"/>
                  <a:buFont typeface="Frutiger 55 Roman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152144" indent="-237744" algn="l" defTabSz="1005505" rtl="0" eaLnBrk="1" latinLnBrk="0" hangingPunct="1">
                  <a:spcBef>
                    <a:spcPts val="300"/>
                  </a:spcBef>
                  <a:buClr>
                    <a:schemeClr val="tx1"/>
                  </a:buClr>
                  <a:buSzPct val="84000"/>
                  <a:buFont typeface="Frutiger 55 Roman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 fontAlgn="auto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mtClean="0">
                        <a:latin typeface="Cambria Math"/>
                      </a:rPr>
                      <m:t>CVA</m:t>
                    </m:r>
                    <m:r>
                      <a:rPr lang="en-GB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GB" smtClean="0">
                        <a:latin typeface="Cambria Math"/>
                      </a:rPr>
                      <m:t>LGD</m:t>
                    </m:r>
                    <m:r>
                      <a:rPr lang="en-GB" i="1" smtClean="0">
                        <a:latin typeface="Cambria Math"/>
                      </a:rPr>
                      <m:t>×</m:t>
                    </m:r>
                    <m:nary>
                      <m:naryPr>
                        <m:ctrlPr>
                          <a:rPr lang="en-GB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GB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GB" i="1" smtClean="0">
                            <a:latin typeface="Cambria Math"/>
                          </a:rPr>
                          <m:t>𝑇</m:t>
                        </m:r>
                      </m:sup>
                      <m:e>
                        <m:r>
                          <a:rPr lang="en-GB" i="1" smtClean="0">
                            <a:latin typeface="Cambria Math"/>
                          </a:rPr>
                          <m:t>𝐸𝐴𝐷</m:t>
                        </m:r>
                        <m:r>
                          <a:rPr lang="en-GB" i="1" smtClean="0">
                            <a:latin typeface="Cambria Math"/>
                          </a:rPr>
                          <m:t>×</m:t>
                        </m:r>
                      </m:e>
                    </m:nary>
                    <m:r>
                      <a:rPr lang="en-GB" i="1" smtClean="0">
                        <a:latin typeface="Cambria Math"/>
                      </a:rPr>
                      <m:t>𝑃𝐷</m:t>
                    </m:r>
                    <m:r>
                      <a:rPr lang="en-GB" i="1" smtClean="0">
                        <a:latin typeface="Cambria Math"/>
                      </a:rPr>
                      <m:t> </m:t>
                    </m:r>
                    <m:r>
                      <a:rPr lang="en-GB" i="1" smtClean="0">
                        <a:latin typeface="Cambria Math"/>
                      </a:rPr>
                      <m:t>𝑑𝑢</m:t>
                    </m:r>
                  </m:oMath>
                </a14:m>
                <a:endParaRPr lang="en-GB" dirty="0" smtClean="0">
                  <a:ea typeface="MS PGothic"/>
                </a:endParaRPr>
              </a:p>
              <a:p>
                <a:pPr marL="0" indent="0" fontAlgn="auto">
                  <a:spcAft>
                    <a:spcPts val="0"/>
                  </a:spcAft>
                  <a:buNone/>
                </a:pPr>
                <a:r>
                  <a:rPr lang="en-GB" dirty="0" smtClean="0">
                    <a:ea typeface="MS PGothic"/>
                  </a:rPr>
                  <a:t> </a:t>
                </a:r>
              </a:p>
              <a:p>
                <a:pPr marL="171450" indent="-171450" fontAlgn="auto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GB" sz="1300" dirty="0" smtClean="0">
                  <a:latin typeface="Frutiger 55 Roman" panose="020B0503040202020204" pitchFamily="34" charset="0"/>
                  <a:ea typeface="MS PGothic"/>
                </a:endParaRPr>
              </a:p>
              <a:p>
                <a:pPr marL="171450" indent="-171450" fontAlgn="auto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300" dirty="0" smtClean="0">
                    <a:latin typeface="Frutiger 55 Roman" panose="020B0503040202020204" pitchFamily="34" charset="0"/>
                    <a:ea typeface="MS PGothic"/>
                  </a:rPr>
                  <a:t>Pricing the credit risk requires three ingredients:</a:t>
                </a:r>
              </a:p>
              <a:p>
                <a:pPr marL="393700" lvl="1" indent="-171450" fontAlgn="auto">
                  <a:spcAft>
                    <a:spcPts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en-GB" sz="1100" dirty="0" smtClean="0">
                    <a:latin typeface="Frutiger 55 Roman" panose="020B0503040202020204" pitchFamily="34" charset="0"/>
                    <a:ea typeface="MS PGothic"/>
                  </a:rPr>
                  <a:t>LGD, PD – counterparty dependent</a:t>
                </a:r>
              </a:p>
              <a:p>
                <a:pPr marL="393700" lvl="1" indent="-171450" fontAlgn="auto">
                  <a:spcAft>
                    <a:spcPts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en-GB" sz="1100" dirty="0" smtClean="0">
                    <a:latin typeface="Frutiger 55 Roman" panose="020B0503040202020204" pitchFamily="34" charset="0"/>
                    <a:ea typeface="MS PGothic"/>
                  </a:rPr>
                  <a:t>EAD – derivative dependent</a:t>
                </a:r>
              </a:p>
            </p:txBody>
          </p:sp>
        </mc:Choice>
        <mc:Fallback xmlns="">
          <p:sp>
            <p:nvSpPr>
              <p:cNvPr id="6" name="LAYOUT BODY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5029200" y="1636777"/>
                <a:ext cx="4581142" cy="2511290"/>
              </a:xfrm>
              <a:prstGeom prst="rect">
                <a:avLst/>
              </a:prstGeom>
              <a:blipFill rotWithShape="1">
                <a:blip r:embed="rId10"/>
                <a:stretch>
                  <a:fillRect l="-1065" t="-19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16200000">
            <a:off x="7172428" y="1460883"/>
            <a:ext cx="207781" cy="559569"/>
          </a:xfrm>
          <a:prstGeom prst="rightBrace">
            <a:avLst/>
          </a:prstGeom>
          <a:ln w="19050">
            <a:solidFill>
              <a:srgbClr val="7B7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ea typeface="MS P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68279" y="1201553"/>
            <a:ext cx="816078" cy="4352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1100" dirty="0" smtClean="0">
                <a:latin typeface="Frutiger 55 Roman" panose="020B0503040202020204" pitchFamily="34" charset="0"/>
              </a:rPr>
              <a:t>Exposure At Default</a:t>
            </a:r>
            <a:endParaRPr lang="en-GB" sz="1100" dirty="0">
              <a:latin typeface="Frutiger 55 Roman" panose="020B0503040202020204" pitchFamily="34" charset="0"/>
            </a:endParaRPr>
          </a:p>
        </p:txBody>
      </p:sp>
      <p:sp>
        <p:nvSpPr>
          <p:cNvPr id="9" name="Right Brace 8"/>
          <p:cNvSpPr/>
          <p:nvPr/>
        </p:nvSpPr>
        <p:spPr>
          <a:xfrm rot="16200000" flipH="1">
            <a:off x="7777710" y="1936683"/>
            <a:ext cx="202103" cy="388810"/>
          </a:xfrm>
          <a:prstGeom prst="rightBrace">
            <a:avLst/>
          </a:prstGeom>
          <a:ln w="19050">
            <a:solidFill>
              <a:srgbClr val="7B7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ea typeface="MS PGothic"/>
            </a:endParaRPr>
          </a:p>
        </p:txBody>
      </p:sp>
      <p:sp>
        <p:nvSpPr>
          <p:cNvPr id="10" name="Right Brace 9"/>
          <p:cNvSpPr/>
          <p:nvPr/>
        </p:nvSpPr>
        <p:spPr>
          <a:xfrm rot="16200000" flipH="1">
            <a:off x="6142433" y="1891106"/>
            <a:ext cx="202101" cy="479965"/>
          </a:xfrm>
          <a:prstGeom prst="rightBrace">
            <a:avLst/>
          </a:prstGeom>
          <a:ln w="19050">
            <a:solidFill>
              <a:srgbClr val="7B7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ea typeface="MS P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35445" y="2232140"/>
            <a:ext cx="816078" cy="4352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1100" dirty="0" smtClean="0">
                <a:latin typeface="Frutiger 55 Roman" panose="020B0503040202020204" pitchFamily="34" charset="0"/>
              </a:rPr>
              <a:t>Loss Given Default</a:t>
            </a:r>
            <a:endParaRPr lang="en-GB" sz="1100" dirty="0">
              <a:latin typeface="Frutiger 55 Roman" panose="020B050304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70722" y="2232140"/>
            <a:ext cx="816078" cy="4352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1100" dirty="0" smtClean="0">
                <a:latin typeface="Frutiger 55 Roman" panose="020B0503040202020204" pitchFamily="34" charset="0"/>
              </a:rPr>
              <a:t>Probability of Default</a:t>
            </a:r>
          </a:p>
        </p:txBody>
      </p:sp>
      <p:cxnSp>
        <p:nvCxnSpPr>
          <p:cNvPr id="13" name="Curved Connector 12"/>
          <p:cNvCxnSpPr>
            <a:endCxn id="8" idx="1"/>
          </p:cNvCxnSpPr>
          <p:nvPr/>
        </p:nvCxnSpPr>
        <p:spPr>
          <a:xfrm flipV="1">
            <a:off x="4827639" y="1419165"/>
            <a:ext cx="2040640" cy="447735"/>
          </a:xfrm>
          <a:prstGeom prst="curvedConnector3">
            <a:avLst>
              <a:gd name="adj1" fmla="val 24945"/>
            </a:avLst>
          </a:prstGeom>
          <a:ln w="19050">
            <a:solidFill>
              <a:srgbClr val="7B7D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0624" y="4148067"/>
            <a:ext cx="2979175" cy="2420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courtesy of Giovanni </a:t>
            </a:r>
            <a:r>
              <a:rPr lang="en-GB" sz="1200" dirty="0" err="1" smtClean="0">
                <a:solidFill>
                  <a:schemeClr val="bg1">
                    <a:lumMod val="65000"/>
                  </a:schemeClr>
                </a:solidFill>
              </a:rPr>
              <a:t>Cesari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, UBS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56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We will mainly use base functions and </a:t>
            </a:r>
            <a:r>
              <a:rPr lang="en-GB" i="1" dirty="0" err="1" smtClean="0"/>
              <a:t>dplyr</a:t>
            </a:r>
            <a:r>
              <a:rPr lang="en-GB" i="1" dirty="0" smtClean="0"/>
              <a:t> </a:t>
            </a:r>
            <a:r>
              <a:rPr lang="en-GB" dirty="0" smtClean="0"/>
              <a:t>approach for data processing, but obviously you are free to use whatever fit you best during the exercises.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Let</a:t>
            </a:r>
            <a:r>
              <a:rPr lang="pl-PL" dirty="0" smtClean="0"/>
              <a:t>'</a:t>
            </a:r>
            <a:r>
              <a:rPr lang="en-GB" dirty="0" smtClean="0"/>
              <a:t>s open script </a:t>
            </a:r>
            <a:r>
              <a:rPr lang="en-GB" i="1" dirty="0" smtClean="0"/>
              <a:t>"0_R_introduction.R" </a:t>
            </a:r>
            <a:r>
              <a:rPr lang="en-GB" dirty="0" smtClean="0"/>
              <a:t>and get familiar with some functions that we will use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dirty="0" smtClean="0"/>
              <a:t>R fundamentals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 smtClean="0">
                <a:solidFill>
                  <a:srgbClr val="464749"/>
                </a:solidFill>
                <a:latin typeface="UBSHeadline"/>
                <a:ea typeface="Arial Unicode MS"/>
              </a:rPr>
              <a:t>During the workshop we will extensively use R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32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en-GB" dirty="0" smtClean="0"/>
              <a:t>Most popular assumption done during the modelling</a:t>
            </a:r>
          </a:p>
          <a:p>
            <a:r>
              <a:rPr lang="en-GB" dirty="0" smtClean="0"/>
              <a:t>Multiple well know tests could be applied, but should one blindly take test result without looking into the data?</a:t>
            </a:r>
          </a:p>
          <a:p>
            <a:r>
              <a:rPr lang="en-GB" dirty="0" smtClean="0"/>
              <a:t>Open script </a:t>
            </a:r>
            <a:r>
              <a:rPr lang="en-GB" i="1" dirty="0" smtClean="0"/>
              <a:t>"1_Tests.R" </a:t>
            </a:r>
            <a:r>
              <a:rPr lang="en-GB" dirty="0" smtClean="0"/>
              <a:t>and let's take a closer look</a:t>
            </a:r>
          </a:p>
          <a:p>
            <a:endParaRPr lang="en-GB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dirty="0" smtClean="0"/>
              <a:t>Problem 1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 smtClean="0">
                <a:solidFill>
                  <a:srgbClr val="464749"/>
                </a:solidFill>
                <a:latin typeface="UBSHeadline"/>
                <a:ea typeface="Arial Unicode MS"/>
              </a:rPr>
              <a:t>Normally distributed variable?  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6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LAYOUT BODY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420624" y="1852246"/>
                <a:ext cx="9189720" cy="4759691"/>
              </a:xfrm>
            </p:spPr>
            <p:txBody>
              <a:bodyPr/>
              <a:lstStyle/>
              <a:p>
                <a:r>
                  <a:rPr lang="en-GB" dirty="0" smtClean="0"/>
                  <a:t>Some bank offers short term loans with relatively high risk of clients not fulfilling their obligations</a:t>
                </a:r>
              </a:p>
              <a:p>
                <a:r>
                  <a:rPr lang="en-GB" dirty="0" smtClean="0"/>
                  <a:t>Data set* with three variables:</a:t>
                </a:r>
              </a:p>
              <a:p>
                <a:pPr lvl="1"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en-GB" i="1" dirty="0" smtClean="0"/>
                  <a:t>income</a:t>
                </a:r>
                <a:r>
                  <a:rPr lang="en-GB" dirty="0" smtClean="0"/>
                  <a:t> – monthly income of a client</a:t>
                </a:r>
              </a:p>
              <a:p>
                <a:pPr lvl="1"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en-GB" i="1" dirty="0" err="1" smtClean="0"/>
                  <a:t>loan_size</a:t>
                </a:r>
                <a:r>
                  <a:rPr lang="en-GB" dirty="0" smtClean="0"/>
                  <a:t> – amount of money that client own to the bank</a:t>
                </a:r>
              </a:p>
              <a:p>
                <a:pPr lvl="1"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default – binary variable saying if client did default or not</a:t>
                </a:r>
                <a:endParaRPr lang="en-GB" b="0" i="1" dirty="0" smtClean="0"/>
              </a:p>
              <a:p>
                <a:r>
                  <a:rPr lang="en-GB" dirty="0"/>
                  <a:t>Model defined as: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𝑑𝑒𝑓𝑎𝑢𝑙𝑡</m:t>
                    </m:r>
                    <m:r>
                      <a:rPr lang="en-GB" b="0" i="1" smtClean="0">
                        <a:latin typeface="Cambria Math"/>
                      </a:rPr>
                      <m:t> ~ </m:t>
                    </m:r>
                    <m:r>
                      <a:rPr lang="en-GB" b="0" i="1" smtClean="0">
                        <a:latin typeface="Cambria Math"/>
                      </a:rPr>
                      <m:t>𝑖𝑛𝑡𝑒𝑟𝑐𝑒𝑝𝑡</m:t>
                    </m:r>
                    <m:r>
                      <a:rPr lang="en-GB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𝑖𝑛𝑐𝑜𝑚𝑒</m:t>
                    </m:r>
                    <m:r>
                      <a:rPr lang="en-GB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𝑙𝑜𝑎𝑛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𝑠𝑖𝑧𝑒</m:t>
                    </m:r>
                    <m:r>
                      <a:rPr lang="en-GB" b="0" i="1" smtClean="0">
                        <a:latin typeface="Cambria Math"/>
                      </a:rPr>
                      <m:t>+</m:t>
                    </m:r>
                    <m:r>
                      <a:rPr lang="en-GB" b="0" i="1" smtClean="0">
                        <a:latin typeface="Cambria Math"/>
                      </a:rPr>
                      <m:t>𝑒𝑟𝑟𝑜𝑟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𝑡𝑒𝑟𝑚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Let's open script </a:t>
                </a:r>
                <a:r>
                  <a:rPr lang="en-GB" i="1" dirty="0" smtClean="0"/>
                  <a:t>"2_Linear_regression.R"</a:t>
                </a:r>
                <a:r>
                  <a:rPr lang="en-GB" dirty="0" smtClean="0"/>
                  <a:t> and check if this approach is appropriate</a:t>
                </a:r>
              </a:p>
              <a:p>
                <a:endParaRPr lang="en-GB" dirty="0"/>
              </a:p>
              <a:p>
                <a:pPr marL="225425" lvl="1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* </a:t>
                </a:r>
                <a:r>
                  <a:rPr lang="en-GB" dirty="0"/>
                  <a:t>all the </a:t>
                </a:r>
                <a:r>
                  <a:rPr lang="en-GB" dirty="0" smtClean="0"/>
                  <a:t>datasets used during this workshop are simulated </a:t>
                </a:r>
                <a:r>
                  <a:rPr lang="en-GB" dirty="0"/>
                  <a:t>or publicly available</a:t>
                </a:r>
              </a:p>
              <a:p>
                <a:endParaRPr lang="en-GB" dirty="0" smtClean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2" name="LAYOUT BODY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7"/>
                </p:custDataLst>
              </p:nvPr>
            </p:nvSpPr>
            <p:spPr>
              <a:xfrm>
                <a:off x="420624" y="1852246"/>
                <a:ext cx="9189720" cy="4759691"/>
              </a:xfrm>
              <a:blipFill rotWithShape="1">
                <a:blip r:embed="rId8"/>
                <a:stretch>
                  <a:fillRect l="-1525" t="-1793" b="-8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dirty="0" smtClean="0"/>
              <a:t>Problem 2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 smtClean="0">
                <a:solidFill>
                  <a:srgbClr val="464749"/>
                </a:solidFill>
                <a:latin typeface="UBSHeadline"/>
                <a:ea typeface="Arial Unicode MS"/>
              </a:rPr>
              <a:t>Linear regression used for modelling default probability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57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en-GB" dirty="0" smtClean="0"/>
              <a:t>With aim to model death probability of male population of Poland (based on mortality tables)</a:t>
            </a:r>
          </a:p>
          <a:p>
            <a:r>
              <a:rPr lang="en-GB" dirty="0" smtClean="0"/>
              <a:t>Generalized Linear Model (GLM)</a:t>
            </a:r>
          </a:p>
          <a:p>
            <a:r>
              <a:rPr lang="en-GB" dirty="0" smtClean="0"/>
              <a:t>Number of deaths as modelled variable (assumed binomial distribution)</a:t>
            </a:r>
          </a:p>
          <a:p>
            <a:r>
              <a:rPr lang="en-GB" dirty="0" smtClean="0"/>
              <a:t>Logit link function (same as in logistic regression)</a:t>
            </a:r>
          </a:p>
          <a:p>
            <a:r>
              <a:rPr lang="en-GB" dirty="0" smtClean="0"/>
              <a:t>Lee-Carter specifically is defined as: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dirty="0" smtClean="0"/>
              <a:t>Problem 3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10792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 smtClean="0">
                <a:solidFill>
                  <a:srgbClr val="464749"/>
                </a:solidFill>
                <a:latin typeface="UBSHeadline"/>
                <a:ea typeface="Arial Unicode MS"/>
              </a:rPr>
              <a:t>Population death probability modelled by Lee-Carter model </a:t>
            </a:r>
            <a:r>
              <a:rPr lang="en-GB" sz="2000" i="1" kern="0" dirty="0" smtClean="0">
                <a:solidFill>
                  <a:srgbClr val="464749"/>
                </a:solidFill>
                <a:latin typeface="UBSHeadline"/>
                <a:ea typeface="Arial Unicode MS"/>
              </a:rPr>
              <a:t>("3_stochastic_mortality.R"</a:t>
            </a:r>
            <a:r>
              <a:rPr lang="en-GB" sz="2000" kern="0" dirty="0" smtClean="0">
                <a:solidFill>
                  <a:srgbClr val="464749"/>
                </a:solidFill>
                <a:latin typeface="UBSHeadline"/>
                <a:ea typeface="Arial Unicode MS"/>
              </a:rPr>
              <a:t>)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093" y="3713521"/>
            <a:ext cx="29051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" y="4509319"/>
            <a:ext cx="86010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402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en-GB" dirty="0" smtClean="0"/>
              <a:t>Prototyping the models is most often done in R, SAS, </a:t>
            </a:r>
            <a:r>
              <a:rPr lang="en-GB" dirty="0" err="1" smtClean="0"/>
              <a:t>Matlab</a:t>
            </a:r>
            <a:endParaRPr lang="en-GB" dirty="0" smtClean="0"/>
          </a:p>
          <a:p>
            <a:r>
              <a:rPr lang="en-GB" dirty="0" smtClean="0"/>
              <a:t>Production version of models are often written in C++ and C#</a:t>
            </a:r>
          </a:p>
          <a:p>
            <a:r>
              <a:rPr lang="en-GB" dirty="0" smtClean="0"/>
              <a:t>Some models (often those that are used for staff like capital requirements calculation, stress testing) have production implementation in R, SAS, </a:t>
            </a:r>
            <a:r>
              <a:rPr lang="en-GB" dirty="0" err="1" smtClean="0"/>
              <a:t>Matlab</a:t>
            </a:r>
            <a:endParaRPr lang="en-GB" dirty="0" smtClean="0"/>
          </a:p>
          <a:p>
            <a:r>
              <a:rPr lang="en-GB" dirty="0" smtClean="0"/>
              <a:t>Other environments/languages that are also popular are Python and VBA</a:t>
            </a:r>
          </a:p>
          <a:p>
            <a:r>
              <a:rPr lang="en-GB" dirty="0" smtClean="0"/>
              <a:t>Where is the future: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R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Python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 smtClean="0">
                <a:solidFill>
                  <a:srgbClr val="464749"/>
                </a:solidFill>
                <a:latin typeface="UBSHeadline"/>
                <a:ea typeface="Arial Unicode MS"/>
              </a:rPr>
              <a:t>What are the main tools used in the industry? What should I learn? 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57" y="5159324"/>
            <a:ext cx="1266825" cy="981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67" y="5137814"/>
            <a:ext cx="3031915" cy="10240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061" y="5230367"/>
            <a:ext cx="2021907" cy="8389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693" y="4943858"/>
            <a:ext cx="1616235" cy="14120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411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MOST RECENT UPGRADE" val="0"/>
  <p:tag name="SERIF FONT" val="UBSHeadline"/>
  <p:tag name="SANS SERIF FONT" val="Frutiger 55 Roman"/>
  <p:tag name="LANGUAGE ID" val="2057"/>
  <p:tag name="ASIANSERIF FONT" val="Arial Unicode MS"/>
  <p:tag name="ASIANSANS SERIF FONT" val="MS PGot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NTAC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ONTACT BOX"/>
  <p:tag name="FONT STYLE" val="SANS SERIF FONT"/>
  <p:tag name="ISLOCKED" val="TRUE"/>
  <p:tag name="TOP" val="132000000000000E-12"/>
  <p:tag name="LEFT" val="331250000000000E-13"/>
  <p:tag name="HEIGHT" val="885000000000000E-13"/>
  <p:tag name="WIDTH" val="227500000000000E-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33.84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heme/theme1.xml><?xml version="1.0" encoding="utf-8"?>
<a:theme xmlns:a="http://schemas.openxmlformats.org/drawingml/2006/main" name="PresXpress_OnScreen_Theme">
  <a:themeElements>
    <a:clrScheme name="UBS Colorset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3692CA"/>
      </a:accent1>
      <a:accent2>
        <a:srgbClr val="C09979"/>
      </a:accent2>
      <a:accent3>
        <a:srgbClr val="4D3C2F"/>
      </a:accent3>
      <a:accent4>
        <a:srgbClr val="AFBCD5"/>
      </a:accent4>
      <a:accent5>
        <a:srgbClr val="759731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</TotalTime>
  <Words>1247</Words>
  <Application>Microsoft Office PowerPoint</Application>
  <PresentationFormat>Custom</PresentationFormat>
  <Paragraphs>188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PresXpress_OnScreen_Theme</vt:lpstr>
      <vt:lpstr>Model Validation</vt:lpstr>
      <vt:lpstr>Model Validation </vt:lpstr>
      <vt:lpstr>Credit Risk</vt:lpstr>
      <vt:lpstr>Credit Risk</vt:lpstr>
      <vt:lpstr>R fundamentals</vt:lpstr>
      <vt:lpstr>Problem 1</vt:lpstr>
      <vt:lpstr>Problem 2</vt:lpstr>
      <vt:lpstr>Problem 3</vt:lpstr>
      <vt:lpstr>Tools</vt:lpstr>
      <vt:lpstr>Problem 4</vt:lpstr>
      <vt:lpstr>Problem 5</vt:lpstr>
      <vt:lpstr>People</vt:lpstr>
      <vt:lpstr>Problem 6</vt:lpstr>
      <vt:lpstr>Problem 7</vt:lpstr>
      <vt:lpstr>Sum up</vt:lpstr>
      <vt:lpstr>Contact information</vt:lpstr>
    </vt:vector>
  </TitlesOfParts>
  <Company>UBS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Morawski, Piotr-A</dc:creator>
  <cp:lastModifiedBy>Morawski, Piotr-A</cp:lastModifiedBy>
  <cp:revision>51</cp:revision>
  <cp:lastPrinted>2002-05-24T21:26:29Z</cp:lastPrinted>
  <dcterms:created xsi:type="dcterms:W3CDTF">2002-05-03T03:00:09Z</dcterms:created>
  <dcterms:modified xsi:type="dcterms:W3CDTF">2016-05-17T09:42:00Z</dcterms:modified>
  <cp:version>3.3.02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CreatedAddinVersion">
    <vt:lpwstr>3.3.03</vt:lpwstr>
  </property>
  <property fmtid="{D5CDD505-2E9C-101B-9397-08002B2CF9AE}" pid="8" name="CurrentAddinVersion">
    <vt:lpwstr>3.3.02</vt:lpwstr>
  </property>
  <property fmtid="{D5CDD505-2E9C-101B-9397-08002B2CF9AE}" pid="9" name="CreateDate">
    <vt:lpwstr>13/05/2016 15:51:02</vt:lpwstr>
  </property>
  <property fmtid="{D5CDD505-2E9C-101B-9397-08002B2CF9AE}" pid="10" name="CreatedTemplateVersion">
    <vt:lpwstr>3.3.03</vt:lpwstr>
  </property>
  <property fmtid="{D5CDD505-2E9C-101B-9397-08002B2CF9AE}" pid="11" name="MOST RECENT UPGRADE">
    <vt:lpwstr>0</vt:lpwstr>
  </property>
  <property fmtid="{D5CDD505-2E9C-101B-9397-08002B2CF9AE}" pid="12" name="CoverLogoIncluded">
    <vt:lpwstr>True</vt:lpwstr>
  </property>
  <property fmtid="{D5CDD505-2E9C-101B-9397-08002B2CF9AE}" pid="13" name="CoverLogoID">
    <vt:lpwstr>plain_co_w4</vt:lpwstr>
  </property>
  <property fmtid="{D5CDD505-2E9C-101B-9397-08002B2CF9AE}" pid="14" name="CoverPage.Ppt">
    <vt:lpwstr>True</vt:lpwstr>
  </property>
  <property fmtid="{D5CDD505-2E9C-101B-9397-08002B2CF9AE}" pid="15" name="CoverPhoto.Ppt">
    <vt:lpwstr/>
  </property>
  <property fmtid="{D5CDD505-2E9C-101B-9397-08002B2CF9AE}" pid="16" name="CoverPhotoPath">
    <vt:lpwstr/>
  </property>
  <property fmtid="{D5CDD505-2E9C-101B-9397-08002B2CF9AE}" pid="17" name="SecurityLevel">
    <vt:lpwstr>1</vt:lpwstr>
  </property>
  <property fmtid="{D5CDD505-2E9C-101B-9397-08002B2CF9AE}" pid="18" name="CoverPhotoIncluded">
    <vt:lpwstr>True</vt:lpwstr>
  </property>
  <property fmtid="{D5CDD505-2E9C-101B-9397-08002B2CF9AE}" pid="19" name="CoverPhotoIsCustom">
    <vt:lpwstr>False</vt:lpwstr>
  </property>
  <property fmtid="{D5CDD505-2E9C-101B-9397-08002B2CF9AE}" pid="20" name="InsideLogoIncluded">
    <vt:lpwstr>True</vt:lpwstr>
  </property>
  <property fmtid="{D5CDD505-2E9C-101B-9397-08002B2CF9AE}" pid="21" name="InsideLogoID">
    <vt:lpwstr>plain_co_w4</vt:lpwstr>
  </property>
  <property fmtid="{D5CDD505-2E9C-101B-9397-08002B2CF9AE}" pid="22" name="IDStampItems">
    <vt:lpwstr>15</vt:lpwstr>
  </property>
  <property fmtid="{D5CDD505-2E9C-101B-9397-08002B2CF9AE}" pid="23" name="TOC.Ppt">
    <vt:lpwstr>False</vt:lpwstr>
  </property>
  <property fmtid="{D5CDD505-2E9C-101B-9397-08002B2CF9AE}" pid="24" name="TocSecLevel1">
    <vt:lpwstr>1</vt:lpwstr>
  </property>
  <property fmtid="{D5CDD505-2E9C-101B-9397-08002B2CF9AE}" pid="25" name="TocSecLevel2">
    <vt:lpwstr>2</vt:lpwstr>
  </property>
  <property fmtid="{D5CDD505-2E9C-101B-9397-08002B2CF9AE}" pid="26" name="TocSecLevel3">
    <vt:lpwstr>3</vt:lpwstr>
  </property>
  <property fmtid="{D5CDD505-2E9C-101B-9397-08002B2CF9AE}" pid="27" name="TocApdxLevel1">
    <vt:lpwstr>4</vt:lpwstr>
  </property>
  <property fmtid="{D5CDD505-2E9C-101B-9397-08002B2CF9AE}" pid="28" name="TocApdxLevel2">
    <vt:lpwstr>5</vt:lpwstr>
  </property>
  <property fmtid="{D5CDD505-2E9C-101B-9397-08002B2CF9AE}" pid="29" name="TocApdxLevel3">
    <vt:lpwstr>6</vt:lpwstr>
  </property>
  <property fmtid="{D5CDD505-2E9C-101B-9397-08002B2CF9AE}" pid="30" name="SPageNumbering1.Ppt">
    <vt:lpwstr>True</vt:lpwstr>
  </property>
  <property fmtid="{D5CDD505-2E9C-101B-9397-08002B2CF9AE}" pid="31" name="SPageNumbering2.Ppt">
    <vt:lpwstr>False</vt:lpwstr>
  </property>
  <property fmtid="{D5CDD505-2E9C-101B-9397-08002B2CF9AE}" pid="32" name="SPageNumbering3.Ppt">
    <vt:lpwstr>False</vt:lpwstr>
  </property>
  <property fmtid="{D5CDD505-2E9C-101B-9397-08002B2CF9AE}" pid="33" name="APageNumbering1.Ppt">
    <vt:lpwstr>True</vt:lpwstr>
  </property>
  <property fmtid="{D5CDD505-2E9C-101B-9397-08002B2CF9AE}" pid="34" name="APageNumbering2.Ppt">
    <vt:lpwstr>False</vt:lpwstr>
  </property>
  <property fmtid="{D5CDD505-2E9C-101B-9397-08002B2CF9AE}" pid="35" name="APageNumbering3.Ppt">
    <vt:lpwstr>False</vt:lpwstr>
  </property>
  <property fmtid="{D5CDD505-2E9C-101B-9397-08002B2CF9AE}" pid="36" name="Language">
    <vt:lpwstr>2057</vt:lpwstr>
  </property>
  <property fmtid="{D5CDD505-2E9C-101B-9397-08002B2CF9AE}" pid="37" name="ContactPage.Ppt">
    <vt:lpwstr>True</vt:lpwstr>
  </property>
  <property fmtid="{D5CDD505-2E9C-101B-9397-08002B2CF9AE}" pid="38" name="CompanyName">
    <vt:lpwstr>UBS Poland Service Centre</vt:lpwstr>
  </property>
  <property fmtid="{D5CDD505-2E9C-101B-9397-08002B2CF9AE}" pid="39" name="CompanyNameExtension">
    <vt:lpwstr>UBS Service Centre (Poland) Sp. z o.o.</vt:lpwstr>
  </property>
  <property fmtid="{D5CDD505-2E9C-101B-9397-08002B2CF9AE}" pid="40" name="CompanyDescriptor">
    <vt:lpwstr/>
  </property>
  <property fmtid="{D5CDD505-2E9C-101B-9397-08002B2CF9AE}" pid="41" name="CompanyType">
    <vt:lpwstr>2</vt:lpwstr>
  </property>
  <property fmtid="{D5CDD505-2E9C-101B-9397-08002B2CF9AE}" pid="42" name="BusinessUnit">
    <vt:lpwstr>UBSCC</vt:lpwstr>
  </property>
  <property fmtid="{D5CDD505-2E9C-101B-9397-08002B2CF9AE}" pid="43" name="Address.Office">
    <vt:lpwstr>Krakow Business Park 800_x000d_
Ul Krakowska 280_x000d_
32-080 Zabierzow k/Krakow</vt:lpwstr>
  </property>
  <property fmtid="{D5CDD505-2E9C-101B-9397-08002B2CF9AE}" pid="44" name="Fax1.Office">
    <vt:lpwstr/>
  </property>
  <property fmtid="{D5CDD505-2E9C-101B-9397-08002B2CF9AE}" pid="45" name="Phone1.Office">
    <vt:lpwstr>+48-12-399 7000</vt:lpwstr>
  </property>
  <property fmtid="{D5CDD505-2E9C-101B-9397-08002B2CF9AE}" pid="46" name="CompanyID">
    <vt:lpwstr>C1394</vt:lpwstr>
  </property>
  <property fmtid="{D5CDD505-2E9C-101B-9397-08002B2CF9AE}" pid="47" name="CompanyLCID">
    <vt:lpwstr>1033</vt:lpwstr>
  </property>
  <property fmtid="{D5CDD505-2E9C-101B-9397-08002B2CF9AE}" pid="48" name="AuthorInfoIncluded">
    <vt:lpwstr>False</vt:lpwstr>
  </property>
  <property fmtid="{D5CDD505-2E9C-101B-9397-08002B2CF9AE}" pid="49" name="AuthorInfoName">
    <vt:lpwstr/>
  </property>
  <property fmtid="{D5CDD505-2E9C-101B-9397-08002B2CF9AE}" pid="50" name="AuthorInfoDetails1">
    <vt:lpwstr/>
  </property>
  <property fmtid="{D5CDD505-2E9C-101B-9397-08002B2CF9AE}" pid="51" name="AuthorInfoDetails2">
    <vt:lpwstr/>
  </property>
  <property fmtid="{D5CDD505-2E9C-101B-9397-08002B2CF9AE}" pid="52" name="AuthorInfoEmail">
    <vt:lpwstr/>
  </property>
  <property fmtid="{D5CDD505-2E9C-101B-9397-08002B2CF9AE}" pid="53" name="AuthorInfoPhone">
    <vt:lpwstr/>
  </property>
  <property fmtid="{D5CDD505-2E9C-101B-9397-08002B2CF9AE}" pid="54" name="Endorsement">
    <vt:lpwstr>UBS Service Centre (Poland) Sp. z o.o. is a subsidiary of UBS AG.</vt:lpwstr>
  </property>
  <property fmtid="{D5CDD505-2E9C-101B-9397-08002B2CF9AE}" pid="55" name="OnScreenShowPageNums">
    <vt:lpwstr>False</vt:lpwstr>
  </property>
  <property fmtid="{D5CDD505-2E9C-101B-9397-08002B2CF9AE}" pid="56" name="OnScreenTOCHyperlink">
    <vt:lpwstr>True</vt:lpwstr>
  </property>
  <property fmtid="{D5CDD505-2E9C-101B-9397-08002B2CF9AE}" pid="57" name="SectionDivider.Ppt">
    <vt:lpwstr>False</vt:lpwstr>
  </property>
  <property fmtid="{D5CDD505-2E9C-101B-9397-08002B2CF9AE}" pid="58" name="IDStampDateFormatID">
    <vt:lpwstr>F1</vt:lpwstr>
  </property>
  <property fmtid="{D5CDD505-2E9C-101B-9397-08002B2CF9AE}" pid="59" name="IDStampDateFormat-T">
    <vt:lpwstr>MMMM d, yyyy h:mm AM/PM</vt:lpwstr>
  </property>
  <property fmtid="{D5CDD505-2E9C-101B-9397-08002B2CF9AE}" pid="60" name="CalendarDateFormatID">
    <vt:lpwstr>F1</vt:lpwstr>
  </property>
  <property fmtid="{D5CDD505-2E9C-101B-9397-08002B2CF9AE}" pid="61" name="CalendarDateFormat-T">
    <vt:lpwstr>MMMM yyyy</vt:lpwstr>
  </property>
  <property fmtid="{D5CDD505-2E9C-101B-9397-08002B2CF9AE}" pid="62" name="CalendarStartDay">
    <vt:lpwstr>2</vt:lpwstr>
  </property>
  <property fmtid="{D5CDD505-2E9C-101B-9397-08002B2CF9AE}" pid="63" name="CoverPageDateFormatFilter">
    <vt:lpwstr>1</vt:lpwstr>
  </property>
  <property fmtid="{D5CDD505-2E9C-101B-9397-08002B2CF9AE}" pid="64" name="CoverPageDateFormatID">
    <vt:lpwstr>F1</vt:lpwstr>
  </property>
  <property fmtid="{D5CDD505-2E9C-101B-9397-08002B2CF9AE}" pid="65" name="CoverPageDateFormat-T">
    <vt:lpwstr>MMMM d, yyyy</vt:lpwstr>
  </property>
  <property fmtid="{D5CDD505-2E9C-101B-9397-08002B2CF9AE}" pid="66" name="DisclaimerPage.Ppt">
    <vt:lpwstr>False</vt:lpwstr>
  </property>
  <property fmtid="{D5CDD505-2E9C-101B-9397-08002B2CF9AE}" pid="67" name="DisclaimerID.Ppt">
    <vt:lpwstr>D1</vt:lpwstr>
  </property>
  <property fmtid="{D5CDD505-2E9C-101B-9397-08002B2CF9AE}" pid="68" name="UseInternalUBSFont.Office">
    <vt:lpwstr>True</vt:lpwstr>
  </property>
  <property fmtid="{D5CDD505-2E9C-101B-9397-08002B2CF9AE}" pid="69" name="EmbedFonts">
    <vt:lpwstr>False</vt:lpwstr>
  </property>
  <property fmtid="{D5CDD505-2E9C-101B-9397-08002B2CF9AE}" pid="70" name="TableSpacerBorder">
    <vt:lpwstr>False</vt:lpwstr>
  </property>
  <property fmtid="{D5CDD505-2E9C-101B-9397-08002B2CF9AE}" pid="71" name="Address-T">
    <vt:lpwstr>&lt;&lt;Address&gt;&gt;</vt:lpwstr>
  </property>
  <property fmtid="{D5CDD505-2E9C-101B-9397-08002B2CF9AE}" pid="72" name="AmountDealType-T">
    <vt:lpwstr>&lt;&lt;Amt./deal-Type&gt;&gt;</vt:lpwstr>
  </property>
  <property fmtid="{D5CDD505-2E9C-101B-9397-08002B2CF9AE}" pid="73" name="ContactDetails-T">
    <vt:lpwstr>&lt;&lt;Contact details&gt;&gt;</vt:lpwstr>
  </property>
  <property fmtid="{D5CDD505-2E9C-101B-9397-08002B2CF9AE}" pid="74" name="ContactName-T">
    <vt:lpwstr>&lt;&lt;Contact name&gt;&gt;</vt:lpwstr>
  </property>
  <property fmtid="{D5CDD505-2E9C-101B-9397-08002B2CF9AE}" pid="75" name="Date-T">
    <vt:lpwstr>&lt;&lt;Date&gt;&gt;</vt:lpwstr>
  </property>
  <property fmtid="{D5CDD505-2E9C-101B-9397-08002B2CF9AE}" pid="76" name="EMailAddress-T">
    <vt:lpwstr>&lt;&lt;Email address&gt;&gt;</vt:lpwstr>
  </property>
  <property fmtid="{D5CDD505-2E9C-101B-9397-08002B2CF9AE}" pid="77" name="LegalEntity-T">
    <vt:lpwstr>&lt;&lt;Legal entity&gt;&gt;</vt:lpwstr>
  </property>
  <property fmtid="{D5CDD505-2E9C-101B-9397-08002B2CF9AE}" pid="78" name="Logo-T">
    <vt:lpwstr>&lt;&lt;Logo&gt;&gt;</vt:lpwstr>
  </property>
  <property fmtid="{D5CDD505-2E9C-101B-9397-08002B2CF9AE}" pid="79" name="Summary-T">
    <vt:lpwstr>&lt;&lt;Summary&gt;&gt;</vt:lpwstr>
  </property>
  <property fmtid="{D5CDD505-2E9C-101B-9397-08002B2CF9AE}" pid="80" name="TableHeading-T">
    <vt:lpwstr>&lt;&lt;Table heading&gt;&gt;</vt:lpwstr>
  </property>
  <property fmtid="{D5CDD505-2E9C-101B-9397-08002B2CF9AE}" pid="81" name="TableSubheading-T">
    <vt:lpwstr>&lt;&lt;Table subheading&gt;&gt;</vt:lpwstr>
  </property>
  <property fmtid="{D5CDD505-2E9C-101B-9397-08002B2CF9AE}" pid="82" name="Subheading-T">
    <vt:lpwstr>&lt;&lt;Table subheading&gt;&gt;</vt:lpwstr>
  </property>
  <property fmtid="{D5CDD505-2E9C-101B-9397-08002B2CF9AE}" pid="83" name="TelephoneNumber-T">
    <vt:lpwstr>&lt;&lt;Telephone number&gt;&gt;</vt:lpwstr>
  </property>
  <property fmtid="{D5CDD505-2E9C-101B-9397-08002B2CF9AE}" pid="84" name="Text-T">
    <vt:lpwstr>&lt;&lt;Text&gt;&gt;</vt:lpwstr>
  </property>
  <property fmtid="{D5CDD505-2E9C-101B-9397-08002B2CF9AE}" pid="85" name="WebAddress-T">
    <vt:lpwstr>&lt;&lt;Web address</vt:lpwstr>
  </property>
  <property fmtid="{D5CDD505-2E9C-101B-9397-08002B2CF9AE}" pid="86" name="Year-T">
    <vt:lpwstr>&lt;&lt;Year&gt;&gt;</vt:lpwstr>
  </property>
  <property fmtid="{D5CDD505-2E9C-101B-9397-08002B2CF9AE}" pid="87" name="Appendix-T">
    <vt:lpwstr>Appendix</vt:lpwstr>
  </property>
  <property fmtid="{D5CDD505-2E9C-101B-9397-08002B2CF9AE}" pid="88" name="Appendices-T">
    <vt:lpwstr>Appendices</vt:lpwstr>
  </property>
  <property fmtid="{D5CDD505-2E9C-101B-9397-08002B2CF9AE}" pid="89" name="AwardTitle-T">
    <vt:lpwstr>&lt;&lt;Award title&gt;&gt;</vt:lpwstr>
  </property>
  <property fmtid="{D5CDD505-2E9C-101B-9397-08002B2CF9AE}" pid="90" name="AwardSubTitle-T">
    <vt:lpwstr>&lt;&lt;Award subtitle&gt;&gt;</vt:lpwstr>
  </property>
  <property fmtid="{D5CDD505-2E9C-101B-9397-08002B2CF9AE}" pid="91" name="BiographicalDetails-T">
    <vt:lpwstr>&lt;&lt;Biographical details&gt;&gt;</vt:lpwstr>
  </property>
  <property fmtid="{D5CDD505-2E9C-101B-9397-08002B2CF9AE}" pid="92" name="Conclusion-T">
    <vt:lpwstr>&lt;&lt;Conclusion&gt;&gt;</vt:lpwstr>
  </property>
  <property fmtid="{D5CDD505-2E9C-101B-9397-08002B2CF9AE}" pid="93" name="ContactInformation-T">
    <vt:lpwstr>Contact information</vt:lpwstr>
  </property>
  <property fmtid="{D5CDD505-2E9C-101B-9397-08002B2CF9AE}" pid="94" name="Continued-T">
    <vt:lpwstr>Continued</vt:lpwstr>
  </property>
  <property fmtid="{D5CDD505-2E9C-101B-9397-08002B2CF9AE}" pid="95" name="DividerTitle-T">
    <vt:lpwstr>&lt;&lt;Divider title&gt;&gt;</vt:lpwstr>
  </property>
  <property fmtid="{D5CDD505-2E9C-101B-9397-08002B2CF9AE}" pid="96" name="Draft-T">
    <vt:lpwstr>Draft</vt:lpwstr>
  </property>
  <property fmtid="{D5CDD505-2E9C-101B-9397-08002B2CF9AE}" pid="97" name="LayoutHeading-T">
    <vt:lpwstr>&lt;&lt;Layout heading&gt;&gt;</vt:lpwstr>
  </property>
  <property fmtid="{D5CDD505-2E9C-101B-9397-08002B2CF9AE}" pid="98" name="MessageText-T">
    <vt:lpwstr>&lt;&lt;Message&gt;&gt;</vt:lpwstr>
  </property>
  <property fmtid="{D5CDD505-2E9C-101B-9397-08002B2CF9AE}" pid="99" name="Name-T">
    <vt:lpwstr>&lt;&lt;Name&gt;&gt;</vt:lpwstr>
  </property>
  <property fmtid="{D5CDD505-2E9C-101B-9397-08002B2CF9AE}" pid="100" name="Notes-T">
    <vt:lpwstr>Notes</vt:lpwstr>
  </property>
  <property fmtid="{D5CDD505-2E9C-101B-9397-08002B2CF9AE}" pid="101" name="PageHeading-T">
    <vt:lpwstr>&lt;&lt;Page heading&gt;&gt;</vt:lpwstr>
  </property>
  <property fmtid="{D5CDD505-2E9C-101B-9397-08002B2CF9AE}" pid="102" name="PresentationTitle-T">
    <vt:lpwstr>&lt;&lt;Presentation title&gt;&gt;</vt:lpwstr>
  </property>
  <property fmtid="{D5CDD505-2E9C-101B-9397-08002B2CF9AE}" pid="103" name="PresentationSubTitle-T">
    <vt:lpwstr>&lt;&lt;Presentation subtitle&gt;&gt;</vt:lpwstr>
  </property>
  <property fmtid="{D5CDD505-2E9C-101B-9397-08002B2CF9AE}" pid="104" name="PresentationPresenter-T">
    <vt:lpwstr>&lt;&lt;Presentation presenter&gt;&gt;</vt:lpwstr>
  </property>
  <property fmtid="{D5CDD505-2E9C-101B-9397-08002B2CF9AE}" pid="105" name="PresPresenterFunction-T">
    <vt:lpwstr>&lt;&lt;Presenter function&gt;&gt;</vt:lpwstr>
  </property>
  <property fmtid="{D5CDD505-2E9C-101B-9397-08002B2CF9AE}" pid="106" name="Quote-T">
    <vt:lpwstr>&lt;&lt;Quote&gt;&gt;</vt:lpwstr>
  </property>
  <property fmtid="{D5CDD505-2E9C-101B-9397-08002B2CF9AE}" pid="107" name="QuoteSource-T">
    <vt:lpwstr>&lt;&lt;Quote source&gt;&gt;</vt:lpwstr>
  </property>
  <property fmtid="{D5CDD505-2E9C-101B-9397-08002B2CF9AE}" pid="108" name="Section-T">
    <vt:lpwstr>Section</vt:lpwstr>
  </property>
  <property fmtid="{D5CDD505-2E9C-101B-9397-08002B2CF9AE}" pid="109" name="Sections-T">
    <vt:lpwstr>Sections</vt:lpwstr>
  </property>
  <property fmtid="{D5CDD505-2E9C-101B-9397-08002B2CF9AE}" pid="110" name="Source-T">
    <vt:lpwstr>Source</vt:lpwstr>
  </property>
  <property fmtid="{D5CDD505-2E9C-101B-9397-08002B2CF9AE}" pid="111" name="Subappendix-T">
    <vt:lpwstr>Subappendix</vt:lpwstr>
  </property>
  <property fmtid="{D5CDD505-2E9C-101B-9397-08002B2CF9AE}" pid="112" name="Subsection-T">
    <vt:lpwstr>Subsection</vt:lpwstr>
  </property>
  <property fmtid="{D5CDD505-2E9C-101B-9397-08002B2CF9AE}" pid="113" name="Subsubappendix-T">
    <vt:lpwstr>Subsubappendix</vt:lpwstr>
  </property>
  <property fmtid="{D5CDD505-2E9C-101B-9397-08002B2CF9AE}" pid="114" name="Subsubsection-T">
    <vt:lpwstr>Subsubsection</vt:lpwstr>
  </property>
  <property fmtid="{D5CDD505-2E9C-101B-9397-08002B2CF9AE}" pid="115" name="TableOfContents-T">
    <vt:lpwstr>Table of contents</vt:lpwstr>
  </property>
  <property fmtid="{D5CDD505-2E9C-101B-9397-08002B2CF9AE}" pid="116" name="Title-T">
    <vt:lpwstr>&lt;&lt;Title&gt;&gt;</vt:lpwstr>
  </property>
  <property fmtid="{D5CDD505-2E9C-101B-9397-08002B2CF9AE}" pid="117" name="Security-T">
    <vt:lpwstr>Public</vt:lpwstr>
  </property>
  <property fmtid="{D5CDD505-2E9C-101B-9397-08002B2CF9AE}" pid="118" name="Month1">
    <vt:lpwstr>January</vt:lpwstr>
  </property>
  <property fmtid="{D5CDD505-2E9C-101B-9397-08002B2CF9AE}" pid="119" name="Month2">
    <vt:lpwstr>February</vt:lpwstr>
  </property>
  <property fmtid="{D5CDD505-2E9C-101B-9397-08002B2CF9AE}" pid="120" name="Month3">
    <vt:lpwstr>March</vt:lpwstr>
  </property>
  <property fmtid="{D5CDD505-2E9C-101B-9397-08002B2CF9AE}" pid="121" name="Month4">
    <vt:lpwstr>April</vt:lpwstr>
  </property>
  <property fmtid="{D5CDD505-2E9C-101B-9397-08002B2CF9AE}" pid="122" name="Month5">
    <vt:lpwstr>May</vt:lpwstr>
  </property>
  <property fmtid="{D5CDD505-2E9C-101B-9397-08002B2CF9AE}" pid="123" name="Month6">
    <vt:lpwstr>June</vt:lpwstr>
  </property>
  <property fmtid="{D5CDD505-2E9C-101B-9397-08002B2CF9AE}" pid="124" name="Month7">
    <vt:lpwstr>July</vt:lpwstr>
  </property>
  <property fmtid="{D5CDD505-2E9C-101B-9397-08002B2CF9AE}" pid="125" name="Month8">
    <vt:lpwstr>August</vt:lpwstr>
  </property>
  <property fmtid="{D5CDD505-2E9C-101B-9397-08002B2CF9AE}" pid="126" name="Month9">
    <vt:lpwstr>September</vt:lpwstr>
  </property>
  <property fmtid="{D5CDD505-2E9C-101B-9397-08002B2CF9AE}" pid="127" name="Month10">
    <vt:lpwstr>October</vt:lpwstr>
  </property>
  <property fmtid="{D5CDD505-2E9C-101B-9397-08002B2CF9AE}" pid="128" name="Month11">
    <vt:lpwstr>November</vt:lpwstr>
  </property>
  <property fmtid="{D5CDD505-2E9C-101B-9397-08002B2CF9AE}" pid="129" name="Month12">
    <vt:lpwstr>December</vt:lpwstr>
  </property>
  <property fmtid="{D5CDD505-2E9C-101B-9397-08002B2CF9AE}" pid="130" name="D1">
    <vt:lpwstr>S</vt:lpwstr>
  </property>
  <property fmtid="{D5CDD505-2E9C-101B-9397-08002B2CF9AE}" pid="131" name="D2">
    <vt:lpwstr>M</vt:lpwstr>
  </property>
  <property fmtid="{D5CDD505-2E9C-101B-9397-08002B2CF9AE}" pid="132" name="D3">
    <vt:lpwstr>T</vt:lpwstr>
  </property>
  <property fmtid="{D5CDD505-2E9C-101B-9397-08002B2CF9AE}" pid="133" name="D4">
    <vt:lpwstr>W</vt:lpwstr>
  </property>
  <property fmtid="{D5CDD505-2E9C-101B-9397-08002B2CF9AE}" pid="134" name="D5">
    <vt:lpwstr>T</vt:lpwstr>
  </property>
  <property fmtid="{D5CDD505-2E9C-101B-9397-08002B2CF9AE}" pid="135" name="D6">
    <vt:lpwstr>F</vt:lpwstr>
  </property>
  <property fmtid="{D5CDD505-2E9C-101B-9397-08002B2CF9AE}" pid="136" name="D7">
    <vt:lpwstr>S</vt:lpwstr>
  </property>
  <property fmtid="{D5CDD505-2E9C-101B-9397-08002B2CF9AE}" pid="137" name="Chart_Num_Categories_On_XAxis">
    <vt:lpwstr>6</vt:lpwstr>
  </property>
  <property fmtid="{D5CDD505-2E9C-101B-9397-08002B2CF9AE}" pid="138" name="Chart_Annotation_Add_Date">
    <vt:lpwstr>True</vt:lpwstr>
  </property>
  <property fmtid="{D5CDD505-2E9C-101B-9397-08002B2CF9AE}" pid="139" name="Chart_Annotation_Date_Bold">
    <vt:lpwstr>True</vt:lpwstr>
  </property>
  <property fmtid="{D5CDD505-2E9C-101B-9397-08002B2CF9AE}" pid="140" name="Chart_Annotation_Date_Format">
    <vt:lpwstr>F1</vt:lpwstr>
  </property>
  <property fmtid="{D5CDD505-2E9C-101B-9397-08002B2CF9AE}" pid="141" name="Chart_Pie_Chart_Labels">
    <vt:lpwstr>True</vt:lpwstr>
  </property>
  <property fmtid="{D5CDD505-2E9C-101B-9397-08002B2CF9AE}" pid="142" name="Chart_Pie_Chart_Legend">
    <vt:lpwstr>False</vt:lpwstr>
  </property>
  <property fmtid="{D5CDD505-2E9C-101B-9397-08002B2CF9AE}" pid="143" name="Chart_Average_Translated-T">
    <vt:lpwstr>Average</vt:lpwstr>
  </property>
  <property fmtid="{D5CDD505-2E9C-101B-9397-08002B2CF9AE}" pid="144" name="Chart_Share_PX-T">
    <vt:lpwstr>Stock price</vt:lpwstr>
  </property>
  <property fmtid="{D5CDD505-2E9C-101B-9397-08002B2CF9AE}" pid="145" name="Chart_Stock_Volume_XAxis-T">
    <vt:lpwstr>Closing date</vt:lpwstr>
  </property>
  <property fmtid="{D5CDD505-2E9C-101B-9397-08002B2CF9AE}" pid="146" name="Chart_Volume_Label-T">
    <vt:lpwstr>Volume (000s)</vt:lpwstr>
  </property>
  <property fmtid="{D5CDD505-2E9C-101B-9397-08002B2CF9AE}" pid="147" name="Chart_Thick_Lines">
    <vt:lpwstr>False</vt:lpwstr>
  </property>
  <property fmtid="{D5CDD505-2E9C-101B-9397-08002B2CF9AE}" pid="148" name="Chart_Show_Gridlines">
    <vt:lpwstr>True</vt:lpwstr>
  </property>
  <property fmtid="{D5CDD505-2E9C-101B-9397-08002B2CF9AE}" pid="149" name="Chart_Show_YAxis">
    <vt:lpwstr>False</vt:lpwstr>
  </property>
  <property fmtid="{D5CDD505-2E9C-101B-9397-08002B2CF9AE}" pid="150" name="Chart_Use_Stack_White_Border">
    <vt:lpwstr>True</vt:lpwstr>
  </property>
  <property fmtid="{D5CDD505-2E9C-101B-9397-08002B2CF9AE}" pid="151" name="Chart_Use_Dash_Style">
    <vt:lpwstr>False</vt:lpwstr>
  </property>
  <property fmtid="{D5CDD505-2E9C-101B-9397-08002B2CF9AE}" pid="152" name="DateFormat.Ppt">
    <vt:lpwstr>F1</vt:lpwstr>
  </property>
  <property fmtid="{D5CDD505-2E9C-101B-9397-08002B2CF9AE}" pid="153" name="IncludeID.Ppt">
    <vt:bool>false</vt:bool>
  </property>
  <property fmtid="{D5CDD505-2E9C-101B-9397-08002B2CF9AE}" pid="154" name="DraftStamp.Ppt">
    <vt:bool>false</vt:bool>
  </property>
</Properties>
</file>