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59" r:id="rId4"/>
    <p:sldId id="260" r:id="rId5"/>
    <p:sldId id="261" r:id="rId6"/>
    <p:sldId id="263" r:id="rId7"/>
    <p:sldId id="266" r:id="rId8"/>
    <p:sldId id="269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1109" y="43"/>
      </p:cViewPr>
      <p:guideLst/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CF095-EA98-4F0E-ACA7-0E1233B7E91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C98D1-AB9A-4AEB-8392-7CE8D6B4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708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36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510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439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198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918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8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388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9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380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10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1973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8370916" y="6234545"/>
            <a:ext cx="374073" cy="34913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636" smtClean="0">
                <a:ea typeface="MS PGothic"/>
              </a:rPr>
              <a:pPr algn="r"/>
              <a:t>‹#›</a:t>
            </a:fld>
            <a:endParaRPr lang="en-GB" sz="636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2385" y="1683860"/>
            <a:ext cx="8354291" cy="4326992"/>
          </a:xfrm>
        </p:spPr>
        <p:txBody>
          <a:bodyPr lIns="0" tIns="0" rIns="0" bIns="0">
            <a:noAutofit/>
          </a:bodyPr>
          <a:lstStyle>
            <a:lvl1pPr marL="213593" indent="-213593">
              <a:buClr>
                <a:schemeClr val="tx2"/>
              </a:buClr>
              <a:buSzPct val="100000"/>
              <a:buFont typeface="Symbol" pitchFamily="18" charset="2"/>
              <a:buChar char="·"/>
              <a:defRPr sz="1636">
                <a:latin typeface="Frutiger 55 Roman"/>
                <a:ea typeface="MS PGothic"/>
              </a:defRPr>
            </a:lvl1pPr>
            <a:lvl2pPr marL="419971" indent="-215037">
              <a:defRPr sz="1455">
                <a:latin typeface="Frutiger 55 Roman"/>
                <a:ea typeface="MS PGothic"/>
              </a:defRPr>
            </a:lvl2pPr>
            <a:lvl3pPr marL="626347" indent="-206378">
              <a:buClr>
                <a:schemeClr val="tx1"/>
              </a:buClr>
              <a:buFont typeface="Arial" pitchFamily="34" charset="0"/>
              <a:buChar char="–"/>
              <a:defRPr sz="1455">
                <a:latin typeface="Frutiger 55 Roman"/>
                <a:ea typeface="MS PGothic"/>
              </a:defRPr>
            </a:lvl3pPr>
            <a:lvl4pPr marL="831281" indent="-204934">
              <a:buSzPct val="84000"/>
              <a:defRPr sz="1455">
                <a:latin typeface="Frutiger 55 Roman"/>
                <a:ea typeface="MS PGothic"/>
              </a:defRPr>
            </a:lvl4pPr>
            <a:lvl5pPr marL="1047414" indent="-216133">
              <a:buSzPct val="84000"/>
              <a:buFont typeface="Arial" pitchFamily="34" charset="0"/>
              <a:buChar char="–"/>
              <a:defRPr sz="1455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382385" y="939338"/>
            <a:ext cx="835429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82385" y="3"/>
            <a:ext cx="8354291" cy="856211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2909"/>
              </a:lnSpc>
              <a:defRPr lang="en-US" sz="2909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088977" y="382386"/>
            <a:ext cx="6647698" cy="83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545" dirty="0"/>
              <a:t>UBSPROD\</a:t>
            </a:r>
            <a:r>
              <a:rPr lang="en-GB" sz="545" dirty="0" err="1"/>
              <a:t>morawskp</a:t>
            </a:r>
            <a:r>
              <a:rPr lang="en-GB" sz="545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27854" y="0"/>
            <a:ext cx="9175530" cy="68580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382385" y="230909"/>
            <a:ext cx="981364" cy="30018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182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182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20" name="Obraz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" y="5713885"/>
            <a:ext cx="1390454" cy="13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8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7E6F-7A06-46A5-9B32-F114B1B7AB5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DE7-6A63-41F3-8558-790FF3F5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tags" Target="../tags/tag1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9.xml"/><Relationship Id="rId7" Type="http://schemas.openxmlformats.org/officeDocument/2006/relationships/tags" Target="../tags/tag2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68" y="1076940"/>
            <a:ext cx="4704118" cy="4704118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82498"/>
            <a:ext cx="3249230" cy="6170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789950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05678" y="713678"/>
            <a:ext cx="2743200" cy="2995057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Modelowanie statystyczne w finansach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5678" y="3985125"/>
            <a:ext cx="2743200" cy="1832015"/>
          </a:xfrm>
        </p:spPr>
        <p:txBody>
          <a:bodyPr>
            <a:normAutofit/>
          </a:bodyPr>
          <a:lstStyle/>
          <a:p>
            <a:r>
              <a:rPr lang="pl-PL" sz="1500">
                <a:solidFill>
                  <a:srgbClr val="FFB234"/>
                </a:solidFill>
              </a:rPr>
              <a:t>Adam Wróbel</a:t>
            </a:r>
            <a:endParaRPr lang="en-US" sz="1500">
              <a:solidFill>
                <a:srgbClr val="FFB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2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2385" y="1683860"/>
            <a:ext cx="8354291" cy="4326992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U. </a:t>
            </a:r>
            <a:r>
              <a:rPr lang="en-GB" dirty="0" err="1"/>
              <a:t>Schepsmeier</a:t>
            </a:r>
            <a:r>
              <a:rPr lang="en-GB" dirty="0"/>
              <a:t>, E. C. </a:t>
            </a:r>
            <a:r>
              <a:rPr lang="en-GB" dirty="0" err="1"/>
              <a:t>Brechmann</a:t>
            </a:r>
            <a:r>
              <a:rPr lang="en-GB" dirty="0"/>
              <a:t>, </a:t>
            </a:r>
            <a:r>
              <a:rPr lang="en-GB" dirty="0" err="1"/>
              <a:t>Modeling</a:t>
            </a:r>
            <a:r>
              <a:rPr lang="en-GB" dirty="0"/>
              <a:t> dependence with C- and D-vine copulas: The R package </a:t>
            </a:r>
            <a:r>
              <a:rPr lang="en-GB" dirty="0" err="1"/>
              <a:t>CDVine</a:t>
            </a:r>
            <a:r>
              <a:rPr lang="en-GB" dirty="0"/>
              <a:t>, 2013</a:t>
            </a:r>
          </a:p>
          <a:p>
            <a:r>
              <a:rPr lang="en-GB" dirty="0"/>
              <a:t>U. </a:t>
            </a:r>
            <a:r>
              <a:rPr lang="en-GB" dirty="0" err="1"/>
              <a:t>Schepsmeier</a:t>
            </a:r>
            <a:r>
              <a:rPr lang="en-GB" dirty="0"/>
              <a:t>, E. C. </a:t>
            </a:r>
            <a:r>
              <a:rPr lang="en-GB" dirty="0" err="1"/>
              <a:t>Brechmann</a:t>
            </a:r>
            <a:r>
              <a:rPr lang="en-GB" dirty="0"/>
              <a:t>, </a:t>
            </a:r>
            <a:r>
              <a:rPr lang="en-GB" dirty="0" err="1"/>
              <a:t>CDVine</a:t>
            </a:r>
            <a:r>
              <a:rPr lang="en-GB" dirty="0"/>
              <a:t>, 2013</a:t>
            </a:r>
            <a:br>
              <a:rPr lang="en-GB" dirty="0"/>
            </a:br>
            <a:r>
              <a:rPr lang="en-GB" dirty="0"/>
              <a:t>https://cran.r-project.org/web/packages/CDVine/</a:t>
            </a:r>
          </a:p>
          <a:p>
            <a:r>
              <a:rPr lang="en-GB" dirty="0"/>
              <a:t>H. Joe, Dependence </a:t>
            </a:r>
            <a:r>
              <a:rPr lang="en-GB" dirty="0" err="1"/>
              <a:t>Modeling</a:t>
            </a:r>
            <a:r>
              <a:rPr lang="en-GB" dirty="0"/>
              <a:t> with Copulas, 2014</a:t>
            </a:r>
            <a:br>
              <a:rPr lang="en-GB" dirty="0"/>
            </a:br>
            <a:r>
              <a:rPr lang="en-GB" dirty="0"/>
              <a:t>(not yet published on CRAN package </a:t>
            </a:r>
            <a:r>
              <a:rPr lang="en-GB" dirty="0" err="1"/>
              <a:t>CopulaModel</a:t>
            </a:r>
            <a:r>
              <a:rPr lang="en-GB" dirty="0"/>
              <a:t> - copula.stat.ubc.ca)</a:t>
            </a:r>
          </a:p>
          <a:p>
            <a:r>
              <a:rPr lang="en-GB" dirty="0"/>
              <a:t>C. </a:t>
            </a:r>
            <a:r>
              <a:rPr lang="en-GB" dirty="0" err="1"/>
              <a:t>Genest</a:t>
            </a:r>
            <a:r>
              <a:rPr lang="en-GB" dirty="0"/>
              <a:t>, A.-C. Favre, Everything You Always Wanted to Know about Copula but Were Afraid to Ask, 2007</a:t>
            </a:r>
          </a:p>
          <a:p>
            <a:r>
              <a:rPr lang="en-GB" dirty="0"/>
              <a:t>H. Joe, H. Li, A. K. </a:t>
            </a:r>
            <a:r>
              <a:rPr lang="en-GB" dirty="0" err="1"/>
              <a:t>Nikoloulopoulos</a:t>
            </a:r>
            <a:r>
              <a:rPr lang="en-GB" dirty="0"/>
              <a:t>, Tail dependence functions and vine copulas, 2010</a:t>
            </a:r>
          </a:p>
          <a:p>
            <a:r>
              <a:rPr lang="en-GB" dirty="0"/>
              <a:t>M. Hofer, </a:t>
            </a:r>
            <a:r>
              <a:rPr lang="en-GB" dirty="0" err="1"/>
              <a:t>M.Machler</a:t>
            </a:r>
            <a:r>
              <a:rPr lang="en-GB" dirty="0"/>
              <a:t>, Nested Archimedean Copulas Meet R – Vignette,</a:t>
            </a:r>
            <a:br>
              <a:rPr lang="en-GB" dirty="0"/>
            </a:br>
            <a:r>
              <a:rPr lang="en-GB" dirty="0"/>
              <a:t>https://cran.r-project.org/web/packages/copula/vignettes/nacopula-pkg.pdf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Polecana literatura/materiały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pl-PL" dirty="0" err="1"/>
              <a:t>Copulas</a:t>
            </a:r>
            <a:r>
              <a:rPr lang="pl-PL" dirty="0"/>
              <a:t>: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9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2385" y="1683860"/>
            <a:ext cx="8354291" cy="432699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Problemy:</a:t>
            </a:r>
          </a:p>
          <a:p>
            <a:pPr marL="549278" lvl="1" indent="-342900">
              <a:buFont typeface="+mj-lt"/>
              <a:buAutoNum type="arabicPeriod"/>
            </a:pPr>
            <a:r>
              <a:rPr lang="pl-PL" sz="1600" dirty="0"/>
              <a:t>regionalizacja indeksu</a:t>
            </a:r>
          </a:p>
          <a:p>
            <a:pPr marL="549278" lvl="1" indent="-342900">
              <a:buFont typeface="+mj-lt"/>
              <a:buAutoNum type="arabicPeriod"/>
            </a:pPr>
            <a:r>
              <a:rPr lang="pl-PL" sz="1600" dirty="0"/>
              <a:t>oczekiwana strata na portfelu kredytów hipotecznych</a:t>
            </a:r>
          </a:p>
          <a:p>
            <a:pPr marL="549278" lvl="1" indent="-342900">
              <a:buFont typeface="+mj-lt"/>
              <a:buAutoNum type="arabicPeriod"/>
            </a:pPr>
            <a:r>
              <a:rPr lang="pl-PL" sz="1600" dirty="0"/>
              <a:t>dopasowywanie rozkładów</a:t>
            </a:r>
          </a:p>
          <a:p>
            <a:pPr marL="549278" lvl="1" indent="-342900">
              <a:buFont typeface="+mj-lt"/>
              <a:buAutoNum type="arabicPeriod"/>
            </a:pPr>
            <a:r>
              <a:rPr lang="pl-PL" sz="1600" dirty="0"/>
              <a:t>agregacja rozkładów (kopule)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Formuła:</a:t>
            </a:r>
          </a:p>
          <a:p>
            <a:pPr lvl="1"/>
            <a:r>
              <a:rPr lang="pl-PL" dirty="0"/>
              <a:t>Zarysowanie problemu</a:t>
            </a:r>
          </a:p>
          <a:p>
            <a:pPr lvl="1"/>
            <a:r>
              <a:rPr lang="pl-PL" dirty="0"/>
              <a:t>Omówienie skryptu wraz z wykonywaniem kodu równolegle ze mną</a:t>
            </a:r>
          </a:p>
          <a:p>
            <a:pPr lvl="1"/>
            <a:r>
              <a:rPr lang="pl-PL" dirty="0"/>
              <a:t>Ćwiczenie do wykonania</a:t>
            </a:r>
          </a:p>
          <a:p>
            <a:pPr lvl="1"/>
            <a:r>
              <a:rPr lang="pl-PL" dirty="0"/>
              <a:t>Kolejny problem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545"/>
              </a:spcAft>
            </a:pPr>
            <a:r>
              <a:rPr lang="pl-PL" sz="1600" kern="0" dirty="0">
                <a:solidFill>
                  <a:srgbClr val="464749"/>
                </a:solidFill>
                <a:latin typeface="UBSHeadline"/>
                <a:ea typeface="Arial Unicode MS"/>
              </a:rPr>
              <a:t>Materiały do ściągnięcia: https://github.com/AdamWrobel/AGH_modelowanie</a:t>
            </a:r>
            <a:br>
              <a:rPr lang="pl-PL" sz="1600" kern="0" dirty="0">
                <a:solidFill>
                  <a:srgbClr val="464749"/>
                </a:solidFill>
                <a:latin typeface="UBSHeadline"/>
                <a:ea typeface="Arial Unicode MS"/>
              </a:rPr>
            </a:br>
            <a:r>
              <a:rPr lang="pl-PL" sz="1600" kern="0" dirty="0">
                <a:solidFill>
                  <a:srgbClr val="464749"/>
                </a:solidFill>
                <a:latin typeface="UBSHeadline"/>
                <a:ea typeface="Arial Unicode MS"/>
              </a:rPr>
              <a:t>Pakiety do zainstalowania: </a:t>
            </a:r>
            <a:r>
              <a:rPr lang="pl-PL" sz="16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dplyr</a:t>
            </a:r>
            <a:r>
              <a:rPr lang="pl-PL" sz="1600" kern="0" dirty="0">
                <a:solidFill>
                  <a:srgbClr val="464749"/>
                </a:solidFill>
                <a:latin typeface="UBSHeadline"/>
                <a:ea typeface="Arial Unicode MS"/>
              </a:rPr>
              <a:t>, ggplo2, </a:t>
            </a:r>
            <a:r>
              <a:rPr lang="pl-PL" sz="16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tidyr</a:t>
            </a:r>
            <a:r>
              <a:rPr lang="pl-PL" sz="1600" kern="0" dirty="0">
                <a:solidFill>
                  <a:srgbClr val="464749"/>
                </a:solidFill>
                <a:latin typeface="UBSHeadline"/>
                <a:ea typeface="Arial Unicode MS"/>
              </a:rPr>
              <a:t>, </a:t>
            </a:r>
            <a:r>
              <a:rPr lang="pl-PL" sz="16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ghyp</a:t>
            </a:r>
            <a:r>
              <a:rPr lang="pl-PL" sz="1600" kern="0" dirty="0">
                <a:solidFill>
                  <a:srgbClr val="464749"/>
                </a:solidFill>
                <a:latin typeface="UBSHeadline"/>
                <a:ea typeface="Arial Unicode MS"/>
              </a:rPr>
              <a:t>, </a:t>
            </a:r>
            <a:r>
              <a:rPr lang="pl-PL" sz="16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CDVine</a:t>
            </a:r>
            <a:endParaRPr lang="en-GB" sz="16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4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2385" y="1683860"/>
            <a:ext cx="8354291" cy="4326992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Regulator (FED) w ramach testów stresu publikuje scenariusze ekonomiczne, które podają poziom indeks cen nieruchomości USA na najbliższe 9 kwartałów</a:t>
            </a:r>
          </a:p>
          <a:p>
            <a:r>
              <a:rPr lang="pl-PL" dirty="0"/>
              <a:t>Ze względu na to, że nasz wysymulowany portfel hipotek nie jest równomiernie rozłożony w całych stanach chcemy wyznaczyć poziom indeksów regionalnych</a:t>
            </a:r>
          </a:p>
          <a:p>
            <a:r>
              <a:rPr lang="pl-PL" dirty="0"/>
              <a:t>Zrobimy to korzystając z historycznej zależności między indeksem na poziomie całych stanów a indeksami z poszczególnych miast, które nas interesują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Skypt: </a:t>
            </a:r>
            <a:r>
              <a:rPr lang="pl-PL" i="1" dirty="0"/>
              <a:t>1_regionalizacja_indeksu.R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1 – regionalizacja indeksu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545"/>
              </a:spcAft>
            </a:pP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Regresja</a:t>
            </a:r>
            <a:endParaRPr lang="en-GB" sz="1818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" y="4626500"/>
            <a:ext cx="2049530" cy="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74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2385" y="1683860"/>
                <a:ext cx="8354291" cy="4326992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/>
                  <a:t>Chcemy wyznaczyć oczekiwaną stratę w </a:t>
                </a:r>
                <a:r>
                  <a:rPr lang="pl-PL" dirty="0" err="1"/>
                  <a:t>scenari</a:t>
                </a:r>
                <a:r>
                  <a:rPr lang="en-GB" dirty="0"/>
                  <a:t>u</a:t>
                </a:r>
                <a:r>
                  <a:rPr lang="pl-PL" dirty="0" err="1"/>
                  <a:t>szu</a:t>
                </a:r>
                <a:r>
                  <a:rPr lang="pl-PL" dirty="0"/>
                  <a:t> zbliżonym do poprzedniego kryzysu</a:t>
                </a:r>
              </a:p>
              <a:p>
                <a:r>
                  <a:rPr lang="pl-PL" dirty="0"/>
                  <a:t>Oczekiwana strata: EL = PD * LGD * EAD,</a:t>
                </a:r>
              </a:p>
              <a:p>
                <a:r>
                  <a:rPr lang="pl-PL" dirty="0"/>
                  <a:t>PD jest zdefiniowane przez inny model; EAD to wartość kredytu</a:t>
                </a:r>
              </a:p>
              <a:p>
                <a:r>
                  <a:rPr lang="pl-PL" dirty="0"/>
                  <a:t>LGD zdefiniowane jako regresja </a:t>
                </a:r>
                <a:r>
                  <a:rPr lang="pl-PL" dirty="0" err="1"/>
                  <a:t>probitowa</a:t>
                </a:r>
                <a:r>
                  <a:rPr lang="pl-PL" dirty="0"/>
                  <a:t> o postaci: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LGD</m:t>
                    </m:r>
                    <m:r>
                      <a:rPr lang="pl-PL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Φ</m:t>
                    </m:r>
                    <m:r>
                      <a:rPr lang="pl-PL" b="0" i="1" smtClean="0">
                        <a:latin typeface="Cambria Math"/>
                      </a:rPr>
                      <m:t>(−2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.2</m:t>
                    </m:r>
                    <m:r>
                      <a:rPr lang="pl-PL" b="0" i="1" smtClean="0">
                        <a:latin typeface="Cambria Math"/>
                      </a:rPr>
                      <m:t>+1.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b="0" i="1" smtClean="0">
                        <a:latin typeface="Cambria Math"/>
                      </a:rPr>
                      <m:t>∗</m:t>
                    </m:r>
                    <m:r>
                      <a:rPr lang="pl-PL" b="0" i="1" smtClean="0">
                        <a:latin typeface="Cambria Math"/>
                      </a:rPr>
                      <m:t>𝐿𝑇𝑉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 err="1"/>
                  <a:t>Loss</a:t>
                </a:r>
                <a:r>
                  <a:rPr lang="pl-PL" dirty="0"/>
                  <a:t>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Default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Zależy od relacji pomiędzy wartością kredytu, a zabezpieczeniem (ceną nieruchomości): </a:t>
                </a:r>
                <a:br>
                  <a:rPr lang="pl-PL" dirty="0"/>
                </a:br>
                <a:r>
                  <a:rPr lang="pl-PL" dirty="0"/>
                  <a:t>LTV (</a:t>
                </a:r>
                <a:r>
                  <a:rPr lang="pl-PL" dirty="0" err="1"/>
                  <a:t>loan</a:t>
                </a:r>
                <a:r>
                  <a:rPr lang="pl-PL" dirty="0"/>
                  <a:t> to </a:t>
                </a:r>
                <a:r>
                  <a:rPr lang="pl-PL" dirty="0" err="1"/>
                  <a:t>value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/>
                  <a:t>Cenę nieruch</a:t>
                </a:r>
                <a:r>
                  <a:rPr lang="en-GB" dirty="0"/>
                  <a:t>o</a:t>
                </a:r>
                <a:r>
                  <a:rPr lang="pl-PL" dirty="0"/>
                  <a:t>mości w stresie możemy wyznaczyć zakładając, że cena każdej nieruch</a:t>
                </a:r>
                <a:r>
                  <a:rPr lang="en-GB" dirty="0"/>
                  <a:t>o</a:t>
                </a:r>
                <a:r>
                  <a:rPr lang="pl-PL" dirty="0"/>
                  <a:t>mość zachowa się tak jak regionalny index cen nieruchomości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 err="1"/>
                  <a:t>Skypt</a:t>
                </a:r>
                <a:r>
                  <a:rPr lang="pl-PL" dirty="0"/>
                  <a:t>: </a:t>
                </a:r>
                <a:r>
                  <a:rPr lang="pl-PL" i="1" dirty="0"/>
                  <a:t>2_ryzyko_kredytowe_w_stresie.R</a:t>
                </a:r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382385" y="1683860"/>
                <a:ext cx="8354291" cy="4326992"/>
              </a:xfrm>
              <a:blipFill>
                <a:blip r:embed="rId8"/>
                <a:stretch>
                  <a:fillRect l="-1533" t="-2113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2 – kredyty hipoteczne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545"/>
              </a:spcAft>
            </a:pP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Regresja probitowa</a:t>
            </a:r>
            <a:endParaRPr lang="en-GB" sz="1818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" y="4616773"/>
            <a:ext cx="2049530" cy="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3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2385" y="1683860"/>
            <a:ext cx="8354291" cy="432699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Czynniki ryzyka:</a:t>
            </a:r>
          </a:p>
          <a:p>
            <a:r>
              <a:rPr lang="pl-PL" dirty="0"/>
              <a:t>oprocentowanie obligacji rządowych z rocznym terminem zapadalności</a:t>
            </a:r>
          </a:p>
          <a:p>
            <a:r>
              <a:rPr lang="pl-PL" dirty="0"/>
              <a:t>indeks WIG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Interesuje nas zmienność tych indeksów:</a:t>
            </a:r>
          </a:p>
          <a:p>
            <a:r>
              <a:rPr lang="pl-PL" dirty="0"/>
              <a:t>Empiryczne rozkłady logarytmicznych stóp zwrotu</a:t>
            </a:r>
          </a:p>
          <a:p>
            <a:r>
              <a:rPr lang="pl-PL" dirty="0"/>
              <a:t>Dopasowane teoretyczne rozkłady logarytmicznych stóp zwrotu</a:t>
            </a:r>
          </a:p>
          <a:p>
            <a:r>
              <a:rPr lang="pl-PL" dirty="0"/>
              <a:t>Możliwość symulowania z teoretycznych rozkładów</a:t>
            </a:r>
          </a:p>
          <a:p>
            <a:endParaRPr lang="pl-PL" dirty="0"/>
          </a:p>
          <a:p>
            <a:endParaRPr lang="pl-PL" i="1" dirty="0"/>
          </a:p>
          <a:p>
            <a:endParaRPr lang="pl-PL" i="1" dirty="0"/>
          </a:p>
          <a:p>
            <a:r>
              <a:rPr lang="pl-PL" dirty="0"/>
              <a:t>Skrypt: </a:t>
            </a:r>
            <a:r>
              <a:rPr lang="pl-PL" i="1" dirty="0"/>
              <a:t>3_dopasowywanie_rozkladow.R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3 – rozkłady czynników ryzyka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545"/>
              </a:spcAft>
            </a:pP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Rozkład </a:t>
            </a:r>
            <a:r>
              <a:rPr lang="pl-PL" sz="1818" kern="0" dirty="0" err="1">
                <a:solidFill>
                  <a:srgbClr val="464749"/>
                </a:solidFill>
                <a:latin typeface="UBSHeadline"/>
                <a:ea typeface="Arial Unicode MS"/>
              </a:rPr>
              <a:t>Normal</a:t>
            </a: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1818" kern="0" dirty="0" err="1">
                <a:solidFill>
                  <a:srgbClr val="464749"/>
                </a:solidFill>
                <a:latin typeface="UBSHeadline"/>
                <a:ea typeface="Arial Unicode MS"/>
              </a:rPr>
              <a:t>Inverse</a:t>
            </a: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1818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Gaussian</a:t>
            </a:r>
            <a:endParaRPr lang="en-GB" sz="1818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8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2385" y="1683860"/>
            <a:ext cx="8354291" cy="432699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Mając rozkłady brzegowe kolejnym krokiem będzie agregacja przy pomocy kopul</a:t>
            </a:r>
          </a:p>
          <a:p>
            <a:r>
              <a:rPr lang="pl-PL" dirty="0" err="1"/>
              <a:t>Gaussian</a:t>
            </a:r>
            <a:r>
              <a:rPr lang="pl-PL" dirty="0"/>
              <a:t> Copula, gdzie rozkłady brzegowe mają rozkład normalny jest </a:t>
            </a:r>
            <a:r>
              <a:rPr lang="pl-PL" dirty="0" err="1"/>
              <a:t>wielwymiarowym</a:t>
            </a:r>
            <a:r>
              <a:rPr lang="pl-PL" dirty="0"/>
              <a:t> rozkładem normalnym</a:t>
            </a:r>
          </a:p>
          <a:p>
            <a:r>
              <a:rPr lang="pl-PL" dirty="0"/>
              <a:t>Zależność jest definiowana na poziomie relacji pomiędzy rozkładami jednostajnymi:</a:t>
            </a:r>
          </a:p>
          <a:p>
            <a:pPr lvl="1"/>
            <a:r>
              <a:rPr lang="pl-PL" dirty="0"/>
              <a:t>należy przetransformować dany rozkład brzegowy do jednostajnego</a:t>
            </a:r>
          </a:p>
          <a:p>
            <a:pPr lvl="1"/>
            <a:r>
              <a:rPr lang="pl-PL" dirty="0"/>
              <a:t>zdefiniować zależność na poziomie rozkładów jednostajnych</a:t>
            </a:r>
          </a:p>
          <a:p>
            <a:pPr lvl="1"/>
            <a:r>
              <a:rPr lang="pl-PL" dirty="0"/>
              <a:t>przetransformować do docelowych rozkładów brzegowych</a:t>
            </a:r>
          </a:p>
          <a:p>
            <a:endParaRPr lang="pl-PL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r>
              <a:rPr lang="pl-PL" dirty="0"/>
              <a:t>Skrypt: </a:t>
            </a:r>
            <a:r>
              <a:rPr lang="pl-PL" i="1" dirty="0"/>
              <a:t>4_agregacja.R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4 – agregacja czynników ryzyka 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545"/>
              </a:spcAft>
            </a:pPr>
            <a:r>
              <a:rPr lang="pl-PL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Gaussian</a:t>
            </a:r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 Copula</a:t>
            </a:r>
            <a:endParaRPr lang="en-GB" sz="1818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4" descr="C:\Localdata\FJ52UY\Local_work\Nauka\Copulas\RAS\Multivariate_normal_sample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43" y="3743448"/>
            <a:ext cx="3061433" cy="230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1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pl-PL" dirty="0"/>
              <a:t>Contact data</a:t>
            </a:r>
            <a:endParaRPr lang="en-US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582966" y="413977"/>
            <a:ext cx="7886700" cy="132556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ts val="2909"/>
              </a:lnSpc>
              <a:spcBef>
                <a:spcPct val="0"/>
              </a:spcBef>
              <a:buNone/>
              <a:defRPr lang="en-US" sz="2909" b="0" kern="1200" baseline="0" dirty="0">
                <a:solidFill>
                  <a:schemeClr val="tx1"/>
                </a:solidFill>
                <a:latin typeface="Frutiger 45 Light"/>
                <a:ea typeface="Arial Unicode MS" pitchFamily="34" charset="-128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3593" indent="-21359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636" kern="1200">
                <a:solidFill>
                  <a:schemeClr val="tx1"/>
                </a:solidFill>
                <a:latin typeface="Frutiger 55 Roman"/>
                <a:ea typeface="MS PGothic"/>
                <a:cs typeface="+mn-cs"/>
              </a:defRPr>
            </a:lvl1pPr>
            <a:lvl2pPr marL="419971" indent="-215037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55" kern="1200">
                <a:solidFill>
                  <a:schemeClr val="tx1"/>
                </a:solidFill>
                <a:latin typeface="Frutiger 55 Roman"/>
                <a:ea typeface="MS PGothic"/>
                <a:cs typeface="+mn-cs"/>
              </a:defRPr>
            </a:lvl2pPr>
            <a:lvl3pPr marL="626347" indent="-2063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55" kern="1200">
                <a:solidFill>
                  <a:schemeClr val="tx1"/>
                </a:solidFill>
                <a:latin typeface="Frutiger 55 Roman"/>
                <a:ea typeface="MS PGothic"/>
                <a:cs typeface="+mn-cs"/>
              </a:defRPr>
            </a:lvl3pPr>
            <a:lvl4pPr marL="831281" indent="-20493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4000"/>
              <a:buFont typeface="Arial" panose="020B0604020202020204" pitchFamily="34" charset="0"/>
              <a:buChar char="•"/>
              <a:defRPr sz="1455" kern="1200">
                <a:solidFill>
                  <a:schemeClr val="tx1"/>
                </a:solidFill>
                <a:latin typeface="Frutiger 55 Roman"/>
                <a:ea typeface="MS PGothic"/>
                <a:cs typeface="+mn-cs"/>
              </a:defRPr>
            </a:lvl4pPr>
            <a:lvl5pPr marL="1047414" indent="-21613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4000"/>
              <a:buFont typeface="Arial" pitchFamily="34" charset="0"/>
              <a:buChar char="–"/>
              <a:defRPr sz="1455" kern="1200">
                <a:solidFill>
                  <a:schemeClr val="tx1"/>
                </a:solidFill>
                <a:latin typeface="Frutiger 55 Roman"/>
                <a:ea typeface="MS PGothic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pl-PL" baseline="-25000"/>
          </a:p>
          <a:p>
            <a:pPr marL="0" indent="0">
              <a:buFont typeface="Symbol" pitchFamily="18" charset="2"/>
              <a:buNone/>
            </a:pPr>
            <a:endParaRPr lang="en-US"/>
          </a:p>
          <a:p>
            <a:pPr marL="385763" indent="-385763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249615"/>
            <a:ext cx="1337966" cy="1337966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2974111" y="1718543"/>
            <a:ext cx="499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wrobel.adam1990@gmail.com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" y="3061136"/>
            <a:ext cx="2351083" cy="63831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2974111" y="3177696"/>
            <a:ext cx="616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https://pl.linkedin.com/in/wrobeladam1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2974111" y="4417263"/>
            <a:ext cx="616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https://www.meetup.com/pl-PL/Cracow-R-Users-Group/</a:t>
            </a: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5" y="3428059"/>
            <a:ext cx="2378519" cy="23785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38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2385" y="1683860"/>
                <a:ext cx="8354291" cy="4326992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altLang="pl-PL" dirty="0"/>
                  <a:t>NIG(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l-PL" altLang="pl-PL" dirty="0"/>
                  <a:t>,</a:t>
                </a:r>
                <a:r>
                  <a:rPr lang="pl-PL" altLang="pl-PL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pl-PL" altLang="pl-PL" dirty="0"/>
                  <a:t>,</a:t>
                </a:r>
                <a:r>
                  <a:rPr lang="pl-PL" altLang="pl-PL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pl-PL" altLang="pl-PL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altLang="pl-PL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pl-PL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altLang="pl-PL" dirty="0"/>
                  <a:t>) </a:t>
                </a:r>
                <a:r>
                  <a:rPr lang="en-US" altLang="pl-PL" dirty="0"/>
                  <a:t>is a member of generalized hyperbolic distributions and it is a mixture defined as:</a:t>
                </a:r>
                <a:endParaRPr lang="pl-PL" altLang="pl-PL" dirty="0"/>
              </a:p>
              <a:p>
                <a:pPr marL="0" indent="0">
                  <a:buNone/>
                </a:pPr>
                <a:endParaRPr lang="pl-PL" altLang="pl-PL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pl-PL" i="1">
                          <a:latin typeface="Cambria Math"/>
                        </a:rPr>
                        <m:t>𝑁𝐼𝐺</m:t>
                      </m:r>
                      <m:r>
                        <a:rPr lang="pl-PL" altLang="pl-PL" i="1">
                          <a:latin typeface="Cambria Math"/>
                        </a:rPr>
                        <m:t>= 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l-PL" altLang="pl-P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pl-PL" altLang="pl-PL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𝑍</m:t>
                      </m:r>
                      <m:r>
                        <a:rPr lang="pl-PL" altLang="pl-PL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br>
                  <a:rPr lang="pl-PL" dirty="0"/>
                </a:br>
                <a:r>
                  <a:rPr lang="pl-PL" dirty="0"/>
                  <a:t>where: W ~ </a:t>
                </a:r>
                <a:r>
                  <a:rPr lang="pl-PL" altLang="pl-PL" dirty="0"/>
                  <a:t>GIG </a:t>
                </a:r>
                <a:r>
                  <a:rPr lang="pl-PL" dirty="0"/>
                  <a:t>(</a:t>
                </a:r>
                <a:r>
                  <a:rPr lang="el-GR" altLang="pl-PL" dirty="0"/>
                  <a:t>λ</a:t>
                </a:r>
                <a:r>
                  <a:rPr lang="pl-PL" altLang="pl-PL" dirty="0"/>
                  <a:t>=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</a:rPr>
                      <m:t>0.5</m:t>
                    </m:r>
                  </m:oMath>
                </a14:m>
                <a:r>
                  <a:rPr lang="pl-PL" altLang="pl-PL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altLang="pl-PL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pl-PL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dirty="0"/>
                  <a:t>), Z ~ N(0,1),</a:t>
                </a:r>
              </a:p>
              <a:p>
                <a:pPr marL="0" indent="0">
                  <a:buNone/>
                </a:pPr>
                <a:r>
                  <a:rPr lang="pl-PL" dirty="0"/>
                  <a:t>where: </a:t>
                </a:r>
                <a:r>
                  <a:rPr lang="pl-PL" altLang="pl-PL" dirty="0"/>
                  <a:t>GIG is General Inverse Gaussian</a:t>
                </a:r>
                <a:endParaRPr lang="pl-PL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382385" y="1683860"/>
                <a:ext cx="8354291" cy="4326992"/>
              </a:xfrm>
              <a:blipFill>
                <a:blip r:embed="rId8"/>
                <a:stretch>
                  <a:fillRect l="-1533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545"/>
              </a:spcAft>
            </a:pP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Rozkład </a:t>
            </a:r>
            <a:r>
              <a:rPr lang="pl-PL" sz="1818" kern="0" dirty="0" err="1">
                <a:solidFill>
                  <a:srgbClr val="464749"/>
                </a:solidFill>
                <a:latin typeface="UBSHeadline"/>
                <a:ea typeface="Arial Unicode MS"/>
              </a:rPr>
              <a:t>Normal</a:t>
            </a: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1818" kern="0" dirty="0" err="1">
                <a:solidFill>
                  <a:srgbClr val="464749"/>
                </a:solidFill>
                <a:latin typeface="UBSHeadline"/>
                <a:ea typeface="Arial Unicode MS"/>
              </a:rPr>
              <a:t>Inverse</a:t>
            </a:r>
            <a:r>
              <a:rPr lang="pl-PL" sz="1818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1818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Gaussian</a:t>
            </a:r>
            <a:endParaRPr lang="en-GB" sz="1818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811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2385" y="1683860"/>
            <a:ext cx="8354291" cy="432699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Programowanie w R:</a:t>
            </a:r>
          </a:p>
          <a:p>
            <a:r>
              <a:rPr lang="pl-PL" dirty="0"/>
              <a:t>"Przewodnik po pakiecie R", Przemysław </a:t>
            </a:r>
            <a:r>
              <a:rPr lang="pl-PL" dirty="0" err="1"/>
              <a:t>Biecek</a:t>
            </a:r>
            <a:r>
              <a:rPr lang="pl-PL" dirty="0"/>
              <a:t>, 2017</a:t>
            </a:r>
          </a:p>
          <a:p>
            <a:r>
              <a:rPr lang="pl-PL" dirty="0"/>
              <a:t>"</a:t>
            </a:r>
            <a:r>
              <a:rPr lang="pl-PL" i="1" dirty="0"/>
              <a:t>R for Data Science</a:t>
            </a:r>
            <a:r>
              <a:rPr lang="pl-PL" dirty="0"/>
              <a:t>", </a:t>
            </a:r>
            <a:r>
              <a:rPr lang="pl-PL" dirty="0" err="1"/>
              <a:t>Hadley</a:t>
            </a:r>
            <a:r>
              <a:rPr lang="pl-PL" dirty="0"/>
              <a:t> </a:t>
            </a:r>
            <a:r>
              <a:rPr lang="pl-PL" dirty="0" err="1"/>
              <a:t>Wickham</a:t>
            </a:r>
            <a:r>
              <a:rPr lang="pl-PL" dirty="0"/>
              <a:t>, Garrett </a:t>
            </a:r>
            <a:r>
              <a:rPr lang="pl-PL" dirty="0" err="1"/>
              <a:t>Grolemund</a:t>
            </a:r>
            <a:r>
              <a:rPr lang="pl-PL" dirty="0"/>
              <a:t>, 2017</a:t>
            </a:r>
          </a:p>
          <a:p>
            <a:r>
              <a:rPr lang="pl-PL" i="1" dirty="0"/>
              <a:t>datacamp.com</a:t>
            </a:r>
          </a:p>
          <a:p>
            <a:r>
              <a:rPr lang="pl-PL" i="1" dirty="0"/>
              <a:t>r-bloggers.com</a:t>
            </a:r>
          </a:p>
          <a:p>
            <a:pPr marL="0" indent="0">
              <a:buNone/>
            </a:pPr>
            <a:r>
              <a:rPr lang="pl-PL" dirty="0"/>
              <a:t>Symulacje :</a:t>
            </a:r>
          </a:p>
          <a:p>
            <a:r>
              <a:rPr lang="pl-PL" dirty="0"/>
              <a:t>"</a:t>
            </a:r>
            <a:r>
              <a:rPr lang="en-US" dirty="0"/>
              <a:t>Monte Carlo Methods in Financial Engineering</a:t>
            </a:r>
            <a:r>
              <a:rPr lang="pl-PL" dirty="0"/>
              <a:t>", Paul </a:t>
            </a:r>
            <a:r>
              <a:rPr lang="pl-PL" dirty="0" err="1"/>
              <a:t>Glasserman</a:t>
            </a:r>
            <a:r>
              <a:rPr lang="pl-PL" dirty="0"/>
              <a:t>, 2003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Polecana literatura/materiały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2385" y="1018886"/>
            <a:ext cx="8354291" cy="24938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pl-PL" dirty="0"/>
              <a:t>Materiały z wykładu:</a:t>
            </a:r>
            <a:r>
              <a:rPr lang="en-US" dirty="0"/>
              <a:t> https://github.com/AdamWrobel/AGH_modelowanie</a:t>
            </a:r>
            <a:endParaRPr lang="pl-P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133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458</Words>
  <Application>Microsoft Office PowerPoint</Application>
  <PresentationFormat>Pokaz na ekranie (4:3)</PresentationFormat>
  <Paragraphs>107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21" baseType="lpstr">
      <vt:lpstr>Arial Unicode MS</vt:lpstr>
      <vt:lpstr>MS PGothic</vt:lpstr>
      <vt:lpstr>Arial</vt:lpstr>
      <vt:lpstr>Calibri</vt:lpstr>
      <vt:lpstr>Calibri Light</vt:lpstr>
      <vt:lpstr>Cambria Math</vt:lpstr>
      <vt:lpstr>Frutiger 45 Light</vt:lpstr>
      <vt:lpstr>Frutiger 55 Roman</vt:lpstr>
      <vt:lpstr>Symbol</vt:lpstr>
      <vt:lpstr>UBSHeadline</vt:lpstr>
      <vt:lpstr>Motyw pakietu Office</vt:lpstr>
      <vt:lpstr>Modelowanie statystyczne w finansach</vt:lpstr>
      <vt:lpstr>Agenda</vt:lpstr>
      <vt:lpstr>Problem 1 – regionalizacja indeksu</vt:lpstr>
      <vt:lpstr>Problem 2 – kredyty hipoteczne</vt:lpstr>
      <vt:lpstr>Problem 3 – rozkłady czynników ryzyka</vt:lpstr>
      <vt:lpstr>Problem 4 – agregacja czynników ryzyka </vt:lpstr>
      <vt:lpstr>Contact data</vt:lpstr>
      <vt:lpstr>Prezentacja programu PowerPoint</vt:lpstr>
      <vt:lpstr>Polecana literatura/materiały</vt:lpstr>
      <vt:lpstr>Polecana literatura/materiały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statystyczne w finansach</dc:title>
  <dc:creator>Adam</dc:creator>
  <cp:lastModifiedBy>Adam</cp:lastModifiedBy>
  <cp:revision>11</cp:revision>
  <dcterms:created xsi:type="dcterms:W3CDTF">2017-04-24T20:59:00Z</dcterms:created>
  <dcterms:modified xsi:type="dcterms:W3CDTF">2017-04-25T22:12:53Z</dcterms:modified>
</cp:coreProperties>
</file>