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340" r:id="rId2"/>
    <p:sldId id="404" r:id="rId3"/>
    <p:sldId id="407" r:id="rId4"/>
    <p:sldId id="420" r:id="rId5"/>
    <p:sldId id="421" r:id="rId6"/>
    <p:sldId id="422" r:id="rId7"/>
    <p:sldId id="423" r:id="rId8"/>
    <p:sldId id="424" r:id="rId9"/>
    <p:sldId id="425" r:id="rId10"/>
    <p:sldId id="426" r:id="rId11"/>
    <p:sldId id="427" r:id="rId12"/>
    <p:sldId id="428" r:id="rId13"/>
    <p:sldId id="429" r:id="rId14"/>
    <p:sldId id="430" r:id="rId15"/>
    <p:sldId id="431" r:id="rId16"/>
    <p:sldId id="432" r:id="rId17"/>
    <p:sldId id="433" r:id="rId18"/>
    <p:sldId id="439" r:id="rId19"/>
    <p:sldId id="434" r:id="rId20"/>
    <p:sldId id="435" r:id="rId21"/>
    <p:sldId id="436" r:id="rId22"/>
    <p:sldId id="437" r:id="rId23"/>
    <p:sldId id="438" r:id="rId24"/>
    <p:sldId id="401" r:id="rId25"/>
    <p:sldId id="373" r:id="rId2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3399FF"/>
    <a:srgbClr val="FFAB81"/>
    <a:srgbClr val="00FFFF"/>
    <a:srgbClr val="0F03AD"/>
    <a:srgbClr val="FFFF66"/>
    <a:srgbClr val="FF8F57"/>
    <a:srgbClr val="FCAA6C"/>
    <a:srgbClr val="FFFF99"/>
    <a:srgbClr val="FF9966"/>
    <a:srgbClr val="FFFFC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5600" autoAdjust="0"/>
    <p:restoredTop sz="89831" autoAdjust="0"/>
  </p:normalViewPr>
  <p:slideViewPr>
    <p:cSldViewPr>
      <p:cViewPr varScale="1">
        <p:scale>
          <a:sx n="104" d="100"/>
          <a:sy n="104" d="100"/>
        </p:scale>
        <p:origin x="-1824" y="-96"/>
      </p:cViewPr>
      <p:guideLst>
        <p:guide orient="horz" pos="2160"/>
        <p:guide pos="2880"/>
      </p:guideLst>
    </p:cSldViewPr>
  </p:slideViewPr>
  <p:notesTextViewPr>
    <p:cViewPr>
      <p:scale>
        <a:sx n="100" d="100"/>
        <a:sy n="100" d="100"/>
      </p:scale>
      <p:origin x="0" y="0"/>
    </p:cViewPr>
  </p:notesTextViewPr>
  <p:sorterViewPr>
    <p:cViewPr>
      <p:scale>
        <a:sx n="70" d="100"/>
        <a:sy n="70" d="100"/>
      </p:scale>
      <p:origin x="0" y="0"/>
    </p:cViewPr>
  </p:sorterViewPr>
  <p:notesViewPr>
    <p:cSldViewPr>
      <p:cViewPr varScale="1">
        <p:scale>
          <a:sx n="83" d="100"/>
          <a:sy n="83" d="100"/>
        </p:scale>
        <p:origin x="-1494"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E478E9DC-7D2E-445A-B73F-33CBC2BF52CD}" type="slidenum">
              <a:rPr lang="en-US"/>
              <a:pPr/>
              <a:t>‹#›</a:t>
            </a:fld>
            <a:endParaRPr lang="en-US"/>
          </a:p>
        </p:txBody>
      </p:sp>
    </p:spTree>
    <p:extLst>
      <p:ext uri="{BB962C8B-B14F-4D97-AF65-F5344CB8AC3E}">
        <p14:creationId xmlns="" xmlns:p14="http://schemas.microsoft.com/office/powerpoint/2010/main" val="427102500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4AF0C3-E329-464A-9327-2BE53D36ECFB}" type="slidenum">
              <a:rPr lang="en-US"/>
              <a:pPr/>
              <a:t>1</a:t>
            </a:fld>
            <a:endParaRPr lang="en-US"/>
          </a:p>
        </p:txBody>
      </p:sp>
      <p:sp>
        <p:nvSpPr>
          <p:cNvPr id="222210" name="Rectangle 2"/>
          <p:cNvSpPr>
            <a:spLocks noGrp="1" noRot="1" noChangeAspect="1" noChangeArrowheads="1" noTextEdit="1"/>
          </p:cNvSpPr>
          <p:nvPr>
            <p:ph type="sldImg"/>
          </p:nvPr>
        </p:nvSpPr>
        <p:spPr>
          <a:ln/>
        </p:spPr>
      </p:sp>
      <p:sp>
        <p:nvSpPr>
          <p:cNvPr id="222211" name="Rectangle 3"/>
          <p:cNvSpPr>
            <a:spLocks noGrp="1" noChangeArrowheads="1"/>
          </p:cNvSpPr>
          <p:nvPr>
            <p:ph type="body" idx="1"/>
          </p:nvPr>
        </p:nvSpPr>
        <p:spPr/>
        <p:txBody>
          <a:bodyPr/>
          <a:lstStyle/>
          <a:p>
            <a:endParaRPr lang="en-US" sz="10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478E9DC-7D2E-445A-B73F-33CBC2BF52CD}"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478E9DC-7D2E-445A-B73F-33CBC2BF52CD}"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478E9DC-7D2E-445A-B73F-33CBC2BF52CD}"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478E9DC-7D2E-445A-B73F-33CBC2BF52CD}"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478E9DC-7D2E-445A-B73F-33CBC2BF52CD}"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478E9DC-7D2E-445A-B73F-33CBC2BF52CD}"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478E9DC-7D2E-445A-B73F-33CBC2BF52CD}"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478E9DC-7D2E-445A-B73F-33CBC2BF52CD}"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478E9DC-7D2E-445A-B73F-33CBC2BF52CD}" type="slidenum">
              <a:rPr lang="en-US" smtClean="0"/>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478E9DC-7D2E-445A-B73F-33CBC2BF52CD}"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a:lstStyle/>
          <a:p>
            <a:pPr>
              <a:spcBef>
                <a:spcPct val="0"/>
              </a:spcBef>
            </a:pPr>
            <a:endParaRPr lang="en-US" dirty="0" smtClean="0"/>
          </a:p>
        </p:txBody>
      </p:sp>
      <p:sp>
        <p:nvSpPr>
          <p:cNvPr id="15364" name="Slide Number Placeholder 3"/>
          <p:cNvSpPr>
            <a:spLocks noGrp="1"/>
          </p:cNvSpPr>
          <p:nvPr>
            <p:ph type="sldNum" sz="quarter" idx="5"/>
          </p:nvPr>
        </p:nvSpPr>
        <p:spPr bwMode="auto">
          <a:noFill/>
          <a:ln>
            <a:miter lim="800000"/>
            <a:headEnd/>
            <a:tailEnd/>
          </a:ln>
        </p:spPr>
        <p:txBody>
          <a:bodyPr/>
          <a:lstStyle/>
          <a:p>
            <a:fld id="{CF4D69EB-FBCA-4958-BF55-F2B09A0068CE}" type="slidenum">
              <a:rPr lang="en-US">
                <a:solidFill>
                  <a:prstClr val="black"/>
                </a:solidFill>
              </a:rPr>
              <a:pPr/>
              <a:t>2</a:t>
            </a:fld>
            <a:endParaRPr lang="en-US">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478E9DC-7D2E-445A-B73F-33CBC2BF52CD}"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478E9DC-7D2E-445A-B73F-33CBC2BF52CD}" type="slidenum">
              <a:rPr lang="en-US" smtClean="0"/>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478E9DC-7D2E-445A-B73F-33CBC2BF52CD}" type="slidenum">
              <a:rPr lang="en-US" smtClean="0"/>
              <a:pPr/>
              <a:t>23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478E9DC-7D2E-445A-B73F-33CBC2BF52CD}"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478E9DC-7D2E-445A-B73F-33CBC2BF52CD}"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478E9DC-7D2E-445A-B73F-33CBC2BF52CD}"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478E9DC-7D2E-445A-B73F-33CBC2BF52CD}"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478E9DC-7D2E-445A-B73F-33CBC2BF52CD}"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478E9DC-7D2E-445A-B73F-33CBC2BF52CD}"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478E9DC-7D2E-445A-B73F-33CBC2BF52CD}"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1261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705600" cy="6126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00CC">
                <a:gamma/>
                <a:shade val="19216"/>
                <a:invGamma/>
              </a:srgbClr>
            </a:gs>
            <a:gs pos="100000">
              <a:srgbClr val="0000CC"/>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9144000" cy="685800"/>
          </a:xfrm>
          <a:prstGeom prst="rect">
            <a:avLst/>
          </a:prstGeom>
          <a:noFill/>
          <a:ln w="9525">
            <a:noFill/>
            <a:miter lim="800000"/>
            <a:headEnd/>
            <a:tailEnd/>
          </a:ln>
          <a:effectLst>
            <a:outerShdw dist="35921" dir="2700000" algn="ctr" rotWithShape="0">
              <a:srgbClr val="5F5F5F">
                <a:alpha val="50000"/>
              </a:srgbClr>
            </a:outerShdw>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2" name="Line 8"/>
          <p:cNvSpPr>
            <a:spLocks noChangeShapeType="1"/>
          </p:cNvSpPr>
          <p:nvPr userDrawn="1"/>
        </p:nvSpPr>
        <p:spPr bwMode="auto">
          <a:xfrm>
            <a:off x="0" y="6580188"/>
            <a:ext cx="9144000" cy="0"/>
          </a:xfrm>
          <a:prstGeom prst="line">
            <a:avLst/>
          </a:prstGeom>
          <a:noFill/>
          <a:ln w="25400">
            <a:solidFill>
              <a:schemeClr val="bg1"/>
            </a:solidFill>
            <a:round/>
            <a:headEnd/>
            <a:tailEnd/>
          </a:ln>
          <a:effectLst/>
        </p:spPr>
        <p:txBody>
          <a:bodyPr/>
          <a:lstStyle/>
          <a:p>
            <a:endParaRPr lang="en-US"/>
          </a:p>
        </p:txBody>
      </p:sp>
      <p:pic>
        <p:nvPicPr>
          <p:cNvPr id="1031" name="Picture 7" descr="W crest transparent"/>
          <p:cNvPicPr>
            <a:picLocks noChangeAspect="1" noChangeArrowheads="1"/>
          </p:cNvPicPr>
          <p:nvPr userDrawn="1"/>
        </p:nvPicPr>
        <p:blipFill>
          <a:blip r:embed="rId13" cstate="print"/>
          <a:srcRect/>
          <a:stretch>
            <a:fillRect/>
          </a:stretch>
        </p:blipFill>
        <p:spPr bwMode="auto">
          <a:xfrm>
            <a:off x="4403725" y="6313488"/>
            <a:ext cx="338138" cy="534987"/>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rtl="0" fontAlgn="base">
        <a:spcBef>
          <a:spcPct val="0"/>
        </a:spcBef>
        <a:spcAft>
          <a:spcPct val="0"/>
        </a:spcAft>
        <a:defRPr sz="3600" b="1">
          <a:solidFill>
            <a:schemeClr val="bg1"/>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3600" b="1">
          <a:solidFill>
            <a:schemeClr val="bg1"/>
          </a:solidFill>
          <a:effectLst>
            <a:outerShdw blurRad="38100" dist="38100" dir="2700000" algn="tl">
              <a:srgbClr val="000000"/>
            </a:outerShdw>
          </a:effectLst>
          <a:latin typeface="Albertus" pitchFamily="18" charset="0"/>
        </a:defRPr>
      </a:lvl2pPr>
      <a:lvl3pPr algn="ctr" rtl="0" fontAlgn="base">
        <a:spcBef>
          <a:spcPct val="0"/>
        </a:spcBef>
        <a:spcAft>
          <a:spcPct val="0"/>
        </a:spcAft>
        <a:defRPr sz="3600" b="1">
          <a:solidFill>
            <a:schemeClr val="bg1"/>
          </a:solidFill>
          <a:effectLst>
            <a:outerShdw blurRad="38100" dist="38100" dir="2700000" algn="tl">
              <a:srgbClr val="000000"/>
            </a:outerShdw>
          </a:effectLst>
          <a:latin typeface="Albertus" pitchFamily="18" charset="0"/>
        </a:defRPr>
      </a:lvl3pPr>
      <a:lvl4pPr algn="ctr" rtl="0" fontAlgn="base">
        <a:spcBef>
          <a:spcPct val="0"/>
        </a:spcBef>
        <a:spcAft>
          <a:spcPct val="0"/>
        </a:spcAft>
        <a:defRPr sz="3600" b="1">
          <a:solidFill>
            <a:schemeClr val="bg1"/>
          </a:solidFill>
          <a:effectLst>
            <a:outerShdw blurRad="38100" dist="38100" dir="2700000" algn="tl">
              <a:srgbClr val="000000"/>
            </a:outerShdw>
          </a:effectLst>
          <a:latin typeface="Albertus" pitchFamily="18" charset="0"/>
        </a:defRPr>
      </a:lvl4pPr>
      <a:lvl5pPr algn="ctr" rtl="0" fontAlgn="base">
        <a:spcBef>
          <a:spcPct val="0"/>
        </a:spcBef>
        <a:spcAft>
          <a:spcPct val="0"/>
        </a:spcAft>
        <a:defRPr sz="3600" b="1">
          <a:solidFill>
            <a:schemeClr val="bg1"/>
          </a:solidFill>
          <a:effectLst>
            <a:outerShdw blurRad="38100" dist="38100" dir="2700000" algn="tl">
              <a:srgbClr val="000000"/>
            </a:outerShdw>
          </a:effectLst>
          <a:latin typeface="Albertus" pitchFamily="18" charset="0"/>
        </a:defRPr>
      </a:lvl5pPr>
      <a:lvl6pPr marL="457200" algn="ctr" rtl="0" fontAlgn="base">
        <a:spcBef>
          <a:spcPct val="0"/>
        </a:spcBef>
        <a:spcAft>
          <a:spcPct val="0"/>
        </a:spcAft>
        <a:defRPr sz="3600" b="1">
          <a:solidFill>
            <a:schemeClr val="bg1"/>
          </a:solidFill>
          <a:effectLst>
            <a:outerShdw blurRad="38100" dist="38100" dir="2700000" algn="tl">
              <a:srgbClr val="000000"/>
            </a:outerShdw>
          </a:effectLst>
          <a:latin typeface="Albertus" pitchFamily="18" charset="0"/>
        </a:defRPr>
      </a:lvl6pPr>
      <a:lvl7pPr marL="914400" algn="ctr" rtl="0" fontAlgn="base">
        <a:spcBef>
          <a:spcPct val="0"/>
        </a:spcBef>
        <a:spcAft>
          <a:spcPct val="0"/>
        </a:spcAft>
        <a:defRPr sz="3600" b="1">
          <a:solidFill>
            <a:schemeClr val="bg1"/>
          </a:solidFill>
          <a:effectLst>
            <a:outerShdw blurRad="38100" dist="38100" dir="2700000" algn="tl">
              <a:srgbClr val="000000"/>
            </a:outerShdw>
          </a:effectLst>
          <a:latin typeface="Albertus" pitchFamily="18" charset="0"/>
        </a:defRPr>
      </a:lvl7pPr>
      <a:lvl8pPr marL="1371600" algn="ctr" rtl="0" fontAlgn="base">
        <a:spcBef>
          <a:spcPct val="0"/>
        </a:spcBef>
        <a:spcAft>
          <a:spcPct val="0"/>
        </a:spcAft>
        <a:defRPr sz="3600" b="1">
          <a:solidFill>
            <a:schemeClr val="bg1"/>
          </a:solidFill>
          <a:effectLst>
            <a:outerShdw blurRad="38100" dist="38100" dir="2700000" algn="tl">
              <a:srgbClr val="000000"/>
            </a:outerShdw>
          </a:effectLst>
          <a:latin typeface="Albertus" pitchFamily="18" charset="0"/>
        </a:defRPr>
      </a:lvl8pPr>
      <a:lvl9pPr marL="1828800" algn="ctr" rtl="0" fontAlgn="base">
        <a:spcBef>
          <a:spcPct val="0"/>
        </a:spcBef>
        <a:spcAft>
          <a:spcPct val="0"/>
        </a:spcAft>
        <a:defRPr sz="3600" b="1">
          <a:solidFill>
            <a:schemeClr val="bg1"/>
          </a:solidFill>
          <a:effectLst>
            <a:outerShdw blurRad="38100" dist="38100" dir="2700000" algn="tl">
              <a:srgbClr val="000000"/>
            </a:outerShdw>
          </a:effectLst>
          <a:latin typeface="Albertus" pitchFamily="18" charset="0"/>
        </a:defRPr>
      </a:lvl9pPr>
    </p:titleStyle>
    <p:bodyStyle>
      <a:lvl1pPr marL="342900" indent="-342900" algn="l" rtl="0" fontAlgn="base">
        <a:spcBef>
          <a:spcPct val="20000"/>
        </a:spcBef>
        <a:spcAft>
          <a:spcPct val="0"/>
        </a:spcAft>
        <a:buFont typeface="Wingdings" pitchFamily="2" charset="2"/>
        <a:buChar char="§"/>
        <a:defRPr sz="3000">
          <a:solidFill>
            <a:srgbClr val="DDDDDD"/>
          </a:solidFill>
          <a:latin typeface="+mn-lt"/>
          <a:ea typeface="+mn-ea"/>
          <a:cs typeface="+mn-cs"/>
        </a:defRPr>
      </a:lvl1pPr>
      <a:lvl2pPr marL="742950" indent="-285750" algn="l" rtl="0" fontAlgn="base">
        <a:spcBef>
          <a:spcPct val="20000"/>
        </a:spcBef>
        <a:spcAft>
          <a:spcPct val="0"/>
        </a:spcAft>
        <a:buFont typeface="Wingdings" pitchFamily="2" charset="2"/>
        <a:buChar char="§"/>
        <a:defRPr sz="2500">
          <a:solidFill>
            <a:srgbClr val="DDDDDD"/>
          </a:solidFill>
          <a:latin typeface="+mn-lt"/>
        </a:defRPr>
      </a:lvl2pPr>
      <a:lvl3pPr marL="1143000" indent="-228600" algn="l" rtl="0" fontAlgn="base">
        <a:spcBef>
          <a:spcPct val="20000"/>
        </a:spcBef>
        <a:spcAft>
          <a:spcPct val="0"/>
        </a:spcAft>
        <a:buFont typeface="Wingdings" pitchFamily="2" charset="2"/>
        <a:buChar char="§"/>
        <a:defRPr sz="2400">
          <a:solidFill>
            <a:srgbClr val="DDDDDD"/>
          </a:solidFill>
          <a:latin typeface="+mn-lt"/>
        </a:defRPr>
      </a:lvl3pPr>
      <a:lvl4pPr marL="1600200" indent="-228600" algn="l" rtl="0" fontAlgn="base">
        <a:spcBef>
          <a:spcPct val="20000"/>
        </a:spcBef>
        <a:spcAft>
          <a:spcPct val="0"/>
        </a:spcAft>
        <a:buFont typeface="Wingdings" pitchFamily="2" charset="2"/>
        <a:buChar char="§"/>
        <a:defRPr sz="2000">
          <a:solidFill>
            <a:srgbClr val="DDDDDD"/>
          </a:solidFill>
          <a:latin typeface="+mn-lt"/>
        </a:defRPr>
      </a:lvl4pPr>
      <a:lvl5pPr marL="2057400" indent="-228600" algn="l" rtl="0" fontAlgn="base">
        <a:spcBef>
          <a:spcPct val="20000"/>
        </a:spcBef>
        <a:spcAft>
          <a:spcPct val="0"/>
        </a:spcAft>
        <a:buFont typeface="Wingdings" pitchFamily="2" charset="2"/>
        <a:buChar char="§"/>
        <a:defRPr sz="2000">
          <a:solidFill>
            <a:srgbClr val="DDDDDD"/>
          </a:solidFill>
          <a:latin typeface="+mn-lt"/>
        </a:defRPr>
      </a:lvl5pPr>
      <a:lvl6pPr marL="2514600" indent="-228600" algn="l" rtl="0" fontAlgn="base">
        <a:spcBef>
          <a:spcPct val="20000"/>
        </a:spcBef>
        <a:spcAft>
          <a:spcPct val="0"/>
        </a:spcAft>
        <a:buFont typeface="Wingdings" pitchFamily="2" charset="2"/>
        <a:buChar char="§"/>
        <a:defRPr sz="2000">
          <a:solidFill>
            <a:srgbClr val="DDDDDD"/>
          </a:solidFill>
          <a:latin typeface="+mn-lt"/>
        </a:defRPr>
      </a:lvl6pPr>
      <a:lvl7pPr marL="2971800" indent="-228600" algn="l" rtl="0" fontAlgn="base">
        <a:spcBef>
          <a:spcPct val="20000"/>
        </a:spcBef>
        <a:spcAft>
          <a:spcPct val="0"/>
        </a:spcAft>
        <a:buFont typeface="Wingdings" pitchFamily="2" charset="2"/>
        <a:buChar char="§"/>
        <a:defRPr sz="2000">
          <a:solidFill>
            <a:srgbClr val="DDDDDD"/>
          </a:solidFill>
          <a:latin typeface="+mn-lt"/>
        </a:defRPr>
      </a:lvl7pPr>
      <a:lvl8pPr marL="3429000" indent="-228600" algn="l" rtl="0" fontAlgn="base">
        <a:spcBef>
          <a:spcPct val="20000"/>
        </a:spcBef>
        <a:spcAft>
          <a:spcPct val="0"/>
        </a:spcAft>
        <a:buFont typeface="Wingdings" pitchFamily="2" charset="2"/>
        <a:buChar char="§"/>
        <a:defRPr sz="2000">
          <a:solidFill>
            <a:srgbClr val="DDDDDD"/>
          </a:solidFill>
          <a:latin typeface="+mn-lt"/>
        </a:defRPr>
      </a:lvl8pPr>
      <a:lvl9pPr marL="3886200" indent="-228600" algn="l" rtl="0" fontAlgn="base">
        <a:spcBef>
          <a:spcPct val="20000"/>
        </a:spcBef>
        <a:spcAft>
          <a:spcPct val="0"/>
        </a:spcAft>
        <a:buFont typeface="Wingdings" pitchFamily="2" charset="2"/>
        <a:buChar char="§"/>
        <a:defRPr sz="2000">
          <a:solidFill>
            <a:srgbClr val="DDDDDD"/>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ctrTitle"/>
          </p:nvPr>
        </p:nvSpPr>
        <p:spPr>
          <a:xfrm>
            <a:off x="0" y="457200"/>
            <a:ext cx="9144000" cy="2133600"/>
          </a:xfrm>
          <a:effectLst>
            <a:outerShdw dist="35921" dir="2700000" algn="ctr" rotWithShape="0">
              <a:srgbClr val="5F5F5F"/>
            </a:outerShdw>
          </a:effectLst>
        </p:spPr>
        <p:txBody>
          <a:bodyPr/>
          <a:lstStyle/>
          <a:p>
            <a:r>
              <a:rPr lang="en-US" dirty="0" smtClean="0"/>
              <a:t>Performance of Multiple Types of Numerical MR Simulation using MRiLab</a:t>
            </a:r>
            <a:endParaRPr lang="en-US" dirty="0"/>
          </a:p>
        </p:txBody>
      </p:sp>
      <p:sp>
        <p:nvSpPr>
          <p:cNvPr id="221187" name="Rectangle 3"/>
          <p:cNvSpPr>
            <a:spLocks noGrp="1" noChangeArrowheads="1"/>
          </p:cNvSpPr>
          <p:nvPr>
            <p:ph type="subTitle" idx="1"/>
          </p:nvPr>
        </p:nvSpPr>
        <p:spPr>
          <a:xfrm>
            <a:off x="152400" y="2743200"/>
            <a:ext cx="8839200" cy="3380096"/>
          </a:xfrm>
        </p:spPr>
        <p:txBody>
          <a:bodyPr/>
          <a:lstStyle/>
          <a:p>
            <a:r>
              <a:rPr lang="en-US" sz="1800" b="1" dirty="0" smtClean="0"/>
              <a:t>Fang Liu</a:t>
            </a:r>
            <a:r>
              <a:rPr lang="en-US" sz="1800" baseline="30000" dirty="0" smtClean="0"/>
              <a:t>1</a:t>
            </a:r>
            <a:r>
              <a:rPr lang="en-US" sz="1800" dirty="0" smtClean="0"/>
              <a:t>, </a:t>
            </a:r>
            <a:r>
              <a:rPr lang="en-US" sz="1800" dirty="0" err="1" smtClean="0"/>
              <a:t>Alexey</a:t>
            </a:r>
            <a:r>
              <a:rPr lang="en-US" sz="1800" dirty="0" smtClean="0"/>
              <a:t> Samsonov</a:t>
            </a:r>
            <a:r>
              <a:rPr lang="en-US" sz="1800" baseline="30000" dirty="0" smtClean="0"/>
              <a:t>1</a:t>
            </a:r>
            <a:r>
              <a:rPr lang="en-US" sz="1800" dirty="0" smtClean="0"/>
              <a:t>, Richard Kijowski</a:t>
            </a:r>
            <a:r>
              <a:rPr lang="en-US" sz="1800" baseline="30000" dirty="0" smtClean="0"/>
              <a:t>2</a:t>
            </a:r>
            <a:r>
              <a:rPr lang="en-US" sz="1800" dirty="0" smtClean="0"/>
              <a:t>, and Walter F. Block</a:t>
            </a:r>
            <a:r>
              <a:rPr lang="en-US" sz="1800" baseline="30000" dirty="0" smtClean="0"/>
              <a:t>1,3</a:t>
            </a:r>
            <a:endParaRPr lang="en-US" sz="1800" dirty="0" smtClean="0"/>
          </a:p>
          <a:p>
            <a:pPr>
              <a:lnSpc>
                <a:spcPct val="80000"/>
              </a:lnSpc>
            </a:pPr>
            <a:endParaRPr lang="en-US" sz="2000" b="1" dirty="0" smtClean="0">
              <a:solidFill>
                <a:srgbClr val="EAEAEA"/>
              </a:solidFill>
              <a:latin typeface="Times New Roman" pitchFamily="18" charset="0"/>
            </a:endParaRPr>
          </a:p>
          <a:p>
            <a:pPr>
              <a:lnSpc>
                <a:spcPct val="80000"/>
              </a:lnSpc>
            </a:pPr>
            <a:endParaRPr lang="en-US" sz="2000" b="1" dirty="0">
              <a:solidFill>
                <a:srgbClr val="EAEAEA"/>
              </a:solidFill>
              <a:latin typeface="Times New Roman" pitchFamily="18" charset="0"/>
            </a:endParaRPr>
          </a:p>
          <a:p>
            <a:pPr>
              <a:lnSpc>
                <a:spcPct val="80000"/>
              </a:lnSpc>
            </a:pPr>
            <a:r>
              <a:rPr lang="en-US" sz="1400" b="1" baseline="30000" dirty="0" smtClean="0">
                <a:solidFill>
                  <a:srgbClr val="EAEAEA"/>
                </a:solidFill>
                <a:latin typeface="Times New Roman" pitchFamily="18" charset="0"/>
              </a:rPr>
              <a:t>1</a:t>
            </a:r>
            <a:r>
              <a:rPr lang="en-US" sz="1400" b="1" dirty="0" smtClean="0">
                <a:solidFill>
                  <a:srgbClr val="EAEAEA"/>
                </a:solidFill>
                <a:latin typeface="Times New Roman" pitchFamily="18" charset="0"/>
              </a:rPr>
              <a:t>Department of Medical Physics, University of Wisconsin-Madison, United States</a:t>
            </a:r>
          </a:p>
          <a:p>
            <a:pPr>
              <a:lnSpc>
                <a:spcPct val="80000"/>
              </a:lnSpc>
            </a:pPr>
            <a:r>
              <a:rPr lang="en-US" sz="1400" b="1" baseline="30000" dirty="0" smtClean="0">
                <a:solidFill>
                  <a:srgbClr val="EAEAEA"/>
                </a:solidFill>
                <a:latin typeface="Times New Roman" pitchFamily="18" charset="0"/>
              </a:rPr>
              <a:t>2</a:t>
            </a:r>
            <a:r>
              <a:rPr lang="en-US" sz="1400" b="1" dirty="0" smtClean="0">
                <a:solidFill>
                  <a:srgbClr val="EAEAEA"/>
                </a:solidFill>
                <a:latin typeface="Times New Roman" pitchFamily="18" charset="0"/>
              </a:rPr>
              <a:t>Department of Radiology, University of Wisconsin-Madison, United States</a:t>
            </a:r>
          </a:p>
          <a:p>
            <a:pPr>
              <a:lnSpc>
                <a:spcPct val="80000"/>
              </a:lnSpc>
            </a:pPr>
            <a:r>
              <a:rPr lang="en-US" sz="1400" b="1" baseline="30000" dirty="0" smtClean="0">
                <a:solidFill>
                  <a:srgbClr val="EAEAEA"/>
                </a:solidFill>
                <a:latin typeface="Times New Roman" pitchFamily="18" charset="0"/>
              </a:rPr>
              <a:t>3</a:t>
            </a:r>
            <a:r>
              <a:rPr lang="en-US" sz="1400" b="1" dirty="0" smtClean="0">
                <a:solidFill>
                  <a:srgbClr val="EAEAEA"/>
                </a:solidFill>
                <a:latin typeface="Times New Roman" pitchFamily="18" charset="0"/>
              </a:rPr>
              <a:t>Department of Biomedical Engineering, University of Wisconsin-Madison, United States</a:t>
            </a:r>
          </a:p>
          <a:p>
            <a:pPr>
              <a:lnSpc>
                <a:spcPct val="80000"/>
              </a:lnSpc>
            </a:pPr>
            <a:endParaRPr lang="en-US" sz="2000" b="1" dirty="0">
              <a:solidFill>
                <a:srgbClr val="EAEAEA"/>
              </a:solidFill>
              <a:latin typeface="Times New Roman" pitchFamily="18" charset="0"/>
            </a:endParaRPr>
          </a:p>
          <a:p>
            <a:pPr>
              <a:lnSpc>
                <a:spcPct val="80000"/>
              </a:lnSpc>
            </a:pPr>
            <a:r>
              <a:rPr lang="en-US" sz="2500" b="1" i="1" dirty="0">
                <a:solidFill>
                  <a:srgbClr val="EAEAEA"/>
                </a:solidFill>
                <a:latin typeface="Times New Roman" pitchFamily="18" charset="0"/>
              </a:rPr>
              <a:t>ISMRM </a:t>
            </a:r>
            <a:r>
              <a:rPr lang="en-US" sz="2500" b="1" i="1" dirty="0" smtClean="0">
                <a:solidFill>
                  <a:srgbClr val="EAEAEA"/>
                </a:solidFill>
                <a:latin typeface="Times New Roman" pitchFamily="18" charset="0"/>
              </a:rPr>
              <a:t>2014</a:t>
            </a:r>
            <a:endParaRPr lang="en-US" sz="2500" b="1" dirty="0">
              <a:solidFill>
                <a:srgbClr val="EAEAEA"/>
              </a:solidFill>
              <a:latin typeface="Times New Roman" pitchFamily="18" charset="0"/>
            </a:endParaRPr>
          </a:p>
          <a:p>
            <a:pPr>
              <a:lnSpc>
                <a:spcPct val="80000"/>
              </a:lnSpc>
            </a:pPr>
            <a:r>
              <a:rPr lang="en-US" sz="2500" b="1" i="1" dirty="0" smtClean="0">
                <a:solidFill>
                  <a:srgbClr val="EAEAEA"/>
                </a:solidFill>
                <a:latin typeface="Times New Roman" pitchFamily="18" charset="0"/>
              </a:rPr>
              <a:t>Milan, Italy</a:t>
            </a:r>
            <a:endParaRPr lang="en-US" sz="2500" b="1" i="1" dirty="0">
              <a:solidFill>
                <a:srgbClr val="EAEAEA"/>
              </a:solidFill>
              <a:latin typeface="Times New Roman" pitchFamily="18" charset="0"/>
            </a:endParaRPr>
          </a:p>
        </p:txBody>
      </p:sp>
      <p:sp>
        <p:nvSpPr>
          <p:cNvPr id="4" name="Text Box 5"/>
          <p:cNvSpPr txBox="1">
            <a:spLocks noChangeArrowheads="1"/>
          </p:cNvSpPr>
          <p:nvPr/>
        </p:nvSpPr>
        <p:spPr bwMode="auto">
          <a:xfrm>
            <a:off x="0" y="3048000"/>
            <a:ext cx="2514601" cy="323165"/>
          </a:xfrm>
          <a:prstGeom prst="rect">
            <a:avLst/>
          </a:prstGeom>
          <a:noFill/>
          <a:ln w="12700">
            <a:noFill/>
            <a:miter lim="800000"/>
            <a:headEnd/>
            <a:tailEnd/>
          </a:ln>
        </p:spPr>
        <p:txBody>
          <a:bodyPr wrap="square">
            <a:spAutoFit/>
          </a:bodyPr>
          <a:lstStyle/>
          <a:p>
            <a:pPr algn="ctr" eaLnBrk="0" hangingPunct="0"/>
            <a:r>
              <a:rPr lang="en-US" sz="1500" b="1" dirty="0" smtClean="0">
                <a:solidFill>
                  <a:srgbClr val="EAEAEA"/>
                </a:solidFill>
                <a:latin typeface="Times New Roman" pitchFamily="18" charset="0"/>
                <a:cs typeface="Times New Roman" pitchFamily="18" charset="0"/>
              </a:rPr>
              <a:t>Contact: leoliuf@gmail.com</a:t>
            </a:r>
            <a:endParaRPr lang="en-US" sz="1500" b="1" dirty="0">
              <a:solidFill>
                <a:srgbClr val="EAEAEA"/>
              </a:solidFill>
              <a:latin typeface="Times New Roman" pitchFamily="18" charset="0"/>
              <a:cs typeface="Times New Roman" pitchFamily="18" charset="0"/>
            </a:endParaRPr>
          </a:p>
        </p:txBody>
      </p:sp>
    </p:spTree>
  </p:cSld>
  <p:clrMapOvr>
    <a:masterClrMapping/>
  </p:clrMapOvr>
  <p:transition advTm="11696"/>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lstStyle/>
          <a:p>
            <a:r>
              <a:rPr lang="en-US" dirty="0" smtClean="0"/>
              <a:t>Additional Toolboxes</a:t>
            </a:r>
            <a:endParaRPr lang="en-US" dirty="0"/>
          </a:p>
        </p:txBody>
      </p:sp>
      <p:sp>
        <p:nvSpPr>
          <p:cNvPr id="72" name="Rectangle 71"/>
          <p:cNvSpPr/>
          <p:nvPr/>
        </p:nvSpPr>
        <p:spPr>
          <a:xfrm>
            <a:off x="304800" y="1143000"/>
            <a:ext cx="6400800" cy="2062103"/>
          </a:xfrm>
          <a:prstGeom prst="rect">
            <a:avLst/>
          </a:prstGeom>
        </p:spPr>
        <p:txBody>
          <a:bodyPr wrap="square">
            <a:spAutoFit/>
          </a:bodyPr>
          <a:lstStyle/>
          <a:p>
            <a:pPr>
              <a:buFont typeface="Wingdings" pitchFamily="2" charset="2"/>
              <a:buChar char="Ø"/>
            </a:pPr>
            <a:r>
              <a:rPr lang="en-US" sz="1600" dirty="0" smtClean="0">
                <a:solidFill>
                  <a:schemeClr val="bg1"/>
                </a:solidFill>
              </a:rPr>
              <a:t>Additional toolboxes consist of individual interfaces for</a:t>
            </a:r>
          </a:p>
          <a:p>
            <a:pPr lvl="1">
              <a:buFont typeface="Wingdings" pitchFamily="2" charset="2"/>
              <a:buChar char="q"/>
            </a:pPr>
            <a:r>
              <a:rPr lang="en-US" sz="1600" dirty="0" smtClean="0">
                <a:solidFill>
                  <a:schemeClr val="bg1"/>
                </a:solidFill>
              </a:rPr>
              <a:t>	RF pulse design</a:t>
            </a:r>
          </a:p>
          <a:p>
            <a:pPr lvl="1">
              <a:buFont typeface="Wingdings" pitchFamily="2" charset="2"/>
              <a:buChar char="q"/>
            </a:pPr>
            <a:r>
              <a:rPr lang="en-US" sz="1600" dirty="0" smtClean="0">
                <a:solidFill>
                  <a:schemeClr val="bg1"/>
                </a:solidFill>
              </a:rPr>
              <a:t>	MR sequence design</a:t>
            </a:r>
          </a:p>
          <a:p>
            <a:pPr lvl="1">
              <a:buFont typeface="Wingdings" pitchFamily="2" charset="2"/>
              <a:buChar char="q"/>
            </a:pPr>
            <a:r>
              <a:rPr lang="en-US" sz="1600" dirty="0" smtClean="0">
                <a:solidFill>
                  <a:schemeClr val="bg1"/>
                </a:solidFill>
              </a:rPr>
              <a:t>	</a:t>
            </a:r>
            <a:r>
              <a:rPr lang="en-US" sz="1600" dirty="0" smtClean="0">
                <a:solidFill>
                  <a:srgbClr val="FFC000"/>
                </a:solidFill>
              </a:rPr>
              <a:t>Coil array design</a:t>
            </a:r>
          </a:p>
          <a:p>
            <a:pPr lvl="1">
              <a:buFont typeface="Wingdings" pitchFamily="2" charset="2"/>
              <a:buChar char="q"/>
            </a:pPr>
            <a:r>
              <a:rPr lang="en-US" sz="1600" dirty="0" smtClean="0">
                <a:solidFill>
                  <a:schemeClr val="bg1"/>
                </a:solidFill>
              </a:rPr>
              <a:t>	</a:t>
            </a:r>
            <a:r>
              <a:rPr lang="en-US" sz="1600" dirty="0" smtClean="0">
                <a:solidFill>
                  <a:srgbClr val="FFC000"/>
                </a:solidFill>
              </a:rPr>
              <a:t>Magnetic field design</a:t>
            </a:r>
          </a:p>
          <a:p>
            <a:pPr lvl="1">
              <a:buFont typeface="Wingdings" pitchFamily="2" charset="2"/>
              <a:buChar char="q"/>
            </a:pPr>
            <a:r>
              <a:rPr lang="en-US" sz="1600" dirty="0" smtClean="0">
                <a:solidFill>
                  <a:schemeClr val="bg1"/>
                </a:solidFill>
              </a:rPr>
              <a:t>	Gradient design</a:t>
            </a:r>
          </a:p>
          <a:p>
            <a:pPr lvl="1">
              <a:buFont typeface="Wingdings" pitchFamily="2" charset="2"/>
              <a:buChar char="q"/>
            </a:pPr>
            <a:r>
              <a:rPr lang="en-US" sz="1600" dirty="0" smtClean="0">
                <a:solidFill>
                  <a:schemeClr val="bg1"/>
                </a:solidFill>
              </a:rPr>
              <a:t>	Motion pattern design</a:t>
            </a:r>
          </a:p>
          <a:p>
            <a:pPr lvl="1">
              <a:buFont typeface="Wingdings" pitchFamily="2" charset="2"/>
              <a:buChar char="q"/>
            </a:pPr>
            <a:r>
              <a:rPr lang="en-US" sz="1600" dirty="0" smtClean="0">
                <a:solidFill>
                  <a:schemeClr val="bg1"/>
                </a:solidFill>
              </a:rPr>
              <a:t>     Virtual Object design</a:t>
            </a:r>
          </a:p>
        </p:txBody>
      </p:sp>
      <p:pic>
        <p:nvPicPr>
          <p:cNvPr id="53251" name="Picture 3"/>
          <p:cNvPicPr>
            <a:picLocks noChangeAspect="1" noChangeArrowheads="1"/>
          </p:cNvPicPr>
          <p:nvPr/>
        </p:nvPicPr>
        <p:blipFill>
          <a:blip r:embed="rId3"/>
          <a:srcRect/>
          <a:stretch>
            <a:fillRect/>
          </a:stretch>
        </p:blipFill>
        <p:spPr bwMode="auto">
          <a:xfrm>
            <a:off x="5214938" y="1524000"/>
            <a:ext cx="3929062" cy="3114932"/>
          </a:xfrm>
          <a:prstGeom prst="rect">
            <a:avLst/>
          </a:prstGeom>
          <a:noFill/>
          <a:ln w="9525">
            <a:noFill/>
            <a:miter lim="800000"/>
            <a:headEnd/>
            <a:tailEnd/>
          </a:ln>
          <a:effectLst/>
        </p:spPr>
      </p:pic>
      <p:pic>
        <p:nvPicPr>
          <p:cNvPr id="53250" name="Picture 2"/>
          <p:cNvPicPr>
            <a:picLocks noChangeAspect="1" noChangeArrowheads="1"/>
          </p:cNvPicPr>
          <p:nvPr/>
        </p:nvPicPr>
        <p:blipFill>
          <a:blip r:embed="rId4"/>
          <a:srcRect/>
          <a:stretch>
            <a:fillRect/>
          </a:stretch>
        </p:blipFill>
        <p:spPr bwMode="auto">
          <a:xfrm>
            <a:off x="2438400" y="3124200"/>
            <a:ext cx="4267200" cy="3380935"/>
          </a:xfrm>
          <a:prstGeom prst="rect">
            <a:avLst/>
          </a:prstGeom>
          <a:noFill/>
          <a:ln w="9525">
            <a:noFill/>
            <a:miter lim="800000"/>
            <a:headEnd/>
            <a:tailEnd/>
          </a:ln>
          <a:effectLst/>
        </p:spPr>
      </p:pic>
      <p:pic>
        <p:nvPicPr>
          <p:cNvPr id="53252" name="Picture 4"/>
          <p:cNvPicPr>
            <a:picLocks noChangeAspect="1" noChangeArrowheads="1"/>
          </p:cNvPicPr>
          <p:nvPr/>
        </p:nvPicPr>
        <p:blipFill>
          <a:blip r:embed="rId5"/>
          <a:srcRect/>
          <a:stretch>
            <a:fillRect/>
          </a:stretch>
        </p:blipFill>
        <p:spPr bwMode="auto">
          <a:xfrm>
            <a:off x="6858000" y="4114800"/>
            <a:ext cx="2056745" cy="22860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lstStyle/>
          <a:p>
            <a:r>
              <a:rPr lang="en-US" dirty="0" smtClean="0"/>
              <a:t>Additional toolboxes</a:t>
            </a:r>
            <a:endParaRPr lang="en-US" dirty="0"/>
          </a:p>
        </p:txBody>
      </p:sp>
      <p:sp>
        <p:nvSpPr>
          <p:cNvPr id="72" name="Rectangle 71"/>
          <p:cNvSpPr/>
          <p:nvPr/>
        </p:nvSpPr>
        <p:spPr>
          <a:xfrm>
            <a:off x="304800" y="1143000"/>
            <a:ext cx="6400800" cy="2062103"/>
          </a:xfrm>
          <a:prstGeom prst="rect">
            <a:avLst/>
          </a:prstGeom>
        </p:spPr>
        <p:txBody>
          <a:bodyPr wrap="square">
            <a:spAutoFit/>
          </a:bodyPr>
          <a:lstStyle/>
          <a:p>
            <a:pPr>
              <a:buFont typeface="Wingdings" pitchFamily="2" charset="2"/>
              <a:buChar char="Ø"/>
            </a:pPr>
            <a:r>
              <a:rPr lang="en-US" sz="1600" dirty="0" smtClean="0">
                <a:solidFill>
                  <a:schemeClr val="bg1"/>
                </a:solidFill>
              </a:rPr>
              <a:t>Additional toolboxes consist of individual interfaces for</a:t>
            </a:r>
          </a:p>
          <a:p>
            <a:pPr lvl="1">
              <a:buFont typeface="Wingdings" pitchFamily="2" charset="2"/>
              <a:buChar char="q"/>
            </a:pPr>
            <a:r>
              <a:rPr lang="en-US" sz="1600" dirty="0" smtClean="0">
                <a:solidFill>
                  <a:schemeClr val="bg1"/>
                </a:solidFill>
              </a:rPr>
              <a:t>	RF pulse design</a:t>
            </a:r>
          </a:p>
          <a:p>
            <a:pPr lvl="1">
              <a:buFont typeface="Wingdings" pitchFamily="2" charset="2"/>
              <a:buChar char="q"/>
            </a:pPr>
            <a:r>
              <a:rPr lang="en-US" sz="1600" dirty="0" smtClean="0">
                <a:solidFill>
                  <a:schemeClr val="bg1"/>
                </a:solidFill>
              </a:rPr>
              <a:t>	MR sequence design</a:t>
            </a:r>
          </a:p>
          <a:p>
            <a:pPr lvl="1">
              <a:buFont typeface="Wingdings" pitchFamily="2" charset="2"/>
              <a:buChar char="q"/>
            </a:pPr>
            <a:r>
              <a:rPr lang="en-US" sz="1600" dirty="0" smtClean="0">
                <a:solidFill>
                  <a:schemeClr val="bg1"/>
                </a:solidFill>
              </a:rPr>
              <a:t>	Coil array design</a:t>
            </a:r>
          </a:p>
          <a:p>
            <a:pPr lvl="1">
              <a:buFont typeface="Wingdings" pitchFamily="2" charset="2"/>
              <a:buChar char="q"/>
            </a:pPr>
            <a:r>
              <a:rPr lang="en-US" sz="1600" dirty="0" smtClean="0">
                <a:solidFill>
                  <a:schemeClr val="bg1"/>
                </a:solidFill>
              </a:rPr>
              <a:t>	Magnetic field design</a:t>
            </a:r>
          </a:p>
          <a:p>
            <a:pPr lvl="1">
              <a:buFont typeface="Wingdings" pitchFamily="2" charset="2"/>
              <a:buChar char="q"/>
            </a:pPr>
            <a:r>
              <a:rPr lang="en-US" sz="1600" dirty="0" smtClean="0">
                <a:solidFill>
                  <a:schemeClr val="bg1"/>
                </a:solidFill>
              </a:rPr>
              <a:t>	</a:t>
            </a:r>
            <a:r>
              <a:rPr lang="en-US" sz="1600" dirty="0" smtClean="0">
                <a:solidFill>
                  <a:srgbClr val="FFC000"/>
                </a:solidFill>
              </a:rPr>
              <a:t>Gradient design</a:t>
            </a:r>
          </a:p>
          <a:p>
            <a:pPr lvl="1">
              <a:buFont typeface="Wingdings" pitchFamily="2" charset="2"/>
              <a:buChar char="q"/>
            </a:pPr>
            <a:r>
              <a:rPr lang="en-US" sz="1600" dirty="0" smtClean="0">
                <a:solidFill>
                  <a:schemeClr val="bg1"/>
                </a:solidFill>
              </a:rPr>
              <a:t>	</a:t>
            </a:r>
            <a:r>
              <a:rPr lang="en-US" sz="1600" dirty="0" smtClean="0">
                <a:solidFill>
                  <a:srgbClr val="FFC000"/>
                </a:solidFill>
              </a:rPr>
              <a:t>Motion pattern design</a:t>
            </a:r>
          </a:p>
          <a:p>
            <a:pPr lvl="1">
              <a:buFont typeface="Wingdings" pitchFamily="2" charset="2"/>
              <a:buChar char="q"/>
            </a:pPr>
            <a:r>
              <a:rPr lang="en-US" sz="1600" dirty="0" smtClean="0">
                <a:solidFill>
                  <a:schemeClr val="bg1"/>
                </a:solidFill>
              </a:rPr>
              <a:t>     </a:t>
            </a:r>
            <a:r>
              <a:rPr lang="en-US" sz="1600" dirty="0" smtClean="0">
                <a:solidFill>
                  <a:srgbClr val="FFC000"/>
                </a:solidFill>
              </a:rPr>
              <a:t>Virtual Object design</a:t>
            </a:r>
          </a:p>
        </p:txBody>
      </p:sp>
      <p:pic>
        <p:nvPicPr>
          <p:cNvPr id="54275" name="Picture 3"/>
          <p:cNvPicPr>
            <a:picLocks noChangeAspect="1" noChangeArrowheads="1"/>
          </p:cNvPicPr>
          <p:nvPr/>
        </p:nvPicPr>
        <p:blipFill>
          <a:blip r:embed="rId3"/>
          <a:srcRect/>
          <a:stretch>
            <a:fillRect/>
          </a:stretch>
        </p:blipFill>
        <p:spPr bwMode="auto">
          <a:xfrm>
            <a:off x="5578448" y="1295400"/>
            <a:ext cx="3489352" cy="2810378"/>
          </a:xfrm>
          <a:prstGeom prst="rect">
            <a:avLst/>
          </a:prstGeom>
          <a:noFill/>
          <a:ln w="9525">
            <a:noFill/>
            <a:miter lim="800000"/>
            <a:headEnd/>
            <a:tailEnd/>
          </a:ln>
          <a:effectLst/>
        </p:spPr>
      </p:pic>
      <p:pic>
        <p:nvPicPr>
          <p:cNvPr id="54274" name="Picture 2"/>
          <p:cNvPicPr>
            <a:picLocks noChangeAspect="1" noChangeArrowheads="1"/>
          </p:cNvPicPr>
          <p:nvPr/>
        </p:nvPicPr>
        <p:blipFill>
          <a:blip r:embed="rId4"/>
          <a:srcRect/>
          <a:stretch>
            <a:fillRect/>
          </a:stretch>
        </p:blipFill>
        <p:spPr bwMode="auto">
          <a:xfrm>
            <a:off x="1539848" y="3200400"/>
            <a:ext cx="3645652" cy="2786953"/>
          </a:xfrm>
          <a:prstGeom prst="rect">
            <a:avLst/>
          </a:prstGeom>
          <a:noFill/>
          <a:ln w="9525">
            <a:noFill/>
            <a:miter lim="800000"/>
            <a:headEnd/>
            <a:tailEnd/>
          </a:ln>
          <a:effectLst/>
        </p:spPr>
      </p:pic>
      <p:pic>
        <p:nvPicPr>
          <p:cNvPr id="54276" name="Picture 4"/>
          <p:cNvPicPr>
            <a:picLocks noChangeAspect="1" noChangeArrowheads="1"/>
          </p:cNvPicPr>
          <p:nvPr/>
        </p:nvPicPr>
        <p:blipFill>
          <a:blip r:embed="rId5"/>
          <a:srcRect/>
          <a:stretch>
            <a:fillRect/>
          </a:stretch>
        </p:blipFill>
        <p:spPr bwMode="auto">
          <a:xfrm>
            <a:off x="5197448" y="3810000"/>
            <a:ext cx="3488489" cy="2743200"/>
          </a:xfrm>
          <a:prstGeom prst="rect">
            <a:avLst/>
          </a:prstGeom>
          <a:noFill/>
          <a:ln w="9525">
            <a:noFill/>
            <a:miter lim="800000"/>
            <a:headEnd/>
            <a:tailEnd/>
          </a:ln>
          <a:effectLst/>
        </p:spPr>
      </p:pic>
      <p:cxnSp>
        <p:nvCxnSpPr>
          <p:cNvPr id="11" name="Straight Arrow Connector 10"/>
          <p:cNvCxnSpPr/>
          <p:nvPr/>
        </p:nvCxnSpPr>
        <p:spPr>
          <a:xfrm>
            <a:off x="3733800" y="3886200"/>
            <a:ext cx="838200" cy="1588"/>
          </a:xfrm>
          <a:prstGeom prst="straightConnector1">
            <a:avLst/>
          </a:prstGeom>
          <a:ln w="1905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lstStyle/>
          <a:p>
            <a:r>
              <a:rPr lang="en-US" dirty="0" smtClean="0"/>
              <a:t>Parallelized Computing Kernels</a:t>
            </a:r>
            <a:endParaRPr lang="en-US" dirty="0"/>
          </a:p>
        </p:txBody>
      </p:sp>
      <p:sp>
        <p:nvSpPr>
          <p:cNvPr id="72" name="Rectangle 71"/>
          <p:cNvSpPr/>
          <p:nvPr/>
        </p:nvSpPr>
        <p:spPr>
          <a:xfrm>
            <a:off x="609600" y="1381542"/>
            <a:ext cx="8229600" cy="2123658"/>
          </a:xfrm>
          <a:prstGeom prst="rect">
            <a:avLst/>
          </a:prstGeom>
        </p:spPr>
        <p:txBody>
          <a:bodyPr wrap="square">
            <a:spAutoFit/>
          </a:bodyPr>
          <a:lstStyle/>
          <a:p>
            <a:pPr>
              <a:buFont typeface="Wingdings" pitchFamily="2" charset="2"/>
              <a:buChar char="Ø"/>
            </a:pPr>
            <a:r>
              <a:rPr lang="en-US" sz="2400" dirty="0" smtClean="0">
                <a:solidFill>
                  <a:schemeClr val="bg1"/>
                </a:solidFill>
              </a:rPr>
              <a:t>The MRiLab computing kernels are designed using C++ language for high computing performance for solution of discrete Bloch-equations including</a:t>
            </a:r>
          </a:p>
          <a:p>
            <a:pPr lvl="1">
              <a:buFont typeface="Wingdings" pitchFamily="2" charset="2"/>
              <a:buChar char="q"/>
            </a:pPr>
            <a:r>
              <a:rPr lang="en-US" sz="2000" dirty="0" smtClean="0">
                <a:solidFill>
                  <a:schemeClr val="bg1"/>
                </a:solidFill>
              </a:rPr>
              <a:t>	</a:t>
            </a:r>
            <a:r>
              <a:rPr lang="en-US" sz="2000" dirty="0" smtClean="0">
                <a:solidFill>
                  <a:srgbClr val="FFC000"/>
                </a:solidFill>
              </a:rPr>
              <a:t>Standard Bloch-equations</a:t>
            </a:r>
          </a:p>
          <a:p>
            <a:pPr lvl="1">
              <a:buFont typeface="Wingdings" pitchFamily="2" charset="2"/>
              <a:buChar char="q"/>
            </a:pPr>
            <a:r>
              <a:rPr lang="en-US" sz="2000" dirty="0" smtClean="0">
                <a:solidFill>
                  <a:schemeClr val="bg1"/>
                </a:solidFill>
              </a:rPr>
              <a:t>	</a:t>
            </a:r>
            <a:r>
              <a:rPr lang="en-US" sz="2000" dirty="0" smtClean="0">
                <a:solidFill>
                  <a:srgbClr val="FFC000"/>
                </a:solidFill>
              </a:rPr>
              <a:t>Bloch-McConnell equations for multiple spin exchange model</a:t>
            </a:r>
          </a:p>
          <a:p>
            <a:pPr lvl="1">
              <a:buFont typeface="Wingdings" pitchFamily="2" charset="2"/>
              <a:buChar char="q"/>
            </a:pPr>
            <a:r>
              <a:rPr lang="en-US" sz="2000" dirty="0" smtClean="0">
                <a:solidFill>
                  <a:schemeClr val="bg1"/>
                </a:solidFill>
              </a:rPr>
              <a:t>	</a:t>
            </a:r>
            <a:r>
              <a:rPr lang="en-US" sz="2000" dirty="0" smtClean="0">
                <a:solidFill>
                  <a:srgbClr val="FFC000"/>
                </a:solidFill>
              </a:rPr>
              <a:t>Bloch-equations with Magnetization Transfer (MT) exchange</a:t>
            </a:r>
          </a:p>
        </p:txBody>
      </p:sp>
      <p:sp>
        <p:nvSpPr>
          <p:cNvPr id="4" name="Rectangle 3"/>
          <p:cNvSpPr/>
          <p:nvPr/>
        </p:nvSpPr>
        <p:spPr>
          <a:xfrm>
            <a:off x="609600" y="3733800"/>
            <a:ext cx="8229600" cy="1569660"/>
          </a:xfrm>
          <a:prstGeom prst="rect">
            <a:avLst/>
          </a:prstGeom>
        </p:spPr>
        <p:txBody>
          <a:bodyPr wrap="square">
            <a:spAutoFit/>
          </a:bodyPr>
          <a:lstStyle/>
          <a:p>
            <a:pPr>
              <a:buFont typeface="Wingdings" pitchFamily="2" charset="2"/>
              <a:buChar char="Ø"/>
            </a:pPr>
            <a:r>
              <a:rPr lang="en-US" sz="2400" dirty="0" smtClean="0">
                <a:solidFill>
                  <a:schemeClr val="bg1"/>
                </a:solidFill>
              </a:rPr>
              <a:t>The computing kernels are memory and time efficient, are capable of handling large scale multi-dimensional multi-spin system for mimicking realistic tissue response at given MR experimental setup</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lstStyle/>
          <a:p>
            <a:r>
              <a:rPr lang="en-US" dirty="0" smtClean="0"/>
              <a:t>Parallelized Computing Kernels</a:t>
            </a:r>
            <a:endParaRPr lang="en-US" dirty="0"/>
          </a:p>
        </p:txBody>
      </p:sp>
      <p:sp>
        <p:nvSpPr>
          <p:cNvPr id="72" name="Rectangle 71"/>
          <p:cNvSpPr/>
          <p:nvPr/>
        </p:nvSpPr>
        <p:spPr>
          <a:xfrm>
            <a:off x="609600" y="1381542"/>
            <a:ext cx="8305800" cy="2431435"/>
          </a:xfrm>
          <a:prstGeom prst="rect">
            <a:avLst/>
          </a:prstGeom>
        </p:spPr>
        <p:txBody>
          <a:bodyPr wrap="square">
            <a:spAutoFit/>
          </a:bodyPr>
          <a:lstStyle/>
          <a:p>
            <a:pPr>
              <a:buFont typeface="Wingdings" pitchFamily="2" charset="2"/>
              <a:buChar char="Ø"/>
            </a:pPr>
            <a:r>
              <a:rPr lang="en-US" sz="2400" dirty="0" smtClean="0">
                <a:solidFill>
                  <a:schemeClr val="bg1"/>
                </a:solidFill>
              </a:rPr>
              <a:t>The MRiLab computing kernels are parallelized by implementing latest GPU computing model and multi-threading CPU model</a:t>
            </a:r>
          </a:p>
          <a:p>
            <a:pPr lvl="1">
              <a:buFont typeface="Wingdings" pitchFamily="2" charset="2"/>
              <a:buChar char="q"/>
            </a:pPr>
            <a:r>
              <a:rPr lang="en-US" sz="2000" dirty="0" smtClean="0">
                <a:solidFill>
                  <a:schemeClr val="bg1"/>
                </a:solidFill>
              </a:rPr>
              <a:t>	</a:t>
            </a:r>
            <a:r>
              <a:rPr lang="en-US" sz="2000" dirty="0" err="1" smtClean="0">
                <a:solidFill>
                  <a:schemeClr val="bg1"/>
                </a:solidFill>
              </a:rPr>
              <a:t>Nvidia</a:t>
            </a:r>
            <a:r>
              <a:rPr lang="en-US" sz="2000" dirty="0" smtClean="0">
                <a:solidFill>
                  <a:schemeClr val="bg1"/>
                </a:solidFill>
              </a:rPr>
              <a:t> CUDA</a:t>
            </a:r>
            <a:endParaRPr lang="en-US" sz="2000" dirty="0" smtClean="0">
              <a:solidFill>
                <a:srgbClr val="FFC000"/>
              </a:solidFill>
            </a:endParaRPr>
          </a:p>
          <a:p>
            <a:pPr lvl="1">
              <a:buFont typeface="Wingdings" pitchFamily="2" charset="2"/>
              <a:buChar char="q"/>
            </a:pPr>
            <a:r>
              <a:rPr lang="en-US" sz="2000" dirty="0" smtClean="0">
                <a:solidFill>
                  <a:schemeClr val="bg1"/>
                </a:solidFill>
              </a:rPr>
              <a:t>	OpenMP</a:t>
            </a:r>
            <a:endParaRPr lang="en-US" sz="2000" dirty="0" smtClean="0">
              <a:solidFill>
                <a:srgbClr val="FFC000"/>
              </a:solidFill>
            </a:endParaRPr>
          </a:p>
          <a:p>
            <a:pPr lvl="1">
              <a:buFont typeface="Wingdings" pitchFamily="2" charset="2"/>
              <a:buChar char="q"/>
            </a:pPr>
            <a:r>
              <a:rPr lang="en-US" sz="2000" dirty="0" smtClean="0">
                <a:solidFill>
                  <a:schemeClr val="bg1"/>
                </a:solidFill>
              </a:rPr>
              <a:t>    Intel Integrated Performance Primitives</a:t>
            </a:r>
          </a:p>
          <a:p>
            <a:pPr lvl="1">
              <a:buFont typeface="Wingdings" pitchFamily="2" charset="2"/>
              <a:buChar char="q"/>
            </a:pPr>
            <a:r>
              <a:rPr lang="en-US" sz="2000" dirty="0" smtClean="0">
                <a:solidFill>
                  <a:schemeClr val="bg1"/>
                </a:solidFill>
              </a:rPr>
              <a:t>    AMD Framewave</a:t>
            </a:r>
          </a:p>
        </p:txBody>
      </p:sp>
      <p:sp>
        <p:nvSpPr>
          <p:cNvPr id="5" name="Rectangle 4"/>
          <p:cNvSpPr/>
          <p:nvPr/>
        </p:nvSpPr>
        <p:spPr>
          <a:xfrm>
            <a:off x="609600" y="4022229"/>
            <a:ext cx="8229600" cy="1754326"/>
          </a:xfrm>
          <a:prstGeom prst="rect">
            <a:avLst/>
          </a:prstGeom>
        </p:spPr>
        <p:txBody>
          <a:bodyPr wrap="square">
            <a:spAutoFit/>
          </a:bodyPr>
          <a:lstStyle/>
          <a:p>
            <a:pPr>
              <a:buFont typeface="Wingdings" pitchFamily="2" charset="2"/>
              <a:buChar char="Ø"/>
            </a:pPr>
            <a:r>
              <a:rPr lang="en-US" sz="2400" dirty="0" smtClean="0">
                <a:solidFill>
                  <a:schemeClr val="bg1"/>
                </a:solidFill>
              </a:rPr>
              <a:t>The MRiLab rendering engines are optimized by using high-performance graphical libraries </a:t>
            </a:r>
          </a:p>
          <a:p>
            <a:pPr lvl="1">
              <a:buFont typeface="Wingdings" pitchFamily="2" charset="2"/>
              <a:buChar char="q"/>
            </a:pPr>
            <a:r>
              <a:rPr lang="en-US" sz="2000" dirty="0" smtClean="0">
                <a:solidFill>
                  <a:schemeClr val="bg1"/>
                </a:solidFill>
              </a:rPr>
              <a:t>	</a:t>
            </a:r>
            <a:r>
              <a:rPr lang="en-US" sz="2000" dirty="0" err="1" smtClean="0">
                <a:solidFill>
                  <a:schemeClr val="bg1"/>
                </a:solidFill>
              </a:rPr>
              <a:t>Kitware</a:t>
            </a:r>
            <a:r>
              <a:rPr lang="en-US" sz="2000" dirty="0" smtClean="0">
                <a:solidFill>
                  <a:schemeClr val="bg1"/>
                </a:solidFill>
              </a:rPr>
              <a:t> Visualization Toolkit (VTK)</a:t>
            </a:r>
            <a:endParaRPr lang="en-US" sz="2000" dirty="0" smtClean="0">
              <a:solidFill>
                <a:srgbClr val="FFC000"/>
              </a:solidFill>
            </a:endParaRPr>
          </a:p>
          <a:p>
            <a:pPr lvl="1">
              <a:buFont typeface="Wingdings" pitchFamily="2" charset="2"/>
              <a:buChar char="q"/>
            </a:pPr>
            <a:r>
              <a:rPr lang="en-US" sz="2000" dirty="0" smtClean="0">
                <a:solidFill>
                  <a:schemeClr val="bg1"/>
                </a:solidFill>
              </a:rPr>
              <a:t>	Java Swing Components</a:t>
            </a:r>
          </a:p>
          <a:p>
            <a:pPr lvl="1">
              <a:buFont typeface="Wingdings" pitchFamily="2" charset="2"/>
              <a:buChar char="q"/>
            </a:pPr>
            <a:r>
              <a:rPr lang="en-US" sz="2000" dirty="0" smtClean="0">
                <a:solidFill>
                  <a:schemeClr val="bg1"/>
                </a:solidFill>
              </a:rPr>
              <a:t>    Matlab 3D </a:t>
            </a:r>
            <a:r>
              <a:rPr lang="en-US" sz="2000" dirty="0" err="1" smtClean="0">
                <a:solidFill>
                  <a:schemeClr val="bg1"/>
                </a:solidFill>
              </a:rPr>
              <a:t>rednering</a:t>
            </a:r>
            <a:endParaRPr lang="en-US" sz="2000" dirty="0" smtClean="0">
              <a:solidFill>
                <a:srgbClr val="FFC000"/>
              </a:solidFill>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lstStyle/>
          <a:p>
            <a:r>
              <a:rPr lang="en-US" dirty="0" smtClean="0"/>
              <a:t>Image Reconstruction Module</a:t>
            </a:r>
            <a:endParaRPr lang="en-US" dirty="0"/>
          </a:p>
        </p:txBody>
      </p:sp>
      <p:sp>
        <p:nvSpPr>
          <p:cNvPr id="72" name="Rectangle 71"/>
          <p:cNvSpPr/>
          <p:nvPr/>
        </p:nvSpPr>
        <p:spPr>
          <a:xfrm>
            <a:off x="609600" y="1381542"/>
            <a:ext cx="8305800" cy="3600986"/>
          </a:xfrm>
          <a:prstGeom prst="rect">
            <a:avLst/>
          </a:prstGeom>
        </p:spPr>
        <p:txBody>
          <a:bodyPr wrap="square">
            <a:spAutoFit/>
          </a:bodyPr>
          <a:lstStyle/>
          <a:p>
            <a:pPr>
              <a:buFont typeface="Wingdings" pitchFamily="2" charset="2"/>
              <a:buChar char="Ø"/>
            </a:pPr>
            <a:r>
              <a:rPr lang="en-US" sz="2400" dirty="0" smtClean="0">
                <a:solidFill>
                  <a:schemeClr val="bg1"/>
                </a:solidFill>
              </a:rPr>
              <a:t>The MRiLab provides built-in image reconstruction module which reconstructs Cartesian (e.g. FSE, EPI) and Non-Cartesian (e.g. Radial, Spiral) </a:t>
            </a:r>
            <a:r>
              <a:rPr lang="en-US" sz="2400" i="1" dirty="0" smtClean="0">
                <a:solidFill>
                  <a:schemeClr val="bg1"/>
                </a:solidFill>
              </a:rPr>
              <a:t>k</a:t>
            </a:r>
            <a:r>
              <a:rPr lang="en-US" sz="2400" dirty="0" smtClean="0">
                <a:solidFill>
                  <a:schemeClr val="bg1"/>
                </a:solidFill>
              </a:rPr>
              <a:t>-space data.</a:t>
            </a:r>
          </a:p>
          <a:p>
            <a:pPr lvl="2">
              <a:buFont typeface="Wingdings" pitchFamily="2" charset="2"/>
              <a:buChar char="q"/>
            </a:pPr>
            <a:r>
              <a:rPr lang="en-US" sz="2000" dirty="0" smtClean="0">
                <a:solidFill>
                  <a:schemeClr val="bg1"/>
                </a:solidFill>
              </a:rPr>
              <a:t>  </a:t>
            </a:r>
            <a:r>
              <a:rPr lang="en-US" sz="2000" dirty="0" smtClean="0">
                <a:solidFill>
                  <a:srgbClr val="FFC000"/>
                </a:solidFill>
              </a:rPr>
              <a:t>Support multi-species multi-dimensional images</a:t>
            </a:r>
          </a:p>
          <a:p>
            <a:pPr lvl="2">
              <a:buFont typeface="Wingdings" pitchFamily="2" charset="2"/>
              <a:buChar char="q"/>
            </a:pPr>
            <a:r>
              <a:rPr lang="en-US" sz="2000" dirty="0" smtClean="0">
                <a:solidFill>
                  <a:schemeClr val="bg1"/>
                </a:solidFill>
              </a:rPr>
              <a:t>  </a:t>
            </a:r>
            <a:r>
              <a:rPr lang="en-US" sz="2000" dirty="0" smtClean="0">
                <a:solidFill>
                  <a:srgbClr val="FFC000"/>
                </a:solidFill>
              </a:rPr>
              <a:t>Support multi-echo multi-channel images</a:t>
            </a:r>
          </a:p>
          <a:p>
            <a:pPr lvl="2">
              <a:buFont typeface="Wingdings" pitchFamily="2" charset="2"/>
              <a:buChar char="q"/>
            </a:pPr>
            <a:r>
              <a:rPr lang="en-US" sz="2000" dirty="0" smtClean="0">
                <a:solidFill>
                  <a:schemeClr val="bg1"/>
                </a:solidFill>
              </a:rPr>
              <a:t>  </a:t>
            </a:r>
            <a:r>
              <a:rPr lang="en-US" sz="2000" dirty="0" smtClean="0">
                <a:solidFill>
                  <a:srgbClr val="FFC000"/>
                </a:solidFill>
              </a:rPr>
              <a:t>Support multiple RF transmitting </a:t>
            </a:r>
          </a:p>
          <a:p>
            <a:pPr>
              <a:buFont typeface="Wingdings" pitchFamily="2" charset="2"/>
              <a:buChar char="Ø"/>
            </a:pPr>
            <a:endParaRPr lang="en-US" sz="2400" dirty="0" smtClean="0">
              <a:solidFill>
                <a:schemeClr val="bg1"/>
              </a:solidFill>
            </a:endParaRPr>
          </a:p>
          <a:p>
            <a:pPr>
              <a:buFont typeface="Wingdings" pitchFamily="2" charset="2"/>
              <a:buChar char="Ø"/>
            </a:pPr>
            <a:r>
              <a:rPr lang="en-US" sz="2400" dirty="0" smtClean="0">
                <a:solidFill>
                  <a:schemeClr val="bg1"/>
                </a:solidFill>
              </a:rPr>
              <a:t>The MRiLab also provides functions to link MRiLab reconstruction with external image reconstruction methods (e.g. Gadgetron)</a:t>
            </a:r>
            <a:endParaRPr lang="en-US" sz="2000" dirty="0" smtClean="0">
              <a:solidFill>
                <a:schemeClr val="bg1"/>
              </a:solidFill>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lstStyle/>
          <a:p>
            <a:r>
              <a:rPr lang="en-US" dirty="0" smtClean="0"/>
              <a:t>Image Reconstruction Module</a:t>
            </a:r>
            <a:endParaRPr lang="en-US" dirty="0"/>
          </a:p>
        </p:txBody>
      </p:sp>
      <p:sp>
        <p:nvSpPr>
          <p:cNvPr id="72" name="Rectangle 71"/>
          <p:cNvSpPr/>
          <p:nvPr/>
        </p:nvSpPr>
        <p:spPr>
          <a:xfrm>
            <a:off x="609600" y="1381542"/>
            <a:ext cx="8305800" cy="3600986"/>
          </a:xfrm>
          <a:prstGeom prst="rect">
            <a:avLst/>
          </a:prstGeom>
        </p:spPr>
        <p:txBody>
          <a:bodyPr wrap="square">
            <a:spAutoFit/>
          </a:bodyPr>
          <a:lstStyle/>
          <a:p>
            <a:pPr>
              <a:buFont typeface="Wingdings" pitchFamily="2" charset="2"/>
              <a:buChar char="Ø"/>
            </a:pPr>
            <a:r>
              <a:rPr lang="en-US" sz="2400" dirty="0" smtClean="0">
                <a:solidFill>
                  <a:schemeClr val="bg1"/>
                </a:solidFill>
              </a:rPr>
              <a:t>The MRiLab provides built-in image reconstruction module which reconstructs Cartesian (e.g. FSE, EPI) and Non-Cartesian (e.g. Radial, Spiral) </a:t>
            </a:r>
            <a:r>
              <a:rPr lang="en-US" sz="2400" i="1" dirty="0" smtClean="0">
                <a:solidFill>
                  <a:schemeClr val="bg1"/>
                </a:solidFill>
              </a:rPr>
              <a:t>k</a:t>
            </a:r>
            <a:r>
              <a:rPr lang="en-US" sz="2400" dirty="0" smtClean="0">
                <a:solidFill>
                  <a:schemeClr val="bg1"/>
                </a:solidFill>
              </a:rPr>
              <a:t>-space data.</a:t>
            </a:r>
          </a:p>
          <a:p>
            <a:pPr lvl="2">
              <a:buFont typeface="Wingdings" pitchFamily="2" charset="2"/>
              <a:buChar char="q"/>
            </a:pPr>
            <a:r>
              <a:rPr lang="en-US" sz="2000" dirty="0" smtClean="0">
                <a:solidFill>
                  <a:schemeClr val="bg1"/>
                </a:solidFill>
              </a:rPr>
              <a:t>  </a:t>
            </a:r>
            <a:r>
              <a:rPr lang="en-US" sz="2000" dirty="0" smtClean="0">
                <a:solidFill>
                  <a:srgbClr val="FFC000"/>
                </a:solidFill>
              </a:rPr>
              <a:t>Support multi-species multi-dimensional images</a:t>
            </a:r>
          </a:p>
          <a:p>
            <a:pPr lvl="2">
              <a:buFont typeface="Wingdings" pitchFamily="2" charset="2"/>
              <a:buChar char="q"/>
            </a:pPr>
            <a:r>
              <a:rPr lang="en-US" sz="2000" dirty="0" smtClean="0">
                <a:solidFill>
                  <a:schemeClr val="bg1"/>
                </a:solidFill>
              </a:rPr>
              <a:t>  </a:t>
            </a:r>
            <a:r>
              <a:rPr lang="en-US" sz="2000" dirty="0" smtClean="0">
                <a:solidFill>
                  <a:srgbClr val="FFC000"/>
                </a:solidFill>
              </a:rPr>
              <a:t>Support multi-echo multi-channel images</a:t>
            </a:r>
          </a:p>
          <a:p>
            <a:pPr lvl="2">
              <a:buFont typeface="Wingdings" pitchFamily="2" charset="2"/>
              <a:buChar char="q"/>
            </a:pPr>
            <a:r>
              <a:rPr lang="en-US" sz="2000" dirty="0" smtClean="0">
                <a:solidFill>
                  <a:schemeClr val="bg1"/>
                </a:solidFill>
              </a:rPr>
              <a:t>  </a:t>
            </a:r>
            <a:r>
              <a:rPr lang="en-US" sz="2000" dirty="0" smtClean="0">
                <a:solidFill>
                  <a:srgbClr val="FFC000"/>
                </a:solidFill>
              </a:rPr>
              <a:t>Support multiple RF transmitting </a:t>
            </a:r>
          </a:p>
          <a:p>
            <a:pPr>
              <a:buFont typeface="Wingdings" pitchFamily="2" charset="2"/>
              <a:buChar char="Ø"/>
            </a:pPr>
            <a:endParaRPr lang="en-US" sz="2400" dirty="0" smtClean="0">
              <a:solidFill>
                <a:schemeClr val="bg1"/>
              </a:solidFill>
            </a:endParaRPr>
          </a:p>
          <a:p>
            <a:pPr>
              <a:buFont typeface="Wingdings" pitchFamily="2" charset="2"/>
              <a:buChar char="Ø"/>
            </a:pPr>
            <a:r>
              <a:rPr lang="en-US" sz="2400" dirty="0" smtClean="0">
                <a:solidFill>
                  <a:schemeClr val="bg1"/>
                </a:solidFill>
              </a:rPr>
              <a:t>The MRiLab also provides functions to link MRiLab reconstruction with external image reconstruction methods (e.g. Gadgetron)</a:t>
            </a:r>
            <a:endParaRPr lang="en-US" sz="2000" dirty="0" smtClean="0">
              <a:solidFill>
                <a:schemeClr val="bg1"/>
              </a:solidFill>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lstStyle/>
          <a:p>
            <a:r>
              <a:rPr lang="en-US" dirty="0" smtClean="0"/>
              <a:t>Image Analysis Tools</a:t>
            </a:r>
            <a:endParaRPr lang="en-US" dirty="0"/>
          </a:p>
        </p:txBody>
      </p:sp>
      <p:sp>
        <p:nvSpPr>
          <p:cNvPr id="72" name="Rectangle 71"/>
          <p:cNvSpPr/>
          <p:nvPr/>
        </p:nvSpPr>
        <p:spPr>
          <a:xfrm>
            <a:off x="609600" y="1381542"/>
            <a:ext cx="8305800" cy="2800767"/>
          </a:xfrm>
          <a:prstGeom prst="rect">
            <a:avLst/>
          </a:prstGeom>
        </p:spPr>
        <p:txBody>
          <a:bodyPr wrap="square">
            <a:spAutoFit/>
          </a:bodyPr>
          <a:lstStyle/>
          <a:p>
            <a:pPr>
              <a:buFont typeface="Wingdings" pitchFamily="2" charset="2"/>
              <a:buChar char="Ø"/>
            </a:pPr>
            <a:r>
              <a:rPr lang="en-US" sz="2400" dirty="0" smtClean="0">
                <a:solidFill>
                  <a:schemeClr val="bg1"/>
                </a:solidFill>
              </a:rPr>
              <a:t> </a:t>
            </a:r>
            <a:r>
              <a:rPr lang="en-US" sz="2400" dirty="0" err="1" smtClean="0">
                <a:solidFill>
                  <a:schemeClr val="bg1"/>
                </a:solidFill>
              </a:rPr>
              <a:t>MatrixUser</a:t>
            </a:r>
            <a:r>
              <a:rPr lang="en-US" sz="2400" dirty="0" smtClean="0">
                <a:solidFill>
                  <a:schemeClr val="bg1"/>
                </a:solidFill>
              </a:rPr>
              <a:t> </a:t>
            </a:r>
          </a:p>
          <a:p>
            <a:pPr lvl="1"/>
            <a:r>
              <a:rPr lang="en-US" sz="2000" dirty="0" smtClean="0">
                <a:solidFill>
                  <a:schemeClr val="bg1"/>
                </a:solidFill>
              </a:rPr>
              <a:t>manipulating and analyzing multidimensional imaging space data</a:t>
            </a:r>
          </a:p>
          <a:p>
            <a:pPr>
              <a:buFont typeface="Wingdings" pitchFamily="2" charset="2"/>
              <a:buChar char="Ø"/>
            </a:pPr>
            <a:r>
              <a:rPr lang="en-US" sz="2400" dirty="0" smtClean="0">
                <a:solidFill>
                  <a:schemeClr val="bg1"/>
                </a:solidFill>
              </a:rPr>
              <a:t> </a:t>
            </a:r>
            <a:r>
              <a:rPr lang="en-US" sz="2400" dirty="0" err="1" smtClean="0">
                <a:solidFill>
                  <a:schemeClr val="bg1"/>
                </a:solidFill>
              </a:rPr>
              <a:t>SpinWatcher</a:t>
            </a:r>
            <a:endParaRPr lang="en-US" sz="2400" dirty="0" smtClean="0">
              <a:solidFill>
                <a:schemeClr val="bg1"/>
              </a:solidFill>
            </a:endParaRPr>
          </a:p>
          <a:p>
            <a:pPr lvl="1"/>
            <a:r>
              <a:rPr lang="en-US" sz="2000" dirty="0" smtClean="0">
                <a:solidFill>
                  <a:schemeClr val="bg1"/>
                </a:solidFill>
              </a:rPr>
              <a:t>monitoring signal evolution of spins in a single voxel</a:t>
            </a:r>
          </a:p>
          <a:p>
            <a:pPr>
              <a:buFont typeface="Wingdings" pitchFamily="2" charset="2"/>
              <a:buChar char="Ø"/>
            </a:pPr>
            <a:r>
              <a:rPr lang="en-US" sz="2400" dirty="0" smtClean="0">
                <a:solidFill>
                  <a:schemeClr val="bg1"/>
                </a:solidFill>
              </a:rPr>
              <a:t> </a:t>
            </a:r>
            <a:r>
              <a:rPr lang="en-US" sz="2400" dirty="0" err="1" smtClean="0">
                <a:solidFill>
                  <a:schemeClr val="bg1"/>
                </a:solidFill>
              </a:rPr>
              <a:t>SARWatcher</a:t>
            </a:r>
            <a:endParaRPr lang="en-US" sz="2400" dirty="0" smtClean="0">
              <a:solidFill>
                <a:schemeClr val="bg1"/>
              </a:solidFill>
            </a:endParaRPr>
          </a:p>
          <a:p>
            <a:pPr lvl="1"/>
            <a:r>
              <a:rPr lang="en-US" sz="2000" dirty="0" smtClean="0">
                <a:solidFill>
                  <a:schemeClr val="bg1"/>
                </a:solidFill>
              </a:rPr>
              <a:t>monitoring local SAR distribution</a:t>
            </a:r>
          </a:p>
          <a:p>
            <a:pPr>
              <a:buFont typeface="Wingdings" pitchFamily="2" charset="2"/>
              <a:buChar char="Ø"/>
            </a:pPr>
            <a:r>
              <a:rPr lang="en-US" sz="2400" dirty="0" smtClean="0">
                <a:solidFill>
                  <a:schemeClr val="bg1"/>
                </a:solidFill>
              </a:rPr>
              <a:t> </a:t>
            </a:r>
            <a:r>
              <a:rPr lang="en-US" sz="2400" dirty="0" err="1" smtClean="0">
                <a:solidFill>
                  <a:schemeClr val="bg1"/>
                </a:solidFill>
              </a:rPr>
              <a:t>arrayShow</a:t>
            </a:r>
            <a:r>
              <a:rPr lang="en-US" sz="2400" dirty="0" smtClean="0">
                <a:solidFill>
                  <a:schemeClr val="bg1"/>
                </a:solidFill>
              </a:rPr>
              <a:t> *</a:t>
            </a:r>
          </a:p>
          <a:p>
            <a:pPr lvl="1"/>
            <a:r>
              <a:rPr lang="en-US" sz="2000" dirty="0" smtClean="0">
                <a:solidFill>
                  <a:schemeClr val="bg1"/>
                </a:solidFill>
              </a:rPr>
              <a:t>evaluate complex </a:t>
            </a:r>
            <a:r>
              <a:rPr lang="en-US" sz="2000" i="1" dirty="0" smtClean="0">
                <a:solidFill>
                  <a:schemeClr val="bg1"/>
                </a:solidFill>
              </a:rPr>
              <a:t>k</a:t>
            </a:r>
            <a:r>
              <a:rPr lang="en-US" sz="2000" dirty="0" smtClean="0">
                <a:solidFill>
                  <a:schemeClr val="bg1"/>
                </a:solidFill>
              </a:rPr>
              <a:t>-space data</a:t>
            </a:r>
          </a:p>
        </p:txBody>
      </p:sp>
      <p:sp>
        <p:nvSpPr>
          <p:cNvPr id="4" name="Text Box 5"/>
          <p:cNvSpPr txBox="1">
            <a:spLocks noChangeArrowheads="1"/>
          </p:cNvSpPr>
          <p:nvPr/>
        </p:nvSpPr>
        <p:spPr bwMode="auto">
          <a:xfrm>
            <a:off x="5029200" y="6534150"/>
            <a:ext cx="4114801" cy="323850"/>
          </a:xfrm>
          <a:prstGeom prst="rect">
            <a:avLst/>
          </a:prstGeom>
          <a:noFill/>
          <a:ln w="12700">
            <a:noFill/>
            <a:miter lim="800000"/>
            <a:headEnd/>
            <a:tailEnd/>
          </a:ln>
        </p:spPr>
        <p:txBody>
          <a:bodyPr wrap="square">
            <a:spAutoFit/>
          </a:bodyPr>
          <a:lstStyle/>
          <a:p>
            <a:pPr algn="ctr" eaLnBrk="0" hangingPunct="0"/>
            <a:r>
              <a:rPr lang="en-US" sz="1500" b="1" dirty="0" smtClean="0">
                <a:solidFill>
                  <a:srgbClr val="EAEAEA"/>
                </a:solidFill>
                <a:latin typeface="Times New Roman" pitchFamily="18" charset="0"/>
                <a:cs typeface="Times New Roman" pitchFamily="18" charset="0"/>
              </a:rPr>
              <a:t>*</a:t>
            </a:r>
            <a:r>
              <a:rPr lang="en-US" sz="1400" b="1" dirty="0" smtClean="0">
                <a:solidFill>
                  <a:srgbClr val="EAEAEA"/>
                </a:solidFill>
                <a:latin typeface="Times New Roman" pitchFamily="18" charset="0"/>
                <a:cs typeface="Times New Roman" pitchFamily="18" charset="0"/>
              </a:rPr>
              <a:t>Courtesy of </a:t>
            </a:r>
            <a:r>
              <a:rPr lang="en-US" sz="1400" b="1" dirty="0" err="1" smtClean="0">
                <a:solidFill>
                  <a:srgbClr val="EAEAEA"/>
                </a:solidFill>
                <a:latin typeface="Times New Roman" pitchFamily="18" charset="0"/>
                <a:cs typeface="Times New Roman" pitchFamily="18" charset="0"/>
              </a:rPr>
              <a:t>Tilman</a:t>
            </a:r>
            <a:r>
              <a:rPr lang="en-US" sz="1400" b="1" dirty="0" smtClean="0">
                <a:solidFill>
                  <a:srgbClr val="EAEAEA"/>
                </a:solidFill>
                <a:latin typeface="Times New Roman" pitchFamily="18" charset="0"/>
                <a:cs typeface="Times New Roman" pitchFamily="18" charset="0"/>
              </a:rPr>
              <a:t> Johannes </a:t>
            </a:r>
            <a:r>
              <a:rPr lang="en-US" sz="1400" b="1" dirty="0" err="1" smtClean="0">
                <a:solidFill>
                  <a:srgbClr val="EAEAEA"/>
                </a:solidFill>
                <a:latin typeface="Times New Roman" pitchFamily="18" charset="0"/>
                <a:cs typeface="Times New Roman" pitchFamily="18" charset="0"/>
              </a:rPr>
              <a:t>Surmpf</a:t>
            </a:r>
            <a:r>
              <a:rPr lang="en-US" sz="1400" b="1" dirty="0" smtClean="0">
                <a:solidFill>
                  <a:srgbClr val="EAEAEA"/>
                </a:solidFill>
                <a:latin typeface="Times New Roman" pitchFamily="18" charset="0"/>
                <a:cs typeface="Times New Roman" pitchFamily="18" charset="0"/>
              </a:rPr>
              <a:t>, PhD</a:t>
            </a:r>
            <a:endParaRPr lang="en-US" sz="1500" b="1" dirty="0">
              <a:solidFill>
                <a:srgbClr val="EAEAEA"/>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lstStyle/>
          <a:p>
            <a:r>
              <a:rPr lang="en-US" dirty="0" smtClean="0"/>
              <a:t>Image Analysis Tools</a:t>
            </a:r>
            <a:endParaRPr lang="en-US" dirty="0"/>
          </a:p>
        </p:txBody>
      </p:sp>
      <p:pic>
        <p:nvPicPr>
          <p:cNvPr id="55299" name="Picture 3"/>
          <p:cNvPicPr>
            <a:picLocks noChangeAspect="1" noChangeArrowheads="1"/>
          </p:cNvPicPr>
          <p:nvPr/>
        </p:nvPicPr>
        <p:blipFill>
          <a:blip r:embed="rId3"/>
          <a:srcRect/>
          <a:stretch>
            <a:fillRect/>
          </a:stretch>
        </p:blipFill>
        <p:spPr bwMode="auto">
          <a:xfrm>
            <a:off x="762000" y="838200"/>
            <a:ext cx="3048000" cy="3297296"/>
          </a:xfrm>
          <a:prstGeom prst="rect">
            <a:avLst/>
          </a:prstGeom>
          <a:noFill/>
          <a:ln w="9525">
            <a:noFill/>
            <a:miter lim="800000"/>
            <a:headEnd/>
            <a:tailEnd/>
          </a:ln>
          <a:effectLst/>
        </p:spPr>
      </p:pic>
      <p:pic>
        <p:nvPicPr>
          <p:cNvPr id="55300" name="Picture 4"/>
          <p:cNvPicPr>
            <a:picLocks noChangeAspect="1" noChangeArrowheads="1"/>
          </p:cNvPicPr>
          <p:nvPr/>
        </p:nvPicPr>
        <p:blipFill>
          <a:blip r:embed="rId4"/>
          <a:srcRect/>
          <a:stretch>
            <a:fillRect/>
          </a:stretch>
        </p:blipFill>
        <p:spPr bwMode="auto">
          <a:xfrm>
            <a:off x="3048000" y="3505200"/>
            <a:ext cx="3962400" cy="2967015"/>
          </a:xfrm>
          <a:prstGeom prst="rect">
            <a:avLst/>
          </a:prstGeom>
          <a:noFill/>
          <a:ln w="9525">
            <a:noFill/>
            <a:miter lim="800000"/>
            <a:headEnd/>
            <a:tailEnd/>
          </a:ln>
          <a:effectLst/>
        </p:spPr>
      </p:pic>
      <p:pic>
        <p:nvPicPr>
          <p:cNvPr id="55298" name="Picture 2" descr="D:\Dropbox\Scripts\MRiLab\Doc\MRiLab_User_Guide\Pictures\BrainRender.png"/>
          <p:cNvPicPr>
            <a:picLocks noChangeAspect="1" noChangeArrowheads="1"/>
          </p:cNvPicPr>
          <p:nvPr/>
        </p:nvPicPr>
        <p:blipFill>
          <a:blip r:embed="rId5"/>
          <a:srcRect/>
          <a:stretch>
            <a:fillRect/>
          </a:stretch>
        </p:blipFill>
        <p:spPr bwMode="auto">
          <a:xfrm>
            <a:off x="4343400" y="838200"/>
            <a:ext cx="4315100" cy="2895600"/>
          </a:xfrm>
          <a:prstGeom prst="rect">
            <a:avLst/>
          </a:prstGeom>
          <a:noFill/>
        </p:spPr>
      </p:pic>
      <p:sp>
        <p:nvSpPr>
          <p:cNvPr id="8" name="Rectangle 7"/>
          <p:cNvSpPr/>
          <p:nvPr/>
        </p:nvSpPr>
        <p:spPr>
          <a:xfrm>
            <a:off x="5486400" y="1295400"/>
            <a:ext cx="1441420" cy="369332"/>
          </a:xfrm>
          <a:prstGeom prst="rect">
            <a:avLst/>
          </a:prstGeom>
        </p:spPr>
        <p:txBody>
          <a:bodyPr wrap="none">
            <a:spAutoFit/>
          </a:bodyPr>
          <a:lstStyle/>
          <a:p>
            <a:r>
              <a:rPr lang="en-US" b="1" dirty="0" err="1" smtClean="0">
                <a:solidFill>
                  <a:srgbClr val="FF0000"/>
                </a:solidFill>
              </a:rPr>
              <a:t>MatrixUser</a:t>
            </a:r>
            <a:r>
              <a:rPr lang="en-US" b="1" dirty="0" smtClean="0">
                <a:solidFill>
                  <a:srgbClr val="FF0000"/>
                </a:solidFill>
              </a:rPr>
              <a:t> </a:t>
            </a:r>
            <a:endParaRPr lang="en-US" b="1" dirty="0">
              <a:solidFill>
                <a:srgbClr val="FF0000"/>
              </a:solidFill>
            </a:endParaRPr>
          </a:p>
        </p:txBody>
      </p:sp>
      <p:sp>
        <p:nvSpPr>
          <p:cNvPr id="9" name="Rectangle 8"/>
          <p:cNvSpPr/>
          <p:nvPr/>
        </p:nvSpPr>
        <p:spPr>
          <a:xfrm>
            <a:off x="1066800" y="3505200"/>
            <a:ext cx="1633845" cy="369332"/>
          </a:xfrm>
          <a:prstGeom prst="rect">
            <a:avLst/>
          </a:prstGeom>
        </p:spPr>
        <p:txBody>
          <a:bodyPr wrap="none">
            <a:spAutoFit/>
          </a:bodyPr>
          <a:lstStyle/>
          <a:p>
            <a:r>
              <a:rPr lang="en-US" b="1" dirty="0" err="1" smtClean="0">
                <a:solidFill>
                  <a:srgbClr val="FF0000"/>
                </a:solidFill>
              </a:rPr>
              <a:t>SARWatcher</a:t>
            </a:r>
            <a:r>
              <a:rPr lang="en-US" b="1" dirty="0" smtClean="0">
                <a:solidFill>
                  <a:srgbClr val="FF0000"/>
                </a:solidFill>
              </a:rPr>
              <a:t> </a:t>
            </a:r>
            <a:endParaRPr lang="en-US" b="1" dirty="0">
              <a:solidFill>
                <a:srgbClr val="FF0000"/>
              </a:solidFill>
            </a:endParaRPr>
          </a:p>
        </p:txBody>
      </p:sp>
      <p:sp>
        <p:nvSpPr>
          <p:cNvPr id="10" name="Rectangle 9"/>
          <p:cNvSpPr/>
          <p:nvPr/>
        </p:nvSpPr>
        <p:spPr>
          <a:xfrm>
            <a:off x="3429000" y="5638800"/>
            <a:ext cx="1650837" cy="369332"/>
          </a:xfrm>
          <a:prstGeom prst="rect">
            <a:avLst/>
          </a:prstGeom>
        </p:spPr>
        <p:txBody>
          <a:bodyPr wrap="none">
            <a:spAutoFit/>
          </a:bodyPr>
          <a:lstStyle/>
          <a:p>
            <a:r>
              <a:rPr lang="en-US" b="1" dirty="0" err="1" smtClean="0">
                <a:solidFill>
                  <a:srgbClr val="FF0000"/>
                </a:solidFill>
              </a:rPr>
              <a:t>SpinWatcher</a:t>
            </a:r>
            <a:r>
              <a:rPr lang="en-US" b="1" dirty="0" smtClean="0">
                <a:solidFill>
                  <a:srgbClr val="FF0000"/>
                </a:solidFill>
              </a:rPr>
              <a:t> </a:t>
            </a:r>
            <a:endParaRPr lang="en-US" b="1" dirty="0">
              <a:solidFill>
                <a:srgbClr val="FF0000"/>
              </a:solidFill>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ctrTitle"/>
          </p:nvPr>
        </p:nvSpPr>
        <p:spPr>
          <a:xfrm>
            <a:off x="550863" y="955675"/>
            <a:ext cx="7772400" cy="935038"/>
          </a:xfrm>
        </p:spPr>
        <p:txBody>
          <a:bodyPr/>
          <a:lstStyle/>
          <a:p>
            <a:pPr eaLnBrk="1" hangingPunct="1"/>
            <a:r>
              <a:rPr lang="en-US" altLang="en-US" sz="4800" dirty="0" smtClean="0"/>
              <a:t>Simulation Examples</a:t>
            </a:r>
            <a:endParaRPr lang="en-US" altLang="en-US" sz="4800" dirty="0" smtClean="0"/>
          </a:p>
        </p:txBody>
      </p:sp>
      <p:pic>
        <p:nvPicPr>
          <p:cNvPr id="22531" name="Picture 6" descr="Hoofers_sailboats99_4"/>
          <p:cNvPicPr>
            <a:picLocks noChangeAspect="1" noChangeArrowheads="1"/>
          </p:cNvPicPr>
          <p:nvPr/>
        </p:nvPicPr>
        <p:blipFill>
          <a:blip r:embed="rId2"/>
          <a:srcRect/>
          <a:stretch>
            <a:fillRect/>
          </a:stretch>
        </p:blipFill>
        <p:spPr bwMode="auto">
          <a:xfrm>
            <a:off x="1789113" y="2546350"/>
            <a:ext cx="5462587" cy="3641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lstStyle/>
          <a:p>
            <a:r>
              <a:rPr lang="en-US" dirty="0" smtClean="0"/>
              <a:t>Actual Flip Angle Imaging</a:t>
            </a:r>
          </a:p>
        </p:txBody>
      </p:sp>
      <p:pic>
        <p:nvPicPr>
          <p:cNvPr id="56322" name="Picture 2"/>
          <p:cNvPicPr>
            <a:picLocks noChangeAspect="1" noChangeArrowheads="1"/>
          </p:cNvPicPr>
          <p:nvPr/>
        </p:nvPicPr>
        <p:blipFill>
          <a:blip r:embed="rId3"/>
          <a:srcRect/>
          <a:stretch>
            <a:fillRect/>
          </a:stretch>
        </p:blipFill>
        <p:spPr bwMode="auto">
          <a:xfrm>
            <a:off x="381000" y="1524000"/>
            <a:ext cx="4700789" cy="3810000"/>
          </a:xfrm>
          <a:prstGeom prst="rect">
            <a:avLst/>
          </a:prstGeom>
          <a:noFill/>
          <a:ln w="9525">
            <a:noFill/>
            <a:miter lim="800000"/>
            <a:headEnd/>
            <a:tailEnd/>
          </a:ln>
          <a:effectLst/>
        </p:spPr>
      </p:pic>
      <p:sp>
        <p:nvSpPr>
          <p:cNvPr id="11" name="TextBox 10"/>
          <p:cNvSpPr txBox="1"/>
          <p:nvPr/>
        </p:nvSpPr>
        <p:spPr>
          <a:xfrm>
            <a:off x="5257800" y="2209800"/>
            <a:ext cx="3733800" cy="2677656"/>
          </a:xfrm>
          <a:prstGeom prst="rect">
            <a:avLst/>
          </a:prstGeom>
          <a:noFill/>
        </p:spPr>
        <p:txBody>
          <a:bodyPr wrap="square" rtlCol="0">
            <a:spAutoFit/>
          </a:bodyPr>
          <a:lstStyle/>
          <a:p>
            <a:r>
              <a:rPr lang="en-US" sz="1400" dirty="0" smtClean="0">
                <a:solidFill>
                  <a:schemeClr val="bg1"/>
                </a:solidFill>
              </a:rPr>
              <a:t>Fast B</a:t>
            </a:r>
            <a:r>
              <a:rPr lang="en-US" sz="1400" baseline="-25000" dirty="0" smtClean="0">
                <a:solidFill>
                  <a:schemeClr val="bg1"/>
                </a:solidFill>
              </a:rPr>
              <a:t>1</a:t>
            </a:r>
            <a:r>
              <a:rPr lang="en-US" sz="1400" dirty="0" smtClean="0">
                <a:solidFill>
                  <a:schemeClr val="bg1"/>
                </a:solidFill>
              </a:rPr>
              <a:t> mapping using AFI technique. The imaging parameters are TR</a:t>
            </a:r>
            <a:r>
              <a:rPr lang="en-US" sz="1400" baseline="-25000" dirty="0" smtClean="0">
                <a:solidFill>
                  <a:schemeClr val="bg1"/>
                </a:solidFill>
              </a:rPr>
              <a:t>1</a:t>
            </a:r>
            <a:r>
              <a:rPr lang="en-US" sz="1400" dirty="0" smtClean="0">
                <a:solidFill>
                  <a:schemeClr val="bg1"/>
                </a:solidFill>
              </a:rPr>
              <a:t>/TR</a:t>
            </a:r>
            <a:r>
              <a:rPr lang="en-US" sz="1400" baseline="-25000" dirty="0" smtClean="0">
                <a:solidFill>
                  <a:schemeClr val="bg1"/>
                </a:solidFill>
              </a:rPr>
              <a:t>2</a:t>
            </a:r>
            <a:r>
              <a:rPr lang="en-US" sz="1400" dirty="0" smtClean="0">
                <a:solidFill>
                  <a:schemeClr val="bg1"/>
                </a:solidFill>
              </a:rPr>
              <a:t>/TE = 7.4/37/2.3 ms, </a:t>
            </a:r>
            <a:r>
              <a:rPr lang="en-US" sz="1400" dirty="0" err="1" smtClean="0">
                <a:solidFill>
                  <a:schemeClr val="bg1"/>
                </a:solidFill>
              </a:rPr>
              <a:t>α</a:t>
            </a:r>
            <a:r>
              <a:rPr lang="en-US" sz="1400" baseline="-25000" dirty="0" err="1" smtClean="0">
                <a:solidFill>
                  <a:schemeClr val="bg1"/>
                </a:solidFill>
              </a:rPr>
              <a:t>norm</a:t>
            </a:r>
            <a:r>
              <a:rPr lang="en-US" sz="1400" dirty="0" smtClean="0">
                <a:solidFill>
                  <a:schemeClr val="bg1"/>
                </a:solidFill>
              </a:rPr>
              <a:t>= 45°, FOV =20×16 cm, axial in-plane, slice thickness = 2 mm. a: Obtained images from the TR</a:t>
            </a:r>
            <a:r>
              <a:rPr lang="en-US" sz="1400" baseline="-25000" dirty="0" smtClean="0">
                <a:solidFill>
                  <a:schemeClr val="bg1"/>
                </a:solidFill>
              </a:rPr>
              <a:t>1</a:t>
            </a:r>
            <a:r>
              <a:rPr lang="en-US" sz="1400" dirty="0" smtClean="0">
                <a:solidFill>
                  <a:schemeClr val="bg1"/>
                </a:solidFill>
              </a:rPr>
              <a:t>. b: Nominal B</a:t>
            </a:r>
            <a:r>
              <a:rPr lang="en-US" sz="1400" baseline="-25000" dirty="0" smtClean="0">
                <a:solidFill>
                  <a:schemeClr val="bg1"/>
                </a:solidFill>
              </a:rPr>
              <a:t>1</a:t>
            </a:r>
            <a:r>
              <a:rPr lang="en-US" sz="1400" dirty="0" smtClean="0">
                <a:solidFill>
                  <a:schemeClr val="bg1"/>
                </a:solidFill>
              </a:rPr>
              <a:t> map from the coil array, normalized to the B</a:t>
            </a:r>
            <a:r>
              <a:rPr lang="en-US" sz="1400" baseline="-25000" dirty="0" smtClean="0">
                <a:solidFill>
                  <a:schemeClr val="bg1"/>
                </a:solidFill>
              </a:rPr>
              <a:t>1</a:t>
            </a:r>
            <a:r>
              <a:rPr lang="en-US" sz="1400" dirty="0" smtClean="0">
                <a:solidFill>
                  <a:schemeClr val="bg1"/>
                </a:solidFill>
              </a:rPr>
              <a:t> value for producing nominal FA as actual/nominal B</a:t>
            </a:r>
            <a:r>
              <a:rPr lang="en-US" sz="1400" baseline="-25000" dirty="0" smtClean="0">
                <a:solidFill>
                  <a:schemeClr val="bg1"/>
                </a:solidFill>
              </a:rPr>
              <a:t>1 </a:t>
            </a:r>
            <a:r>
              <a:rPr lang="en-US" sz="1400" dirty="0" smtClean="0">
                <a:solidFill>
                  <a:schemeClr val="bg1"/>
                </a:solidFill>
              </a:rPr>
              <a:t>Ratio with the range of grayscale values between 0.3 and 1.5. c: Estimated B</a:t>
            </a:r>
            <a:r>
              <a:rPr lang="en-US" sz="1400" baseline="-25000" dirty="0" smtClean="0">
                <a:solidFill>
                  <a:schemeClr val="bg1"/>
                </a:solidFill>
              </a:rPr>
              <a:t>1</a:t>
            </a:r>
            <a:r>
              <a:rPr lang="en-US" sz="1400" dirty="0" smtClean="0">
                <a:solidFill>
                  <a:schemeClr val="bg1"/>
                </a:solidFill>
              </a:rPr>
              <a:t> map using AFI, normalized to the nominal FA as actual/nominal FA ratio with the same range of b.</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5"/>
          <p:cNvSpPr>
            <a:spLocks noGrp="1" noChangeArrowheads="1"/>
          </p:cNvSpPr>
          <p:nvPr>
            <p:ph type="ctrTitle"/>
          </p:nvPr>
        </p:nvSpPr>
        <p:spPr>
          <a:xfrm>
            <a:off x="76200" y="2667000"/>
            <a:ext cx="8915400" cy="1143000"/>
          </a:xfrm>
          <a:noFill/>
        </p:spPr>
        <p:txBody>
          <a:bodyPr/>
          <a:lstStyle/>
          <a:p>
            <a:pPr eaLnBrk="1" hangingPunct="1"/>
            <a:r>
              <a:rPr lang="en-US" sz="2400" dirty="0" smtClean="0">
                <a:ea typeface="ＭＳ Ｐゴシック" charset="-128"/>
              </a:rPr>
              <a:t>Declaration of Conflict of Interest or Relationship</a:t>
            </a:r>
          </a:p>
        </p:txBody>
      </p:sp>
      <p:sp>
        <p:nvSpPr>
          <p:cNvPr id="14340" name="Rectangle 4"/>
          <p:cNvSpPr>
            <a:spLocks noChangeArrowheads="1"/>
          </p:cNvSpPr>
          <p:nvPr/>
        </p:nvSpPr>
        <p:spPr bwMode="auto">
          <a:xfrm>
            <a:off x="838200" y="3810000"/>
            <a:ext cx="7620000" cy="1200329"/>
          </a:xfrm>
          <a:prstGeom prst="rect">
            <a:avLst/>
          </a:prstGeom>
          <a:noFill/>
          <a:ln w="9525">
            <a:noFill/>
            <a:miter lim="800000"/>
            <a:headEnd/>
            <a:tailEnd/>
          </a:ln>
        </p:spPr>
        <p:txBody>
          <a:bodyPr>
            <a:spAutoFit/>
          </a:bodyPr>
          <a:lstStyle/>
          <a:p>
            <a:pPr fontAlgn="auto">
              <a:spcBef>
                <a:spcPts val="0"/>
              </a:spcBef>
              <a:spcAft>
                <a:spcPts val="0"/>
              </a:spcAft>
            </a:pPr>
            <a:r>
              <a:rPr lang="en-US" dirty="0" smtClean="0">
                <a:solidFill>
                  <a:srgbClr val="FFFFFF"/>
                </a:solidFill>
                <a:latin typeface="Arial"/>
              </a:rPr>
              <a:t>Presenter </a:t>
            </a:r>
            <a:r>
              <a:rPr lang="en-US" dirty="0">
                <a:solidFill>
                  <a:srgbClr val="FFFFFF"/>
                </a:solidFill>
                <a:latin typeface="Arial"/>
              </a:rPr>
              <a:t>Name</a:t>
            </a:r>
            <a:r>
              <a:rPr lang="en-US" dirty="0" smtClean="0">
                <a:solidFill>
                  <a:srgbClr val="FFFFFF"/>
                </a:solidFill>
                <a:latin typeface="Arial"/>
              </a:rPr>
              <a:t>: Fang Liu</a:t>
            </a:r>
            <a:endParaRPr lang="en-US" dirty="0">
              <a:solidFill>
                <a:srgbClr val="FFFFFF"/>
              </a:solidFill>
              <a:latin typeface="Arial"/>
            </a:endParaRPr>
          </a:p>
          <a:p>
            <a:pPr fontAlgn="auto">
              <a:spcBef>
                <a:spcPts val="0"/>
              </a:spcBef>
              <a:spcAft>
                <a:spcPts val="0"/>
              </a:spcAft>
            </a:pPr>
            <a:endParaRPr lang="en-US" dirty="0">
              <a:solidFill>
                <a:srgbClr val="FFFFFF"/>
              </a:solidFill>
              <a:latin typeface="Arial"/>
            </a:endParaRPr>
          </a:p>
          <a:p>
            <a:pPr fontAlgn="auto">
              <a:spcBef>
                <a:spcPts val="0"/>
              </a:spcBef>
              <a:spcAft>
                <a:spcPts val="0"/>
              </a:spcAft>
            </a:pPr>
            <a:r>
              <a:rPr lang="en-US" dirty="0">
                <a:solidFill>
                  <a:srgbClr val="FFFFFF"/>
                </a:solidFill>
                <a:latin typeface="Arial"/>
              </a:rPr>
              <a:t>I have </a:t>
            </a:r>
            <a:r>
              <a:rPr lang="en-US" dirty="0" smtClean="0">
                <a:solidFill>
                  <a:srgbClr val="FFFFFF"/>
                </a:solidFill>
                <a:latin typeface="Arial"/>
              </a:rPr>
              <a:t>no conflicts </a:t>
            </a:r>
            <a:r>
              <a:rPr lang="en-US" dirty="0">
                <a:solidFill>
                  <a:srgbClr val="FFFFFF"/>
                </a:solidFill>
                <a:latin typeface="Arial"/>
              </a:rPr>
              <a:t>of interest to disclose with regard to the subject matter of this presentation</a:t>
            </a:r>
            <a:r>
              <a:rPr lang="en-US" dirty="0" smtClean="0">
                <a:solidFill>
                  <a:srgbClr val="FFFFFF"/>
                </a:solidFill>
                <a:latin typeface="Arial"/>
              </a:rPr>
              <a:t>.</a:t>
            </a:r>
          </a:p>
        </p:txBody>
      </p:sp>
      <p:pic>
        <p:nvPicPr>
          <p:cNvPr id="1026" name="Picture 2" descr="C:\Users\fliu\Desktop\2014Milan4.jpg"/>
          <p:cNvPicPr>
            <a:picLocks noChangeAspect="1" noChangeArrowheads="1"/>
          </p:cNvPicPr>
          <p:nvPr/>
        </p:nvPicPr>
        <p:blipFill>
          <a:blip r:embed="rId3"/>
          <a:srcRect/>
          <a:stretch>
            <a:fillRect/>
          </a:stretch>
        </p:blipFill>
        <p:spPr bwMode="auto">
          <a:xfrm>
            <a:off x="1752600" y="152400"/>
            <a:ext cx="5410200" cy="2608856"/>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lstStyle/>
          <a:p>
            <a:r>
              <a:rPr lang="en-US" dirty="0" smtClean="0"/>
              <a:t>Parallel RF </a:t>
            </a:r>
            <a:r>
              <a:rPr lang="en-US" dirty="0" smtClean="0"/>
              <a:t>transmission</a:t>
            </a:r>
            <a:endParaRPr lang="en-US" dirty="0"/>
          </a:p>
        </p:txBody>
      </p:sp>
      <p:sp>
        <p:nvSpPr>
          <p:cNvPr id="11" name="TextBox 10"/>
          <p:cNvSpPr txBox="1"/>
          <p:nvPr/>
        </p:nvSpPr>
        <p:spPr>
          <a:xfrm>
            <a:off x="5257800" y="1731526"/>
            <a:ext cx="3733800" cy="3754874"/>
          </a:xfrm>
          <a:prstGeom prst="rect">
            <a:avLst/>
          </a:prstGeom>
          <a:noFill/>
        </p:spPr>
        <p:txBody>
          <a:bodyPr wrap="square" rtlCol="0">
            <a:spAutoFit/>
          </a:bodyPr>
          <a:lstStyle/>
          <a:p>
            <a:r>
              <a:rPr lang="en-US" sz="1400" dirty="0" smtClean="0">
                <a:solidFill>
                  <a:schemeClr val="bg1"/>
                </a:solidFill>
              </a:rPr>
              <a:t>The effect of the RF transmission phase on bSSFP image homogeneity at 7.0T simulated with MRiLab. The imaging parameters are TR/TE =16/8 ms, </a:t>
            </a:r>
            <a:r>
              <a:rPr lang="en-US" sz="1400" dirty="0" err="1" smtClean="0">
                <a:solidFill>
                  <a:schemeClr val="bg1"/>
                </a:solidFill>
              </a:rPr>
              <a:t>α</a:t>
            </a:r>
            <a:r>
              <a:rPr lang="en-US" sz="1400" baseline="-25000" dirty="0" err="1" smtClean="0">
                <a:solidFill>
                  <a:schemeClr val="bg1"/>
                </a:solidFill>
              </a:rPr>
              <a:t>norm</a:t>
            </a:r>
            <a:r>
              <a:rPr lang="en-US" sz="1400" dirty="0" smtClean="0">
                <a:solidFill>
                  <a:schemeClr val="bg1"/>
                </a:solidFill>
              </a:rPr>
              <a:t>= 40°, FOV =20×16 cm, axial in-plane, slice thickness = 6 mm. a: A bSSFP image of a head inside an eight channel </a:t>
            </a:r>
            <a:r>
              <a:rPr lang="en-US" sz="1400" dirty="0" err="1" smtClean="0">
                <a:solidFill>
                  <a:schemeClr val="bg1"/>
                </a:solidFill>
              </a:rPr>
              <a:t>Biot-Savart</a:t>
            </a:r>
            <a:r>
              <a:rPr lang="en-US" sz="1400" dirty="0" smtClean="0">
                <a:solidFill>
                  <a:schemeClr val="bg1"/>
                </a:solidFill>
              </a:rPr>
              <a:t> transmission only RF coil array. The loss of signal at the center of the head region is caused by the destructive interference of the individual B1+ field. The relative transmit phase of each coil element is labeled beside the coil element (indicated as a line). b: By optimizing the relative transmit phase of the three coil elements on the left side via individual RF phase adjustment, the signal loss is largely reduced.</a:t>
            </a:r>
            <a:endParaRPr lang="en-US" sz="1400" dirty="0">
              <a:solidFill>
                <a:schemeClr val="bg1"/>
              </a:solidFill>
            </a:endParaRPr>
          </a:p>
        </p:txBody>
      </p:sp>
      <p:pic>
        <p:nvPicPr>
          <p:cNvPr id="6" name="Picture 5"/>
          <p:cNvPicPr/>
          <p:nvPr/>
        </p:nvPicPr>
        <p:blipFill>
          <a:blip r:embed="rId3"/>
          <a:srcRect/>
          <a:stretch>
            <a:fillRect/>
          </a:stretch>
        </p:blipFill>
        <p:spPr bwMode="auto">
          <a:xfrm>
            <a:off x="228600" y="2286000"/>
            <a:ext cx="5029200" cy="22098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lstStyle/>
          <a:p>
            <a:r>
              <a:rPr lang="en-US" dirty="0" smtClean="0"/>
              <a:t>Chemical </a:t>
            </a:r>
            <a:r>
              <a:rPr lang="en-US" dirty="0" smtClean="0"/>
              <a:t>S</a:t>
            </a:r>
            <a:r>
              <a:rPr lang="en-US" dirty="0" smtClean="0"/>
              <a:t>hift</a:t>
            </a:r>
            <a:endParaRPr lang="en-US" dirty="0"/>
          </a:p>
        </p:txBody>
      </p:sp>
      <p:sp>
        <p:nvSpPr>
          <p:cNvPr id="11" name="TextBox 10"/>
          <p:cNvSpPr txBox="1"/>
          <p:nvPr/>
        </p:nvSpPr>
        <p:spPr>
          <a:xfrm>
            <a:off x="5257800" y="1447800"/>
            <a:ext cx="3733800" cy="3970318"/>
          </a:xfrm>
          <a:prstGeom prst="rect">
            <a:avLst/>
          </a:prstGeom>
          <a:noFill/>
        </p:spPr>
        <p:txBody>
          <a:bodyPr wrap="square" rtlCol="0">
            <a:spAutoFit/>
          </a:bodyPr>
          <a:lstStyle/>
          <a:p>
            <a:r>
              <a:rPr lang="en-US" sz="1200" dirty="0" smtClean="0">
                <a:solidFill>
                  <a:schemeClr val="bg1"/>
                </a:solidFill>
              </a:rPr>
              <a:t>The fat chemical shift at different </a:t>
            </a:r>
            <a:r>
              <a:rPr lang="en-US" sz="1200" i="1" dirty="0" smtClean="0">
                <a:solidFill>
                  <a:schemeClr val="bg1"/>
                </a:solidFill>
              </a:rPr>
              <a:t>k</a:t>
            </a:r>
            <a:r>
              <a:rPr lang="en-US" sz="1200" dirty="0" smtClean="0">
                <a:solidFill>
                  <a:schemeClr val="bg1"/>
                </a:solidFill>
              </a:rPr>
              <a:t>-space encoding scheme at 3.0T. The 80×80 gradient echo images are obtained from an axial view of a digital phantom with irregular shapes of oil (3.5ppm signal peak fat component) within a cylinder of water. The </a:t>
            </a:r>
            <a:r>
              <a:rPr lang="en-US" sz="1200" i="1" dirty="0" smtClean="0">
                <a:solidFill>
                  <a:schemeClr val="bg1"/>
                </a:solidFill>
              </a:rPr>
              <a:t>k</a:t>
            </a:r>
            <a:r>
              <a:rPr lang="en-US" sz="1200" dirty="0" smtClean="0">
                <a:solidFill>
                  <a:schemeClr val="bg1"/>
                </a:solidFill>
              </a:rPr>
              <a:t>-space at the top traverses from green color to red color for each image at the bottom. a: Image obtained with regular Cartesian readout with parameters TE/TR/α° = 50ms/10s/90°, receiver BW = 20kHz, frequency readout is in the up-down direction. b: Image obtained with EPI readout with parameters TE/TR/α°  = 50ms/10s/90°, receiver BW = 100kHz, 4 shots, echo train length = 20, echo spacing = 1ms, frequency readout is in the up-down direction. c: Image obtained with Spiral readout with parameters TE/TR/α° = 50ms/10s/90°, receiver BW = 200kHz, 16 shots, designed slew rate = 150T/m/s, designed gradient amplitude = 20mT/m. d: Image obtained with Radial readout with parameters TE/TR/α° = 50ms/10s/90°, 80 spokes with 100 samples per spoke. Sample angle linearly ranges from 0 to π.</a:t>
            </a:r>
            <a:endParaRPr lang="en-US" sz="1200" dirty="0">
              <a:solidFill>
                <a:schemeClr val="bg1"/>
              </a:solidFill>
            </a:endParaRPr>
          </a:p>
        </p:txBody>
      </p:sp>
      <p:pic>
        <p:nvPicPr>
          <p:cNvPr id="7" name="Picture 6"/>
          <p:cNvPicPr/>
          <p:nvPr/>
        </p:nvPicPr>
        <p:blipFill>
          <a:blip r:embed="rId3" cstate="print"/>
          <a:srcRect/>
          <a:stretch>
            <a:fillRect/>
          </a:stretch>
        </p:blipFill>
        <p:spPr bwMode="auto">
          <a:xfrm>
            <a:off x="228600" y="1905000"/>
            <a:ext cx="4962525" cy="26479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lstStyle/>
          <a:p>
            <a:r>
              <a:rPr lang="en-US" dirty="0" smtClean="0"/>
              <a:t>4D </a:t>
            </a:r>
            <a:r>
              <a:rPr lang="en-US" dirty="0" smtClean="0"/>
              <a:t>Dynamic </a:t>
            </a:r>
            <a:r>
              <a:rPr lang="en-US" dirty="0" smtClean="0"/>
              <a:t>MRI</a:t>
            </a:r>
            <a:endParaRPr lang="en-US" dirty="0"/>
          </a:p>
        </p:txBody>
      </p:sp>
      <p:sp>
        <p:nvSpPr>
          <p:cNvPr id="11" name="TextBox 10"/>
          <p:cNvSpPr txBox="1"/>
          <p:nvPr/>
        </p:nvSpPr>
        <p:spPr>
          <a:xfrm>
            <a:off x="5334000" y="2275344"/>
            <a:ext cx="3733800" cy="2677656"/>
          </a:xfrm>
          <a:prstGeom prst="rect">
            <a:avLst/>
          </a:prstGeom>
          <a:noFill/>
        </p:spPr>
        <p:txBody>
          <a:bodyPr wrap="square" rtlCol="0">
            <a:spAutoFit/>
          </a:bodyPr>
          <a:lstStyle/>
          <a:p>
            <a:r>
              <a:rPr lang="en-US" sz="1400" dirty="0" smtClean="0">
                <a:solidFill>
                  <a:schemeClr val="bg1"/>
                </a:solidFill>
              </a:rPr>
              <a:t>Simulating 2D 80×80 image acquisition for an oscillating sphere using a bSSFP sequence with continuous golden angle radial sampling for 4.5 s. Each image is reconstructed with 80 radial spokes. The imaging parameters are TE/TR/α° = 8ms/16ms/40°, continuous radial sampling at 111.246°golden angle increment with 80 samples per spoke. Notice that this sequence and reconstruction is for demonstration purpose, thus is not necessarily optimized for real 4D acquisition. </a:t>
            </a:r>
            <a:endParaRPr lang="en-US" sz="1400" dirty="0">
              <a:solidFill>
                <a:schemeClr val="bg1"/>
              </a:solidFill>
            </a:endParaRPr>
          </a:p>
        </p:txBody>
      </p:sp>
      <p:pic>
        <p:nvPicPr>
          <p:cNvPr id="76802" name="Picture 2"/>
          <p:cNvPicPr>
            <a:picLocks noChangeAspect="1" noChangeArrowheads="1"/>
          </p:cNvPicPr>
          <p:nvPr/>
        </p:nvPicPr>
        <p:blipFill>
          <a:blip r:embed="rId3"/>
          <a:srcRect/>
          <a:stretch>
            <a:fillRect/>
          </a:stretch>
        </p:blipFill>
        <p:spPr bwMode="auto">
          <a:xfrm>
            <a:off x="228600" y="2514600"/>
            <a:ext cx="5000625" cy="154305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lstStyle/>
          <a:p>
            <a:r>
              <a:rPr lang="en-US" dirty="0" smtClean="0"/>
              <a:t>MT </a:t>
            </a:r>
            <a:r>
              <a:rPr lang="en-US" dirty="0" smtClean="0"/>
              <a:t>Saturation</a:t>
            </a:r>
            <a:endParaRPr lang="en-US" dirty="0"/>
          </a:p>
        </p:txBody>
      </p:sp>
      <p:sp>
        <p:nvSpPr>
          <p:cNvPr id="11" name="TextBox 10"/>
          <p:cNvSpPr txBox="1"/>
          <p:nvPr/>
        </p:nvSpPr>
        <p:spPr>
          <a:xfrm>
            <a:off x="4876800" y="2209800"/>
            <a:ext cx="3733800" cy="2031325"/>
          </a:xfrm>
          <a:prstGeom prst="rect">
            <a:avLst/>
          </a:prstGeom>
          <a:noFill/>
        </p:spPr>
        <p:txBody>
          <a:bodyPr wrap="square" rtlCol="0">
            <a:spAutoFit/>
          </a:bodyPr>
          <a:lstStyle/>
          <a:p>
            <a:r>
              <a:rPr lang="en-US" sz="1400" dirty="0" smtClean="0">
                <a:solidFill>
                  <a:schemeClr val="bg1"/>
                </a:solidFill>
              </a:rPr>
              <a:t>Magnetization transfer measurements for a cartilage MT phantom. The imaging parameters are TR/TE = 60/8 ms, excitation flip angle α= 10° with the 20 ms Fermi MT saturation pulse. Images are displayed for MT flip angle </a:t>
            </a:r>
            <a:r>
              <a:rPr lang="en-US" sz="1400" dirty="0" err="1" smtClean="0">
                <a:solidFill>
                  <a:schemeClr val="bg1"/>
                </a:solidFill>
              </a:rPr>
              <a:t>α</a:t>
            </a:r>
            <a:r>
              <a:rPr lang="en-US" sz="1400" baseline="-25000" dirty="0" err="1" smtClean="0">
                <a:solidFill>
                  <a:schemeClr val="bg1"/>
                </a:solidFill>
              </a:rPr>
              <a:t>MT</a:t>
            </a:r>
            <a:r>
              <a:rPr lang="en-US" sz="1400" dirty="0" smtClean="0">
                <a:solidFill>
                  <a:schemeClr val="bg1"/>
                </a:solidFill>
              </a:rPr>
              <a:t>= 800°, offset frequency  = 0.1, 1, 10 and 100 KHz. Z-Spectrum is measured for </a:t>
            </a:r>
            <a:r>
              <a:rPr lang="en-US" sz="1400" dirty="0" err="1" smtClean="0">
                <a:solidFill>
                  <a:schemeClr val="bg1"/>
                </a:solidFill>
              </a:rPr>
              <a:t>α</a:t>
            </a:r>
            <a:r>
              <a:rPr lang="en-US" sz="1400" baseline="-25000" dirty="0" err="1" smtClean="0">
                <a:solidFill>
                  <a:schemeClr val="bg1"/>
                </a:solidFill>
              </a:rPr>
              <a:t>MT</a:t>
            </a:r>
            <a:r>
              <a:rPr lang="en-US" sz="1400" dirty="0" smtClean="0">
                <a:solidFill>
                  <a:schemeClr val="bg1"/>
                </a:solidFill>
              </a:rPr>
              <a:t>= 400°, 800° and 1600°, offset frequency range from 0.01 to 100 kHz. </a:t>
            </a:r>
            <a:endParaRPr lang="en-US" sz="1400" dirty="0">
              <a:solidFill>
                <a:schemeClr val="bg1"/>
              </a:solidFill>
            </a:endParaRPr>
          </a:p>
        </p:txBody>
      </p:sp>
      <p:pic>
        <p:nvPicPr>
          <p:cNvPr id="6" name="Picture 5"/>
          <p:cNvPicPr/>
          <p:nvPr/>
        </p:nvPicPr>
        <p:blipFill>
          <a:blip r:embed="rId3"/>
          <a:srcRect/>
          <a:stretch>
            <a:fillRect/>
          </a:stretch>
        </p:blipFill>
        <p:spPr bwMode="auto">
          <a:xfrm>
            <a:off x="838200" y="1219200"/>
            <a:ext cx="3657600" cy="3959679"/>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Conclusion</a:t>
            </a:r>
            <a:endParaRPr lang="en-US" dirty="0"/>
          </a:p>
        </p:txBody>
      </p:sp>
      <p:sp>
        <p:nvSpPr>
          <p:cNvPr id="10" name="Rectangle 67"/>
          <p:cNvSpPr txBox="1">
            <a:spLocks noChangeArrowheads="1"/>
          </p:cNvSpPr>
          <p:nvPr/>
        </p:nvSpPr>
        <p:spPr bwMode="auto">
          <a:xfrm>
            <a:off x="228600" y="1295400"/>
            <a:ext cx="8763000" cy="2667000"/>
          </a:xfrm>
          <a:prstGeom prst="rect">
            <a:avLst/>
          </a:prstGeom>
          <a:noFill/>
          <a:ln w="9525">
            <a:noFill/>
            <a:miter lim="800000"/>
            <a:headEnd/>
            <a:tailEnd/>
          </a:ln>
        </p:spPr>
        <p:txBody>
          <a:bodyPr/>
          <a:lstStyle/>
          <a:p>
            <a:pPr marL="342900" indent="-342900">
              <a:lnSpc>
                <a:spcPct val="80000"/>
              </a:lnSpc>
              <a:spcBef>
                <a:spcPct val="20000"/>
              </a:spcBef>
              <a:buFont typeface="Wingdings" pitchFamily="2" charset="2"/>
              <a:buChar char="§"/>
              <a:defRPr/>
            </a:pPr>
            <a:r>
              <a:rPr lang="en-US" sz="2800" kern="0" dirty="0" smtClean="0">
                <a:solidFill>
                  <a:srgbClr val="EAEAEA"/>
                </a:solidFill>
                <a:latin typeface="Times New Roman" pitchFamily="18" charset="0"/>
                <a:cs typeface="Times New Roman" pitchFamily="18" charset="0"/>
              </a:rPr>
              <a:t>Demonstrate the features of MRiLab simulation for :</a:t>
            </a:r>
          </a:p>
          <a:p>
            <a:pPr marL="1257300" lvl="2" indent="-342900">
              <a:lnSpc>
                <a:spcPct val="80000"/>
              </a:lnSpc>
              <a:spcBef>
                <a:spcPct val="20000"/>
              </a:spcBef>
              <a:buFont typeface="Wingdings" pitchFamily="2" charset="2"/>
              <a:buChar char="q"/>
              <a:defRPr/>
            </a:pPr>
            <a:r>
              <a:rPr lang="en-US" sz="2800" kern="0" dirty="0" smtClean="0">
                <a:solidFill>
                  <a:srgbClr val="EAEAEA"/>
                </a:solidFill>
                <a:latin typeface="Times New Roman" pitchFamily="18" charset="0"/>
                <a:cs typeface="Times New Roman" pitchFamily="18" charset="0"/>
              </a:rPr>
              <a:t>simulating various types of MR phenomena</a:t>
            </a:r>
          </a:p>
          <a:p>
            <a:pPr marL="1257300" lvl="2" indent="-342900">
              <a:lnSpc>
                <a:spcPct val="80000"/>
              </a:lnSpc>
              <a:spcBef>
                <a:spcPct val="20000"/>
              </a:spcBef>
              <a:buFont typeface="Wingdings" pitchFamily="2" charset="2"/>
              <a:buChar char="q"/>
              <a:defRPr/>
            </a:pPr>
            <a:r>
              <a:rPr lang="en-US" sz="2800" kern="0" dirty="0" smtClean="0">
                <a:solidFill>
                  <a:srgbClr val="EAEAEA"/>
                </a:solidFill>
                <a:latin typeface="Times New Roman" pitchFamily="18" charset="0"/>
                <a:cs typeface="Times New Roman" pitchFamily="18" charset="0"/>
              </a:rPr>
              <a:t>capable of handling efficient simulation in parallel</a:t>
            </a:r>
          </a:p>
          <a:p>
            <a:pPr marL="1257300" lvl="2" indent="-342900">
              <a:lnSpc>
                <a:spcPct val="80000"/>
              </a:lnSpc>
              <a:spcBef>
                <a:spcPct val="20000"/>
              </a:spcBef>
              <a:buFont typeface="Wingdings" pitchFamily="2" charset="2"/>
              <a:buChar char="q"/>
              <a:defRPr/>
            </a:pPr>
            <a:r>
              <a:rPr lang="en-US" sz="2800" kern="0" dirty="0" smtClean="0">
                <a:solidFill>
                  <a:srgbClr val="EAEAEA"/>
                </a:solidFill>
                <a:latin typeface="Times New Roman" pitchFamily="18" charset="0"/>
                <a:cs typeface="Times New Roman" pitchFamily="18" charset="0"/>
              </a:rPr>
              <a:t>enriched functions for MR experiment design, image reconstruction and analysis</a:t>
            </a:r>
          </a:p>
          <a:p>
            <a:pPr marL="1257300" lvl="2" indent="-342900">
              <a:lnSpc>
                <a:spcPct val="80000"/>
              </a:lnSpc>
              <a:spcBef>
                <a:spcPct val="20000"/>
              </a:spcBef>
              <a:buFont typeface="Wingdings" pitchFamily="2" charset="2"/>
              <a:buChar char="q"/>
              <a:defRPr/>
            </a:pPr>
            <a:r>
              <a:rPr lang="en-US" sz="2800" kern="0" dirty="0" smtClean="0">
                <a:solidFill>
                  <a:srgbClr val="EAEAEA"/>
                </a:solidFill>
                <a:latin typeface="Times New Roman" pitchFamily="18" charset="0"/>
                <a:cs typeface="Times New Roman" pitchFamily="18" charset="0"/>
              </a:rPr>
              <a:t>finally, a fun tool to use</a:t>
            </a:r>
          </a:p>
        </p:txBody>
      </p:sp>
      <p:sp>
        <p:nvSpPr>
          <p:cNvPr id="4" name="Rectangle 3"/>
          <p:cNvSpPr/>
          <p:nvPr/>
        </p:nvSpPr>
        <p:spPr>
          <a:xfrm>
            <a:off x="1143000" y="1524000"/>
            <a:ext cx="533400" cy="646331"/>
          </a:xfrm>
          <a:prstGeom prst="rect">
            <a:avLst/>
          </a:prstGeom>
        </p:spPr>
        <p:txBody>
          <a:bodyPr wrap="square">
            <a:spAutoFit/>
          </a:bodyPr>
          <a:lstStyle/>
          <a:p>
            <a:r>
              <a:rPr lang="en-US" sz="3600" b="1" dirty="0" smtClean="0">
                <a:solidFill>
                  <a:srgbClr val="00FF00"/>
                </a:solidFill>
                <a:latin typeface="Times New Roman" pitchFamily="18" charset="0"/>
                <a:cs typeface="Times New Roman" pitchFamily="18" charset="0"/>
                <a:sym typeface="Wingdings" pitchFamily="2" charset="2"/>
              </a:rPr>
              <a:t></a:t>
            </a:r>
            <a:endParaRPr lang="en-CA" sz="3600" dirty="0"/>
          </a:p>
        </p:txBody>
      </p:sp>
      <p:sp>
        <p:nvSpPr>
          <p:cNvPr id="5" name="Rectangle 4"/>
          <p:cNvSpPr/>
          <p:nvPr/>
        </p:nvSpPr>
        <p:spPr>
          <a:xfrm>
            <a:off x="1143000" y="1981200"/>
            <a:ext cx="533400" cy="646331"/>
          </a:xfrm>
          <a:prstGeom prst="rect">
            <a:avLst/>
          </a:prstGeom>
        </p:spPr>
        <p:txBody>
          <a:bodyPr wrap="square">
            <a:spAutoFit/>
          </a:bodyPr>
          <a:lstStyle/>
          <a:p>
            <a:r>
              <a:rPr lang="en-US" sz="3600" b="1" dirty="0" smtClean="0">
                <a:solidFill>
                  <a:srgbClr val="00FF00"/>
                </a:solidFill>
                <a:latin typeface="Times New Roman" pitchFamily="18" charset="0"/>
                <a:cs typeface="Times New Roman" pitchFamily="18" charset="0"/>
                <a:sym typeface="Wingdings" pitchFamily="2" charset="2"/>
              </a:rPr>
              <a:t></a:t>
            </a:r>
            <a:endParaRPr lang="en-CA" sz="3600" dirty="0"/>
          </a:p>
        </p:txBody>
      </p:sp>
      <p:sp>
        <p:nvSpPr>
          <p:cNvPr id="6" name="Rectangle 5"/>
          <p:cNvSpPr/>
          <p:nvPr/>
        </p:nvSpPr>
        <p:spPr>
          <a:xfrm>
            <a:off x="1143000" y="2362200"/>
            <a:ext cx="533400" cy="646331"/>
          </a:xfrm>
          <a:prstGeom prst="rect">
            <a:avLst/>
          </a:prstGeom>
        </p:spPr>
        <p:txBody>
          <a:bodyPr wrap="square">
            <a:spAutoFit/>
          </a:bodyPr>
          <a:lstStyle/>
          <a:p>
            <a:r>
              <a:rPr lang="en-US" sz="3600" b="1" dirty="0" smtClean="0">
                <a:solidFill>
                  <a:srgbClr val="00FF00"/>
                </a:solidFill>
                <a:latin typeface="Times New Roman" pitchFamily="18" charset="0"/>
                <a:cs typeface="Times New Roman" pitchFamily="18" charset="0"/>
                <a:sym typeface="Wingdings" pitchFamily="2" charset="2"/>
              </a:rPr>
              <a:t></a:t>
            </a:r>
            <a:endParaRPr lang="en-CA" sz="3600" dirty="0"/>
          </a:p>
        </p:txBody>
      </p:sp>
      <p:sp>
        <p:nvSpPr>
          <p:cNvPr id="9" name="Rectangle 8"/>
          <p:cNvSpPr/>
          <p:nvPr/>
        </p:nvSpPr>
        <p:spPr>
          <a:xfrm>
            <a:off x="1143000" y="3124200"/>
            <a:ext cx="533400" cy="646331"/>
          </a:xfrm>
          <a:prstGeom prst="rect">
            <a:avLst/>
          </a:prstGeom>
        </p:spPr>
        <p:txBody>
          <a:bodyPr wrap="square">
            <a:spAutoFit/>
          </a:bodyPr>
          <a:lstStyle/>
          <a:p>
            <a:r>
              <a:rPr lang="en-US" sz="3600" b="1" dirty="0" smtClean="0">
                <a:solidFill>
                  <a:srgbClr val="00FF00"/>
                </a:solidFill>
                <a:latin typeface="Times New Roman" pitchFamily="18" charset="0"/>
                <a:cs typeface="Times New Roman" pitchFamily="18" charset="0"/>
                <a:sym typeface="Wingdings" pitchFamily="2" charset="2"/>
              </a:rPr>
              <a:t></a:t>
            </a:r>
            <a:endParaRPr lang="en-CA" sz="3600" dirty="0"/>
          </a:p>
        </p:txBody>
      </p:sp>
      <p:sp>
        <p:nvSpPr>
          <p:cNvPr id="12" name="Rectangle 67"/>
          <p:cNvSpPr txBox="1">
            <a:spLocks noChangeArrowheads="1"/>
          </p:cNvSpPr>
          <p:nvPr/>
        </p:nvSpPr>
        <p:spPr bwMode="auto">
          <a:xfrm>
            <a:off x="228600" y="4038600"/>
            <a:ext cx="8763000" cy="1981200"/>
          </a:xfrm>
          <a:prstGeom prst="rect">
            <a:avLst/>
          </a:prstGeom>
          <a:noFill/>
          <a:ln w="9525">
            <a:noFill/>
            <a:miter lim="800000"/>
            <a:headEnd/>
            <a:tailEnd/>
          </a:ln>
        </p:spPr>
        <p:txBody>
          <a:bodyPr/>
          <a:lstStyle/>
          <a:p>
            <a:pPr marL="342900" indent="-342900">
              <a:lnSpc>
                <a:spcPct val="80000"/>
              </a:lnSpc>
              <a:spcBef>
                <a:spcPct val="20000"/>
              </a:spcBef>
              <a:buFont typeface="Wingdings" pitchFamily="2" charset="2"/>
              <a:buChar char="§"/>
              <a:defRPr/>
            </a:pPr>
            <a:r>
              <a:rPr lang="en-US" sz="2800" kern="0" dirty="0" smtClean="0">
                <a:solidFill>
                  <a:srgbClr val="EAEAEA"/>
                </a:solidFill>
                <a:latin typeface="Times New Roman" pitchFamily="18" charset="0"/>
                <a:cs typeface="Times New Roman" pitchFamily="18" charset="0"/>
              </a:rPr>
              <a:t>The MRiLab is released as </a:t>
            </a:r>
            <a:r>
              <a:rPr lang="en-US" sz="2800" kern="0" dirty="0" smtClean="0">
                <a:solidFill>
                  <a:srgbClr val="FFC000"/>
                </a:solidFill>
                <a:latin typeface="Times New Roman" pitchFamily="18" charset="0"/>
                <a:cs typeface="Times New Roman" pitchFamily="18" charset="0"/>
              </a:rPr>
              <a:t>an open source free software</a:t>
            </a:r>
            <a:r>
              <a:rPr lang="en-US" sz="2800" kern="0" dirty="0" smtClean="0">
                <a:solidFill>
                  <a:srgbClr val="EAEAEA"/>
                </a:solidFill>
                <a:latin typeface="Times New Roman" pitchFamily="18" charset="0"/>
                <a:cs typeface="Times New Roman" pitchFamily="18" charset="0"/>
              </a:rPr>
              <a:t>, and can be downloaded at </a:t>
            </a:r>
          </a:p>
          <a:p>
            <a:pPr marL="1257300" lvl="2" indent="-342900">
              <a:lnSpc>
                <a:spcPct val="80000"/>
              </a:lnSpc>
              <a:spcBef>
                <a:spcPct val="20000"/>
              </a:spcBef>
              <a:defRPr/>
            </a:pPr>
            <a:r>
              <a:rPr lang="en-US" sz="2800" kern="0" dirty="0" smtClean="0">
                <a:solidFill>
                  <a:srgbClr val="EAEAEA"/>
                </a:solidFill>
                <a:latin typeface="Times New Roman" pitchFamily="18" charset="0"/>
                <a:cs typeface="Times New Roman" pitchFamily="18" charset="0"/>
              </a:rPr>
              <a:t>		</a:t>
            </a:r>
          </a:p>
          <a:p>
            <a:pPr marL="1257300" lvl="2" indent="-342900">
              <a:lnSpc>
                <a:spcPct val="80000"/>
              </a:lnSpc>
              <a:spcBef>
                <a:spcPct val="20000"/>
              </a:spcBef>
              <a:defRPr/>
            </a:pPr>
            <a:r>
              <a:rPr lang="en-US" sz="2800" kern="0" dirty="0" smtClean="0">
                <a:solidFill>
                  <a:srgbClr val="EAEAEA"/>
                </a:solidFill>
                <a:latin typeface="Times New Roman" pitchFamily="18" charset="0"/>
                <a:cs typeface="Times New Roman" pitchFamily="18" charset="0"/>
              </a:rPr>
              <a:t>		  </a:t>
            </a:r>
            <a:r>
              <a:rPr lang="en-US" sz="2800" u="sng" kern="0" dirty="0" smtClean="0">
                <a:solidFill>
                  <a:srgbClr val="FFC000"/>
                </a:solidFill>
                <a:latin typeface="Times New Roman" pitchFamily="18" charset="0"/>
                <a:cs typeface="Times New Roman" pitchFamily="18" charset="0"/>
              </a:rPr>
              <a:t>http://mrilab.sourceforge.net/</a:t>
            </a:r>
          </a:p>
          <a:p>
            <a:pPr marL="800100" lvl="1" indent="-342900">
              <a:lnSpc>
                <a:spcPct val="80000"/>
              </a:lnSpc>
              <a:spcBef>
                <a:spcPct val="20000"/>
              </a:spcBef>
              <a:buFont typeface="Wingdings" pitchFamily="2" charset="2"/>
              <a:buChar char="§"/>
              <a:defRPr/>
            </a:pPr>
            <a:endParaRPr lang="en-US" sz="2800" kern="0" dirty="0" smtClean="0">
              <a:solidFill>
                <a:srgbClr val="EAEAEA"/>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pic>
        <p:nvPicPr>
          <p:cNvPr id="1026" name="Picture 2" descr="C:\Users\fliu\Desktop\193322_189508727761041_189504447761469_499037_6923507_o.jpg"/>
          <p:cNvPicPr>
            <a:picLocks noChangeAspect="1" noChangeArrowheads="1"/>
          </p:cNvPicPr>
          <p:nvPr/>
        </p:nvPicPr>
        <p:blipFill>
          <a:blip r:embed="rId2" cstate="print"/>
          <a:srcRect/>
          <a:stretch>
            <a:fillRect/>
          </a:stretch>
        </p:blipFill>
        <p:spPr bwMode="auto">
          <a:xfrm>
            <a:off x="1447800" y="914400"/>
            <a:ext cx="6242050" cy="4154488"/>
          </a:xfrm>
          <a:prstGeom prst="rect">
            <a:avLst/>
          </a:prstGeom>
          <a:noFill/>
        </p:spPr>
      </p:pic>
      <p:sp>
        <p:nvSpPr>
          <p:cNvPr id="4" name="TextBox 3"/>
          <p:cNvSpPr txBox="1"/>
          <p:nvPr/>
        </p:nvSpPr>
        <p:spPr>
          <a:xfrm>
            <a:off x="1447800" y="5257800"/>
            <a:ext cx="6248400" cy="830997"/>
          </a:xfrm>
          <a:prstGeom prst="rect">
            <a:avLst/>
          </a:prstGeom>
          <a:noFill/>
        </p:spPr>
        <p:txBody>
          <a:bodyPr wrap="square" rtlCol="0">
            <a:spAutoFit/>
          </a:bodyPr>
          <a:lstStyle/>
          <a:p>
            <a:pPr algn="ctr"/>
            <a:r>
              <a:rPr lang="en-US" sz="2400" dirty="0" smtClean="0">
                <a:solidFill>
                  <a:schemeClr val="bg1"/>
                </a:solidFill>
              </a:rPr>
              <a:t>Wisconsin Institute for Medical Research</a:t>
            </a:r>
          </a:p>
          <a:p>
            <a:pPr algn="ctr"/>
            <a:r>
              <a:rPr lang="en-US" sz="2400" dirty="0" smtClean="0">
                <a:solidFill>
                  <a:schemeClr val="bg1"/>
                </a:solidFill>
              </a:rPr>
              <a:t>University of Wisconsin - Madison </a:t>
            </a:r>
            <a:endParaRPr lang="en-US" sz="2400" dirty="0">
              <a:solidFill>
                <a:schemeClr val="bg1"/>
              </a:solidFill>
            </a:endParaRPr>
          </a:p>
        </p:txBody>
      </p:sp>
      <p:sp>
        <p:nvSpPr>
          <p:cNvPr id="5" name="Text Box 5"/>
          <p:cNvSpPr txBox="1">
            <a:spLocks noChangeArrowheads="1"/>
          </p:cNvSpPr>
          <p:nvPr/>
        </p:nvSpPr>
        <p:spPr bwMode="auto">
          <a:xfrm>
            <a:off x="6629400" y="6534150"/>
            <a:ext cx="2514601" cy="323165"/>
          </a:xfrm>
          <a:prstGeom prst="rect">
            <a:avLst/>
          </a:prstGeom>
          <a:noFill/>
          <a:ln w="12700">
            <a:noFill/>
            <a:miter lim="800000"/>
            <a:headEnd/>
            <a:tailEnd/>
          </a:ln>
        </p:spPr>
        <p:txBody>
          <a:bodyPr wrap="square">
            <a:spAutoFit/>
          </a:bodyPr>
          <a:lstStyle/>
          <a:p>
            <a:pPr algn="ctr" eaLnBrk="0" hangingPunct="0"/>
            <a:r>
              <a:rPr lang="en-US" sz="1500" b="1" dirty="0" smtClean="0">
                <a:solidFill>
                  <a:srgbClr val="EAEAEA"/>
                </a:solidFill>
                <a:latin typeface="Times New Roman" pitchFamily="18" charset="0"/>
                <a:cs typeface="Times New Roman" pitchFamily="18" charset="0"/>
              </a:rPr>
              <a:t>Contact: leoliuf@gmail.com</a:t>
            </a:r>
            <a:endParaRPr lang="en-US" sz="1500" b="1" dirty="0">
              <a:solidFill>
                <a:srgbClr val="EAEAEA"/>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lstStyle/>
          <a:p>
            <a:r>
              <a:rPr lang="en-US" dirty="0" smtClean="0"/>
              <a:t>MRI Simulation</a:t>
            </a:r>
            <a:endParaRPr lang="en-US" dirty="0"/>
          </a:p>
        </p:txBody>
      </p:sp>
      <p:sp>
        <p:nvSpPr>
          <p:cNvPr id="31" name="Rectangle 30"/>
          <p:cNvSpPr/>
          <p:nvPr/>
        </p:nvSpPr>
        <p:spPr>
          <a:xfrm>
            <a:off x="457200" y="1524000"/>
            <a:ext cx="8458200" cy="4247317"/>
          </a:xfrm>
          <a:prstGeom prst="rect">
            <a:avLst/>
          </a:prstGeom>
        </p:spPr>
        <p:txBody>
          <a:bodyPr wrap="square">
            <a:spAutoFit/>
          </a:bodyPr>
          <a:lstStyle/>
          <a:p>
            <a:pPr>
              <a:buFont typeface="Wingdings" pitchFamily="2" charset="2"/>
              <a:buChar char="§"/>
            </a:pPr>
            <a:r>
              <a:rPr lang="en-US" dirty="0" smtClean="0">
                <a:solidFill>
                  <a:schemeClr val="bg1"/>
                </a:solidFill>
                <a:latin typeface="Arial" pitchFamily="34" charset="0"/>
                <a:cs typeface="Arial" pitchFamily="34" charset="0"/>
              </a:rPr>
              <a:t>  Digital simulation can dramatically speed the understanding and development of new MR imaging methods. </a:t>
            </a:r>
          </a:p>
          <a:p>
            <a:pPr>
              <a:buFont typeface="Wingdings" pitchFamily="2" charset="2"/>
              <a:buChar char="§"/>
            </a:pPr>
            <a:endParaRPr lang="en-US" dirty="0" smtClean="0">
              <a:solidFill>
                <a:schemeClr val="bg1"/>
              </a:solidFill>
              <a:latin typeface="Arial" pitchFamily="34" charset="0"/>
              <a:cs typeface="Arial" pitchFamily="34" charset="0"/>
            </a:endParaRPr>
          </a:p>
          <a:p>
            <a:pPr>
              <a:buFont typeface="Wingdings" pitchFamily="2" charset="2"/>
              <a:buChar char="§"/>
            </a:pPr>
            <a:r>
              <a:rPr lang="en-US" dirty="0" smtClean="0">
                <a:solidFill>
                  <a:schemeClr val="bg1"/>
                </a:solidFill>
              </a:rPr>
              <a:t>  To numerically simulate spin evolution for large spin system, current available simulation packages typically employ dedicated computation architecture (e.g. computer grid and cluster) which is expensive and thus limited for convenient use.</a:t>
            </a:r>
          </a:p>
          <a:p>
            <a:pPr>
              <a:buFont typeface="Wingdings" pitchFamily="2" charset="2"/>
              <a:buChar char="§"/>
            </a:pPr>
            <a:endParaRPr lang="en-US" dirty="0" smtClean="0">
              <a:solidFill>
                <a:schemeClr val="bg1"/>
              </a:solidFill>
            </a:endParaRPr>
          </a:p>
          <a:p>
            <a:pPr>
              <a:buFont typeface="Wingdings" pitchFamily="2" charset="2"/>
              <a:buChar char="§"/>
            </a:pPr>
            <a:r>
              <a:rPr lang="en-US" dirty="0" smtClean="0">
                <a:solidFill>
                  <a:schemeClr val="bg1"/>
                </a:solidFill>
              </a:rPr>
              <a:t>  Limited functions were provided in previous tools for modeling multiple receiving and transmitting coil relevant experiments.</a:t>
            </a:r>
          </a:p>
          <a:p>
            <a:pPr>
              <a:buFont typeface="Wingdings" pitchFamily="2" charset="2"/>
              <a:buChar char="§"/>
            </a:pPr>
            <a:endParaRPr lang="en-US" dirty="0" smtClean="0">
              <a:solidFill>
                <a:schemeClr val="bg1"/>
              </a:solidFill>
            </a:endParaRPr>
          </a:p>
          <a:p>
            <a:pPr>
              <a:buFont typeface="Wingdings" pitchFamily="2" charset="2"/>
              <a:buChar char="§"/>
            </a:pPr>
            <a:r>
              <a:rPr lang="en-US" dirty="0" smtClean="0">
                <a:solidFill>
                  <a:schemeClr val="bg1"/>
                </a:solidFill>
              </a:rPr>
              <a:t>  No tools were provided capable of simulating complex spin models such as those existing in realistic tissue exhibiting multi-pool water exchange environment.</a:t>
            </a:r>
          </a:p>
          <a:p>
            <a:endParaRPr lang="en-US" dirty="0" smtClean="0">
              <a:solidFill>
                <a:schemeClr val="bg1"/>
              </a:solidFill>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lstStyle/>
          <a:p>
            <a:r>
              <a:rPr lang="en-US" dirty="0" smtClean="0"/>
              <a:t>MRI Lab - MRiLab</a:t>
            </a:r>
            <a:endParaRPr lang="en-US" dirty="0"/>
          </a:p>
        </p:txBody>
      </p:sp>
      <p:sp>
        <p:nvSpPr>
          <p:cNvPr id="34" name="Rectangle 33"/>
          <p:cNvSpPr/>
          <p:nvPr/>
        </p:nvSpPr>
        <p:spPr>
          <a:xfrm>
            <a:off x="1066800" y="2438400"/>
            <a:ext cx="7239000" cy="2585323"/>
          </a:xfrm>
          <a:prstGeom prst="rect">
            <a:avLst/>
          </a:prstGeom>
        </p:spPr>
        <p:txBody>
          <a:bodyPr wrap="square">
            <a:spAutoFit/>
          </a:bodyPr>
          <a:lstStyle/>
          <a:p>
            <a:endParaRPr lang="en-US" sz="1200" dirty="0" smtClean="0">
              <a:solidFill>
                <a:schemeClr val="bg1"/>
              </a:solidFill>
            </a:endParaRPr>
          </a:p>
          <a:p>
            <a:pPr lvl="1" algn="just">
              <a:lnSpc>
                <a:spcPct val="150000"/>
              </a:lnSpc>
              <a:buFont typeface="Wingdings" pitchFamily="2" charset="2"/>
              <a:buChar char="q"/>
            </a:pPr>
            <a:r>
              <a:rPr lang="en-US" sz="2000" dirty="0" smtClean="0">
                <a:solidFill>
                  <a:schemeClr val="bg1"/>
                </a:solidFill>
                <a:latin typeface="Arial" pitchFamily="34" charset="0"/>
                <a:cs typeface="Arial" pitchFamily="34" charset="0"/>
              </a:rPr>
              <a:t>Highly interactive program-free graphic user-interface</a:t>
            </a:r>
          </a:p>
          <a:p>
            <a:pPr lvl="1" algn="just">
              <a:lnSpc>
                <a:spcPct val="150000"/>
              </a:lnSpc>
              <a:buFont typeface="Wingdings" pitchFamily="2" charset="2"/>
              <a:buChar char="q"/>
            </a:pPr>
            <a:r>
              <a:rPr lang="en-US" sz="2000" dirty="0" smtClean="0">
                <a:solidFill>
                  <a:schemeClr val="bg1"/>
                </a:solidFill>
                <a:latin typeface="Arial" pitchFamily="34" charset="0"/>
                <a:cs typeface="Arial" pitchFamily="34" charset="0"/>
              </a:rPr>
              <a:t>RF and gradient modules for B1 and B0 field analysis</a:t>
            </a:r>
          </a:p>
          <a:p>
            <a:pPr lvl="1" algn="just">
              <a:lnSpc>
                <a:spcPct val="150000"/>
              </a:lnSpc>
              <a:buFont typeface="Wingdings" pitchFamily="2" charset="2"/>
              <a:buChar char="q"/>
            </a:pPr>
            <a:r>
              <a:rPr lang="en-US" sz="2000" dirty="0" smtClean="0">
                <a:solidFill>
                  <a:schemeClr val="bg1"/>
                </a:solidFill>
                <a:latin typeface="Arial" pitchFamily="34" charset="0"/>
                <a:cs typeface="Arial" pitchFamily="34" charset="0"/>
              </a:rPr>
              <a:t>Graphical pulse sequences design and analysis</a:t>
            </a:r>
          </a:p>
          <a:p>
            <a:pPr lvl="1" algn="just">
              <a:lnSpc>
                <a:spcPct val="150000"/>
              </a:lnSpc>
              <a:buFont typeface="Wingdings" pitchFamily="2" charset="2"/>
              <a:buChar char="q"/>
            </a:pPr>
            <a:r>
              <a:rPr lang="en-US" sz="2000" dirty="0" smtClean="0">
                <a:solidFill>
                  <a:schemeClr val="bg1"/>
                </a:solidFill>
                <a:latin typeface="Arial" pitchFamily="34" charset="0"/>
                <a:cs typeface="Arial" pitchFamily="34" charset="0"/>
              </a:rPr>
              <a:t>Fast parallelized simulation for tissue response in 3D</a:t>
            </a:r>
          </a:p>
          <a:p>
            <a:pPr lvl="1" algn="just">
              <a:lnSpc>
                <a:spcPct val="150000"/>
              </a:lnSpc>
              <a:buFont typeface="Wingdings" pitchFamily="2" charset="2"/>
              <a:buChar char="q"/>
            </a:pPr>
            <a:r>
              <a:rPr lang="en-US" sz="2000" dirty="0" smtClean="0">
                <a:solidFill>
                  <a:schemeClr val="bg1"/>
                </a:solidFill>
                <a:latin typeface="Arial" pitchFamily="34" charset="0"/>
                <a:cs typeface="Arial" pitchFamily="34" charset="0"/>
              </a:rPr>
              <a:t>Low computation power requirement</a:t>
            </a:r>
          </a:p>
        </p:txBody>
      </p:sp>
      <p:sp>
        <p:nvSpPr>
          <p:cNvPr id="12" name="Rectangle 11"/>
          <p:cNvSpPr/>
          <p:nvPr/>
        </p:nvSpPr>
        <p:spPr>
          <a:xfrm>
            <a:off x="457200" y="1134070"/>
            <a:ext cx="8382000" cy="1200329"/>
          </a:xfrm>
          <a:prstGeom prst="rect">
            <a:avLst/>
          </a:prstGeom>
        </p:spPr>
        <p:txBody>
          <a:bodyPr wrap="square">
            <a:spAutoFit/>
          </a:bodyPr>
          <a:lstStyle/>
          <a:p>
            <a:pPr algn="just"/>
            <a:r>
              <a:rPr lang="en-US" sz="2400" dirty="0" smtClean="0">
                <a:solidFill>
                  <a:schemeClr val="bg1"/>
                </a:solidFill>
                <a:latin typeface="Arial" pitchFamily="34" charset="0"/>
                <a:cs typeface="Arial" pitchFamily="34" charset="0"/>
              </a:rPr>
              <a:t>We have developed a novel simulation package named ‘</a:t>
            </a:r>
            <a:r>
              <a:rPr lang="en-US" sz="2400" dirty="0" smtClean="0">
                <a:solidFill>
                  <a:srgbClr val="FFC000"/>
                </a:solidFill>
                <a:latin typeface="Arial" pitchFamily="34" charset="0"/>
                <a:cs typeface="Arial" pitchFamily="34" charset="0"/>
              </a:rPr>
              <a:t>MRiLab</a:t>
            </a:r>
            <a:r>
              <a:rPr lang="en-US" sz="2400" dirty="0" smtClean="0">
                <a:solidFill>
                  <a:schemeClr val="bg1"/>
                </a:solidFill>
                <a:latin typeface="Arial" pitchFamily="34" charset="0"/>
                <a:cs typeface="Arial" pitchFamily="34" charset="0"/>
              </a:rPr>
              <a:t>’ for performing fast 3D parallelized MRI numerical simulation on a simple desktop computer. MRiLab features</a:t>
            </a:r>
            <a:r>
              <a:rPr lang="en-US" sz="2400" dirty="0" smtClean="0">
                <a:solidFill>
                  <a:schemeClr val="bg1"/>
                </a:solidFill>
              </a:rPr>
              <a:t>:</a:t>
            </a:r>
          </a:p>
        </p:txBody>
      </p:sp>
      <p:sp>
        <p:nvSpPr>
          <p:cNvPr id="6" name="Rectangle 5"/>
          <p:cNvSpPr/>
          <p:nvPr/>
        </p:nvSpPr>
        <p:spPr>
          <a:xfrm>
            <a:off x="1447800" y="2554069"/>
            <a:ext cx="533400" cy="646331"/>
          </a:xfrm>
          <a:prstGeom prst="rect">
            <a:avLst/>
          </a:prstGeom>
        </p:spPr>
        <p:txBody>
          <a:bodyPr wrap="square">
            <a:spAutoFit/>
          </a:bodyPr>
          <a:lstStyle/>
          <a:p>
            <a:r>
              <a:rPr lang="en-US" sz="3600" b="1" dirty="0" smtClean="0">
                <a:solidFill>
                  <a:srgbClr val="00FF00"/>
                </a:solidFill>
                <a:latin typeface="Times New Roman" pitchFamily="18" charset="0"/>
                <a:cs typeface="Times New Roman" pitchFamily="18" charset="0"/>
                <a:sym typeface="Wingdings" pitchFamily="2" charset="2"/>
              </a:rPr>
              <a:t></a:t>
            </a:r>
            <a:endParaRPr lang="en-CA" sz="3600" dirty="0"/>
          </a:p>
        </p:txBody>
      </p:sp>
      <p:sp>
        <p:nvSpPr>
          <p:cNvPr id="7" name="Rectangle 6"/>
          <p:cNvSpPr/>
          <p:nvPr/>
        </p:nvSpPr>
        <p:spPr>
          <a:xfrm>
            <a:off x="1447800" y="3011269"/>
            <a:ext cx="533400" cy="646331"/>
          </a:xfrm>
          <a:prstGeom prst="rect">
            <a:avLst/>
          </a:prstGeom>
        </p:spPr>
        <p:txBody>
          <a:bodyPr wrap="square">
            <a:spAutoFit/>
          </a:bodyPr>
          <a:lstStyle/>
          <a:p>
            <a:r>
              <a:rPr lang="en-US" sz="3600" b="1" dirty="0" smtClean="0">
                <a:solidFill>
                  <a:srgbClr val="00FF00"/>
                </a:solidFill>
                <a:latin typeface="Times New Roman" pitchFamily="18" charset="0"/>
                <a:cs typeface="Times New Roman" pitchFamily="18" charset="0"/>
                <a:sym typeface="Wingdings" pitchFamily="2" charset="2"/>
              </a:rPr>
              <a:t></a:t>
            </a:r>
            <a:endParaRPr lang="en-CA" sz="3600" dirty="0"/>
          </a:p>
        </p:txBody>
      </p:sp>
      <p:sp>
        <p:nvSpPr>
          <p:cNvPr id="8" name="Rectangle 7"/>
          <p:cNvSpPr/>
          <p:nvPr/>
        </p:nvSpPr>
        <p:spPr>
          <a:xfrm>
            <a:off x="1447800" y="3468469"/>
            <a:ext cx="533400" cy="646331"/>
          </a:xfrm>
          <a:prstGeom prst="rect">
            <a:avLst/>
          </a:prstGeom>
        </p:spPr>
        <p:txBody>
          <a:bodyPr wrap="square">
            <a:spAutoFit/>
          </a:bodyPr>
          <a:lstStyle/>
          <a:p>
            <a:r>
              <a:rPr lang="en-US" sz="3600" b="1" dirty="0" smtClean="0">
                <a:solidFill>
                  <a:srgbClr val="00FF00"/>
                </a:solidFill>
                <a:latin typeface="Times New Roman" pitchFamily="18" charset="0"/>
                <a:cs typeface="Times New Roman" pitchFamily="18" charset="0"/>
                <a:sym typeface="Wingdings" pitchFamily="2" charset="2"/>
              </a:rPr>
              <a:t></a:t>
            </a:r>
            <a:endParaRPr lang="en-CA" sz="3600" dirty="0"/>
          </a:p>
        </p:txBody>
      </p:sp>
      <p:sp>
        <p:nvSpPr>
          <p:cNvPr id="9" name="Rectangle 8"/>
          <p:cNvSpPr/>
          <p:nvPr/>
        </p:nvSpPr>
        <p:spPr>
          <a:xfrm>
            <a:off x="1447800" y="3925669"/>
            <a:ext cx="533400" cy="646331"/>
          </a:xfrm>
          <a:prstGeom prst="rect">
            <a:avLst/>
          </a:prstGeom>
        </p:spPr>
        <p:txBody>
          <a:bodyPr wrap="square">
            <a:spAutoFit/>
          </a:bodyPr>
          <a:lstStyle/>
          <a:p>
            <a:r>
              <a:rPr lang="en-US" sz="3600" b="1" dirty="0" smtClean="0">
                <a:solidFill>
                  <a:srgbClr val="00FF00"/>
                </a:solidFill>
                <a:latin typeface="Times New Roman" pitchFamily="18" charset="0"/>
                <a:cs typeface="Times New Roman" pitchFamily="18" charset="0"/>
                <a:sym typeface="Wingdings" pitchFamily="2" charset="2"/>
              </a:rPr>
              <a:t></a:t>
            </a:r>
            <a:endParaRPr lang="en-CA" sz="3600" dirty="0"/>
          </a:p>
        </p:txBody>
      </p:sp>
      <p:sp>
        <p:nvSpPr>
          <p:cNvPr id="10" name="Rectangle 9"/>
          <p:cNvSpPr/>
          <p:nvPr/>
        </p:nvSpPr>
        <p:spPr>
          <a:xfrm>
            <a:off x="1447800" y="4419600"/>
            <a:ext cx="533400" cy="646331"/>
          </a:xfrm>
          <a:prstGeom prst="rect">
            <a:avLst/>
          </a:prstGeom>
        </p:spPr>
        <p:txBody>
          <a:bodyPr wrap="square">
            <a:spAutoFit/>
          </a:bodyPr>
          <a:lstStyle/>
          <a:p>
            <a:r>
              <a:rPr lang="en-US" sz="3600" b="1" dirty="0" smtClean="0">
                <a:solidFill>
                  <a:srgbClr val="00FF00"/>
                </a:solidFill>
                <a:latin typeface="Times New Roman" pitchFamily="18" charset="0"/>
                <a:cs typeface="Times New Roman" pitchFamily="18" charset="0"/>
                <a:sym typeface="Wingdings" pitchFamily="2" charset="2"/>
              </a:rPr>
              <a:t></a:t>
            </a:r>
            <a:endParaRPr lang="en-CA" sz="3600"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lstStyle/>
          <a:p>
            <a:r>
              <a:rPr lang="en-US" dirty="0" smtClean="0"/>
              <a:t>Architecture &amp; Software Design</a:t>
            </a:r>
            <a:endParaRPr lang="en-US" dirty="0"/>
          </a:p>
        </p:txBody>
      </p:sp>
      <p:pic>
        <p:nvPicPr>
          <p:cNvPr id="1026" name="Picture 2"/>
          <p:cNvPicPr>
            <a:picLocks noChangeAspect="1" noChangeArrowheads="1"/>
          </p:cNvPicPr>
          <p:nvPr/>
        </p:nvPicPr>
        <p:blipFill>
          <a:blip r:embed="rId3"/>
          <a:srcRect/>
          <a:stretch>
            <a:fillRect/>
          </a:stretch>
        </p:blipFill>
        <p:spPr bwMode="auto">
          <a:xfrm>
            <a:off x="2057400" y="1143000"/>
            <a:ext cx="4903044" cy="3505200"/>
          </a:xfrm>
          <a:prstGeom prst="rect">
            <a:avLst/>
          </a:prstGeom>
          <a:noFill/>
          <a:ln w="9525">
            <a:noFill/>
            <a:miter lim="800000"/>
            <a:headEnd/>
            <a:tailEnd/>
          </a:ln>
          <a:effectLst/>
        </p:spPr>
      </p:pic>
      <p:sp>
        <p:nvSpPr>
          <p:cNvPr id="72" name="Rectangle 71"/>
          <p:cNvSpPr/>
          <p:nvPr/>
        </p:nvSpPr>
        <p:spPr>
          <a:xfrm>
            <a:off x="1371600" y="4876800"/>
            <a:ext cx="7620000" cy="1200329"/>
          </a:xfrm>
          <a:prstGeom prst="rect">
            <a:avLst/>
          </a:prstGeom>
        </p:spPr>
        <p:txBody>
          <a:bodyPr wrap="square">
            <a:spAutoFit/>
          </a:bodyPr>
          <a:lstStyle/>
          <a:p>
            <a:pPr marL="342900" indent="-342900">
              <a:buFont typeface="+mj-lt"/>
              <a:buAutoNum type="arabicPeriod"/>
            </a:pPr>
            <a:r>
              <a:rPr lang="en-US" dirty="0" smtClean="0">
                <a:solidFill>
                  <a:schemeClr val="bg1"/>
                </a:solidFill>
              </a:rPr>
              <a:t>   A main simulation control console</a:t>
            </a:r>
            <a:endParaRPr lang="en-US" sz="1600" dirty="0" smtClean="0">
              <a:solidFill>
                <a:schemeClr val="bg1"/>
              </a:solidFill>
            </a:endParaRPr>
          </a:p>
          <a:p>
            <a:pPr marL="342900" lvl="0" indent="-342900">
              <a:buFont typeface="+mj-lt"/>
              <a:buAutoNum type="arabicPeriod"/>
            </a:pPr>
            <a:r>
              <a:rPr lang="en-US" dirty="0" smtClean="0">
                <a:solidFill>
                  <a:schemeClr val="bg1"/>
                </a:solidFill>
              </a:rPr>
              <a:t>   Additional toolboxes and macro libraries</a:t>
            </a:r>
            <a:endParaRPr lang="en-US" sz="1600" dirty="0" smtClean="0">
              <a:solidFill>
                <a:schemeClr val="bg1"/>
              </a:solidFill>
            </a:endParaRPr>
          </a:p>
          <a:p>
            <a:pPr marL="342900" lvl="0" indent="-342900">
              <a:buFont typeface="+mj-lt"/>
              <a:buAutoNum type="arabicPeriod"/>
            </a:pPr>
            <a:r>
              <a:rPr lang="en-US" dirty="0" smtClean="0">
                <a:solidFill>
                  <a:schemeClr val="bg1"/>
                </a:solidFill>
              </a:rPr>
              <a:t>   Parallelized computing kernels for solving discrete Bloch-equations</a:t>
            </a:r>
            <a:endParaRPr lang="en-US" sz="1600" dirty="0" smtClean="0">
              <a:solidFill>
                <a:schemeClr val="bg1"/>
              </a:solidFill>
            </a:endParaRPr>
          </a:p>
          <a:p>
            <a:pPr marL="342900" lvl="0" indent="-342900">
              <a:buFont typeface="+mj-lt"/>
              <a:buAutoNum type="arabicPeriod"/>
            </a:pPr>
            <a:r>
              <a:rPr lang="en-US" dirty="0" smtClean="0">
                <a:solidFill>
                  <a:schemeClr val="bg1"/>
                </a:solidFill>
              </a:rPr>
              <a:t>   Image reconstruction module and image analysis tools</a:t>
            </a:r>
            <a:endParaRPr lang="en-US" sz="1600" dirty="0">
              <a:solidFill>
                <a:schemeClr val="bg1"/>
              </a:solidFill>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lstStyle/>
          <a:p>
            <a:r>
              <a:rPr lang="en-US" dirty="0" smtClean="0"/>
              <a:t>Simulation Control Console</a:t>
            </a:r>
            <a:endParaRPr lang="en-US" dirty="0"/>
          </a:p>
        </p:txBody>
      </p:sp>
      <p:sp>
        <p:nvSpPr>
          <p:cNvPr id="72" name="Rectangle 71"/>
          <p:cNvSpPr/>
          <p:nvPr/>
        </p:nvSpPr>
        <p:spPr>
          <a:xfrm>
            <a:off x="1447800" y="5020270"/>
            <a:ext cx="6400800" cy="923330"/>
          </a:xfrm>
          <a:prstGeom prst="rect">
            <a:avLst/>
          </a:prstGeom>
        </p:spPr>
        <p:txBody>
          <a:bodyPr wrap="square">
            <a:spAutoFit/>
          </a:bodyPr>
          <a:lstStyle/>
          <a:p>
            <a:pPr>
              <a:buFont typeface="Wingdings" pitchFamily="2" charset="2"/>
              <a:buChar char="Ø"/>
            </a:pPr>
            <a:r>
              <a:rPr lang="en-US" dirty="0" smtClean="0">
                <a:solidFill>
                  <a:schemeClr val="bg1"/>
                </a:solidFill>
              </a:rPr>
              <a:t> A main simulation control console is designed to provide a graphical interface for adjusting imaging parameters and conducting simulation control </a:t>
            </a:r>
            <a:endParaRPr lang="en-US" sz="1600" dirty="0" smtClean="0">
              <a:solidFill>
                <a:schemeClr val="bg1"/>
              </a:solidFill>
            </a:endParaRPr>
          </a:p>
        </p:txBody>
      </p:sp>
      <p:pic>
        <p:nvPicPr>
          <p:cNvPr id="5" name="Picture 4" descr="Console.png"/>
          <p:cNvPicPr/>
          <p:nvPr/>
        </p:nvPicPr>
        <p:blipFill>
          <a:blip r:embed="rId3"/>
          <a:stretch>
            <a:fillRect/>
          </a:stretch>
        </p:blipFill>
        <p:spPr>
          <a:xfrm>
            <a:off x="1524000" y="838200"/>
            <a:ext cx="6172200" cy="3886200"/>
          </a:xfrm>
          <a:prstGeom prst="rect">
            <a:avLst/>
          </a:prstGeom>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lstStyle/>
          <a:p>
            <a:r>
              <a:rPr lang="en-US" dirty="0" smtClean="0"/>
              <a:t>Additional Toolboxes</a:t>
            </a:r>
            <a:endParaRPr lang="en-US" dirty="0"/>
          </a:p>
        </p:txBody>
      </p:sp>
      <p:sp>
        <p:nvSpPr>
          <p:cNvPr id="72" name="Rectangle 71"/>
          <p:cNvSpPr/>
          <p:nvPr/>
        </p:nvSpPr>
        <p:spPr>
          <a:xfrm>
            <a:off x="762000" y="1524000"/>
            <a:ext cx="7924800" cy="2677656"/>
          </a:xfrm>
          <a:prstGeom prst="rect">
            <a:avLst/>
          </a:prstGeom>
        </p:spPr>
        <p:txBody>
          <a:bodyPr wrap="square">
            <a:spAutoFit/>
          </a:bodyPr>
          <a:lstStyle/>
          <a:p>
            <a:pPr>
              <a:buFont typeface="Wingdings" pitchFamily="2" charset="2"/>
              <a:buChar char="Ø"/>
            </a:pPr>
            <a:r>
              <a:rPr lang="en-US" sz="2400" dirty="0" smtClean="0">
                <a:solidFill>
                  <a:schemeClr val="bg1"/>
                </a:solidFill>
              </a:rPr>
              <a:t>Additional toolboxes consist of individual interfaces for</a:t>
            </a:r>
          </a:p>
          <a:p>
            <a:pPr lvl="1">
              <a:buFont typeface="Wingdings" pitchFamily="2" charset="2"/>
              <a:buChar char="q"/>
            </a:pPr>
            <a:r>
              <a:rPr lang="en-US" sz="2400" dirty="0" smtClean="0">
                <a:solidFill>
                  <a:schemeClr val="bg1"/>
                </a:solidFill>
              </a:rPr>
              <a:t>	RF pulse design</a:t>
            </a:r>
          </a:p>
          <a:p>
            <a:pPr lvl="1">
              <a:buFont typeface="Wingdings" pitchFamily="2" charset="2"/>
              <a:buChar char="q"/>
            </a:pPr>
            <a:r>
              <a:rPr lang="en-US" sz="2400" dirty="0" smtClean="0">
                <a:solidFill>
                  <a:schemeClr val="bg1"/>
                </a:solidFill>
              </a:rPr>
              <a:t>	MR sequence design</a:t>
            </a:r>
          </a:p>
          <a:p>
            <a:pPr lvl="1">
              <a:buFont typeface="Wingdings" pitchFamily="2" charset="2"/>
              <a:buChar char="q"/>
            </a:pPr>
            <a:r>
              <a:rPr lang="en-US" sz="2400" dirty="0" smtClean="0">
                <a:solidFill>
                  <a:schemeClr val="bg1"/>
                </a:solidFill>
              </a:rPr>
              <a:t>	Coil array design</a:t>
            </a:r>
          </a:p>
          <a:p>
            <a:pPr lvl="1">
              <a:buFont typeface="Wingdings" pitchFamily="2" charset="2"/>
              <a:buChar char="q"/>
            </a:pPr>
            <a:r>
              <a:rPr lang="en-US" sz="2400" dirty="0" smtClean="0">
                <a:solidFill>
                  <a:schemeClr val="bg1"/>
                </a:solidFill>
              </a:rPr>
              <a:t>	Magnetic field design</a:t>
            </a:r>
          </a:p>
          <a:p>
            <a:pPr lvl="1">
              <a:buFont typeface="Wingdings" pitchFamily="2" charset="2"/>
              <a:buChar char="q"/>
            </a:pPr>
            <a:r>
              <a:rPr lang="en-US" sz="2400" dirty="0" smtClean="0">
                <a:solidFill>
                  <a:schemeClr val="bg1"/>
                </a:solidFill>
              </a:rPr>
              <a:t>	Gradient design</a:t>
            </a:r>
          </a:p>
          <a:p>
            <a:pPr lvl="1">
              <a:buFont typeface="Wingdings" pitchFamily="2" charset="2"/>
              <a:buChar char="q"/>
            </a:pPr>
            <a:r>
              <a:rPr lang="en-US" sz="2400" dirty="0" smtClean="0">
                <a:solidFill>
                  <a:schemeClr val="bg1"/>
                </a:solidFill>
              </a:rPr>
              <a:t>	Motion pattern design</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lstStyle/>
          <a:p>
            <a:r>
              <a:rPr lang="en-US" dirty="0" smtClean="0"/>
              <a:t>Additional Toolboxes</a:t>
            </a:r>
            <a:endParaRPr lang="en-US" dirty="0"/>
          </a:p>
        </p:txBody>
      </p:sp>
      <p:sp>
        <p:nvSpPr>
          <p:cNvPr id="72" name="Rectangle 71"/>
          <p:cNvSpPr/>
          <p:nvPr/>
        </p:nvSpPr>
        <p:spPr>
          <a:xfrm>
            <a:off x="304800" y="1143000"/>
            <a:ext cx="6400800" cy="2062103"/>
          </a:xfrm>
          <a:prstGeom prst="rect">
            <a:avLst/>
          </a:prstGeom>
        </p:spPr>
        <p:txBody>
          <a:bodyPr wrap="square">
            <a:spAutoFit/>
          </a:bodyPr>
          <a:lstStyle/>
          <a:p>
            <a:pPr>
              <a:buFont typeface="Wingdings" pitchFamily="2" charset="2"/>
              <a:buChar char="Ø"/>
            </a:pPr>
            <a:r>
              <a:rPr lang="en-US" sz="1600" dirty="0" smtClean="0">
                <a:solidFill>
                  <a:schemeClr val="bg1"/>
                </a:solidFill>
              </a:rPr>
              <a:t>Additional toolboxes consist of individual interfaces for</a:t>
            </a:r>
          </a:p>
          <a:p>
            <a:pPr lvl="1">
              <a:buFont typeface="Wingdings" pitchFamily="2" charset="2"/>
              <a:buChar char="q"/>
            </a:pPr>
            <a:r>
              <a:rPr lang="en-US" sz="1600" dirty="0" smtClean="0">
                <a:solidFill>
                  <a:schemeClr val="bg1"/>
                </a:solidFill>
              </a:rPr>
              <a:t>	</a:t>
            </a:r>
            <a:r>
              <a:rPr lang="en-US" sz="1600" dirty="0" smtClean="0">
                <a:solidFill>
                  <a:srgbClr val="FFC000"/>
                </a:solidFill>
              </a:rPr>
              <a:t>RF pulse design</a:t>
            </a:r>
          </a:p>
          <a:p>
            <a:pPr lvl="1">
              <a:buFont typeface="Wingdings" pitchFamily="2" charset="2"/>
              <a:buChar char="q"/>
            </a:pPr>
            <a:r>
              <a:rPr lang="en-US" sz="1600" dirty="0" smtClean="0">
                <a:solidFill>
                  <a:schemeClr val="bg1"/>
                </a:solidFill>
              </a:rPr>
              <a:t>	MR sequence design</a:t>
            </a:r>
          </a:p>
          <a:p>
            <a:pPr lvl="1">
              <a:buFont typeface="Wingdings" pitchFamily="2" charset="2"/>
              <a:buChar char="q"/>
            </a:pPr>
            <a:r>
              <a:rPr lang="en-US" sz="1600" dirty="0" smtClean="0">
                <a:solidFill>
                  <a:schemeClr val="bg1"/>
                </a:solidFill>
              </a:rPr>
              <a:t>	Coil array design</a:t>
            </a:r>
          </a:p>
          <a:p>
            <a:pPr lvl="1">
              <a:buFont typeface="Wingdings" pitchFamily="2" charset="2"/>
              <a:buChar char="q"/>
            </a:pPr>
            <a:r>
              <a:rPr lang="en-US" sz="1600" dirty="0" smtClean="0">
                <a:solidFill>
                  <a:schemeClr val="bg1"/>
                </a:solidFill>
              </a:rPr>
              <a:t>	Magnetic field design</a:t>
            </a:r>
          </a:p>
          <a:p>
            <a:pPr lvl="1">
              <a:buFont typeface="Wingdings" pitchFamily="2" charset="2"/>
              <a:buChar char="q"/>
            </a:pPr>
            <a:r>
              <a:rPr lang="en-US" sz="1600" dirty="0" smtClean="0">
                <a:solidFill>
                  <a:schemeClr val="bg1"/>
                </a:solidFill>
              </a:rPr>
              <a:t>	Gradient design</a:t>
            </a:r>
          </a:p>
          <a:p>
            <a:pPr lvl="1">
              <a:buFont typeface="Wingdings" pitchFamily="2" charset="2"/>
              <a:buChar char="q"/>
            </a:pPr>
            <a:r>
              <a:rPr lang="en-US" sz="1600" dirty="0" smtClean="0">
                <a:solidFill>
                  <a:schemeClr val="bg1"/>
                </a:solidFill>
              </a:rPr>
              <a:t>	Motion pattern design</a:t>
            </a:r>
          </a:p>
          <a:p>
            <a:pPr lvl="1">
              <a:buFont typeface="Wingdings" pitchFamily="2" charset="2"/>
              <a:buChar char="q"/>
            </a:pPr>
            <a:r>
              <a:rPr lang="en-US" sz="1600" dirty="0" smtClean="0">
                <a:solidFill>
                  <a:schemeClr val="bg1"/>
                </a:solidFill>
              </a:rPr>
              <a:t> 	Virtual Object design</a:t>
            </a:r>
          </a:p>
        </p:txBody>
      </p:sp>
      <p:pic>
        <p:nvPicPr>
          <p:cNvPr id="51203" name="Picture 3"/>
          <p:cNvPicPr>
            <a:picLocks noChangeAspect="1" noChangeArrowheads="1"/>
          </p:cNvPicPr>
          <p:nvPr/>
        </p:nvPicPr>
        <p:blipFill>
          <a:blip r:embed="rId3"/>
          <a:srcRect/>
          <a:stretch>
            <a:fillRect/>
          </a:stretch>
        </p:blipFill>
        <p:spPr bwMode="auto">
          <a:xfrm>
            <a:off x="3429000" y="2590800"/>
            <a:ext cx="5446794" cy="35433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lstStyle/>
          <a:p>
            <a:r>
              <a:rPr lang="en-US" dirty="0" smtClean="0"/>
              <a:t>Additional Toolboxes</a:t>
            </a:r>
            <a:endParaRPr lang="en-US" dirty="0"/>
          </a:p>
        </p:txBody>
      </p:sp>
      <p:sp>
        <p:nvSpPr>
          <p:cNvPr id="72" name="Rectangle 71"/>
          <p:cNvSpPr/>
          <p:nvPr/>
        </p:nvSpPr>
        <p:spPr>
          <a:xfrm>
            <a:off x="304800" y="1143000"/>
            <a:ext cx="6400800" cy="2062103"/>
          </a:xfrm>
          <a:prstGeom prst="rect">
            <a:avLst/>
          </a:prstGeom>
        </p:spPr>
        <p:txBody>
          <a:bodyPr wrap="square">
            <a:spAutoFit/>
          </a:bodyPr>
          <a:lstStyle/>
          <a:p>
            <a:pPr>
              <a:buFont typeface="Wingdings" pitchFamily="2" charset="2"/>
              <a:buChar char="Ø"/>
            </a:pPr>
            <a:r>
              <a:rPr lang="en-US" sz="1600" dirty="0" smtClean="0">
                <a:solidFill>
                  <a:schemeClr val="bg1"/>
                </a:solidFill>
              </a:rPr>
              <a:t>Additional toolboxes consist of individual interfaces for</a:t>
            </a:r>
          </a:p>
          <a:p>
            <a:pPr lvl="1">
              <a:buFont typeface="Wingdings" pitchFamily="2" charset="2"/>
              <a:buChar char="q"/>
            </a:pPr>
            <a:r>
              <a:rPr lang="en-US" sz="1600" dirty="0" smtClean="0">
                <a:solidFill>
                  <a:schemeClr val="bg1"/>
                </a:solidFill>
              </a:rPr>
              <a:t>	RF pulse design</a:t>
            </a:r>
          </a:p>
          <a:p>
            <a:pPr lvl="1">
              <a:buFont typeface="Wingdings" pitchFamily="2" charset="2"/>
              <a:buChar char="q"/>
            </a:pPr>
            <a:r>
              <a:rPr lang="en-US" sz="1600" dirty="0" smtClean="0">
                <a:solidFill>
                  <a:schemeClr val="bg1"/>
                </a:solidFill>
              </a:rPr>
              <a:t>	</a:t>
            </a:r>
            <a:r>
              <a:rPr lang="en-US" sz="1600" dirty="0" smtClean="0">
                <a:solidFill>
                  <a:srgbClr val="FFC000"/>
                </a:solidFill>
              </a:rPr>
              <a:t>MR sequence design</a:t>
            </a:r>
          </a:p>
          <a:p>
            <a:pPr lvl="1">
              <a:buFont typeface="Wingdings" pitchFamily="2" charset="2"/>
              <a:buChar char="q"/>
            </a:pPr>
            <a:r>
              <a:rPr lang="en-US" sz="1600" dirty="0" smtClean="0">
                <a:solidFill>
                  <a:schemeClr val="bg1"/>
                </a:solidFill>
              </a:rPr>
              <a:t>	Coil array design</a:t>
            </a:r>
          </a:p>
          <a:p>
            <a:pPr lvl="1">
              <a:buFont typeface="Wingdings" pitchFamily="2" charset="2"/>
              <a:buChar char="q"/>
            </a:pPr>
            <a:r>
              <a:rPr lang="en-US" sz="1600" dirty="0" smtClean="0">
                <a:solidFill>
                  <a:schemeClr val="bg1"/>
                </a:solidFill>
              </a:rPr>
              <a:t>	Magnetic field design</a:t>
            </a:r>
          </a:p>
          <a:p>
            <a:pPr lvl="1">
              <a:buFont typeface="Wingdings" pitchFamily="2" charset="2"/>
              <a:buChar char="q"/>
            </a:pPr>
            <a:r>
              <a:rPr lang="en-US" sz="1600" dirty="0" smtClean="0">
                <a:solidFill>
                  <a:schemeClr val="bg1"/>
                </a:solidFill>
              </a:rPr>
              <a:t>	Gradient design</a:t>
            </a:r>
          </a:p>
          <a:p>
            <a:pPr lvl="1">
              <a:buFont typeface="Wingdings" pitchFamily="2" charset="2"/>
              <a:buChar char="q"/>
            </a:pPr>
            <a:r>
              <a:rPr lang="en-US" sz="1600" dirty="0" smtClean="0">
                <a:solidFill>
                  <a:schemeClr val="bg1"/>
                </a:solidFill>
              </a:rPr>
              <a:t>	Motion pattern design</a:t>
            </a:r>
          </a:p>
          <a:p>
            <a:pPr lvl="1">
              <a:buFont typeface="Wingdings" pitchFamily="2" charset="2"/>
              <a:buChar char="q"/>
            </a:pPr>
            <a:r>
              <a:rPr lang="en-US" sz="1600" dirty="0" smtClean="0">
                <a:solidFill>
                  <a:schemeClr val="bg1"/>
                </a:solidFill>
              </a:rPr>
              <a:t>     Virtual Object design</a:t>
            </a:r>
          </a:p>
        </p:txBody>
      </p:sp>
      <p:pic>
        <p:nvPicPr>
          <p:cNvPr id="52227" name="Picture 3"/>
          <p:cNvPicPr>
            <a:picLocks noChangeAspect="1" noChangeArrowheads="1"/>
          </p:cNvPicPr>
          <p:nvPr/>
        </p:nvPicPr>
        <p:blipFill>
          <a:blip r:embed="rId3"/>
          <a:srcRect/>
          <a:stretch>
            <a:fillRect/>
          </a:stretch>
        </p:blipFill>
        <p:spPr bwMode="auto">
          <a:xfrm>
            <a:off x="3352800" y="2286000"/>
            <a:ext cx="5646339" cy="38862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lbertu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11635</TotalTime>
  <Words>1328</Words>
  <Application>Microsoft Office PowerPoint</Application>
  <PresentationFormat>On-screen Show (4:3)</PresentationFormat>
  <Paragraphs>181</Paragraphs>
  <Slides>25</Slides>
  <Notes>22</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Default Design</vt:lpstr>
      <vt:lpstr>Performance of Multiple Types of Numerical MR Simulation using MRiLab</vt:lpstr>
      <vt:lpstr>Declaration of Conflict of Interest or Relationship</vt:lpstr>
      <vt:lpstr>MRI Simulation</vt:lpstr>
      <vt:lpstr>MRI Lab - MRiLab</vt:lpstr>
      <vt:lpstr>Architecture &amp; Software Design</vt:lpstr>
      <vt:lpstr>Simulation Control Console</vt:lpstr>
      <vt:lpstr>Additional Toolboxes</vt:lpstr>
      <vt:lpstr>Additional Toolboxes</vt:lpstr>
      <vt:lpstr>Additional Toolboxes</vt:lpstr>
      <vt:lpstr>Additional Toolboxes</vt:lpstr>
      <vt:lpstr>Additional toolboxes</vt:lpstr>
      <vt:lpstr>Parallelized Computing Kernels</vt:lpstr>
      <vt:lpstr>Parallelized Computing Kernels</vt:lpstr>
      <vt:lpstr>Image Reconstruction Module</vt:lpstr>
      <vt:lpstr>Image Reconstruction Module</vt:lpstr>
      <vt:lpstr>Image Analysis Tools</vt:lpstr>
      <vt:lpstr>Image Analysis Tools</vt:lpstr>
      <vt:lpstr>Simulation Examples</vt:lpstr>
      <vt:lpstr>Actual Flip Angle Imaging</vt:lpstr>
      <vt:lpstr>Parallel RF transmission</vt:lpstr>
      <vt:lpstr>Chemical Shift</vt:lpstr>
      <vt:lpstr>4D Dynamic MRI</vt:lpstr>
      <vt:lpstr>MT Saturation</vt:lpstr>
      <vt:lpstr>Conclusion</vt:lpstr>
      <vt:lpstr>Thank you</vt:lpstr>
    </vt:vector>
  </TitlesOfParts>
  <Company>UW-Madison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klaers</dc:creator>
  <cp:lastModifiedBy>fliu</cp:lastModifiedBy>
  <cp:revision>1262</cp:revision>
  <dcterms:created xsi:type="dcterms:W3CDTF">2008-02-26T19:52:02Z</dcterms:created>
  <dcterms:modified xsi:type="dcterms:W3CDTF">2014-05-01T01:31:43Z</dcterms:modified>
</cp:coreProperties>
</file>