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279" r:id="rId4"/>
    <p:sldId id="311" r:id="rId5"/>
    <p:sldId id="286" r:id="rId6"/>
    <p:sldId id="283" r:id="rId7"/>
    <p:sldId id="284" r:id="rId8"/>
    <p:sldId id="285" r:id="rId9"/>
    <p:sldId id="300" r:id="rId10"/>
    <p:sldId id="299" r:id="rId11"/>
    <p:sldId id="287" r:id="rId12"/>
    <p:sldId id="318" r:id="rId13"/>
    <p:sldId id="301" r:id="rId14"/>
    <p:sldId id="282" r:id="rId15"/>
    <p:sldId id="259" r:id="rId16"/>
    <p:sldId id="288" r:id="rId17"/>
    <p:sldId id="317" r:id="rId18"/>
    <p:sldId id="326" r:id="rId19"/>
    <p:sldId id="294" r:id="rId20"/>
    <p:sldId id="262" r:id="rId21"/>
    <p:sldId id="320" r:id="rId22"/>
    <p:sldId id="321" r:id="rId23"/>
    <p:sldId id="292" r:id="rId24"/>
    <p:sldId id="293" r:id="rId25"/>
    <p:sldId id="323" r:id="rId26"/>
    <p:sldId id="324" r:id="rId27"/>
    <p:sldId id="325" r:id="rId28"/>
    <p:sldId id="327" r:id="rId29"/>
    <p:sldId id="302" r:id="rId30"/>
    <p:sldId id="264" r:id="rId31"/>
    <p:sldId id="312" r:id="rId32"/>
    <p:sldId id="313" r:id="rId33"/>
    <p:sldId id="270" r:id="rId34"/>
    <p:sldId id="273" r:id="rId35"/>
    <p:sldId id="314" r:id="rId36"/>
    <p:sldId id="271" r:id="rId37"/>
    <p:sldId id="315" r:id="rId38"/>
    <p:sldId id="272" r:id="rId39"/>
    <p:sldId id="276" r:id="rId40"/>
    <p:sldId id="295" r:id="rId41"/>
    <p:sldId id="274" r:id="rId42"/>
    <p:sldId id="328" r:id="rId43"/>
    <p:sldId id="304" r:id="rId44"/>
    <p:sldId id="305" r:id="rId45"/>
    <p:sldId id="306" r:id="rId46"/>
    <p:sldId id="310" r:id="rId47"/>
    <p:sldId id="307" r:id="rId48"/>
    <p:sldId id="308" r:id="rId49"/>
    <p:sldId id="309" r:id="rId50"/>
    <p:sldId id="316" r:id="rId51"/>
    <p:sldId id="329"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2123"/>
    <a:srgbClr val="CC40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57" autoAdjust="0"/>
  </p:normalViewPr>
  <p:slideViewPr>
    <p:cSldViewPr>
      <p:cViewPr>
        <p:scale>
          <a:sx n="110" d="100"/>
          <a:sy n="110" d="100"/>
        </p:scale>
        <p:origin x="-156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70.emf"/><Relationship Id="rId3" Type="http://schemas.openxmlformats.org/officeDocument/2006/relationships/image" Target="../media/image65.emf"/><Relationship Id="rId7" Type="http://schemas.openxmlformats.org/officeDocument/2006/relationships/image" Target="../media/image69.emf"/><Relationship Id="rId12" Type="http://schemas.openxmlformats.org/officeDocument/2006/relationships/image" Target="../media/image73.wmf"/><Relationship Id="rId2" Type="http://schemas.openxmlformats.org/officeDocument/2006/relationships/image" Target="../media/image64.emf"/><Relationship Id="rId1" Type="http://schemas.openxmlformats.org/officeDocument/2006/relationships/image" Target="../media/image63.emf"/><Relationship Id="rId6" Type="http://schemas.openxmlformats.org/officeDocument/2006/relationships/image" Target="../media/image68.emf"/><Relationship Id="rId11" Type="http://schemas.openxmlformats.org/officeDocument/2006/relationships/image" Target="../media/image2.wmf"/><Relationship Id="rId5" Type="http://schemas.openxmlformats.org/officeDocument/2006/relationships/image" Target="../media/image67.emf"/><Relationship Id="rId10" Type="http://schemas.openxmlformats.org/officeDocument/2006/relationships/image" Target="../media/image72.emf"/><Relationship Id="rId4" Type="http://schemas.openxmlformats.org/officeDocument/2006/relationships/image" Target="../media/image66.emf"/><Relationship Id="rId9" Type="http://schemas.openxmlformats.org/officeDocument/2006/relationships/image" Target="../media/image71.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43CA69-F0B5-4A94-9E9F-561C52E742D4}" type="datetimeFigureOut">
              <a:rPr lang="en-GB" smtClean="0"/>
              <a:t>16/10/2013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7DD592-20B9-4245-98C4-35BE0D0D4097}" type="slidenum">
              <a:rPr lang="en-GB" smtClean="0"/>
              <a:t>‹#›</a:t>
            </a:fld>
            <a:endParaRPr lang="en-GB"/>
          </a:p>
        </p:txBody>
      </p:sp>
    </p:spTree>
    <p:extLst>
      <p:ext uri="{BB962C8B-B14F-4D97-AF65-F5344CB8AC3E}">
        <p14:creationId xmlns:p14="http://schemas.microsoft.com/office/powerpoint/2010/main" val="4197742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J = I -&gt; matrix is squared</a:t>
            </a:r>
          </a:p>
          <a:p>
            <a:r>
              <a:rPr lang="en-GB" dirty="0" smtClean="0"/>
              <a:t>Scalar</a:t>
            </a:r>
            <a:r>
              <a:rPr lang="en-GB" baseline="0" dirty="0" smtClean="0"/>
              <a:t> -&gt; vector -&gt; matrix</a:t>
            </a:r>
            <a:endParaRPr lang="en-GB" dirty="0" smtClean="0"/>
          </a:p>
        </p:txBody>
      </p:sp>
      <p:sp>
        <p:nvSpPr>
          <p:cNvPr id="4" name="Slide Number Placeholder 3"/>
          <p:cNvSpPr>
            <a:spLocks noGrp="1"/>
          </p:cNvSpPr>
          <p:nvPr>
            <p:ph type="sldNum" sz="quarter" idx="10"/>
          </p:nvPr>
        </p:nvSpPr>
        <p:spPr/>
        <p:txBody>
          <a:bodyPr/>
          <a:lstStyle/>
          <a:p>
            <a:fld id="{407DD592-20B9-4245-98C4-35BE0D0D4097}" type="slidenum">
              <a:rPr lang="en-GB" smtClean="0"/>
              <a:t>3</a:t>
            </a:fld>
            <a:endParaRPr lang="en-GB"/>
          </a:p>
        </p:txBody>
      </p:sp>
    </p:spTree>
    <p:extLst>
      <p:ext uri="{BB962C8B-B14F-4D97-AF65-F5344CB8AC3E}">
        <p14:creationId xmlns:p14="http://schemas.microsoft.com/office/powerpoint/2010/main" val="1036829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13</a:t>
            </a:fld>
            <a:endParaRPr lang="en-GB"/>
          </a:p>
        </p:txBody>
      </p:sp>
    </p:spTree>
    <p:extLst>
      <p:ext uri="{BB962C8B-B14F-4D97-AF65-F5344CB8AC3E}">
        <p14:creationId xmlns:p14="http://schemas.microsoft.com/office/powerpoint/2010/main" val="2407359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15</a:t>
            </a:fld>
            <a:endParaRPr lang="en-GB"/>
          </a:p>
        </p:txBody>
      </p:sp>
    </p:spTree>
    <p:extLst>
      <p:ext uri="{BB962C8B-B14F-4D97-AF65-F5344CB8AC3E}">
        <p14:creationId xmlns:p14="http://schemas.microsoft.com/office/powerpoint/2010/main" val="714676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17</a:t>
            </a:fld>
            <a:endParaRPr lang="en-GB"/>
          </a:p>
        </p:txBody>
      </p:sp>
    </p:spTree>
    <p:extLst>
      <p:ext uri="{BB962C8B-B14F-4D97-AF65-F5344CB8AC3E}">
        <p14:creationId xmlns:p14="http://schemas.microsoft.com/office/powerpoint/2010/main" val="714676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Number of rows in the vector has to be the same as the number</a:t>
            </a:r>
            <a:r>
              <a:rPr lang="en-GB" baseline="0" dirty="0" smtClean="0"/>
              <a:t> of columns in the matrix</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18</a:t>
            </a:fld>
            <a:endParaRPr lang="en-GB"/>
          </a:p>
        </p:txBody>
      </p:sp>
    </p:spTree>
    <p:extLst>
      <p:ext uri="{BB962C8B-B14F-4D97-AF65-F5344CB8AC3E}">
        <p14:creationId xmlns:p14="http://schemas.microsoft.com/office/powerpoint/2010/main" val="2407359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problems with this model - </a:t>
            </a:r>
            <a:r>
              <a:rPr lang="en-GB" dirty="0" err="1" smtClean="0"/>
              <a:t>hrf</a:t>
            </a:r>
            <a:r>
              <a:rPr lang="en-GB" dirty="0" smtClean="0"/>
              <a:t> </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19</a:t>
            </a:fld>
            <a:endParaRPr lang="en-GB"/>
          </a:p>
        </p:txBody>
      </p:sp>
    </p:spTree>
    <p:extLst>
      <p:ext uri="{BB962C8B-B14F-4D97-AF65-F5344CB8AC3E}">
        <p14:creationId xmlns:p14="http://schemas.microsoft.com/office/powerpoint/2010/main" val="1836218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Important – columns have to be linearly independent otherwise the contrast is not </a:t>
            </a:r>
            <a:r>
              <a:rPr lang="en-GB" dirty="0" err="1" smtClean="0"/>
              <a:t>estimatable</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22</a:t>
            </a:fld>
            <a:endParaRPr lang="en-GB"/>
          </a:p>
        </p:txBody>
      </p:sp>
    </p:spTree>
    <p:extLst>
      <p:ext uri="{BB962C8B-B14F-4D97-AF65-F5344CB8AC3E}">
        <p14:creationId xmlns:p14="http://schemas.microsoft.com/office/powerpoint/2010/main" val="778146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Important – columns have to be linearly independent otherwise the contrast is not </a:t>
            </a:r>
            <a:r>
              <a:rPr lang="en-GB" dirty="0" err="1" smtClean="0"/>
              <a:t>estimatable</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23</a:t>
            </a:fld>
            <a:endParaRPr lang="en-GB"/>
          </a:p>
        </p:txBody>
      </p:sp>
    </p:spTree>
    <p:extLst>
      <p:ext uri="{BB962C8B-B14F-4D97-AF65-F5344CB8AC3E}">
        <p14:creationId xmlns:p14="http://schemas.microsoft.com/office/powerpoint/2010/main" val="778146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Important – columns have to be linearly independent otherwise the contrast is not </a:t>
            </a:r>
            <a:r>
              <a:rPr lang="en-GB" dirty="0" err="1" smtClean="0"/>
              <a:t>estimatable</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24</a:t>
            </a:fld>
            <a:endParaRPr lang="en-GB"/>
          </a:p>
        </p:txBody>
      </p:sp>
    </p:spTree>
    <p:extLst>
      <p:ext uri="{BB962C8B-B14F-4D97-AF65-F5344CB8AC3E}">
        <p14:creationId xmlns:p14="http://schemas.microsoft.com/office/powerpoint/2010/main" val="778146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Important – columns have to be linearly independent otherwise the contrast is not </a:t>
            </a:r>
            <a:r>
              <a:rPr lang="en-GB" dirty="0" err="1" smtClean="0"/>
              <a:t>estimatable</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25</a:t>
            </a:fld>
            <a:endParaRPr lang="en-GB"/>
          </a:p>
        </p:txBody>
      </p:sp>
    </p:spTree>
    <p:extLst>
      <p:ext uri="{BB962C8B-B14F-4D97-AF65-F5344CB8AC3E}">
        <p14:creationId xmlns:p14="http://schemas.microsoft.com/office/powerpoint/2010/main" val="778146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Important – columns have to be linearly independent otherwise the contrast is not </a:t>
            </a:r>
            <a:r>
              <a:rPr lang="en-GB" dirty="0" err="1" smtClean="0"/>
              <a:t>estimatable</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26</a:t>
            </a:fld>
            <a:endParaRPr lang="en-GB"/>
          </a:p>
        </p:txBody>
      </p:sp>
    </p:spTree>
    <p:extLst>
      <p:ext uri="{BB962C8B-B14F-4D97-AF65-F5344CB8AC3E}">
        <p14:creationId xmlns:p14="http://schemas.microsoft.com/office/powerpoint/2010/main" val="778146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Number of rows in the vector has to be the same as the number</a:t>
            </a:r>
            <a:r>
              <a:rPr lang="en-GB" baseline="0" dirty="0" smtClean="0"/>
              <a:t> of columns in the matrix</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5</a:t>
            </a:fld>
            <a:endParaRPr lang="en-GB"/>
          </a:p>
        </p:txBody>
      </p:sp>
    </p:spTree>
    <p:extLst>
      <p:ext uri="{BB962C8B-B14F-4D97-AF65-F5344CB8AC3E}">
        <p14:creationId xmlns:p14="http://schemas.microsoft.com/office/powerpoint/2010/main" val="24073594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Important – columns have to be linearly independent otherwise the contrast is not </a:t>
            </a:r>
            <a:r>
              <a:rPr lang="en-GB" dirty="0" err="1" smtClean="0"/>
              <a:t>estimatable</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27</a:t>
            </a:fld>
            <a:endParaRPr lang="en-GB"/>
          </a:p>
        </p:txBody>
      </p:sp>
    </p:spTree>
    <p:extLst>
      <p:ext uri="{BB962C8B-B14F-4D97-AF65-F5344CB8AC3E}">
        <p14:creationId xmlns:p14="http://schemas.microsoft.com/office/powerpoint/2010/main" val="778146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Number of rows in the vector has to be the same as the number</a:t>
            </a:r>
            <a:r>
              <a:rPr lang="en-GB" baseline="0" dirty="0" smtClean="0"/>
              <a:t> of columns in the matrix</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28</a:t>
            </a:fld>
            <a:endParaRPr lang="en-GB"/>
          </a:p>
        </p:txBody>
      </p:sp>
    </p:spTree>
    <p:extLst>
      <p:ext uri="{BB962C8B-B14F-4D97-AF65-F5344CB8AC3E}">
        <p14:creationId xmlns:p14="http://schemas.microsoft.com/office/powerpoint/2010/main" val="2407359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36</a:t>
            </a:fld>
            <a:endParaRPr lang="en-GB"/>
          </a:p>
        </p:txBody>
      </p:sp>
    </p:spTree>
    <p:extLst>
      <p:ext uri="{BB962C8B-B14F-4D97-AF65-F5344CB8AC3E}">
        <p14:creationId xmlns:p14="http://schemas.microsoft.com/office/powerpoint/2010/main" val="27361274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37</a:t>
            </a:fld>
            <a:endParaRPr lang="en-GB"/>
          </a:p>
        </p:txBody>
      </p:sp>
    </p:spTree>
    <p:extLst>
      <p:ext uri="{BB962C8B-B14F-4D97-AF65-F5344CB8AC3E}">
        <p14:creationId xmlns:p14="http://schemas.microsoft.com/office/powerpoint/2010/main" val="27361274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38</a:t>
            </a:fld>
            <a:endParaRPr lang="en-GB"/>
          </a:p>
        </p:txBody>
      </p:sp>
    </p:spTree>
    <p:extLst>
      <p:ext uri="{BB962C8B-B14F-4D97-AF65-F5344CB8AC3E}">
        <p14:creationId xmlns:p14="http://schemas.microsoft.com/office/powerpoint/2010/main" val="9942329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Number of rows in the vector has to be the same as the number</a:t>
            </a:r>
            <a:r>
              <a:rPr lang="en-GB" baseline="0" dirty="0" smtClean="0"/>
              <a:t> of columns in the matrix</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42</a:t>
            </a:fld>
            <a:endParaRPr lang="en-GB"/>
          </a:p>
        </p:txBody>
      </p:sp>
    </p:spTree>
    <p:extLst>
      <p:ext uri="{BB962C8B-B14F-4D97-AF65-F5344CB8AC3E}">
        <p14:creationId xmlns:p14="http://schemas.microsoft.com/office/powerpoint/2010/main" val="24073594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Number of rows in the vector has to be the same as the number</a:t>
            </a:r>
            <a:r>
              <a:rPr lang="en-GB" baseline="0" dirty="0" smtClean="0"/>
              <a:t> of columns in the matrix</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51</a:t>
            </a:fld>
            <a:endParaRPr lang="en-GB"/>
          </a:p>
        </p:txBody>
      </p:sp>
    </p:spTree>
    <p:extLst>
      <p:ext uri="{BB962C8B-B14F-4D97-AF65-F5344CB8AC3E}">
        <p14:creationId xmlns:p14="http://schemas.microsoft.com/office/powerpoint/2010/main" val="2407359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Number of rows in the vector has to be the same as the number</a:t>
            </a:r>
            <a:r>
              <a:rPr lang="en-GB" baseline="0" dirty="0" smtClean="0"/>
              <a:t> of columns in the matrix</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6</a:t>
            </a:fld>
            <a:endParaRPr lang="en-GB"/>
          </a:p>
        </p:txBody>
      </p:sp>
    </p:spTree>
    <p:extLst>
      <p:ext uri="{BB962C8B-B14F-4D97-AF65-F5344CB8AC3E}">
        <p14:creationId xmlns:p14="http://schemas.microsoft.com/office/powerpoint/2010/main" val="2407359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Number of rows in the vector has to be the same as the number</a:t>
            </a:r>
            <a:r>
              <a:rPr lang="en-GB" baseline="0" dirty="0" smtClean="0"/>
              <a:t> of columns in the matrix</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7</a:t>
            </a:fld>
            <a:endParaRPr lang="en-GB"/>
          </a:p>
        </p:txBody>
      </p:sp>
    </p:spTree>
    <p:extLst>
      <p:ext uri="{BB962C8B-B14F-4D97-AF65-F5344CB8AC3E}">
        <p14:creationId xmlns:p14="http://schemas.microsoft.com/office/powerpoint/2010/main" val="2407359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Number of rows in the vector has to be the same as the number</a:t>
            </a:r>
            <a:r>
              <a:rPr lang="en-GB" baseline="0" dirty="0" smtClean="0"/>
              <a:t> of columns in the matrix</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8</a:t>
            </a:fld>
            <a:endParaRPr lang="en-GB"/>
          </a:p>
        </p:txBody>
      </p:sp>
    </p:spTree>
    <p:extLst>
      <p:ext uri="{BB962C8B-B14F-4D97-AF65-F5344CB8AC3E}">
        <p14:creationId xmlns:p14="http://schemas.microsoft.com/office/powerpoint/2010/main" val="2407359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9</a:t>
            </a:fld>
            <a:endParaRPr lang="en-GB"/>
          </a:p>
        </p:txBody>
      </p:sp>
    </p:spTree>
    <p:extLst>
      <p:ext uri="{BB962C8B-B14F-4D97-AF65-F5344CB8AC3E}">
        <p14:creationId xmlns:p14="http://schemas.microsoft.com/office/powerpoint/2010/main" val="2407359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Number of rows in the vector has to be the same as the number</a:t>
            </a:r>
            <a:r>
              <a:rPr lang="en-GB" baseline="0" dirty="0" smtClean="0"/>
              <a:t> of columns in the matrix</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10</a:t>
            </a:fld>
            <a:endParaRPr lang="en-GB"/>
          </a:p>
        </p:txBody>
      </p:sp>
    </p:spTree>
    <p:extLst>
      <p:ext uri="{BB962C8B-B14F-4D97-AF65-F5344CB8AC3E}">
        <p14:creationId xmlns:p14="http://schemas.microsoft.com/office/powerpoint/2010/main" val="2407359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Number of rows in the vector has to be the same as the number</a:t>
            </a:r>
            <a:r>
              <a:rPr lang="en-GB" baseline="0" dirty="0" smtClean="0"/>
              <a:t> of columns in the matrix</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11</a:t>
            </a:fld>
            <a:endParaRPr lang="en-GB"/>
          </a:p>
        </p:txBody>
      </p:sp>
    </p:spTree>
    <p:extLst>
      <p:ext uri="{BB962C8B-B14F-4D97-AF65-F5344CB8AC3E}">
        <p14:creationId xmlns:p14="http://schemas.microsoft.com/office/powerpoint/2010/main" val="2407359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Number of rows in the vector has to be the same as the number</a:t>
            </a:r>
            <a:r>
              <a:rPr lang="en-GB" baseline="0" dirty="0" smtClean="0"/>
              <a:t> of columns in the matrix</a:t>
            </a:r>
            <a:endParaRPr lang="en-GB" dirty="0"/>
          </a:p>
        </p:txBody>
      </p:sp>
      <p:sp>
        <p:nvSpPr>
          <p:cNvPr id="4" name="Slide Number Placeholder 3"/>
          <p:cNvSpPr>
            <a:spLocks noGrp="1"/>
          </p:cNvSpPr>
          <p:nvPr>
            <p:ph type="sldNum" sz="quarter" idx="10"/>
          </p:nvPr>
        </p:nvSpPr>
        <p:spPr/>
        <p:txBody>
          <a:bodyPr/>
          <a:lstStyle/>
          <a:p>
            <a:fld id="{407DD592-20B9-4245-98C4-35BE0D0D4097}" type="slidenum">
              <a:rPr lang="en-GB" smtClean="0"/>
              <a:t>12</a:t>
            </a:fld>
            <a:endParaRPr lang="en-GB"/>
          </a:p>
        </p:txBody>
      </p:sp>
    </p:spTree>
    <p:extLst>
      <p:ext uri="{BB962C8B-B14F-4D97-AF65-F5344CB8AC3E}">
        <p14:creationId xmlns:p14="http://schemas.microsoft.com/office/powerpoint/2010/main" val="2407359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F4B7EF5-633A-4D39-BCC5-BC6CED7DD9D3}" type="datetimeFigureOut">
              <a:rPr lang="en-GB" smtClean="0"/>
              <a:t>16/10/2013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3D30A2-9E0E-4452-A833-1ADCBFEAF01A}" type="slidenum">
              <a:rPr lang="en-GB" smtClean="0"/>
              <a:t>‹#›</a:t>
            </a:fld>
            <a:endParaRPr lang="en-GB"/>
          </a:p>
        </p:txBody>
      </p:sp>
    </p:spTree>
    <p:extLst>
      <p:ext uri="{BB962C8B-B14F-4D97-AF65-F5344CB8AC3E}">
        <p14:creationId xmlns:p14="http://schemas.microsoft.com/office/powerpoint/2010/main" val="340383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F4B7EF5-633A-4D39-BCC5-BC6CED7DD9D3}" type="datetimeFigureOut">
              <a:rPr lang="en-GB" smtClean="0"/>
              <a:t>16/10/2013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3D30A2-9E0E-4452-A833-1ADCBFEAF01A}" type="slidenum">
              <a:rPr lang="en-GB" smtClean="0"/>
              <a:t>‹#›</a:t>
            </a:fld>
            <a:endParaRPr lang="en-GB"/>
          </a:p>
        </p:txBody>
      </p:sp>
    </p:spTree>
    <p:extLst>
      <p:ext uri="{BB962C8B-B14F-4D97-AF65-F5344CB8AC3E}">
        <p14:creationId xmlns:p14="http://schemas.microsoft.com/office/powerpoint/2010/main" val="1799516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F4B7EF5-633A-4D39-BCC5-BC6CED7DD9D3}" type="datetimeFigureOut">
              <a:rPr lang="en-GB" smtClean="0"/>
              <a:t>16/10/2013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3D30A2-9E0E-4452-A833-1ADCBFEAF01A}" type="slidenum">
              <a:rPr lang="en-GB" smtClean="0"/>
              <a:t>‹#›</a:t>
            </a:fld>
            <a:endParaRPr lang="en-GB"/>
          </a:p>
        </p:txBody>
      </p:sp>
    </p:spTree>
    <p:extLst>
      <p:ext uri="{BB962C8B-B14F-4D97-AF65-F5344CB8AC3E}">
        <p14:creationId xmlns:p14="http://schemas.microsoft.com/office/powerpoint/2010/main" val="941048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F4B7EF5-633A-4D39-BCC5-BC6CED7DD9D3}" type="datetimeFigureOut">
              <a:rPr lang="en-GB" smtClean="0"/>
              <a:t>16/10/2013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3D30A2-9E0E-4452-A833-1ADCBFEAF01A}" type="slidenum">
              <a:rPr lang="en-GB" smtClean="0"/>
              <a:t>‹#›</a:t>
            </a:fld>
            <a:endParaRPr lang="en-GB"/>
          </a:p>
        </p:txBody>
      </p:sp>
    </p:spTree>
    <p:extLst>
      <p:ext uri="{BB962C8B-B14F-4D97-AF65-F5344CB8AC3E}">
        <p14:creationId xmlns:p14="http://schemas.microsoft.com/office/powerpoint/2010/main" val="1082541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4B7EF5-633A-4D39-BCC5-BC6CED7DD9D3}" type="datetimeFigureOut">
              <a:rPr lang="en-GB" smtClean="0"/>
              <a:t>16/10/2013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3D30A2-9E0E-4452-A833-1ADCBFEAF01A}" type="slidenum">
              <a:rPr lang="en-GB" smtClean="0"/>
              <a:t>‹#›</a:t>
            </a:fld>
            <a:endParaRPr lang="en-GB"/>
          </a:p>
        </p:txBody>
      </p:sp>
    </p:spTree>
    <p:extLst>
      <p:ext uri="{BB962C8B-B14F-4D97-AF65-F5344CB8AC3E}">
        <p14:creationId xmlns:p14="http://schemas.microsoft.com/office/powerpoint/2010/main" val="3236028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F4B7EF5-633A-4D39-BCC5-BC6CED7DD9D3}" type="datetimeFigureOut">
              <a:rPr lang="en-GB" smtClean="0"/>
              <a:t>16/10/2013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33D30A2-9E0E-4452-A833-1ADCBFEAF01A}" type="slidenum">
              <a:rPr lang="en-GB" smtClean="0"/>
              <a:t>‹#›</a:t>
            </a:fld>
            <a:endParaRPr lang="en-GB"/>
          </a:p>
        </p:txBody>
      </p:sp>
    </p:spTree>
    <p:extLst>
      <p:ext uri="{BB962C8B-B14F-4D97-AF65-F5344CB8AC3E}">
        <p14:creationId xmlns:p14="http://schemas.microsoft.com/office/powerpoint/2010/main" val="216156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4B7EF5-633A-4D39-BCC5-BC6CED7DD9D3}" type="datetimeFigureOut">
              <a:rPr lang="en-GB" smtClean="0"/>
              <a:t>16/10/2013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33D30A2-9E0E-4452-A833-1ADCBFEAF01A}" type="slidenum">
              <a:rPr lang="en-GB" smtClean="0"/>
              <a:t>‹#›</a:t>
            </a:fld>
            <a:endParaRPr lang="en-GB"/>
          </a:p>
        </p:txBody>
      </p:sp>
    </p:spTree>
    <p:extLst>
      <p:ext uri="{BB962C8B-B14F-4D97-AF65-F5344CB8AC3E}">
        <p14:creationId xmlns:p14="http://schemas.microsoft.com/office/powerpoint/2010/main" val="351336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F4B7EF5-633A-4D39-BCC5-BC6CED7DD9D3}" type="datetimeFigureOut">
              <a:rPr lang="en-GB" smtClean="0"/>
              <a:t>16/10/2013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33D30A2-9E0E-4452-A833-1ADCBFEAF01A}" type="slidenum">
              <a:rPr lang="en-GB" smtClean="0"/>
              <a:t>‹#›</a:t>
            </a:fld>
            <a:endParaRPr lang="en-GB"/>
          </a:p>
        </p:txBody>
      </p:sp>
    </p:spTree>
    <p:extLst>
      <p:ext uri="{BB962C8B-B14F-4D97-AF65-F5344CB8AC3E}">
        <p14:creationId xmlns:p14="http://schemas.microsoft.com/office/powerpoint/2010/main" val="3280271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B7EF5-633A-4D39-BCC5-BC6CED7DD9D3}" type="datetimeFigureOut">
              <a:rPr lang="en-GB" smtClean="0"/>
              <a:t>16/10/2013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33D30A2-9E0E-4452-A833-1ADCBFEAF01A}" type="slidenum">
              <a:rPr lang="en-GB" smtClean="0"/>
              <a:t>‹#›</a:t>
            </a:fld>
            <a:endParaRPr lang="en-GB"/>
          </a:p>
        </p:txBody>
      </p:sp>
    </p:spTree>
    <p:extLst>
      <p:ext uri="{BB962C8B-B14F-4D97-AF65-F5344CB8AC3E}">
        <p14:creationId xmlns:p14="http://schemas.microsoft.com/office/powerpoint/2010/main" val="4027341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4B7EF5-633A-4D39-BCC5-BC6CED7DD9D3}" type="datetimeFigureOut">
              <a:rPr lang="en-GB" smtClean="0"/>
              <a:t>16/10/2013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33D30A2-9E0E-4452-A833-1ADCBFEAF01A}" type="slidenum">
              <a:rPr lang="en-GB" smtClean="0"/>
              <a:t>‹#›</a:t>
            </a:fld>
            <a:endParaRPr lang="en-GB"/>
          </a:p>
        </p:txBody>
      </p:sp>
    </p:spTree>
    <p:extLst>
      <p:ext uri="{BB962C8B-B14F-4D97-AF65-F5344CB8AC3E}">
        <p14:creationId xmlns:p14="http://schemas.microsoft.com/office/powerpoint/2010/main" val="327986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4B7EF5-633A-4D39-BCC5-BC6CED7DD9D3}" type="datetimeFigureOut">
              <a:rPr lang="en-GB" smtClean="0"/>
              <a:t>16/10/2013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33D30A2-9E0E-4452-A833-1ADCBFEAF01A}" type="slidenum">
              <a:rPr lang="en-GB" smtClean="0"/>
              <a:t>‹#›</a:t>
            </a:fld>
            <a:endParaRPr lang="en-GB"/>
          </a:p>
        </p:txBody>
      </p:sp>
    </p:spTree>
    <p:extLst>
      <p:ext uri="{BB962C8B-B14F-4D97-AF65-F5344CB8AC3E}">
        <p14:creationId xmlns:p14="http://schemas.microsoft.com/office/powerpoint/2010/main" val="1945033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B7EF5-633A-4D39-BCC5-BC6CED7DD9D3}" type="datetimeFigureOut">
              <a:rPr lang="en-GB" smtClean="0"/>
              <a:t>16/10/2013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3D30A2-9E0E-4452-A833-1ADCBFEAF01A}" type="slidenum">
              <a:rPr lang="en-GB" smtClean="0"/>
              <a:t>‹#›</a:t>
            </a:fld>
            <a:endParaRPr lang="en-GB"/>
          </a:p>
        </p:txBody>
      </p:sp>
    </p:spTree>
    <p:extLst>
      <p:ext uri="{BB962C8B-B14F-4D97-AF65-F5344CB8AC3E}">
        <p14:creationId xmlns:p14="http://schemas.microsoft.com/office/powerpoint/2010/main" val="2069504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3.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67.emf"/><Relationship Id="rId18" Type="http://schemas.openxmlformats.org/officeDocument/2006/relationships/oleObject" Target="../embeddings/oleObject9.bin"/><Relationship Id="rId26" Type="http://schemas.openxmlformats.org/officeDocument/2006/relationships/oleObject" Target="../embeddings/oleObject13.bin"/><Relationship Id="rId3" Type="http://schemas.openxmlformats.org/officeDocument/2006/relationships/notesSlide" Target="../notesSlides/notesSlide14.xml"/><Relationship Id="rId21" Type="http://schemas.openxmlformats.org/officeDocument/2006/relationships/image" Target="../media/image71.emf"/><Relationship Id="rId7" Type="http://schemas.openxmlformats.org/officeDocument/2006/relationships/image" Target="../media/image64.emf"/><Relationship Id="rId12" Type="http://schemas.openxmlformats.org/officeDocument/2006/relationships/oleObject" Target="../embeddings/oleObject6.bin"/><Relationship Id="rId17" Type="http://schemas.openxmlformats.org/officeDocument/2006/relationships/image" Target="../media/image69.emf"/><Relationship Id="rId25" Type="http://schemas.openxmlformats.org/officeDocument/2006/relationships/image" Target="../media/image2.wmf"/><Relationship Id="rId2" Type="http://schemas.openxmlformats.org/officeDocument/2006/relationships/slideLayout" Target="../slideLayouts/slideLayout2.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66.emf"/><Relationship Id="rId24" Type="http://schemas.openxmlformats.org/officeDocument/2006/relationships/oleObject" Target="../embeddings/oleObject12.bin"/><Relationship Id="rId5" Type="http://schemas.openxmlformats.org/officeDocument/2006/relationships/image" Target="../media/image63.emf"/><Relationship Id="rId15" Type="http://schemas.openxmlformats.org/officeDocument/2006/relationships/image" Target="../media/image68.emf"/><Relationship Id="rId23" Type="http://schemas.openxmlformats.org/officeDocument/2006/relationships/image" Target="../media/image72.emf"/><Relationship Id="rId10" Type="http://schemas.openxmlformats.org/officeDocument/2006/relationships/oleObject" Target="../embeddings/oleObject5.bin"/><Relationship Id="rId19" Type="http://schemas.openxmlformats.org/officeDocument/2006/relationships/image" Target="../media/image70.emf"/><Relationship Id="rId4" Type="http://schemas.openxmlformats.org/officeDocument/2006/relationships/oleObject" Target="../embeddings/oleObject2.bin"/><Relationship Id="rId9" Type="http://schemas.openxmlformats.org/officeDocument/2006/relationships/image" Target="../media/image65.emf"/><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73.wmf"/></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oleObject" Target="../embeddings/oleObject14.bin"/><Relationship Id="rId7" Type="http://schemas.openxmlformats.org/officeDocument/2006/relationships/image" Target="../media/image76.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5.wmf"/><Relationship Id="rId5" Type="http://schemas.openxmlformats.org/officeDocument/2006/relationships/oleObject" Target="../embeddings/oleObject15.bin"/><Relationship Id="rId4" Type="http://schemas.openxmlformats.org/officeDocument/2006/relationships/image" Target="../media/image74.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6.bin"/><Relationship Id="rId7" Type="http://schemas.openxmlformats.org/officeDocument/2006/relationships/image" Target="../media/image80.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7.wmf"/><Relationship Id="rId5" Type="http://schemas.openxmlformats.org/officeDocument/2006/relationships/oleObject" Target="../embeddings/oleObject17.bin"/><Relationship Id="rId4" Type="http://schemas.openxmlformats.org/officeDocument/2006/relationships/image" Target="../media/image76.wmf"/></Relationships>
</file>

<file path=ppt/slides/_rels/slide22.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89.png"/><Relationship Id="rId3" Type="http://schemas.openxmlformats.org/officeDocument/2006/relationships/notesSlide" Target="../notesSlides/notesSlide15.xml"/><Relationship Id="rId7" Type="http://schemas.openxmlformats.org/officeDocument/2006/relationships/image" Target="../media/image83.png"/><Relationship Id="rId12" Type="http://schemas.openxmlformats.org/officeDocument/2006/relationships/image" Target="../media/image88.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82.png"/><Relationship Id="rId11" Type="http://schemas.openxmlformats.org/officeDocument/2006/relationships/image" Target="../media/image85.png"/><Relationship Id="rId5" Type="http://schemas.openxmlformats.org/officeDocument/2006/relationships/image" Target="../media/image78.emf"/><Relationship Id="rId10" Type="http://schemas.openxmlformats.org/officeDocument/2006/relationships/image" Target="../media/image84.png"/><Relationship Id="rId4" Type="http://schemas.openxmlformats.org/officeDocument/2006/relationships/oleObject" Target="../embeddings/oleObject18.bin"/><Relationship Id="rId9" Type="http://schemas.openxmlformats.org/officeDocument/2006/relationships/image" Target="../media/image81.png"/><Relationship Id="rId14" Type="http://schemas.openxmlformats.org/officeDocument/2006/relationships/image" Target="../media/image86.png"/></Relationships>
</file>

<file path=ppt/slides/_rels/slide2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24.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93.png"/><Relationship Id="rId12" Type="http://schemas.openxmlformats.org/officeDocument/2006/relationships/image" Target="../media/image10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6.png"/><Relationship Id="rId11" Type="http://schemas.openxmlformats.org/officeDocument/2006/relationships/image" Target="../media/image99.png"/><Relationship Id="rId5" Type="http://schemas.openxmlformats.org/officeDocument/2006/relationships/image" Target="../media/image95.png"/><Relationship Id="rId10" Type="http://schemas.openxmlformats.org/officeDocument/2006/relationships/image" Target="../media/image98.png"/><Relationship Id="rId4" Type="http://schemas.openxmlformats.org/officeDocument/2006/relationships/image" Target="../media/image94.png"/><Relationship Id="rId9" Type="http://schemas.openxmlformats.org/officeDocument/2006/relationships/image" Target="../media/image97.png"/></Relationships>
</file>

<file path=ppt/slides/_rels/slide25.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94.png"/><Relationship Id="rId12" Type="http://schemas.openxmlformats.org/officeDocument/2006/relationships/image" Target="../media/image104.png"/><Relationship Id="rId2" Type="http://schemas.openxmlformats.org/officeDocument/2006/relationships/notesSlide" Target="../notesSlides/notesSlide18.xml"/><Relationship Id="rId1" Type="http://schemas.openxmlformats.org/officeDocument/2006/relationships/slideLayout" Target="../slideLayouts/slideLayout2.xml"/><Relationship Id="rId11" Type="http://schemas.openxmlformats.org/officeDocument/2006/relationships/image" Target="../media/image103.png"/><Relationship Id="rId10" Type="http://schemas.openxmlformats.org/officeDocument/2006/relationships/image" Target="../media/image102.png"/><Relationship Id="rId9" Type="http://schemas.openxmlformats.org/officeDocument/2006/relationships/image" Target="../media/image101.png"/></Relationships>
</file>

<file path=ppt/slides/_rels/slide26.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109.png"/><Relationship Id="rId3" Type="http://schemas.openxmlformats.org/officeDocument/2006/relationships/image" Target="../media/image94.png"/><Relationship Id="rId12" Type="http://schemas.openxmlformats.org/officeDocument/2006/relationships/image" Target="../media/image108.png"/><Relationship Id="rId2" Type="http://schemas.openxmlformats.org/officeDocument/2006/relationships/notesSlide" Target="../notesSlides/notesSlide19.xml"/><Relationship Id="rId1" Type="http://schemas.openxmlformats.org/officeDocument/2006/relationships/slideLayout" Target="../slideLayouts/slideLayout2.xml"/><Relationship Id="rId11" Type="http://schemas.openxmlformats.org/officeDocument/2006/relationships/image" Target="../media/image107.png"/><Relationship Id="rId15" Type="http://schemas.openxmlformats.org/officeDocument/2006/relationships/image" Target="../media/image111.png"/><Relationship Id="rId10" Type="http://schemas.openxmlformats.org/officeDocument/2006/relationships/image" Target="../media/image106.png"/><Relationship Id="rId9" Type="http://schemas.openxmlformats.org/officeDocument/2006/relationships/image" Target="../media/image105.png"/><Relationship Id="rId14" Type="http://schemas.openxmlformats.org/officeDocument/2006/relationships/image" Target="../media/image87.png"/></Relationships>
</file>

<file path=ppt/slides/_rels/slide27.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94.png"/><Relationship Id="rId12" Type="http://schemas.openxmlformats.org/officeDocument/2006/relationships/image" Target="../media/image115.png"/><Relationship Id="rId2" Type="http://schemas.openxmlformats.org/officeDocument/2006/relationships/notesSlide" Target="../notesSlides/notesSlide20.xml"/><Relationship Id="rId1" Type="http://schemas.openxmlformats.org/officeDocument/2006/relationships/slideLayout" Target="../slideLayouts/slideLayout2.xml"/><Relationship Id="rId11" Type="http://schemas.openxmlformats.org/officeDocument/2006/relationships/image" Target="../media/image114.png"/><Relationship Id="rId10" Type="http://schemas.openxmlformats.org/officeDocument/2006/relationships/image" Target="../media/image113.png"/><Relationship Id="rId9" Type="http://schemas.openxmlformats.org/officeDocument/2006/relationships/image" Target="../media/image11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1.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2.wmf"/><Relationship Id="rId4" Type="http://schemas.openxmlformats.org/officeDocument/2006/relationships/image" Target="../media/image4.png"/><Relationship Id="rId9"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image" Target="../media/image90.jpeg"/><Relationship Id="rId2" Type="http://schemas.openxmlformats.org/officeDocument/2006/relationships/image" Target="../media/image8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25.png"/><Relationship Id="rId3" Type="http://schemas.openxmlformats.org/officeDocument/2006/relationships/image" Target="../media/image120.png"/><Relationship Id="rId7" Type="http://schemas.openxmlformats.org/officeDocument/2006/relationships/image" Target="../media/image124.png"/><Relationship Id="rId2" Type="http://schemas.openxmlformats.org/officeDocument/2006/relationships/image" Target="../media/image119.png"/><Relationship Id="rId1" Type="http://schemas.openxmlformats.org/officeDocument/2006/relationships/slideLayout" Target="../slideLayouts/slideLayout2.xml"/><Relationship Id="rId6" Type="http://schemas.openxmlformats.org/officeDocument/2006/relationships/image" Target="../media/image123.png"/><Relationship Id="rId5" Type="http://schemas.openxmlformats.org/officeDocument/2006/relationships/image" Target="../media/image122.png"/><Relationship Id="rId4" Type="http://schemas.openxmlformats.org/officeDocument/2006/relationships/image" Target="../media/image121.png"/></Relationships>
</file>

<file path=ppt/slides/_rels/slide32.xml.rels><?xml version="1.0" encoding="UTF-8" standalone="yes"?>
<Relationships xmlns="http://schemas.openxmlformats.org/package/2006/relationships"><Relationship Id="rId3" Type="http://schemas.openxmlformats.org/officeDocument/2006/relationships/image" Target="../media/image91.jpeg"/><Relationship Id="rId2" Type="http://schemas.openxmlformats.org/officeDocument/2006/relationships/image" Target="../media/image126.png"/><Relationship Id="rId1" Type="http://schemas.openxmlformats.org/officeDocument/2006/relationships/slideLayout" Target="../slideLayouts/slideLayout2.xml"/><Relationship Id="rId4" Type="http://schemas.openxmlformats.org/officeDocument/2006/relationships/image" Target="../media/image128.png"/></Relationships>
</file>

<file path=ppt/slides/_rels/slide33.xml.rels><?xml version="1.0" encoding="UTF-8" standalone="yes"?>
<Relationships xmlns="http://schemas.openxmlformats.org/package/2006/relationships"><Relationship Id="rId3" Type="http://schemas.openxmlformats.org/officeDocument/2006/relationships/image" Target="../media/image111.jpe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12.jpeg"/></Relationships>
</file>

<file path=ppt/slides/_rels/slide34.xml.rels><?xml version="1.0" encoding="UTF-8" standalone="yes"?>
<Relationships xmlns="http://schemas.openxmlformats.org/package/2006/relationships"><Relationship Id="rId3" Type="http://schemas.openxmlformats.org/officeDocument/2006/relationships/image" Target="../media/image113.jpe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14.jpeg"/></Relationships>
</file>

<file path=ppt/slides/_rels/slide35.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17.jpeg"/></Relationships>
</file>

<file path=ppt/slides/_rels/slide36.xml.rels><?xml version="1.0" encoding="UTF-8" standalone="yes"?>
<Relationships xmlns="http://schemas.openxmlformats.org/package/2006/relationships"><Relationship Id="rId8" Type="http://schemas.openxmlformats.org/officeDocument/2006/relationships/image" Target="../media/image122.jpeg"/><Relationship Id="rId3" Type="http://schemas.openxmlformats.org/officeDocument/2006/relationships/image" Target="../media/image118.png"/><Relationship Id="rId7" Type="http://schemas.openxmlformats.org/officeDocument/2006/relationships/image" Target="../media/image121.jpe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20.jpeg"/><Relationship Id="rId11" Type="http://schemas.openxmlformats.org/officeDocument/2006/relationships/image" Target="../media/image117.jpeg"/><Relationship Id="rId5" Type="http://schemas.openxmlformats.org/officeDocument/2006/relationships/image" Target="../media/image119.jpeg"/><Relationship Id="rId10" Type="http://schemas.openxmlformats.org/officeDocument/2006/relationships/image" Target="../media/image124.jpeg"/><Relationship Id="rId4" Type="http://schemas.openxmlformats.org/officeDocument/2006/relationships/image" Target="../media/image116.png"/><Relationship Id="rId9" Type="http://schemas.openxmlformats.org/officeDocument/2006/relationships/image" Target="../media/image123.jpeg"/></Relationships>
</file>

<file path=ppt/slides/_rels/slide37.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30.jpeg"/><Relationship Id="rId13" Type="http://schemas.openxmlformats.org/officeDocument/2006/relationships/image" Target="../media/image125.emf"/><Relationship Id="rId3" Type="http://schemas.openxmlformats.org/officeDocument/2006/relationships/notesSlide" Target="../notesSlides/notesSlide24.xml"/><Relationship Id="rId7" Type="http://schemas.openxmlformats.org/officeDocument/2006/relationships/image" Target="../media/image129.jpeg"/><Relationship Id="rId12"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28.jpeg"/><Relationship Id="rId11" Type="http://schemas.openxmlformats.org/officeDocument/2006/relationships/image" Target="../media/image133.jpeg"/><Relationship Id="rId5" Type="http://schemas.openxmlformats.org/officeDocument/2006/relationships/image" Target="../media/image127.jpeg"/><Relationship Id="rId10" Type="http://schemas.openxmlformats.org/officeDocument/2006/relationships/image" Target="../media/image132.jpeg"/><Relationship Id="rId4" Type="http://schemas.openxmlformats.org/officeDocument/2006/relationships/image" Target="../media/image126.jpeg"/><Relationship Id="rId9" Type="http://schemas.openxmlformats.org/officeDocument/2006/relationships/image" Target="../media/image131.jpeg"/><Relationship Id="rId14" Type="http://schemas.openxmlformats.org/officeDocument/2006/relationships/image" Target="../media/image134.png"/></Relationships>
</file>

<file path=ppt/slides/_rels/slide39.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image" Target="../media/image135.png"/><Relationship Id="rId1" Type="http://schemas.openxmlformats.org/officeDocument/2006/relationships/slideLayout" Target="../slideLayouts/slideLayout2.xml"/><Relationship Id="rId4" Type="http://schemas.openxmlformats.org/officeDocument/2006/relationships/image" Target="../media/image136.jpe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3.png"/><Relationship Id="rId2" Type="http://schemas.openxmlformats.org/officeDocument/2006/relationships/image" Target="../media/image159.png"/><Relationship Id="rId1" Type="http://schemas.openxmlformats.org/officeDocument/2006/relationships/slideLayout" Target="../slideLayouts/slideLayout2.xml"/><Relationship Id="rId6" Type="http://schemas.openxmlformats.org/officeDocument/2006/relationships/image" Target="../media/image162.png"/><Relationship Id="rId5" Type="http://schemas.openxmlformats.org/officeDocument/2006/relationships/image" Target="../media/image161.png"/><Relationship Id="rId4" Type="http://schemas.openxmlformats.org/officeDocument/2006/relationships/image" Target="../media/image160.pn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0.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165.png"/><Relationship Id="rId7" Type="http://schemas.openxmlformats.org/officeDocument/2006/relationships/image" Target="../media/image169.png"/><Relationship Id="rId2" Type="http://schemas.openxmlformats.org/officeDocument/2006/relationships/image" Target="../media/image164.png"/><Relationship Id="rId1" Type="http://schemas.openxmlformats.org/officeDocument/2006/relationships/slideLayout" Target="../slideLayouts/slideLayout2.xml"/><Relationship Id="rId6" Type="http://schemas.openxmlformats.org/officeDocument/2006/relationships/image" Target="../media/image168.png"/><Relationship Id="rId5" Type="http://schemas.openxmlformats.org/officeDocument/2006/relationships/image" Target="../media/image167.png"/><Relationship Id="rId4" Type="http://schemas.openxmlformats.org/officeDocument/2006/relationships/image" Target="../media/image166.png"/></Relationships>
</file>

<file path=ppt/slides/_rels/slide4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00.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7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0.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20.png"/><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171.png"/><Relationship Id="rId1" Type="http://schemas.openxmlformats.org/officeDocument/2006/relationships/slideLayout" Target="../slideLayouts/slideLayout2.xml"/><Relationship Id="rId4" Type="http://schemas.openxmlformats.org/officeDocument/2006/relationships/image" Target="../media/image173.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4.png"/><Relationship Id="rId1" Type="http://schemas.openxmlformats.org/officeDocument/2006/relationships/slideLayout" Target="../slideLayouts/slideLayout2.xml"/><Relationship Id="rId4" Type="http://schemas.openxmlformats.org/officeDocument/2006/relationships/image" Target="../media/image176.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910.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8.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7"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4.png"/><Relationship Id="rId9"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solidFill>
                  <a:srgbClr val="872123"/>
                </a:solidFill>
              </a:rPr>
              <a:t>SPM and some of its Maths</a:t>
            </a:r>
            <a:br>
              <a:rPr lang="en-GB" b="1" dirty="0" smtClean="0">
                <a:solidFill>
                  <a:srgbClr val="872123"/>
                </a:solidFill>
              </a:rPr>
            </a:br>
            <a:r>
              <a:rPr lang="en-GB" b="1" dirty="0" smtClean="0">
                <a:solidFill>
                  <a:srgbClr val="872123"/>
                </a:solidFill>
              </a:rPr>
              <a:t>An Introduction</a:t>
            </a:r>
            <a:endParaRPr lang="en-GB" b="1" dirty="0">
              <a:solidFill>
                <a:srgbClr val="872123"/>
              </a:solidFill>
            </a:endParaRPr>
          </a:p>
        </p:txBody>
      </p:sp>
      <p:sp>
        <p:nvSpPr>
          <p:cNvPr id="3" name="Subtitle 2"/>
          <p:cNvSpPr>
            <a:spLocks noGrp="1"/>
          </p:cNvSpPr>
          <p:nvPr>
            <p:ph type="subTitle" idx="1"/>
          </p:nvPr>
        </p:nvSpPr>
        <p:spPr/>
        <p:txBody>
          <a:bodyPr>
            <a:normAutofit/>
          </a:bodyPr>
          <a:lstStyle/>
          <a:p>
            <a:r>
              <a:rPr lang="en-GB" sz="1400" b="1" dirty="0">
                <a:solidFill>
                  <a:schemeClr val="tx1"/>
                </a:solidFill>
              </a:rPr>
              <a:t>Joana </a:t>
            </a:r>
            <a:r>
              <a:rPr lang="en-GB" sz="1400" b="1" dirty="0" err="1" smtClean="0">
                <a:solidFill>
                  <a:schemeClr val="tx1"/>
                </a:solidFill>
              </a:rPr>
              <a:t>Leitão</a:t>
            </a:r>
            <a:endParaRPr lang="en-GB" sz="1400" b="1" dirty="0" smtClean="0">
              <a:solidFill>
                <a:schemeClr val="tx1"/>
              </a:solidFill>
            </a:endParaRPr>
          </a:p>
          <a:p>
            <a:r>
              <a:rPr lang="en-GB" sz="1400" b="1" dirty="0" err="1">
                <a:solidFill>
                  <a:schemeClr val="tx1"/>
                </a:solidFill>
              </a:rPr>
              <a:t>MRes</a:t>
            </a:r>
            <a:r>
              <a:rPr lang="en-GB" sz="1400" b="1" dirty="0">
                <a:solidFill>
                  <a:schemeClr val="tx1"/>
                </a:solidFill>
              </a:rPr>
              <a:t> Advanced Brain </a:t>
            </a:r>
            <a:r>
              <a:rPr lang="en-GB" sz="1400" b="1" dirty="0" smtClean="0">
                <a:solidFill>
                  <a:schemeClr val="tx1"/>
                </a:solidFill>
              </a:rPr>
              <a:t>Imaging, 2013</a:t>
            </a:r>
            <a:endParaRPr lang="en-GB" sz="1400" b="1" dirty="0">
              <a:solidFill>
                <a:schemeClr val="tx1"/>
              </a:solidFill>
            </a:endParaRPr>
          </a:p>
        </p:txBody>
      </p:sp>
    </p:spTree>
    <p:extLst>
      <p:ext uri="{BB962C8B-B14F-4D97-AF65-F5344CB8AC3E}">
        <p14:creationId xmlns:p14="http://schemas.microsoft.com/office/powerpoint/2010/main" val="774992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4" name="TextBox 23"/>
              <p:cNvSpPr txBox="1"/>
              <p:nvPr/>
            </p:nvSpPr>
            <p:spPr>
              <a:xfrm>
                <a:off x="240260" y="1412776"/>
                <a:ext cx="8454615" cy="877163"/>
              </a:xfrm>
              <a:prstGeom prst="rect">
                <a:avLst/>
              </a:prstGeom>
              <a:noFill/>
            </p:spPr>
            <p:txBody>
              <a:bodyPr wrap="square" numCol="1" rtlCol="0">
                <a:spAutoFit/>
              </a:bodyPr>
              <a:lstStyle/>
              <a:p>
                <a:pPr lvl="1">
                  <a:spcBef>
                    <a:spcPts val="600"/>
                  </a:spcBef>
                  <a:spcAft>
                    <a:spcPts val="1200"/>
                  </a:spcAft>
                </a:pPr>
                <a:r>
                  <a:rPr lang="en-GB" dirty="0" smtClean="0"/>
                  <a:t>2)  Distributive:	</a:t>
                </a:r>
                <a14:m>
                  <m:oMath xmlns:m="http://schemas.openxmlformats.org/officeDocument/2006/math">
                    <m:r>
                      <a:rPr lang="en-GB" b="1" i="1" dirty="0" smtClean="0">
                        <a:latin typeface="Cambria Math"/>
                      </a:rPr>
                      <m:t> </m:t>
                    </m:r>
                    <m:r>
                      <a:rPr lang="en-GB" b="1" i="1" dirty="0" smtClean="0">
                        <a:latin typeface="Cambria Math"/>
                      </a:rPr>
                      <m:t>𝑨</m:t>
                    </m:r>
                    <m:r>
                      <a:rPr lang="en-GB" i="1" dirty="0">
                        <a:latin typeface="Cambria Math"/>
                      </a:rPr>
                      <m:t>∗(</m:t>
                    </m:r>
                    <m:r>
                      <a:rPr lang="en-GB" b="1" i="1" dirty="0" smtClean="0">
                        <a:latin typeface="Cambria Math"/>
                      </a:rPr>
                      <m:t>𝑩</m:t>
                    </m:r>
                    <m:r>
                      <a:rPr lang="en-GB" i="1" dirty="0" smtClean="0">
                        <a:latin typeface="Cambria Math"/>
                      </a:rPr>
                      <m:t>+</m:t>
                    </m:r>
                    <m:r>
                      <a:rPr lang="en-GB" b="1" i="1" dirty="0" smtClean="0">
                        <a:latin typeface="Cambria Math"/>
                      </a:rPr>
                      <m:t>𝑪</m:t>
                    </m:r>
                    <m:r>
                      <a:rPr lang="en-GB" i="1" dirty="0">
                        <a:latin typeface="Cambria Math"/>
                      </a:rPr>
                      <m:t>) = (</m:t>
                    </m:r>
                    <m:r>
                      <a:rPr lang="en-GB" b="1" i="1" dirty="0" smtClean="0">
                        <a:latin typeface="Cambria Math"/>
                      </a:rPr>
                      <m:t>𝑨</m:t>
                    </m:r>
                    <m:r>
                      <a:rPr lang="en-GB" i="1" dirty="0" smtClean="0">
                        <a:latin typeface="Cambria Math"/>
                      </a:rPr>
                      <m:t>∗</m:t>
                    </m:r>
                    <m:r>
                      <a:rPr lang="en-GB" b="1" i="1" dirty="0" smtClean="0">
                        <a:latin typeface="Cambria Math"/>
                      </a:rPr>
                      <m:t>𝑩</m:t>
                    </m:r>
                    <m:r>
                      <a:rPr lang="en-GB" i="1" dirty="0" smtClean="0">
                        <a:latin typeface="Cambria Math"/>
                      </a:rPr>
                      <m:t>)+(</m:t>
                    </m:r>
                    <m:r>
                      <a:rPr lang="en-GB" b="1" i="1" dirty="0" smtClean="0">
                        <a:latin typeface="Cambria Math"/>
                      </a:rPr>
                      <m:t>𝑨</m:t>
                    </m:r>
                    <m:r>
                      <a:rPr lang="en-GB" i="1" dirty="0" smtClean="0">
                        <a:latin typeface="Cambria Math"/>
                      </a:rPr>
                      <m:t>∗</m:t>
                    </m:r>
                    <m:r>
                      <a:rPr lang="en-GB" b="1" i="1" dirty="0" smtClean="0">
                        <a:latin typeface="Cambria Math"/>
                      </a:rPr>
                      <m:t>𝑪</m:t>
                    </m:r>
                    <m:r>
                      <a:rPr lang="en-GB" i="1" dirty="0" smtClean="0">
                        <a:latin typeface="Cambria Math"/>
                      </a:rPr>
                      <m:t>)</m:t>
                    </m:r>
                  </m:oMath>
                </a14:m>
                <a:endParaRPr lang="en-GB" dirty="0" smtClean="0"/>
              </a:p>
              <a:p>
                <a:pPr lvl="2">
                  <a:spcBef>
                    <a:spcPts val="600"/>
                  </a:spcBef>
                  <a:spcAft>
                    <a:spcPts val="1200"/>
                  </a:spcAft>
                </a:pPr>
                <a:endParaRPr lang="en-GB" dirty="0" smtClean="0"/>
              </a:p>
            </p:txBody>
          </p:sp>
        </mc:Choice>
        <mc:Fallback xmlns="">
          <p:sp>
            <p:nvSpPr>
              <p:cNvPr id="24" name="TextBox 23"/>
              <p:cNvSpPr txBox="1">
                <a:spLocks noRot="1" noChangeAspect="1" noMove="1" noResize="1" noEditPoints="1" noAdjustHandles="1" noChangeArrowheads="1" noChangeShapeType="1" noTextEdit="1"/>
              </p:cNvSpPr>
              <p:nvPr/>
            </p:nvSpPr>
            <p:spPr>
              <a:xfrm>
                <a:off x="240260" y="1412776"/>
                <a:ext cx="8454615" cy="877163"/>
              </a:xfrm>
              <a:prstGeom prst="rect">
                <a:avLst/>
              </a:prstGeom>
              <a:blipFill rotWithShape="1">
                <a:blip r:embed="rId3"/>
                <a:stretch>
                  <a:fillRect t="-3472"/>
                </a:stretch>
              </a:blipFill>
            </p:spPr>
            <p:txBody>
              <a:bodyPr/>
              <a:lstStyle/>
              <a:p>
                <a:r>
                  <a:rPr lang="en-GB">
                    <a:noFill/>
                  </a:rPr>
                  <a:t> </a:t>
                </a:r>
              </a:p>
            </p:txBody>
          </p:sp>
        </mc:Fallback>
      </mc:AlternateContent>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a:t>
            </a:r>
            <a:r>
              <a:rPr lang="en-GB" sz="2400" dirty="0" smtClean="0">
                <a:solidFill>
                  <a:schemeClr val="bg1"/>
                </a:solidFill>
              </a:rPr>
              <a:t>– Matrix Multiplication</a:t>
            </a:r>
            <a:endParaRPr lang="en-GB" sz="2400" dirty="0">
              <a:solidFill>
                <a:schemeClr val="bg1"/>
              </a:solidFill>
            </a:endParaRPr>
          </a:p>
        </p:txBody>
      </p:sp>
      <p:sp>
        <p:nvSpPr>
          <p:cNvPr id="14" name="TextBox 13"/>
          <p:cNvSpPr txBox="1"/>
          <p:nvPr/>
        </p:nvSpPr>
        <p:spPr>
          <a:xfrm>
            <a:off x="179512" y="764704"/>
            <a:ext cx="6930772" cy="369332"/>
          </a:xfrm>
          <a:prstGeom prst="rect">
            <a:avLst/>
          </a:prstGeom>
          <a:noFill/>
        </p:spPr>
        <p:txBody>
          <a:bodyPr wrap="square" rtlCol="0">
            <a:spAutoFit/>
          </a:bodyPr>
          <a:lstStyle/>
          <a:p>
            <a:r>
              <a:rPr lang="en-GB" b="1" dirty="0" smtClean="0"/>
              <a:t>Properties of Matrix Multiplication</a:t>
            </a:r>
            <a:endParaRPr lang="en-GB" b="1" dirty="0"/>
          </a:p>
        </p:txBody>
      </p:sp>
      <p:grpSp>
        <p:nvGrpSpPr>
          <p:cNvPr id="3" name="Group 2"/>
          <p:cNvGrpSpPr/>
          <p:nvPr/>
        </p:nvGrpSpPr>
        <p:grpSpPr>
          <a:xfrm>
            <a:off x="1043608" y="1920576"/>
            <a:ext cx="7138412" cy="3664425"/>
            <a:chOff x="1043608" y="1920576"/>
            <a:chExt cx="7138412" cy="3664425"/>
          </a:xfrm>
        </p:grpSpPr>
        <mc:AlternateContent xmlns:mc="http://schemas.openxmlformats.org/markup-compatibility/2006" xmlns:a14="http://schemas.microsoft.com/office/drawing/2010/main">
          <mc:Choice Requires="a14">
            <p:sp>
              <p:nvSpPr>
                <p:cNvPr id="5" name="TextBox 4"/>
                <p:cNvSpPr txBox="1"/>
                <p:nvPr/>
              </p:nvSpPr>
              <p:spPr>
                <a:xfrm>
                  <a:off x="1043608" y="1920576"/>
                  <a:ext cx="3563887" cy="703591"/>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d>
                          <m:dPr>
                            <m:begChr m:val="["/>
                            <m:endChr m:val="]"/>
                            <m:ctrlPr>
                              <a:rPr lang="en-GB" sz="1400" i="1" smtClean="0">
                                <a:latin typeface="Cambria Math"/>
                              </a:rPr>
                            </m:ctrlPr>
                          </m:dPr>
                          <m:e>
                            <m:m>
                              <m:mPr>
                                <m:mcs>
                                  <m:mc>
                                    <m:mcPr>
                                      <m:count m:val="2"/>
                                      <m:mcJc m:val="center"/>
                                    </m:mcPr>
                                  </m:mc>
                                </m:mcs>
                                <m:ctrlPr>
                                  <a:rPr lang="en-GB" sz="1400" i="1" smtClean="0">
                                    <a:latin typeface="Cambria Math"/>
                                  </a:rPr>
                                </m:ctrlPr>
                              </m:mPr>
                              <m:mr>
                                <m:e>
                                  <m:sSub>
                                    <m:sSubPr>
                                      <m:ctrlPr>
                                        <a:rPr lang="en-GB" sz="1400" i="1" smtClean="0">
                                          <a:latin typeface="Cambria Math"/>
                                        </a:rPr>
                                      </m:ctrlPr>
                                    </m:sSubPr>
                                    <m:e>
                                      <m:r>
                                        <a:rPr lang="en-GB" sz="1400" b="0" i="1" smtClean="0">
                                          <a:latin typeface="Cambria Math"/>
                                        </a:rPr>
                                        <m:t>𝑎</m:t>
                                      </m:r>
                                    </m:e>
                                    <m:sub>
                                      <m:r>
                                        <a:rPr lang="en-GB" sz="1400" b="0" i="1" smtClean="0">
                                          <a:latin typeface="Cambria Math"/>
                                        </a:rPr>
                                        <m:t>11</m:t>
                                      </m:r>
                                    </m:sub>
                                  </m:sSub>
                                </m:e>
                                <m:e>
                                  <m:sSub>
                                    <m:sSubPr>
                                      <m:ctrlPr>
                                        <a:rPr lang="en-GB" sz="1400" i="1">
                                          <a:latin typeface="Cambria Math"/>
                                        </a:rPr>
                                      </m:ctrlPr>
                                    </m:sSubPr>
                                    <m:e>
                                      <m:r>
                                        <a:rPr lang="en-GB" sz="1400" i="1">
                                          <a:latin typeface="Cambria Math"/>
                                        </a:rPr>
                                        <m:t>𝑎</m:t>
                                      </m:r>
                                    </m:e>
                                    <m:sub>
                                      <m:r>
                                        <a:rPr lang="en-GB" sz="1400" i="1">
                                          <a:latin typeface="Cambria Math"/>
                                        </a:rPr>
                                        <m:t>1</m:t>
                                      </m:r>
                                      <m:r>
                                        <a:rPr lang="en-GB" sz="1400" b="0" i="1" smtClean="0">
                                          <a:latin typeface="Cambria Math"/>
                                        </a:rPr>
                                        <m:t>2</m:t>
                                      </m:r>
                                    </m:sub>
                                  </m:sSub>
                                </m:e>
                              </m:mr>
                              <m:m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1</m:t>
                                      </m:r>
                                    </m:sub>
                                  </m:sSub>
                                </m:e>
                                <m:e>
                                  <m:sSub>
                                    <m:sSubPr>
                                      <m:ctrlPr>
                                        <a:rPr lang="en-GB" sz="1400" i="1">
                                          <a:latin typeface="Cambria Math"/>
                                        </a:rPr>
                                      </m:ctrlPr>
                                    </m:sSubPr>
                                    <m:e>
                                      <m:r>
                                        <a:rPr lang="en-GB" sz="1400" i="1">
                                          <a:latin typeface="Cambria Math"/>
                                        </a:rPr>
                                        <m:t>𝑎</m:t>
                                      </m:r>
                                    </m:e>
                                    <m:sub>
                                      <m:r>
                                        <a:rPr lang="en-GB" sz="1400" b="0" i="1" smtClean="0">
                                          <a:latin typeface="Cambria Math"/>
                                        </a:rPr>
                                        <m:t>22</m:t>
                                      </m:r>
                                    </m:sub>
                                  </m:sSub>
                                </m:e>
                              </m:mr>
                            </m:m>
                          </m:e>
                        </m:d>
                        <m:r>
                          <a:rPr lang="en-GB" sz="1400" b="0" i="1" smtClean="0">
                            <a:latin typeface="Cambria Math"/>
                          </a:rPr>
                          <m:t>∗</m:t>
                        </m:r>
                        <m:d>
                          <m:dPr>
                            <m:ctrlPr>
                              <a:rPr lang="en-GB" sz="1400" b="0" i="1" smtClean="0">
                                <a:latin typeface="Cambria Math"/>
                              </a:rPr>
                            </m:ctrlPr>
                          </m:dPr>
                          <m:e>
                            <m:d>
                              <m:dPr>
                                <m:begChr m:val="["/>
                                <m:endChr m:val="]"/>
                                <m:ctrlPr>
                                  <a:rPr lang="en-GB" sz="1400" b="0" i="1" smtClean="0">
                                    <a:latin typeface="Cambria Math"/>
                                  </a:rPr>
                                </m:ctrlPr>
                              </m:dPr>
                              <m:e>
                                <m:m>
                                  <m:mPr>
                                    <m:mcs>
                                      <m:mc>
                                        <m:mcPr>
                                          <m:count m:val="2"/>
                                          <m:mcJc m:val="center"/>
                                        </m:mcPr>
                                      </m:mc>
                                    </m:mcs>
                                    <m:ctrlPr>
                                      <a:rPr lang="en-GB" sz="1400" b="0" i="1" smtClean="0">
                                        <a:latin typeface="Cambria Math"/>
                                      </a:rPr>
                                    </m:ctrlPr>
                                  </m:mPr>
                                  <m:mr>
                                    <m:e>
                                      <m:sSub>
                                        <m:sSubPr>
                                          <m:ctrlPr>
                                            <a:rPr lang="en-GB" sz="1400" i="1">
                                              <a:latin typeface="Cambria Math"/>
                                            </a:rPr>
                                          </m:ctrlPr>
                                        </m:sSubPr>
                                        <m:e>
                                          <m:r>
                                            <a:rPr lang="en-GB" sz="1400" b="0" i="1" smtClean="0">
                                              <a:latin typeface="Cambria Math"/>
                                            </a:rPr>
                                            <m:t>𝑏</m:t>
                                          </m:r>
                                        </m:e>
                                        <m:sub>
                                          <m:r>
                                            <a:rPr lang="en-GB" sz="1400" i="1">
                                              <a:latin typeface="Cambria Math"/>
                                            </a:rPr>
                                            <m:t>11</m:t>
                                          </m:r>
                                        </m:sub>
                                      </m:sSub>
                                    </m:e>
                                    <m:e>
                                      <m:sSub>
                                        <m:sSubPr>
                                          <m:ctrlPr>
                                            <a:rPr lang="en-GB" sz="1400" i="1">
                                              <a:latin typeface="Cambria Math"/>
                                            </a:rPr>
                                          </m:ctrlPr>
                                        </m:sSubPr>
                                        <m:e>
                                          <m:r>
                                            <a:rPr lang="en-GB" sz="1400" b="0" i="1" smtClean="0">
                                              <a:latin typeface="Cambria Math"/>
                                            </a:rPr>
                                            <m:t>𝑏</m:t>
                                          </m:r>
                                        </m:e>
                                        <m:sub>
                                          <m:r>
                                            <a:rPr lang="en-GB" sz="1400" i="1">
                                              <a:latin typeface="Cambria Math"/>
                                            </a:rPr>
                                            <m:t>1</m:t>
                                          </m:r>
                                          <m:r>
                                            <a:rPr lang="en-GB" sz="1400" b="0" i="1" smtClean="0">
                                              <a:latin typeface="Cambria Math"/>
                                            </a:rPr>
                                            <m:t>2</m:t>
                                          </m:r>
                                        </m:sub>
                                      </m:sSub>
                                    </m:e>
                                  </m:mr>
                                  <m:mr>
                                    <m:e>
                                      <m:sSub>
                                        <m:sSubPr>
                                          <m:ctrlPr>
                                            <a:rPr lang="en-GB" sz="1400" i="1">
                                              <a:latin typeface="Cambria Math"/>
                                            </a:rPr>
                                          </m:ctrlPr>
                                        </m:sSubPr>
                                        <m:e>
                                          <m:r>
                                            <a:rPr lang="en-GB" sz="1400" b="0" i="1" smtClean="0">
                                              <a:latin typeface="Cambria Math"/>
                                            </a:rPr>
                                            <m:t>𝑏</m:t>
                                          </m:r>
                                        </m:e>
                                        <m:sub>
                                          <m:r>
                                            <a:rPr lang="en-GB" sz="1400" b="0" i="1" smtClean="0">
                                              <a:latin typeface="Cambria Math"/>
                                            </a:rPr>
                                            <m:t>2</m:t>
                                          </m:r>
                                          <m:r>
                                            <a:rPr lang="en-GB" sz="1400" i="1">
                                              <a:latin typeface="Cambria Math"/>
                                            </a:rPr>
                                            <m:t>1</m:t>
                                          </m:r>
                                        </m:sub>
                                      </m:sSub>
                                    </m:e>
                                    <m:e>
                                      <m:sSub>
                                        <m:sSubPr>
                                          <m:ctrlPr>
                                            <a:rPr lang="en-GB" sz="1400" i="1">
                                              <a:latin typeface="Cambria Math"/>
                                            </a:rPr>
                                          </m:ctrlPr>
                                        </m:sSubPr>
                                        <m:e>
                                          <m:r>
                                            <a:rPr lang="en-GB" sz="1400" b="0" i="1" smtClean="0">
                                              <a:latin typeface="Cambria Math"/>
                                            </a:rPr>
                                            <m:t>𝑏</m:t>
                                          </m:r>
                                        </m:e>
                                        <m:sub>
                                          <m:r>
                                            <a:rPr lang="en-GB" sz="1400" b="0" i="1" smtClean="0">
                                              <a:latin typeface="Cambria Math"/>
                                            </a:rPr>
                                            <m:t>22</m:t>
                                          </m:r>
                                        </m:sub>
                                      </m:sSub>
                                    </m:e>
                                  </m:mr>
                                </m:m>
                              </m:e>
                            </m:d>
                            <m:r>
                              <a:rPr lang="en-GB" sz="1400" b="0" i="1" smtClean="0">
                                <a:latin typeface="Cambria Math"/>
                              </a:rPr>
                              <m:t>+</m:t>
                            </m:r>
                            <m:d>
                              <m:dPr>
                                <m:begChr m:val="["/>
                                <m:endChr m:val="]"/>
                                <m:ctrlPr>
                                  <a:rPr lang="en-GB" sz="1400" b="0" i="1" smtClean="0">
                                    <a:latin typeface="Cambria Math"/>
                                  </a:rPr>
                                </m:ctrlPr>
                              </m:dPr>
                              <m:e>
                                <m:m>
                                  <m:mPr>
                                    <m:mcs>
                                      <m:mc>
                                        <m:mcPr>
                                          <m:count m:val="2"/>
                                          <m:mcJc m:val="center"/>
                                        </m:mcPr>
                                      </m:mc>
                                    </m:mcs>
                                    <m:ctrlPr>
                                      <a:rPr lang="en-GB" sz="1400" b="0" i="1" smtClean="0">
                                        <a:latin typeface="Cambria Math"/>
                                      </a:rPr>
                                    </m:ctrlPr>
                                  </m:mPr>
                                  <m:mr>
                                    <m:e>
                                      <m:sSub>
                                        <m:sSubPr>
                                          <m:ctrlPr>
                                            <a:rPr lang="en-GB" sz="1400" i="1">
                                              <a:latin typeface="Cambria Math"/>
                                            </a:rPr>
                                          </m:ctrlPr>
                                        </m:sSubPr>
                                        <m:e>
                                          <m:r>
                                            <a:rPr lang="en-GB" sz="1400" b="0" i="1" smtClean="0">
                                              <a:latin typeface="Cambria Math"/>
                                            </a:rPr>
                                            <m:t>𝑐</m:t>
                                          </m:r>
                                        </m:e>
                                        <m:sub>
                                          <m:r>
                                            <a:rPr lang="en-GB" sz="1400" i="1">
                                              <a:latin typeface="Cambria Math"/>
                                            </a:rPr>
                                            <m:t>11</m:t>
                                          </m:r>
                                        </m:sub>
                                      </m:sSub>
                                    </m:e>
                                    <m:e>
                                      <m:sSub>
                                        <m:sSubPr>
                                          <m:ctrlPr>
                                            <a:rPr lang="en-GB" sz="1400" i="1">
                                              <a:latin typeface="Cambria Math"/>
                                            </a:rPr>
                                          </m:ctrlPr>
                                        </m:sSubPr>
                                        <m:e>
                                          <m:r>
                                            <a:rPr lang="en-GB" sz="1400" b="0" i="1" smtClean="0">
                                              <a:latin typeface="Cambria Math"/>
                                            </a:rPr>
                                            <m:t>𝑐</m:t>
                                          </m:r>
                                        </m:e>
                                        <m:sub>
                                          <m:r>
                                            <a:rPr lang="en-GB" sz="1400" i="1">
                                              <a:latin typeface="Cambria Math"/>
                                            </a:rPr>
                                            <m:t>1</m:t>
                                          </m:r>
                                          <m:r>
                                            <a:rPr lang="en-GB" sz="1400" b="0" i="1" smtClean="0">
                                              <a:latin typeface="Cambria Math"/>
                                            </a:rPr>
                                            <m:t>2</m:t>
                                          </m:r>
                                        </m:sub>
                                      </m:sSub>
                                    </m:e>
                                  </m:mr>
                                  <m:mr>
                                    <m:e>
                                      <m:sSub>
                                        <m:sSubPr>
                                          <m:ctrlPr>
                                            <a:rPr lang="en-GB" sz="1400" i="1">
                                              <a:latin typeface="Cambria Math"/>
                                            </a:rPr>
                                          </m:ctrlPr>
                                        </m:sSubPr>
                                        <m:e>
                                          <m:r>
                                            <a:rPr lang="en-GB" sz="1400" b="0" i="1" smtClean="0">
                                              <a:latin typeface="Cambria Math"/>
                                            </a:rPr>
                                            <m:t>𝑐</m:t>
                                          </m:r>
                                        </m:e>
                                        <m:sub>
                                          <m:r>
                                            <a:rPr lang="en-GB" sz="1400" b="0" i="1" smtClean="0">
                                              <a:latin typeface="Cambria Math"/>
                                            </a:rPr>
                                            <m:t>2</m:t>
                                          </m:r>
                                          <m:r>
                                            <a:rPr lang="en-GB" sz="1400" i="1">
                                              <a:latin typeface="Cambria Math"/>
                                            </a:rPr>
                                            <m:t>1</m:t>
                                          </m:r>
                                        </m:sub>
                                      </m:sSub>
                                    </m:e>
                                    <m:e>
                                      <m:sSub>
                                        <m:sSubPr>
                                          <m:ctrlPr>
                                            <a:rPr lang="en-GB" sz="1400" i="1">
                                              <a:latin typeface="Cambria Math"/>
                                            </a:rPr>
                                          </m:ctrlPr>
                                        </m:sSubPr>
                                        <m:e>
                                          <m:r>
                                            <a:rPr lang="en-GB" sz="1400" b="0" i="1" smtClean="0">
                                              <a:latin typeface="Cambria Math"/>
                                            </a:rPr>
                                            <m:t>𝑐</m:t>
                                          </m:r>
                                        </m:e>
                                        <m:sub>
                                          <m:r>
                                            <a:rPr lang="en-GB" sz="1400" b="0" i="1" smtClean="0">
                                              <a:latin typeface="Cambria Math"/>
                                            </a:rPr>
                                            <m:t>22</m:t>
                                          </m:r>
                                        </m:sub>
                                      </m:sSub>
                                    </m:e>
                                  </m:mr>
                                </m:m>
                              </m:e>
                            </m:d>
                          </m:e>
                        </m:d>
                      </m:oMath>
                    </m:oMathPara>
                  </a14:m>
                  <a:endParaRPr lang="en-GB" sz="1400"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1043608" y="1920576"/>
                  <a:ext cx="3563887" cy="703591"/>
                </a:xfrm>
                <a:prstGeom prst="rect">
                  <a:avLst/>
                </a:prstGeom>
                <a:blipFill rotWithShape="1">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283968" y="2065087"/>
                  <a:ext cx="3096344" cy="49981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1400" i="1" smtClean="0">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𝑎</m:t>
                                      </m:r>
                                    </m:e>
                                    <m:sub>
                                      <m:r>
                                        <a:rPr lang="en-GB" sz="1400" i="1">
                                          <a:latin typeface="Cambria Math"/>
                                        </a:rPr>
                                        <m:t>11</m:t>
                                      </m:r>
                                    </m:sub>
                                  </m:sSub>
                                </m:e>
                                <m:e>
                                  <m:sSub>
                                    <m:sSubPr>
                                      <m:ctrlPr>
                                        <a:rPr lang="en-GB" sz="1400" i="1">
                                          <a:latin typeface="Cambria Math"/>
                                        </a:rPr>
                                      </m:ctrlPr>
                                    </m:sSubPr>
                                    <m:e>
                                      <m:r>
                                        <a:rPr lang="en-GB" sz="1400" i="1">
                                          <a:latin typeface="Cambria Math"/>
                                        </a:rPr>
                                        <m:t>𝑎</m:t>
                                      </m:r>
                                    </m:e>
                                    <m:sub>
                                      <m:r>
                                        <a:rPr lang="en-GB" sz="1400" i="1">
                                          <a:latin typeface="Cambria Math"/>
                                        </a:rPr>
                                        <m:t>12</m:t>
                                      </m:r>
                                    </m:sub>
                                  </m:sSub>
                                </m:e>
                              </m:mr>
                              <m:mr>
                                <m:e>
                                  <m:sSub>
                                    <m:sSubPr>
                                      <m:ctrlPr>
                                        <a:rPr lang="en-GB" sz="1400" i="1">
                                          <a:latin typeface="Cambria Math"/>
                                        </a:rPr>
                                      </m:ctrlPr>
                                    </m:sSubPr>
                                    <m:e>
                                      <m:r>
                                        <a:rPr lang="en-GB" sz="1400" i="1">
                                          <a:latin typeface="Cambria Math"/>
                                        </a:rPr>
                                        <m:t>𝑎</m:t>
                                      </m:r>
                                    </m:e>
                                    <m:sub>
                                      <m:r>
                                        <a:rPr lang="en-GB" sz="1400" i="1">
                                          <a:latin typeface="Cambria Math"/>
                                        </a:rPr>
                                        <m:t>21</m:t>
                                      </m:r>
                                    </m:sub>
                                  </m:sSub>
                                </m:e>
                                <m:e>
                                  <m:sSub>
                                    <m:sSubPr>
                                      <m:ctrlPr>
                                        <a:rPr lang="en-GB" sz="1400" i="1">
                                          <a:latin typeface="Cambria Math"/>
                                        </a:rPr>
                                      </m:ctrlPr>
                                    </m:sSubPr>
                                    <m:e>
                                      <m:r>
                                        <a:rPr lang="en-GB" sz="1400" i="1">
                                          <a:latin typeface="Cambria Math"/>
                                        </a:rPr>
                                        <m:t>𝑎</m:t>
                                      </m:r>
                                    </m:e>
                                    <m:sub>
                                      <m:r>
                                        <a:rPr lang="en-GB" sz="1400" i="1">
                                          <a:latin typeface="Cambria Math"/>
                                        </a:rPr>
                                        <m:t>22</m:t>
                                      </m:r>
                                    </m:sub>
                                  </m:sSub>
                                </m:e>
                              </m:mr>
                            </m:m>
                          </m:e>
                        </m:d>
                        <m:r>
                          <a:rPr lang="en-GB" sz="1400" i="1">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𝑏</m:t>
                                      </m:r>
                                    </m:e>
                                    <m:sub>
                                      <m:r>
                                        <a:rPr lang="en-GB" sz="1400" i="1">
                                          <a:latin typeface="Cambria Math"/>
                                        </a:rPr>
                                        <m:t>11</m:t>
                                      </m:r>
                                    </m:sub>
                                  </m:sSub>
                                  <m:r>
                                    <a:rPr lang="en-GB" sz="1400" b="0" i="1" smtClean="0">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11</m:t>
                                      </m:r>
                                    </m:sub>
                                  </m:sSub>
                                </m:e>
                                <m:e>
                                  <m:sSub>
                                    <m:sSubPr>
                                      <m:ctrlPr>
                                        <a:rPr lang="en-GB" sz="1400" i="1">
                                          <a:latin typeface="Cambria Math"/>
                                        </a:rPr>
                                      </m:ctrlPr>
                                    </m:sSubPr>
                                    <m:e>
                                      <m:r>
                                        <a:rPr lang="en-GB" sz="1400" i="1">
                                          <a:latin typeface="Cambria Math"/>
                                        </a:rPr>
                                        <m:t>𝑏</m:t>
                                      </m:r>
                                    </m:e>
                                    <m:sub>
                                      <m:r>
                                        <a:rPr lang="en-GB" sz="1400" i="1">
                                          <a:latin typeface="Cambria Math"/>
                                        </a:rPr>
                                        <m:t>12</m:t>
                                      </m:r>
                                    </m:sub>
                                  </m:sSub>
                                  <m:r>
                                    <a:rPr lang="en-GB" sz="1400" b="0" i="1" smtClean="0">
                                      <a:latin typeface="Cambria Math"/>
                                    </a:rPr>
                                    <m:t>+</m:t>
                                  </m:r>
                                  <m:sSub>
                                    <m:sSubPr>
                                      <m:ctrlPr>
                                        <a:rPr lang="en-GB" sz="1400" i="1">
                                          <a:latin typeface="Cambria Math"/>
                                        </a:rPr>
                                      </m:ctrlPr>
                                    </m:sSubPr>
                                    <m:e>
                                      <m:r>
                                        <a:rPr lang="en-GB" sz="1400" b="0" i="1" smtClean="0">
                                          <a:latin typeface="Cambria Math"/>
                                        </a:rPr>
                                        <m:t>𝑐</m:t>
                                      </m:r>
                                    </m:e>
                                    <m:sub>
                                      <m:r>
                                        <a:rPr lang="en-GB" sz="1400" i="1">
                                          <a:latin typeface="Cambria Math"/>
                                        </a:rPr>
                                        <m:t>12</m:t>
                                      </m:r>
                                    </m:sub>
                                  </m:sSub>
                                </m:e>
                              </m:mr>
                              <m:mr>
                                <m:e>
                                  <m:sSub>
                                    <m:sSubPr>
                                      <m:ctrlPr>
                                        <a:rPr lang="en-GB" sz="1400" i="1">
                                          <a:latin typeface="Cambria Math"/>
                                        </a:rPr>
                                      </m:ctrlPr>
                                    </m:sSubPr>
                                    <m:e>
                                      <m:r>
                                        <a:rPr lang="en-GB" sz="1400" i="1">
                                          <a:latin typeface="Cambria Math"/>
                                        </a:rPr>
                                        <m:t>𝑏</m:t>
                                      </m:r>
                                    </m:e>
                                    <m:sub>
                                      <m:r>
                                        <a:rPr lang="en-GB" sz="1400" i="1">
                                          <a:latin typeface="Cambria Math"/>
                                        </a:rPr>
                                        <m:t>2</m:t>
                                      </m:r>
                                      <m:r>
                                        <a:rPr lang="en-GB" sz="1400" b="0" i="1" smtClean="0">
                                          <a:latin typeface="Cambria Math"/>
                                        </a:rPr>
                                        <m:t>1</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2</m:t>
                                      </m:r>
                                      <m:r>
                                        <a:rPr lang="en-GB" sz="1400" b="0" i="1" smtClean="0">
                                          <a:latin typeface="Cambria Math"/>
                                        </a:rPr>
                                        <m:t>1</m:t>
                                      </m:r>
                                    </m:sub>
                                  </m:sSub>
                                </m:e>
                                <m:e>
                                  <m:sSub>
                                    <m:sSubPr>
                                      <m:ctrlPr>
                                        <a:rPr lang="en-GB" sz="1400" i="1">
                                          <a:latin typeface="Cambria Math"/>
                                        </a:rPr>
                                      </m:ctrlPr>
                                    </m:sSubPr>
                                    <m:e>
                                      <m:r>
                                        <a:rPr lang="en-GB" sz="1400" i="1">
                                          <a:latin typeface="Cambria Math"/>
                                        </a:rPr>
                                        <m:t>𝑏</m:t>
                                      </m:r>
                                    </m:e>
                                    <m:sub>
                                      <m:r>
                                        <a:rPr lang="en-GB" sz="1400" b="0" i="1" smtClean="0">
                                          <a:latin typeface="Cambria Math"/>
                                        </a:rPr>
                                        <m:t>2</m:t>
                                      </m:r>
                                      <m:r>
                                        <a:rPr lang="en-GB" sz="1400" i="1">
                                          <a:latin typeface="Cambria Math"/>
                                        </a:rPr>
                                        <m:t>2</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b="0" i="1" smtClean="0">
                                          <a:latin typeface="Cambria Math"/>
                                        </a:rPr>
                                        <m:t>2</m:t>
                                      </m:r>
                                      <m:r>
                                        <a:rPr lang="en-GB" sz="1400" i="1">
                                          <a:latin typeface="Cambria Math"/>
                                        </a:rPr>
                                        <m:t>2</m:t>
                                      </m:r>
                                    </m:sub>
                                  </m:sSub>
                                </m:e>
                              </m:mr>
                            </m:m>
                          </m:e>
                        </m:d>
                      </m:oMath>
                    </m:oMathPara>
                  </a14:m>
                  <a:endParaRPr lang="en-GB" sz="1400" dirty="0"/>
                </a:p>
              </p:txBody>
            </p:sp>
          </mc:Choice>
          <mc:Fallback xmlns="">
            <p:sp>
              <p:nvSpPr>
                <p:cNvPr id="6" name="Rectangle 5"/>
                <p:cNvSpPr>
                  <a:spLocks noRot="1" noChangeAspect="1" noMove="1" noResize="1" noEditPoints="1" noAdjustHandles="1" noChangeArrowheads="1" noChangeShapeType="1" noTextEdit="1"/>
                </p:cNvSpPr>
                <p:nvPr/>
              </p:nvSpPr>
              <p:spPr>
                <a:xfrm>
                  <a:off x="4283968" y="2065087"/>
                  <a:ext cx="3096344" cy="499817"/>
                </a:xfrm>
                <a:prstGeom prst="rect">
                  <a:avLst/>
                </a:prstGeom>
                <a:blipFill rotWithShape="1">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2123728" y="2866876"/>
                  <a:ext cx="6058292" cy="5085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1400" i="1" smtClean="0">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11</m:t>
                                          </m:r>
                                        </m:sub>
                                      </m:sSub>
                                      <m:r>
                                        <a:rPr lang="en-GB" sz="1400" b="0" i="1" smtClean="0">
                                          <a:latin typeface="Cambria Math"/>
                                        </a:rPr>
                                        <m:t>∗(</m:t>
                                      </m:r>
                                      <m:r>
                                        <a:rPr lang="en-GB" sz="1400" i="1">
                                          <a:latin typeface="Cambria Math"/>
                                        </a:rPr>
                                        <m:t>𝑏</m:t>
                                      </m:r>
                                    </m:e>
                                    <m:sub>
                                      <m:r>
                                        <a:rPr lang="en-GB" sz="1400" i="1">
                                          <a:latin typeface="Cambria Math"/>
                                        </a:rPr>
                                        <m:t>11</m:t>
                                      </m:r>
                                    </m:sub>
                                  </m:sSub>
                                  <m:r>
                                    <a:rPr lang="en-GB" sz="1400" b="0" i="1" smtClean="0">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11</m:t>
                                      </m:r>
                                    </m:sub>
                                  </m:sSub>
                                  <m:r>
                                    <a:rPr lang="en-GB" sz="1400" b="0" i="1" smtClean="0">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m:t>
                                          </m:r>
                                          <m:r>
                                            <a:rPr lang="en-GB" sz="1400" b="0" i="1" smtClean="0">
                                              <a:latin typeface="Cambria Math"/>
                                            </a:rPr>
                                            <m:t>2</m:t>
                                          </m:r>
                                        </m:sub>
                                      </m:sSub>
                                      <m:r>
                                        <a:rPr lang="en-GB" sz="1400" i="1">
                                          <a:latin typeface="Cambria Math"/>
                                        </a:rPr>
                                        <m:t>∗(</m:t>
                                      </m:r>
                                      <m:r>
                                        <a:rPr lang="en-GB" sz="1400" i="1">
                                          <a:latin typeface="Cambria Math"/>
                                        </a:rPr>
                                        <m:t>𝑏</m:t>
                                      </m:r>
                                    </m:e>
                                    <m:sub>
                                      <m:r>
                                        <a:rPr lang="en-GB" sz="1400" b="0" i="1" smtClean="0">
                                          <a:latin typeface="Cambria Math"/>
                                        </a:rPr>
                                        <m:t>2</m:t>
                                      </m:r>
                                      <m:r>
                                        <a:rPr lang="en-GB" sz="1400" i="1">
                                          <a:latin typeface="Cambria Math"/>
                                        </a:rPr>
                                        <m:t>1</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b="0" i="1" smtClean="0">
                                          <a:latin typeface="Cambria Math"/>
                                        </a:rPr>
                                        <m:t>2</m:t>
                                      </m:r>
                                      <m:r>
                                        <a:rPr lang="en-GB" sz="1400" i="1">
                                          <a:latin typeface="Cambria Math"/>
                                        </a:rPr>
                                        <m:t>1</m:t>
                                      </m:r>
                                    </m:sub>
                                  </m:sSub>
                                  <m:r>
                                    <a:rPr lang="en-GB" sz="1400" i="1">
                                      <a:latin typeface="Cambria Math"/>
                                    </a:rPr>
                                    <m:t>)</m:t>
                                  </m:r>
                                </m:e>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11</m:t>
                                          </m:r>
                                        </m:sub>
                                      </m:sSub>
                                      <m:r>
                                        <a:rPr lang="en-GB" sz="1400" i="1">
                                          <a:latin typeface="Cambria Math"/>
                                        </a:rPr>
                                        <m:t>∗(</m:t>
                                      </m:r>
                                      <m:r>
                                        <a:rPr lang="en-GB" sz="1400" i="1">
                                          <a:latin typeface="Cambria Math"/>
                                        </a:rPr>
                                        <m:t>𝑏</m:t>
                                      </m:r>
                                    </m:e>
                                    <m:sub>
                                      <m:r>
                                        <a:rPr lang="en-GB" sz="1400" i="1">
                                          <a:latin typeface="Cambria Math"/>
                                        </a:rPr>
                                        <m:t>1</m:t>
                                      </m:r>
                                      <m:r>
                                        <a:rPr lang="en-GB" sz="1400" b="0" i="1" smtClean="0">
                                          <a:latin typeface="Cambria Math"/>
                                        </a:rPr>
                                        <m:t>2</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1</m:t>
                                      </m:r>
                                      <m:r>
                                        <a:rPr lang="en-GB" sz="1400" b="0" i="1" smtClean="0">
                                          <a:latin typeface="Cambria Math"/>
                                        </a:rPr>
                                        <m:t>2</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12</m:t>
                                          </m:r>
                                        </m:sub>
                                      </m:sSub>
                                      <m:r>
                                        <a:rPr lang="en-GB" sz="1400" i="1">
                                          <a:latin typeface="Cambria Math"/>
                                        </a:rPr>
                                        <m:t>∗(</m:t>
                                      </m:r>
                                      <m:r>
                                        <a:rPr lang="en-GB" sz="1400" i="1">
                                          <a:latin typeface="Cambria Math"/>
                                        </a:rPr>
                                        <m:t>𝑏</m:t>
                                      </m:r>
                                    </m:e>
                                    <m:sub>
                                      <m:r>
                                        <a:rPr lang="en-GB" sz="1400" i="1">
                                          <a:latin typeface="Cambria Math"/>
                                        </a:rPr>
                                        <m:t>2</m:t>
                                      </m:r>
                                      <m:r>
                                        <a:rPr lang="en-GB" sz="1400" b="0" i="1" smtClean="0">
                                          <a:latin typeface="Cambria Math"/>
                                        </a:rPr>
                                        <m:t>2</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2</m:t>
                                      </m:r>
                                      <m:r>
                                        <a:rPr lang="en-GB" sz="1400" b="0" i="1" smtClean="0">
                                          <a:latin typeface="Cambria Math"/>
                                        </a:rPr>
                                        <m:t>2</m:t>
                                      </m:r>
                                    </m:sub>
                                  </m:sSub>
                                  <m:r>
                                    <a:rPr lang="en-GB" sz="1400" i="1">
                                      <a:latin typeface="Cambria Math"/>
                                    </a:rPr>
                                    <m:t>)</m:t>
                                  </m:r>
                                </m:e>
                              </m:mr>
                              <m:mr>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1</m:t>
                                          </m:r>
                                        </m:sub>
                                      </m:sSub>
                                      <m:r>
                                        <a:rPr lang="en-GB" sz="1400" i="1">
                                          <a:latin typeface="Cambria Math"/>
                                        </a:rPr>
                                        <m:t>∗(</m:t>
                                      </m:r>
                                      <m:r>
                                        <a:rPr lang="en-GB" sz="1400" i="1">
                                          <a:latin typeface="Cambria Math"/>
                                        </a:rPr>
                                        <m:t>𝑏</m:t>
                                      </m:r>
                                    </m:e>
                                    <m:sub>
                                      <m:r>
                                        <a:rPr lang="en-GB" sz="1400" i="1">
                                          <a:latin typeface="Cambria Math"/>
                                        </a:rPr>
                                        <m:t>11</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11</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2</m:t>
                                          </m:r>
                                        </m:sub>
                                      </m:sSub>
                                      <m:r>
                                        <a:rPr lang="en-GB" sz="1400" i="1">
                                          <a:latin typeface="Cambria Math"/>
                                        </a:rPr>
                                        <m:t>∗(</m:t>
                                      </m:r>
                                      <m:r>
                                        <a:rPr lang="en-GB" sz="1400" i="1">
                                          <a:latin typeface="Cambria Math"/>
                                        </a:rPr>
                                        <m:t>𝑏</m:t>
                                      </m:r>
                                    </m:e>
                                    <m:sub>
                                      <m:r>
                                        <a:rPr lang="en-GB" sz="1400" i="1">
                                          <a:latin typeface="Cambria Math"/>
                                        </a:rPr>
                                        <m:t>21</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21</m:t>
                                      </m:r>
                                    </m:sub>
                                  </m:sSub>
                                  <m:r>
                                    <a:rPr lang="en-GB" sz="1400" i="1">
                                      <a:latin typeface="Cambria Math"/>
                                    </a:rPr>
                                    <m:t>)</m:t>
                                  </m:r>
                                </m:e>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1</m:t>
                                          </m:r>
                                        </m:sub>
                                      </m:sSub>
                                      <m:r>
                                        <a:rPr lang="en-GB" sz="1400" i="1">
                                          <a:latin typeface="Cambria Math"/>
                                        </a:rPr>
                                        <m:t>∗(</m:t>
                                      </m:r>
                                      <m:r>
                                        <a:rPr lang="en-GB" sz="1400" i="1">
                                          <a:latin typeface="Cambria Math"/>
                                        </a:rPr>
                                        <m:t>𝑏</m:t>
                                      </m:r>
                                    </m:e>
                                    <m:sub>
                                      <m:r>
                                        <a:rPr lang="en-GB" sz="1400" i="1">
                                          <a:latin typeface="Cambria Math"/>
                                        </a:rPr>
                                        <m:t>1</m:t>
                                      </m:r>
                                      <m:r>
                                        <a:rPr lang="en-GB" sz="1400" b="0" i="1" smtClean="0">
                                          <a:latin typeface="Cambria Math"/>
                                        </a:rPr>
                                        <m:t>2</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1</m:t>
                                      </m:r>
                                      <m:r>
                                        <a:rPr lang="en-GB" sz="1400" b="0" i="1" smtClean="0">
                                          <a:latin typeface="Cambria Math"/>
                                        </a:rPr>
                                        <m:t>2</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2</m:t>
                                          </m:r>
                                        </m:sub>
                                      </m:sSub>
                                      <m:r>
                                        <a:rPr lang="en-GB" sz="1400" i="1">
                                          <a:latin typeface="Cambria Math"/>
                                        </a:rPr>
                                        <m:t>∗(</m:t>
                                      </m:r>
                                      <m:r>
                                        <a:rPr lang="en-GB" sz="1400" i="1">
                                          <a:latin typeface="Cambria Math"/>
                                        </a:rPr>
                                        <m:t>𝑏</m:t>
                                      </m:r>
                                    </m:e>
                                    <m:sub>
                                      <m:r>
                                        <a:rPr lang="en-GB" sz="1400" i="1">
                                          <a:latin typeface="Cambria Math"/>
                                        </a:rPr>
                                        <m:t>2</m:t>
                                      </m:r>
                                      <m:r>
                                        <a:rPr lang="en-GB" sz="1400" b="0" i="1" smtClean="0">
                                          <a:latin typeface="Cambria Math"/>
                                        </a:rPr>
                                        <m:t>2</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2</m:t>
                                      </m:r>
                                      <m:r>
                                        <a:rPr lang="en-GB" sz="1400" b="0" i="1" smtClean="0">
                                          <a:latin typeface="Cambria Math"/>
                                        </a:rPr>
                                        <m:t>2</m:t>
                                      </m:r>
                                    </m:sub>
                                  </m:sSub>
                                  <m:r>
                                    <a:rPr lang="en-GB" sz="1400" i="1">
                                      <a:latin typeface="Cambria Math"/>
                                    </a:rPr>
                                    <m:t>)</m:t>
                                  </m:r>
                                </m:e>
                              </m:mr>
                            </m:m>
                          </m:e>
                        </m:d>
                      </m:oMath>
                    </m:oMathPara>
                  </a14:m>
                  <a:endParaRPr lang="en-GB" sz="1400" dirty="0"/>
                </a:p>
              </p:txBody>
            </p:sp>
          </mc:Choice>
          <mc:Fallback xmlns="">
            <p:sp>
              <p:nvSpPr>
                <p:cNvPr id="7" name="Rectangle 6"/>
                <p:cNvSpPr>
                  <a:spLocks noRot="1" noChangeAspect="1" noMove="1" noResize="1" noEditPoints="1" noAdjustHandles="1" noChangeArrowheads="1" noChangeShapeType="1" noTextEdit="1"/>
                </p:cNvSpPr>
                <p:nvPr/>
              </p:nvSpPr>
              <p:spPr>
                <a:xfrm>
                  <a:off x="2123728" y="2866876"/>
                  <a:ext cx="6058292" cy="508537"/>
                </a:xfrm>
                <a:prstGeom prst="rect">
                  <a:avLst/>
                </a:prstGeom>
                <a:blipFill rotWithShape="1">
                  <a:blip r:embed="rId6"/>
                  <a:stretch>
                    <a:fillRect b="-47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051720" y="3636062"/>
                  <a:ext cx="6058292" cy="5085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1400" i="1" smtClean="0">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11</m:t>
                                          </m:r>
                                        </m:sub>
                                      </m:sSub>
                                      <m:r>
                                        <a:rPr lang="en-GB" sz="1400" i="1">
                                          <a:latin typeface="Cambria Math"/>
                                        </a:rPr>
                                        <m:t>𝑏</m:t>
                                      </m:r>
                                    </m:e>
                                    <m:sub>
                                      <m:r>
                                        <a:rPr lang="en-GB" sz="1400" i="1">
                                          <a:latin typeface="Cambria Math"/>
                                        </a:rPr>
                                        <m:t>11</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12</m:t>
                                          </m:r>
                                        </m:sub>
                                      </m:sSub>
                                      <m:r>
                                        <a:rPr lang="en-GB" sz="1400" i="1">
                                          <a:latin typeface="Cambria Math"/>
                                        </a:rPr>
                                        <m:t>𝑏</m:t>
                                      </m:r>
                                    </m:e>
                                    <m:sub>
                                      <m:r>
                                        <a:rPr lang="en-GB" sz="1400" i="1">
                                          <a:latin typeface="Cambria Math"/>
                                        </a:rPr>
                                        <m:t>21</m:t>
                                      </m:r>
                                    </m:sub>
                                  </m:sSub>
                                  <m:r>
                                    <a:rPr lang="en-GB" sz="1400" b="0" i="1" smtClean="0">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11</m:t>
                                          </m:r>
                                        </m:sub>
                                      </m:sSub>
                                      <m:r>
                                        <a:rPr lang="en-GB" sz="1400" i="1">
                                          <a:latin typeface="Cambria Math"/>
                                        </a:rPr>
                                        <m:t>𝑐</m:t>
                                      </m:r>
                                    </m:e>
                                    <m:sub>
                                      <m:r>
                                        <a:rPr lang="en-GB" sz="1400" i="1">
                                          <a:latin typeface="Cambria Math"/>
                                        </a:rPr>
                                        <m:t>11</m:t>
                                      </m:r>
                                    </m:sub>
                                  </m:sSub>
                                  <m:r>
                                    <a:rPr lang="en-GB" sz="1400" b="0" i="1" smtClean="0">
                                      <a:latin typeface="Cambria Math"/>
                                    </a:rPr>
                                    <m:t> </m:t>
                                  </m:r>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12</m:t>
                                          </m:r>
                                        </m:sub>
                                      </m:sSub>
                                      <m:r>
                                        <a:rPr lang="en-GB" sz="1400" i="1">
                                          <a:latin typeface="Cambria Math"/>
                                        </a:rPr>
                                        <m:t>𝑐</m:t>
                                      </m:r>
                                    </m:e>
                                    <m:sub>
                                      <m:r>
                                        <a:rPr lang="en-GB" sz="1400" b="0" i="1" smtClean="0">
                                          <a:latin typeface="Cambria Math"/>
                                        </a:rPr>
                                        <m:t>2</m:t>
                                      </m:r>
                                      <m:r>
                                        <a:rPr lang="en-GB" sz="1400" i="1">
                                          <a:latin typeface="Cambria Math"/>
                                        </a:rPr>
                                        <m:t>1</m:t>
                                      </m:r>
                                    </m:sub>
                                  </m:sSub>
                                </m:e>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11</m:t>
                                          </m:r>
                                        </m:sub>
                                      </m:sSub>
                                      <m:r>
                                        <a:rPr lang="en-GB" sz="1400" i="1">
                                          <a:latin typeface="Cambria Math"/>
                                        </a:rPr>
                                        <m:t>𝑏</m:t>
                                      </m:r>
                                    </m:e>
                                    <m:sub>
                                      <m:r>
                                        <a:rPr lang="en-GB" sz="1400" i="1">
                                          <a:latin typeface="Cambria Math"/>
                                        </a:rPr>
                                        <m:t>1</m:t>
                                      </m:r>
                                      <m:r>
                                        <a:rPr lang="en-GB" sz="1400" b="0" i="1" smtClean="0">
                                          <a:latin typeface="Cambria Math"/>
                                        </a:rPr>
                                        <m:t>2</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12</m:t>
                                          </m:r>
                                        </m:sub>
                                      </m:sSub>
                                      <m:r>
                                        <a:rPr lang="en-GB" sz="1400" i="1">
                                          <a:latin typeface="Cambria Math"/>
                                        </a:rPr>
                                        <m:t>𝑏</m:t>
                                      </m:r>
                                    </m:e>
                                    <m:sub>
                                      <m:r>
                                        <a:rPr lang="en-GB" sz="1400" i="1">
                                          <a:latin typeface="Cambria Math"/>
                                        </a:rPr>
                                        <m:t>2</m:t>
                                      </m:r>
                                      <m:r>
                                        <a:rPr lang="en-GB" sz="1400" b="0" i="1" smtClean="0">
                                          <a:latin typeface="Cambria Math"/>
                                        </a:rPr>
                                        <m:t>2</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11</m:t>
                                          </m:r>
                                        </m:sub>
                                      </m:sSub>
                                      <m:r>
                                        <a:rPr lang="en-GB" sz="1400" i="1">
                                          <a:latin typeface="Cambria Math"/>
                                        </a:rPr>
                                        <m:t>𝑐</m:t>
                                      </m:r>
                                    </m:e>
                                    <m:sub>
                                      <m:r>
                                        <a:rPr lang="en-GB" sz="1400" i="1">
                                          <a:latin typeface="Cambria Math"/>
                                        </a:rPr>
                                        <m:t>1</m:t>
                                      </m:r>
                                      <m:r>
                                        <a:rPr lang="en-GB" sz="1400" b="0" i="1" smtClean="0">
                                          <a:latin typeface="Cambria Math"/>
                                        </a:rPr>
                                        <m:t>2</m:t>
                                      </m:r>
                                    </m:sub>
                                  </m:sSub>
                                  <m:r>
                                    <a:rPr lang="en-GB" sz="1400" i="1">
                                      <a:latin typeface="Cambria Math"/>
                                    </a:rPr>
                                    <m:t> +</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12</m:t>
                                          </m:r>
                                        </m:sub>
                                      </m:sSub>
                                      <m:r>
                                        <a:rPr lang="en-GB" sz="1400" i="1">
                                          <a:latin typeface="Cambria Math"/>
                                        </a:rPr>
                                        <m:t>𝑐</m:t>
                                      </m:r>
                                    </m:e>
                                    <m:sub>
                                      <m:r>
                                        <a:rPr lang="en-GB" sz="1400" i="1">
                                          <a:latin typeface="Cambria Math"/>
                                        </a:rPr>
                                        <m:t>2</m:t>
                                      </m:r>
                                      <m:r>
                                        <a:rPr lang="en-GB" sz="1400" b="0" i="1" smtClean="0">
                                          <a:latin typeface="Cambria Math"/>
                                        </a:rPr>
                                        <m:t>2</m:t>
                                      </m:r>
                                    </m:sub>
                                  </m:sSub>
                                </m:e>
                              </m:mr>
                              <m:mr>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1</m:t>
                                          </m:r>
                                        </m:sub>
                                      </m:sSub>
                                      <m:r>
                                        <a:rPr lang="en-GB" sz="1400" i="1">
                                          <a:latin typeface="Cambria Math"/>
                                        </a:rPr>
                                        <m:t>𝑏</m:t>
                                      </m:r>
                                    </m:e>
                                    <m:sub>
                                      <m:r>
                                        <a:rPr lang="en-GB" sz="1400" i="1">
                                          <a:latin typeface="Cambria Math"/>
                                        </a:rPr>
                                        <m:t>11</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2</m:t>
                                          </m:r>
                                        </m:sub>
                                      </m:sSub>
                                      <m:r>
                                        <a:rPr lang="en-GB" sz="1400" i="1">
                                          <a:latin typeface="Cambria Math"/>
                                        </a:rPr>
                                        <m:t>𝑏</m:t>
                                      </m:r>
                                    </m:e>
                                    <m:sub>
                                      <m:r>
                                        <a:rPr lang="en-GB" sz="1400" i="1">
                                          <a:latin typeface="Cambria Math"/>
                                        </a:rPr>
                                        <m:t>21</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1</m:t>
                                          </m:r>
                                        </m:sub>
                                      </m:sSub>
                                      <m:r>
                                        <a:rPr lang="en-GB" sz="1400" i="1">
                                          <a:latin typeface="Cambria Math"/>
                                        </a:rPr>
                                        <m:t>𝑐</m:t>
                                      </m:r>
                                    </m:e>
                                    <m:sub>
                                      <m:r>
                                        <a:rPr lang="en-GB" sz="1400" i="1">
                                          <a:latin typeface="Cambria Math"/>
                                        </a:rPr>
                                        <m:t>11</m:t>
                                      </m:r>
                                    </m:sub>
                                  </m:sSub>
                                  <m:r>
                                    <a:rPr lang="en-GB" sz="1400" i="1">
                                      <a:latin typeface="Cambria Math"/>
                                    </a:rPr>
                                    <m:t> +</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2</m:t>
                                          </m:r>
                                        </m:sub>
                                      </m:sSub>
                                      <m:r>
                                        <a:rPr lang="en-GB" sz="1400" i="1">
                                          <a:latin typeface="Cambria Math"/>
                                        </a:rPr>
                                        <m:t>𝑐</m:t>
                                      </m:r>
                                    </m:e>
                                    <m:sub>
                                      <m:r>
                                        <a:rPr lang="en-GB" sz="1400" i="1">
                                          <a:latin typeface="Cambria Math"/>
                                        </a:rPr>
                                        <m:t>21</m:t>
                                      </m:r>
                                    </m:sub>
                                  </m:sSub>
                                </m:e>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1</m:t>
                                          </m:r>
                                        </m:sub>
                                      </m:sSub>
                                      <m:r>
                                        <a:rPr lang="en-GB" sz="1400" i="1">
                                          <a:latin typeface="Cambria Math"/>
                                        </a:rPr>
                                        <m:t>𝑏</m:t>
                                      </m:r>
                                    </m:e>
                                    <m:sub>
                                      <m:r>
                                        <a:rPr lang="en-GB" sz="1400" i="1">
                                          <a:latin typeface="Cambria Math"/>
                                        </a:rPr>
                                        <m:t>12</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2</m:t>
                                          </m:r>
                                        </m:sub>
                                      </m:sSub>
                                      <m:r>
                                        <a:rPr lang="en-GB" sz="1400" i="1">
                                          <a:latin typeface="Cambria Math"/>
                                        </a:rPr>
                                        <m:t>𝑏</m:t>
                                      </m:r>
                                    </m:e>
                                    <m:sub>
                                      <m:r>
                                        <a:rPr lang="en-GB" sz="1400" i="1">
                                          <a:latin typeface="Cambria Math"/>
                                        </a:rPr>
                                        <m:t>22</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1</m:t>
                                          </m:r>
                                        </m:sub>
                                      </m:sSub>
                                      <m:r>
                                        <a:rPr lang="en-GB" sz="1400" i="1">
                                          <a:latin typeface="Cambria Math"/>
                                        </a:rPr>
                                        <m:t>𝑐</m:t>
                                      </m:r>
                                    </m:e>
                                    <m:sub>
                                      <m:r>
                                        <a:rPr lang="en-GB" sz="1400" i="1">
                                          <a:latin typeface="Cambria Math"/>
                                        </a:rPr>
                                        <m:t>12</m:t>
                                      </m:r>
                                    </m:sub>
                                  </m:sSub>
                                  <m:r>
                                    <a:rPr lang="en-GB" sz="1400" i="1">
                                      <a:latin typeface="Cambria Math"/>
                                    </a:rPr>
                                    <m:t> +</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2</m:t>
                                          </m:r>
                                        </m:sub>
                                      </m:sSub>
                                      <m:r>
                                        <a:rPr lang="en-GB" sz="1400" i="1">
                                          <a:latin typeface="Cambria Math"/>
                                        </a:rPr>
                                        <m:t>𝑐</m:t>
                                      </m:r>
                                    </m:e>
                                    <m:sub>
                                      <m:r>
                                        <a:rPr lang="en-GB" sz="1400" i="1">
                                          <a:latin typeface="Cambria Math"/>
                                        </a:rPr>
                                        <m:t>22</m:t>
                                      </m:r>
                                    </m:sub>
                                  </m:sSub>
                                </m:e>
                              </m:mr>
                            </m:m>
                          </m:e>
                        </m:d>
                      </m:oMath>
                    </m:oMathPara>
                  </a14:m>
                  <a:endParaRPr lang="en-GB" sz="1400" dirty="0"/>
                </a:p>
              </p:txBody>
            </p:sp>
          </mc:Choice>
          <mc:Fallback xmlns="">
            <p:sp>
              <p:nvSpPr>
                <p:cNvPr id="8" name="Rectangle 7"/>
                <p:cNvSpPr>
                  <a:spLocks noRot="1" noChangeAspect="1" noMove="1" noResize="1" noEditPoints="1" noAdjustHandles="1" noChangeArrowheads="1" noChangeShapeType="1" noTextEdit="1"/>
                </p:cNvSpPr>
                <p:nvPr/>
              </p:nvSpPr>
              <p:spPr>
                <a:xfrm>
                  <a:off x="2051720" y="3636062"/>
                  <a:ext cx="6058292" cy="508537"/>
                </a:xfrm>
                <a:prstGeom prst="rect">
                  <a:avLst/>
                </a:prstGeom>
                <a:blipFill rotWithShape="1">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042730" y="4365104"/>
                  <a:ext cx="6058292" cy="5102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1400" i="1" smtClean="0">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11</m:t>
                                          </m:r>
                                        </m:sub>
                                      </m:sSub>
                                      <m:r>
                                        <a:rPr lang="en-GB" sz="1400" i="1">
                                          <a:latin typeface="Cambria Math"/>
                                        </a:rPr>
                                        <m:t>𝑏</m:t>
                                      </m:r>
                                    </m:e>
                                    <m:sub>
                                      <m:r>
                                        <a:rPr lang="en-GB" sz="1400" i="1">
                                          <a:latin typeface="Cambria Math"/>
                                        </a:rPr>
                                        <m:t>11</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12</m:t>
                                          </m:r>
                                        </m:sub>
                                      </m:sSub>
                                      <m:r>
                                        <a:rPr lang="en-GB" sz="1400" i="1">
                                          <a:latin typeface="Cambria Math"/>
                                        </a:rPr>
                                        <m:t>𝑏</m:t>
                                      </m:r>
                                    </m:e>
                                    <m:sub>
                                      <m:r>
                                        <a:rPr lang="en-GB" sz="1400" i="1">
                                          <a:latin typeface="Cambria Math"/>
                                        </a:rPr>
                                        <m:t>21</m:t>
                                      </m:r>
                                    </m:sub>
                                  </m:sSub>
                                </m:e>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11</m:t>
                                          </m:r>
                                        </m:sub>
                                      </m:sSub>
                                      <m:r>
                                        <a:rPr lang="en-GB" sz="1400" i="1">
                                          <a:latin typeface="Cambria Math"/>
                                        </a:rPr>
                                        <m:t>𝑏</m:t>
                                      </m:r>
                                    </m:e>
                                    <m:sub>
                                      <m:r>
                                        <a:rPr lang="en-GB" sz="1400" i="1">
                                          <a:latin typeface="Cambria Math"/>
                                        </a:rPr>
                                        <m:t>1</m:t>
                                      </m:r>
                                      <m:r>
                                        <a:rPr lang="en-GB" sz="1400" b="0" i="1" smtClean="0">
                                          <a:latin typeface="Cambria Math"/>
                                        </a:rPr>
                                        <m:t>2</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12</m:t>
                                          </m:r>
                                        </m:sub>
                                      </m:sSub>
                                      <m:r>
                                        <a:rPr lang="en-GB" sz="1400" i="1">
                                          <a:latin typeface="Cambria Math"/>
                                        </a:rPr>
                                        <m:t>𝑏</m:t>
                                      </m:r>
                                    </m:e>
                                    <m:sub>
                                      <m:r>
                                        <a:rPr lang="en-GB" sz="1400" i="1">
                                          <a:latin typeface="Cambria Math"/>
                                        </a:rPr>
                                        <m:t>2</m:t>
                                      </m:r>
                                      <m:r>
                                        <a:rPr lang="en-GB" sz="1400" b="0" i="1" smtClean="0">
                                          <a:latin typeface="Cambria Math"/>
                                        </a:rPr>
                                        <m:t>2</m:t>
                                      </m:r>
                                    </m:sub>
                                  </m:sSub>
                                </m:e>
                              </m:mr>
                              <m:mr>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1</m:t>
                                          </m:r>
                                        </m:sub>
                                      </m:sSub>
                                      <m:r>
                                        <a:rPr lang="en-GB" sz="1400" i="1">
                                          <a:latin typeface="Cambria Math"/>
                                        </a:rPr>
                                        <m:t>𝑏</m:t>
                                      </m:r>
                                    </m:e>
                                    <m:sub>
                                      <m:r>
                                        <a:rPr lang="en-GB" sz="1400" i="1">
                                          <a:latin typeface="Cambria Math"/>
                                        </a:rPr>
                                        <m:t>11</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2</m:t>
                                          </m:r>
                                        </m:sub>
                                      </m:sSub>
                                      <m:r>
                                        <a:rPr lang="en-GB" sz="1400" i="1">
                                          <a:latin typeface="Cambria Math"/>
                                        </a:rPr>
                                        <m:t>𝑏</m:t>
                                      </m:r>
                                    </m:e>
                                    <m:sub>
                                      <m:r>
                                        <a:rPr lang="en-GB" sz="1400" i="1">
                                          <a:latin typeface="Cambria Math"/>
                                        </a:rPr>
                                        <m:t>21</m:t>
                                      </m:r>
                                    </m:sub>
                                  </m:sSub>
                                </m:e>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1</m:t>
                                          </m:r>
                                        </m:sub>
                                      </m:sSub>
                                      <m:r>
                                        <a:rPr lang="en-GB" sz="1400" i="1">
                                          <a:latin typeface="Cambria Math"/>
                                        </a:rPr>
                                        <m:t>𝑏</m:t>
                                      </m:r>
                                    </m:e>
                                    <m:sub>
                                      <m:r>
                                        <a:rPr lang="en-GB" sz="1400" i="1">
                                          <a:latin typeface="Cambria Math"/>
                                        </a:rPr>
                                        <m:t>12</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2</m:t>
                                          </m:r>
                                        </m:sub>
                                      </m:sSub>
                                      <m:r>
                                        <a:rPr lang="en-GB" sz="1400" i="1">
                                          <a:latin typeface="Cambria Math"/>
                                        </a:rPr>
                                        <m:t>𝑏</m:t>
                                      </m:r>
                                    </m:e>
                                    <m:sub>
                                      <m:r>
                                        <a:rPr lang="en-GB" sz="1400" i="1">
                                          <a:latin typeface="Cambria Math"/>
                                        </a:rPr>
                                        <m:t>22</m:t>
                                      </m:r>
                                    </m:sub>
                                  </m:sSub>
                                </m:e>
                              </m:mr>
                            </m:m>
                          </m:e>
                        </m:d>
                        <m:r>
                          <a:rPr lang="en-GB" sz="1400" b="0" i="1" smtClean="0">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11</m:t>
                                          </m:r>
                                        </m:sub>
                                      </m:sSub>
                                      <m:r>
                                        <a:rPr lang="en-GB" sz="1400" b="0" i="1" smtClean="0">
                                          <a:latin typeface="Cambria Math"/>
                                        </a:rPr>
                                        <m:t>𝑐</m:t>
                                      </m:r>
                                    </m:e>
                                    <m:sub>
                                      <m:r>
                                        <a:rPr lang="en-GB" sz="1400" i="1">
                                          <a:latin typeface="Cambria Math"/>
                                        </a:rPr>
                                        <m:t>11</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12</m:t>
                                          </m:r>
                                        </m:sub>
                                      </m:sSub>
                                      <m:r>
                                        <a:rPr lang="en-GB" sz="1400" b="0" i="1" smtClean="0">
                                          <a:latin typeface="Cambria Math"/>
                                        </a:rPr>
                                        <m:t>𝑐</m:t>
                                      </m:r>
                                    </m:e>
                                    <m:sub>
                                      <m:r>
                                        <a:rPr lang="en-GB" sz="1400" i="1">
                                          <a:latin typeface="Cambria Math"/>
                                        </a:rPr>
                                        <m:t>21</m:t>
                                      </m:r>
                                    </m:sub>
                                  </m:sSub>
                                </m:e>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11</m:t>
                                          </m:r>
                                        </m:sub>
                                      </m:sSub>
                                      <m:r>
                                        <a:rPr lang="en-GB" sz="1400" b="0" i="1" smtClean="0">
                                          <a:latin typeface="Cambria Math"/>
                                        </a:rPr>
                                        <m:t>𝑐</m:t>
                                      </m:r>
                                    </m:e>
                                    <m:sub>
                                      <m:r>
                                        <a:rPr lang="en-GB" sz="1400" i="1">
                                          <a:latin typeface="Cambria Math"/>
                                        </a:rPr>
                                        <m:t>12</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12</m:t>
                                          </m:r>
                                        </m:sub>
                                      </m:sSub>
                                      <m:r>
                                        <a:rPr lang="en-GB" sz="1400" b="0" i="1" smtClean="0">
                                          <a:latin typeface="Cambria Math"/>
                                        </a:rPr>
                                        <m:t>𝑐</m:t>
                                      </m:r>
                                    </m:e>
                                    <m:sub>
                                      <m:r>
                                        <a:rPr lang="en-GB" sz="1400" i="1">
                                          <a:latin typeface="Cambria Math"/>
                                        </a:rPr>
                                        <m:t>22</m:t>
                                      </m:r>
                                    </m:sub>
                                  </m:sSub>
                                </m:e>
                              </m:mr>
                              <m:mr>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21</m:t>
                                          </m:r>
                                        </m:sub>
                                      </m:sSub>
                                      <m:r>
                                        <a:rPr lang="en-GB" sz="1400" b="0" i="1" smtClean="0">
                                          <a:latin typeface="Cambria Math"/>
                                        </a:rPr>
                                        <m:t>𝑐</m:t>
                                      </m:r>
                                    </m:e>
                                    <m:sub>
                                      <m:r>
                                        <a:rPr lang="en-GB" sz="1400" i="1">
                                          <a:latin typeface="Cambria Math"/>
                                        </a:rPr>
                                        <m:t>11</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22</m:t>
                                          </m:r>
                                        </m:sub>
                                      </m:sSub>
                                      <m:r>
                                        <a:rPr lang="en-GB" sz="1400" b="0" i="1" smtClean="0">
                                          <a:latin typeface="Cambria Math"/>
                                        </a:rPr>
                                        <m:t>𝑐</m:t>
                                      </m:r>
                                    </m:e>
                                    <m:sub>
                                      <m:r>
                                        <a:rPr lang="en-GB" sz="1400" i="1">
                                          <a:latin typeface="Cambria Math"/>
                                        </a:rPr>
                                        <m:t>21</m:t>
                                      </m:r>
                                    </m:sub>
                                  </m:sSub>
                                </m:e>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21</m:t>
                                          </m:r>
                                        </m:sub>
                                      </m:sSub>
                                      <m:r>
                                        <a:rPr lang="en-GB" sz="1400" b="0" i="1" smtClean="0">
                                          <a:latin typeface="Cambria Math"/>
                                        </a:rPr>
                                        <m:t>𝑐</m:t>
                                      </m:r>
                                    </m:e>
                                    <m:sub>
                                      <m:r>
                                        <a:rPr lang="en-GB" sz="1400" i="1">
                                          <a:latin typeface="Cambria Math"/>
                                        </a:rPr>
                                        <m:t>12</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22</m:t>
                                          </m:r>
                                        </m:sub>
                                      </m:sSub>
                                      <m:r>
                                        <a:rPr lang="en-GB" sz="1400" b="0" i="1" smtClean="0">
                                          <a:latin typeface="Cambria Math"/>
                                        </a:rPr>
                                        <m:t>𝑐</m:t>
                                      </m:r>
                                    </m:e>
                                    <m:sub>
                                      <m:r>
                                        <a:rPr lang="en-GB" sz="1400" i="1">
                                          <a:latin typeface="Cambria Math"/>
                                        </a:rPr>
                                        <m:t>22</m:t>
                                      </m:r>
                                    </m:sub>
                                  </m:sSub>
                                </m:e>
                              </m:mr>
                            </m:m>
                          </m:e>
                        </m:d>
                      </m:oMath>
                    </m:oMathPara>
                  </a14:m>
                  <a:endParaRPr lang="en-GB" sz="1400" dirty="0"/>
                </a:p>
              </p:txBody>
            </p:sp>
          </mc:Choice>
          <mc:Fallback xmlns="">
            <p:sp>
              <p:nvSpPr>
                <p:cNvPr id="9" name="Rectangle 8"/>
                <p:cNvSpPr>
                  <a:spLocks noRot="1" noChangeAspect="1" noMove="1" noResize="1" noEditPoints="1" noAdjustHandles="1" noChangeArrowheads="1" noChangeShapeType="1" noTextEdit="1"/>
                </p:cNvSpPr>
                <p:nvPr/>
              </p:nvSpPr>
              <p:spPr>
                <a:xfrm>
                  <a:off x="2042730" y="4365104"/>
                  <a:ext cx="6058292" cy="510204"/>
                </a:xfrm>
                <a:prstGeom prst="rect">
                  <a:avLst/>
                </a:prstGeom>
                <a:blipFill rotWithShape="1">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2042730" y="5085184"/>
                  <a:ext cx="6110006" cy="4998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a:rPr>
                          <m:t>=</m:t>
                        </m:r>
                        <m:d>
                          <m:dPr>
                            <m:ctrlPr>
                              <a:rPr lang="en-GB" sz="1400" b="0" i="1" smtClean="0">
                                <a:latin typeface="Cambria Math"/>
                              </a:rPr>
                            </m:ctrlPr>
                          </m:dPr>
                          <m:e>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𝑎</m:t>
                                          </m:r>
                                        </m:e>
                                        <m:sub>
                                          <m:r>
                                            <a:rPr lang="en-GB" sz="1400" i="1">
                                              <a:latin typeface="Cambria Math"/>
                                            </a:rPr>
                                            <m:t>11</m:t>
                                          </m:r>
                                        </m:sub>
                                      </m:sSub>
                                    </m:e>
                                    <m:e>
                                      <m:sSub>
                                        <m:sSubPr>
                                          <m:ctrlPr>
                                            <a:rPr lang="en-GB" sz="1400" i="1">
                                              <a:latin typeface="Cambria Math"/>
                                            </a:rPr>
                                          </m:ctrlPr>
                                        </m:sSubPr>
                                        <m:e>
                                          <m:r>
                                            <a:rPr lang="en-GB" sz="1400" i="1">
                                              <a:latin typeface="Cambria Math"/>
                                            </a:rPr>
                                            <m:t>𝑎</m:t>
                                          </m:r>
                                        </m:e>
                                        <m:sub>
                                          <m:r>
                                            <a:rPr lang="en-GB" sz="1400" i="1">
                                              <a:latin typeface="Cambria Math"/>
                                            </a:rPr>
                                            <m:t>12</m:t>
                                          </m:r>
                                        </m:sub>
                                      </m:sSub>
                                    </m:e>
                                  </m:mr>
                                  <m:mr>
                                    <m:e>
                                      <m:sSub>
                                        <m:sSubPr>
                                          <m:ctrlPr>
                                            <a:rPr lang="en-GB" sz="1400" i="1">
                                              <a:latin typeface="Cambria Math"/>
                                            </a:rPr>
                                          </m:ctrlPr>
                                        </m:sSubPr>
                                        <m:e>
                                          <m:r>
                                            <a:rPr lang="en-GB" sz="1400" i="1">
                                              <a:latin typeface="Cambria Math"/>
                                            </a:rPr>
                                            <m:t>𝑎</m:t>
                                          </m:r>
                                        </m:e>
                                        <m:sub>
                                          <m:r>
                                            <a:rPr lang="en-GB" sz="1400" i="1">
                                              <a:latin typeface="Cambria Math"/>
                                            </a:rPr>
                                            <m:t>21</m:t>
                                          </m:r>
                                        </m:sub>
                                      </m:sSub>
                                    </m:e>
                                    <m:e>
                                      <m:sSub>
                                        <m:sSubPr>
                                          <m:ctrlPr>
                                            <a:rPr lang="en-GB" sz="1400" i="1">
                                              <a:latin typeface="Cambria Math"/>
                                            </a:rPr>
                                          </m:ctrlPr>
                                        </m:sSubPr>
                                        <m:e>
                                          <m:r>
                                            <a:rPr lang="en-GB" sz="1400" i="1">
                                              <a:latin typeface="Cambria Math"/>
                                            </a:rPr>
                                            <m:t>𝑎</m:t>
                                          </m:r>
                                        </m:e>
                                        <m:sub>
                                          <m:r>
                                            <a:rPr lang="en-GB" sz="1400" i="1">
                                              <a:latin typeface="Cambria Math"/>
                                            </a:rPr>
                                            <m:t>22</m:t>
                                          </m:r>
                                        </m:sub>
                                      </m:sSub>
                                    </m:e>
                                  </m:mr>
                                </m:m>
                              </m:e>
                            </m:d>
                            <m:r>
                              <a:rPr lang="en-GB" sz="1400" b="0" i="1" smtClean="0">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𝑏</m:t>
                                          </m:r>
                                        </m:e>
                                        <m:sub>
                                          <m:r>
                                            <a:rPr lang="en-GB" sz="1400" i="1">
                                              <a:latin typeface="Cambria Math"/>
                                            </a:rPr>
                                            <m:t>11</m:t>
                                          </m:r>
                                        </m:sub>
                                      </m:sSub>
                                    </m:e>
                                    <m:e>
                                      <m:sSub>
                                        <m:sSubPr>
                                          <m:ctrlPr>
                                            <a:rPr lang="en-GB" sz="1400" i="1">
                                              <a:latin typeface="Cambria Math"/>
                                            </a:rPr>
                                          </m:ctrlPr>
                                        </m:sSubPr>
                                        <m:e>
                                          <m:r>
                                            <a:rPr lang="en-GB" sz="1400" i="1">
                                              <a:latin typeface="Cambria Math"/>
                                            </a:rPr>
                                            <m:t>𝑏</m:t>
                                          </m:r>
                                        </m:e>
                                        <m:sub>
                                          <m:r>
                                            <a:rPr lang="en-GB" sz="1400" i="1">
                                              <a:latin typeface="Cambria Math"/>
                                            </a:rPr>
                                            <m:t>12</m:t>
                                          </m:r>
                                        </m:sub>
                                      </m:sSub>
                                    </m:e>
                                  </m:mr>
                                  <m:mr>
                                    <m:e>
                                      <m:sSub>
                                        <m:sSubPr>
                                          <m:ctrlPr>
                                            <a:rPr lang="en-GB" sz="1400" i="1">
                                              <a:latin typeface="Cambria Math"/>
                                            </a:rPr>
                                          </m:ctrlPr>
                                        </m:sSubPr>
                                        <m:e>
                                          <m:r>
                                            <a:rPr lang="en-GB" sz="1400" i="1">
                                              <a:latin typeface="Cambria Math"/>
                                            </a:rPr>
                                            <m:t>𝑏</m:t>
                                          </m:r>
                                        </m:e>
                                        <m:sub>
                                          <m:r>
                                            <a:rPr lang="en-GB" sz="1400" i="1">
                                              <a:latin typeface="Cambria Math"/>
                                            </a:rPr>
                                            <m:t>21</m:t>
                                          </m:r>
                                        </m:sub>
                                      </m:sSub>
                                    </m:e>
                                    <m:e>
                                      <m:sSub>
                                        <m:sSubPr>
                                          <m:ctrlPr>
                                            <a:rPr lang="en-GB" sz="1400" i="1">
                                              <a:latin typeface="Cambria Math"/>
                                            </a:rPr>
                                          </m:ctrlPr>
                                        </m:sSubPr>
                                        <m:e>
                                          <m:r>
                                            <a:rPr lang="en-GB" sz="1400" i="1">
                                              <a:latin typeface="Cambria Math"/>
                                            </a:rPr>
                                            <m:t>𝑏</m:t>
                                          </m:r>
                                        </m:e>
                                        <m:sub>
                                          <m:r>
                                            <a:rPr lang="en-GB" sz="1400" i="1">
                                              <a:latin typeface="Cambria Math"/>
                                            </a:rPr>
                                            <m:t>22</m:t>
                                          </m:r>
                                        </m:sub>
                                      </m:sSub>
                                    </m:e>
                                  </m:mr>
                                </m:m>
                              </m:e>
                            </m:d>
                          </m:e>
                        </m:d>
                        <m:r>
                          <a:rPr lang="en-GB" sz="1400" b="0" i="1" smtClean="0">
                            <a:latin typeface="Cambria Math"/>
                          </a:rPr>
                          <m:t>+</m:t>
                        </m:r>
                        <m:d>
                          <m:dPr>
                            <m:ctrlPr>
                              <a:rPr lang="en-GB" sz="1400" i="1">
                                <a:latin typeface="Cambria Math"/>
                              </a:rPr>
                            </m:ctrlPr>
                          </m:dPr>
                          <m:e>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𝑎</m:t>
                                          </m:r>
                                        </m:e>
                                        <m:sub>
                                          <m:r>
                                            <a:rPr lang="en-GB" sz="1400" i="1">
                                              <a:latin typeface="Cambria Math"/>
                                            </a:rPr>
                                            <m:t>11</m:t>
                                          </m:r>
                                        </m:sub>
                                      </m:sSub>
                                    </m:e>
                                    <m:e>
                                      <m:sSub>
                                        <m:sSubPr>
                                          <m:ctrlPr>
                                            <a:rPr lang="en-GB" sz="1400" i="1">
                                              <a:latin typeface="Cambria Math"/>
                                            </a:rPr>
                                          </m:ctrlPr>
                                        </m:sSubPr>
                                        <m:e>
                                          <m:r>
                                            <a:rPr lang="en-GB" sz="1400" i="1">
                                              <a:latin typeface="Cambria Math"/>
                                            </a:rPr>
                                            <m:t>𝑎</m:t>
                                          </m:r>
                                        </m:e>
                                        <m:sub>
                                          <m:r>
                                            <a:rPr lang="en-GB" sz="1400" i="1">
                                              <a:latin typeface="Cambria Math"/>
                                            </a:rPr>
                                            <m:t>12</m:t>
                                          </m:r>
                                        </m:sub>
                                      </m:sSub>
                                    </m:e>
                                  </m:mr>
                                  <m:mr>
                                    <m:e>
                                      <m:sSub>
                                        <m:sSubPr>
                                          <m:ctrlPr>
                                            <a:rPr lang="en-GB" sz="1400" i="1">
                                              <a:latin typeface="Cambria Math"/>
                                            </a:rPr>
                                          </m:ctrlPr>
                                        </m:sSubPr>
                                        <m:e>
                                          <m:r>
                                            <a:rPr lang="en-GB" sz="1400" i="1">
                                              <a:latin typeface="Cambria Math"/>
                                            </a:rPr>
                                            <m:t>𝑎</m:t>
                                          </m:r>
                                        </m:e>
                                        <m:sub>
                                          <m:r>
                                            <a:rPr lang="en-GB" sz="1400" i="1">
                                              <a:latin typeface="Cambria Math"/>
                                            </a:rPr>
                                            <m:t>21</m:t>
                                          </m:r>
                                        </m:sub>
                                      </m:sSub>
                                    </m:e>
                                    <m:e>
                                      <m:sSub>
                                        <m:sSubPr>
                                          <m:ctrlPr>
                                            <a:rPr lang="en-GB" sz="1400" i="1">
                                              <a:latin typeface="Cambria Math"/>
                                            </a:rPr>
                                          </m:ctrlPr>
                                        </m:sSubPr>
                                        <m:e>
                                          <m:r>
                                            <a:rPr lang="en-GB" sz="1400" i="1">
                                              <a:latin typeface="Cambria Math"/>
                                            </a:rPr>
                                            <m:t>𝑎</m:t>
                                          </m:r>
                                        </m:e>
                                        <m:sub>
                                          <m:r>
                                            <a:rPr lang="en-GB" sz="1400" i="1">
                                              <a:latin typeface="Cambria Math"/>
                                            </a:rPr>
                                            <m:t>22</m:t>
                                          </m:r>
                                        </m:sub>
                                      </m:sSub>
                                    </m:e>
                                  </m:mr>
                                </m:m>
                              </m:e>
                            </m:d>
                            <m:r>
                              <a:rPr lang="en-GB" sz="1400" b="0" i="1" smtClean="0">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𝑐</m:t>
                                          </m:r>
                                        </m:e>
                                        <m:sub>
                                          <m:r>
                                            <a:rPr lang="en-GB" sz="1400" i="1">
                                              <a:latin typeface="Cambria Math"/>
                                            </a:rPr>
                                            <m:t>11</m:t>
                                          </m:r>
                                        </m:sub>
                                      </m:sSub>
                                    </m:e>
                                    <m:e>
                                      <m:sSub>
                                        <m:sSubPr>
                                          <m:ctrlPr>
                                            <a:rPr lang="en-GB" sz="1400" i="1">
                                              <a:latin typeface="Cambria Math"/>
                                            </a:rPr>
                                          </m:ctrlPr>
                                        </m:sSubPr>
                                        <m:e>
                                          <m:r>
                                            <a:rPr lang="en-GB" sz="1400" i="1">
                                              <a:latin typeface="Cambria Math"/>
                                            </a:rPr>
                                            <m:t>𝑐</m:t>
                                          </m:r>
                                        </m:e>
                                        <m:sub>
                                          <m:r>
                                            <a:rPr lang="en-GB" sz="1400" i="1">
                                              <a:latin typeface="Cambria Math"/>
                                            </a:rPr>
                                            <m:t>12</m:t>
                                          </m:r>
                                        </m:sub>
                                      </m:sSub>
                                    </m:e>
                                  </m:mr>
                                  <m:mr>
                                    <m:e>
                                      <m:sSub>
                                        <m:sSubPr>
                                          <m:ctrlPr>
                                            <a:rPr lang="en-GB" sz="1400" i="1">
                                              <a:latin typeface="Cambria Math"/>
                                            </a:rPr>
                                          </m:ctrlPr>
                                        </m:sSubPr>
                                        <m:e>
                                          <m:r>
                                            <a:rPr lang="en-GB" sz="1400" i="1">
                                              <a:latin typeface="Cambria Math"/>
                                            </a:rPr>
                                            <m:t>𝑐</m:t>
                                          </m:r>
                                        </m:e>
                                        <m:sub>
                                          <m:r>
                                            <a:rPr lang="en-GB" sz="1400" i="1">
                                              <a:latin typeface="Cambria Math"/>
                                            </a:rPr>
                                            <m:t>21</m:t>
                                          </m:r>
                                        </m:sub>
                                      </m:sSub>
                                    </m:e>
                                    <m:e>
                                      <m:sSub>
                                        <m:sSubPr>
                                          <m:ctrlPr>
                                            <a:rPr lang="en-GB" sz="1400" i="1">
                                              <a:latin typeface="Cambria Math"/>
                                            </a:rPr>
                                          </m:ctrlPr>
                                        </m:sSubPr>
                                        <m:e>
                                          <m:r>
                                            <a:rPr lang="en-GB" sz="1400" i="1">
                                              <a:latin typeface="Cambria Math"/>
                                            </a:rPr>
                                            <m:t>𝑐</m:t>
                                          </m:r>
                                        </m:e>
                                        <m:sub>
                                          <m:r>
                                            <a:rPr lang="en-GB" sz="1400" i="1">
                                              <a:latin typeface="Cambria Math"/>
                                            </a:rPr>
                                            <m:t>22</m:t>
                                          </m:r>
                                        </m:sub>
                                      </m:sSub>
                                    </m:e>
                                  </m:mr>
                                </m:m>
                              </m:e>
                            </m:d>
                          </m:e>
                        </m:d>
                        <m:r>
                          <a:rPr lang="en-GB" sz="1400" b="0" i="1" smtClean="0">
                            <a:latin typeface="Cambria Math"/>
                          </a:rPr>
                          <m:t>=</m:t>
                        </m:r>
                        <m:d>
                          <m:dPr>
                            <m:ctrlPr>
                              <a:rPr lang="en-GB" sz="1400" b="0" i="1" smtClean="0">
                                <a:latin typeface="Cambria Math"/>
                              </a:rPr>
                            </m:ctrlPr>
                          </m:dPr>
                          <m:e>
                            <m:r>
                              <a:rPr lang="en-GB" sz="1400" b="1" i="1" smtClean="0">
                                <a:latin typeface="Cambria Math"/>
                              </a:rPr>
                              <m:t>𝑨</m:t>
                            </m:r>
                            <m:r>
                              <a:rPr lang="en-GB" sz="1400" b="0" i="1" smtClean="0">
                                <a:latin typeface="Cambria Math"/>
                              </a:rPr>
                              <m:t>∗</m:t>
                            </m:r>
                            <m:r>
                              <a:rPr lang="en-GB" sz="1400" b="1" i="1" smtClean="0">
                                <a:latin typeface="Cambria Math"/>
                              </a:rPr>
                              <m:t>𝑩</m:t>
                            </m:r>
                          </m:e>
                        </m:d>
                        <m:r>
                          <a:rPr lang="en-GB" sz="1400" b="1" i="1" smtClean="0">
                            <a:latin typeface="Cambria Math"/>
                          </a:rPr>
                          <m:t>+(</m:t>
                        </m:r>
                        <m:r>
                          <a:rPr lang="en-GB" sz="1400" b="1" i="1" smtClean="0">
                            <a:latin typeface="Cambria Math"/>
                          </a:rPr>
                          <m:t>𝑨</m:t>
                        </m:r>
                        <m:r>
                          <a:rPr lang="en-GB" sz="1400" b="1" i="1" smtClean="0">
                            <a:latin typeface="Cambria Math"/>
                          </a:rPr>
                          <m:t>∗</m:t>
                        </m:r>
                        <m:r>
                          <a:rPr lang="en-GB" sz="1400" b="1" i="1" smtClean="0">
                            <a:latin typeface="Cambria Math"/>
                          </a:rPr>
                          <m:t>𝑪</m:t>
                        </m:r>
                        <m:r>
                          <a:rPr lang="en-GB" sz="1400" b="1" i="1" smtClean="0">
                            <a:latin typeface="Cambria Math"/>
                          </a:rPr>
                          <m:t>)</m:t>
                        </m:r>
                      </m:oMath>
                    </m:oMathPara>
                  </a14:m>
                  <a:endParaRPr lang="en-GB" sz="1400" b="1" dirty="0"/>
                </a:p>
              </p:txBody>
            </p:sp>
          </mc:Choice>
          <mc:Fallback xmlns="">
            <p:sp>
              <p:nvSpPr>
                <p:cNvPr id="2" name="Rectangle 1"/>
                <p:cNvSpPr>
                  <a:spLocks noRot="1" noChangeAspect="1" noMove="1" noResize="1" noEditPoints="1" noAdjustHandles="1" noChangeArrowheads="1" noChangeShapeType="1" noTextEdit="1"/>
                </p:cNvSpPr>
                <p:nvPr/>
              </p:nvSpPr>
              <p:spPr>
                <a:xfrm>
                  <a:off x="2042730" y="5085184"/>
                  <a:ext cx="6110006" cy="499817"/>
                </a:xfrm>
                <a:prstGeom prst="rect">
                  <a:avLst/>
                </a:prstGeom>
                <a:blipFill rotWithShape="1">
                  <a:blip r:embed="rId9"/>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617343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a:t>
            </a:r>
            <a:r>
              <a:rPr lang="en-GB" sz="2400" dirty="0" smtClean="0">
                <a:solidFill>
                  <a:schemeClr val="bg1"/>
                </a:solidFill>
              </a:rPr>
              <a:t>– Transpose</a:t>
            </a:r>
            <a:endParaRPr lang="en-GB" sz="2400" dirty="0">
              <a:solidFill>
                <a:schemeClr val="bg1"/>
              </a:solidFill>
            </a:endParaRPr>
          </a:p>
        </p:txBody>
      </p:sp>
      <mc:AlternateContent xmlns:mc="http://schemas.openxmlformats.org/markup-compatibility/2006" xmlns:a14="http://schemas.microsoft.com/office/drawing/2010/main">
        <mc:Choice Requires="a14">
          <p:sp>
            <p:nvSpPr>
              <p:cNvPr id="76" name="TextBox 75"/>
              <p:cNvSpPr txBox="1"/>
              <p:nvPr/>
            </p:nvSpPr>
            <p:spPr>
              <a:xfrm>
                <a:off x="1043608" y="2531381"/>
                <a:ext cx="1761251" cy="8256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𝑿</m:t>
                      </m:r>
                      <m:r>
                        <a:rPr lang="en-GB" b="0" i="1" smtClean="0">
                          <a:latin typeface="Cambria Math"/>
                        </a:rPr>
                        <m:t>=</m:t>
                      </m:r>
                      <m:d>
                        <m:dPr>
                          <m:begChr m:val="["/>
                          <m:endChr m:val="]"/>
                          <m:ctrlPr>
                            <a:rPr lang="en-GB" i="1" smtClean="0">
                              <a:latin typeface="Cambria Math"/>
                            </a:rPr>
                          </m:ctrlPr>
                        </m:dPr>
                        <m:e>
                          <m:m>
                            <m:mPr>
                              <m:mcs>
                                <m:mc>
                                  <m:mcPr>
                                    <m:count m:val="2"/>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𝑥</m:t>
                                    </m:r>
                                  </m:e>
                                  <m:sub>
                                    <m:r>
                                      <a:rPr lang="en-GB" b="0" i="1" smtClean="0">
                                        <a:latin typeface="Cambria Math"/>
                                      </a:rPr>
                                      <m:t>11</m:t>
                                    </m:r>
                                  </m:sub>
                                </m:sSub>
                              </m:e>
                              <m:e>
                                <m:sSub>
                                  <m:sSubPr>
                                    <m:ctrlPr>
                                      <a:rPr lang="en-GB" i="1" smtClean="0">
                                        <a:latin typeface="Cambria Math"/>
                                      </a:rPr>
                                    </m:ctrlPr>
                                  </m:sSubPr>
                                  <m:e>
                                    <m:r>
                                      <a:rPr lang="en-GB" b="0" i="1" smtClean="0">
                                        <a:latin typeface="Cambria Math"/>
                                      </a:rPr>
                                      <m:t>𝑥</m:t>
                                    </m:r>
                                  </m:e>
                                  <m:sub>
                                    <m:r>
                                      <a:rPr lang="en-GB" b="0" i="1" smtClean="0">
                                        <a:latin typeface="Cambria Math"/>
                                      </a:rPr>
                                      <m:t>12</m:t>
                                    </m:r>
                                  </m:sub>
                                </m:sSub>
                              </m:e>
                            </m:mr>
                            <m:mr>
                              <m:e>
                                <m:sSub>
                                  <m:sSubPr>
                                    <m:ctrlPr>
                                      <a:rPr lang="en-GB" i="1" smtClean="0">
                                        <a:latin typeface="Cambria Math"/>
                                      </a:rPr>
                                    </m:ctrlPr>
                                  </m:sSubPr>
                                  <m:e>
                                    <m:r>
                                      <a:rPr lang="en-GB" b="0" i="1" smtClean="0">
                                        <a:latin typeface="Cambria Math"/>
                                      </a:rPr>
                                      <m:t>𝑥</m:t>
                                    </m:r>
                                  </m:e>
                                  <m:sub>
                                    <m:r>
                                      <a:rPr lang="en-GB" b="0" i="1" smtClean="0">
                                        <a:latin typeface="Cambria Math"/>
                                      </a:rPr>
                                      <m:t>21</m:t>
                                    </m:r>
                                  </m:sub>
                                </m:sSub>
                              </m:e>
                              <m:e>
                                <m:sSub>
                                  <m:sSubPr>
                                    <m:ctrlPr>
                                      <a:rPr lang="en-GB" i="1" smtClean="0">
                                        <a:latin typeface="Cambria Math"/>
                                      </a:rPr>
                                    </m:ctrlPr>
                                  </m:sSubPr>
                                  <m:e>
                                    <m:r>
                                      <a:rPr lang="en-GB" b="0" i="1" smtClean="0">
                                        <a:latin typeface="Cambria Math"/>
                                      </a:rPr>
                                      <m:t>𝑥</m:t>
                                    </m:r>
                                  </m:e>
                                  <m:sub>
                                    <m:r>
                                      <a:rPr lang="en-GB" b="0" i="1" smtClean="0">
                                        <a:latin typeface="Cambria Math"/>
                                      </a:rPr>
                                      <m:t>22</m:t>
                                    </m:r>
                                  </m:sub>
                                </m:sSub>
                              </m:e>
                            </m:mr>
                            <m:mr>
                              <m:e>
                                <m:sSub>
                                  <m:sSubPr>
                                    <m:ctrlPr>
                                      <a:rPr lang="en-GB" i="1" smtClean="0">
                                        <a:latin typeface="Cambria Math"/>
                                      </a:rPr>
                                    </m:ctrlPr>
                                  </m:sSubPr>
                                  <m:e>
                                    <m:r>
                                      <a:rPr lang="en-GB" b="0" i="1" smtClean="0">
                                        <a:latin typeface="Cambria Math"/>
                                      </a:rPr>
                                      <m:t>𝑥</m:t>
                                    </m:r>
                                  </m:e>
                                  <m:sub>
                                    <m:r>
                                      <a:rPr lang="en-GB" b="0" i="1" smtClean="0">
                                        <a:latin typeface="Cambria Math"/>
                                      </a:rPr>
                                      <m:t>31</m:t>
                                    </m:r>
                                  </m:sub>
                                </m:sSub>
                              </m:e>
                              <m:e>
                                <m:sSub>
                                  <m:sSubPr>
                                    <m:ctrlPr>
                                      <a:rPr lang="en-GB" i="1" smtClean="0">
                                        <a:latin typeface="Cambria Math"/>
                                      </a:rPr>
                                    </m:ctrlPr>
                                  </m:sSubPr>
                                  <m:e>
                                    <m:r>
                                      <a:rPr lang="en-GB" b="0" i="1" smtClean="0">
                                        <a:latin typeface="Cambria Math"/>
                                      </a:rPr>
                                      <m:t>𝑥</m:t>
                                    </m:r>
                                  </m:e>
                                  <m:sub>
                                    <m:r>
                                      <a:rPr lang="en-GB" b="0" i="1" smtClean="0">
                                        <a:latin typeface="Cambria Math"/>
                                      </a:rPr>
                                      <m:t>32</m:t>
                                    </m:r>
                                  </m:sub>
                                </m:sSub>
                              </m:e>
                            </m:mr>
                          </m:m>
                        </m:e>
                      </m:d>
                    </m:oMath>
                  </m:oMathPara>
                </a14:m>
                <a:endParaRPr lang="en-GB" dirty="0"/>
              </a:p>
            </p:txBody>
          </p:sp>
        </mc:Choice>
        <mc:Fallback xmlns="">
          <p:sp>
            <p:nvSpPr>
              <p:cNvPr id="76" name="TextBox 75"/>
              <p:cNvSpPr txBox="1">
                <a:spLocks noRot="1" noChangeAspect="1" noMove="1" noResize="1" noEditPoints="1" noAdjustHandles="1" noChangeArrowheads="1" noChangeShapeType="1" noTextEdit="1"/>
              </p:cNvSpPr>
              <p:nvPr/>
            </p:nvSpPr>
            <p:spPr>
              <a:xfrm>
                <a:off x="1043608" y="2531381"/>
                <a:ext cx="1761251" cy="825611"/>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966671" y="2666706"/>
                <a:ext cx="2421753" cy="5549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b="0" i="1" smtClean="0">
                              <a:latin typeface="Cambria Math"/>
                            </a:rPr>
                          </m:ctrlPr>
                        </m:sSupPr>
                        <m:e>
                          <m:r>
                            <a:rPr lang="en-GB" b="1" i="1" smtClean="0">
                              <a:latin typeface="Cambria Math"/>
                            </a:rPr>
                            <m:t>𝑿</m:t>
                          </m:r>
                        </m:e>
                        <m:sup>
                          <m:r>
                            <a:rPr lang="en-GB" b="0" i="1" smtClean="0">
                              <a:latin typeface="Cambria Math"/>
                            </a:rPr>
                            <m:t>𝑇</m:t>
                          </m:r>
                        </m:sup>
                      </m:sSup>
                      <m:r>
                        <a:rPr lang="en-GB" b="0" i="1" smtClean="0">
                          <a:latin typeface="Cambria Math"/>
                        </a:rPr>
                        <m:t>=</m:t>
                      </m:r>
                      <m:d>
                        <m:dPr>
                          <m:begChr m:val="["/>
                          <m:endChr m:val="]"/>
                          <m:ctrlPr>
                            <a:rPr lang="en-GB" i="1" smtClean="0">
                              <a:latin typeface="Cambria Math"/>
                            </a:rPr>
                          </m:ctrlPr>
                        </m:dPr>
                        <m:e>
                          <m:m>
                            <m:mPr>
                              <m:mcs>
                                <m:mc>
                                  <m:mcPr>
                                    <m:count m:val="3"/>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𝑥</m:t>
                                    </m:r>
                                  </m:e>
                                  <m:sub>
                                    <m:r>
                                      <a:rPr lang="en-GB" b="0" i="1" smtClean="0">
                                        <a:latin typeface="Cambria Math"/>
                                      </a:rPr>
                                      <m:t>11</m:t>
                                    </m:r>
                                  </m:sub>
                                </m:sSub>
                              </m:e>
                              <m:e>
                                <m:sSub>
                                  <m:sSubPr>
                                    <m:ctrlPr>
                                      <a:rPr lang="en-GB" i="1" smtClean="0">
                                        <a:latin typeface="Cambria Math"/>
                                      </a:rPr>
                                    </m:ctrlPr>
                                  </m:sSubPr>
                                  <m:e>
                                    <m:r>
                                      <a:rPr lang="en-GB" b="0" i="1" smtClean="0">
                                        <a:latin typeface="Cambria Math"/>
                                      </a:rPr>
                                      <m:t>𝑥</m:t>
                                    </m:r>
                                  </m:e>
                                  <m:sub>
                                    <m:r>
                                      <a:rPr lang="en-GB" b="0" i="1" smtClean="0">
                                        <a:latin typeface="Cambria Math"/>
                                      </a:rPr>
                                      <m:t>21</m:t>
                                    </m:r>
                                  </m:sub>
                                </m:sSub>
                              </m:e>
                              <m:e>
                                <m:sSub>
                                  <m:sSubPr>
                                    <m:ctrlPr>
                                      <a:rPr lang="en-GB" i="1" smtClean="0">
                                        <a:latin typeface="Cambria Math"/>
                                      </a:rPr>
                                    </m:ctrlPr>
                                  </m:sSubPr>
                                  <m:e>
                                    <m:r>
                                      <a:rPr lang="en-GB" b="0" i="1" smtClean="0">
                                        <a:latin typeface="Cambria Math"/>
                                      </a:rPr>
                                      <m:t>𝑥</m:t>
                                    </m:r>
                                  </m:e>
                                  <m:sub>
                                    <m:r>
                                      <a:rPr lang="en-GB" b="0" i="1" smtClean="0">
                                        <a:latin typeface="Cambria Math"/>
                                      </a:rPr>
                                      <m:t>31</m:t>
                                    </m:r>
                                  </m:sub>
                                </m:sSub>
                              </m:e>
                            </m:mr>
                            <m:mr>
                              <m:e>
                                <m:sSub>
                                  <m:sSubPr>
                                    <m:ctrlPr>
                                      <a:rPr lang="en-GB" i="1" smtClean="0">
                                        <a:latin typeface="Cambria Math"/>
                                      </a:rPr>
                                    </m:ctrlPr>
                                  </m:sSubPr>
                                  <m:e>
                                    <m:r>
                                      <a:rPr lang="en-GB" b="0" i="1" smtClean="0">
                                        <a:latin typeface="Cambria Math"/>
                                      </a:rPr>
                                      <m:t>𝑥</m:t>
                                    </m:r>
                                  </m:e>
                                  <m:sub>
                                    <m:r>
                                      <a:rPr lang="en-GB" b="0" i="1" smtClean="0">
                                        <a:latin typeface="Cambria Math"/>
                                      </a:rPr>
                                      <m:t>12</m:t>
                                    </m:r>
                                  </m:sub>
                                </m:sSub>
                              </m:e>
                              <m:e>
                                <m:sSub>
                                  <m:sSubPr>
                                    <m:ctrlPr>
                                      <a:rPr lang="en-GB" i="1" smtClean="0">
                                        <a:latin typeface="Cambria Math"/>
                                      </a:rPr>
                                    </m:ctrlPr>
                                  </m:sSubPr>
                                  <m:e>
                                    <m:r>
                                      <a:rPr lang="en-GB" b="0" i="1" smtClean="0">
                                        <a:latin typeface="Cambria Math"/>
                                      </a:rPr>
                                      <m:t>𝑥</m:t>
                                    </m:r>
                                  </m:e>
                                  <m:sub>
                                    <m:r>
                                      <a:rPr lang="en-GB" b="0" i="1" smtClean="0">
                                        <a:latin typeface="Cambria Math"/>
                                      </a:rPr>
                                      <m:t>22</m:t>
                                    </m:r>
                                  </m:sub>
                                </m:sSub>
                              </m:e>
                              <m:e>
                                <m:sSub>
                                  <m:sSubPr>
                                    <m:ctrlPr>
                                      <a:rPr lang="en-GB" i="1" smtClean="0">
                                        <a:latin typeface="Cambria Math"/>
                                      </a:rPr>
                                    </m:ctrlPr>
                                  </m:sSubPr>
                                  <m:e>
                                    <m:r>
                                      <a:rPr lang="en-GB" b="0" i="1" smtClean="0">
                                        <a:latin typeface="Cambria Math"/>
                                      </a:rPr>
                                      <m:t>𝑥</m:t>
                                    </m:r>
                                  </m:e>
                                  <m:sub>
                                    <m:r>
                                      <a:rPr lang="en-GB" b="0" i="1" smtClean="0">
                                        <a:latin typeface="Cambria Math"/>
                                      </a:rPr>
                                      <m:t>32</m:t>
                                    </m:r>
                                  </m:sub>
                                </m:sSub>
                              </m:e>
                            </m:mr>
                          </m:m>
                        </m:e>
                      </m:d>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5966671" y="2666706"/>
                <a:ext cx="2421753" cy="554960"/>
              </a:xfrm>
              <a:prstGeom prst="rect">
                <a:avLst/>
              </a:prstGeom>
              <a:blipFill rotWithShape="1">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179512" y="1772816"/>
                <a:ext cx="4455569" cy="369332"/>
              </a:xfrm>
              <a:prstGeom prst="rect">
                <a:avLst/>
              </a:prstGeom>
              <a:noFill/>
            </p:spPr>
            <p:txBody>
              <a:bodyPr wrap="square" rtlCol="0">
                <a:spAutoFit/>
              </a:bodyPr>
              <a:lstStyle/>
              <a:p>
                <a:r>
                  <a:rPr lang="en-GB" dirty="0" smtClean="0"/>
                  <a:t>For some matrix </a:t>
                </a:r>
                <a14:m>
                  <m:oMath xmlns:m="http://schemas.openxmlformats.org/officeDocument/2006/math">
                    <m:r>
                      <a:rPr lang="en-GB" b="1" i="1" dirty="0" smtClean="0">
                        <a:latin typeface="Cambria Math"/>
                      </a:rPr>
                      <m:t>𝑿</m:t>
                    </m:r>
                  </m:oMath>
                </a14:m>
                <a:r>
                  <a:rPr lang="en-GB" dirty="0" smtClean="0"/>
                  <a:t> defined by:</a:t>
                </a:r>
                <a:endParaRPr lang="en-GB" dirty="0"/>
              </a:p>
            </p:txBody>
          </p:sp>
        </mc:Choice>
        <mc:Fallback xmlns="">
          <p:sp>
            <p:nvSpPr>
              <p:cNvPr id="2" name="TextBox 1"/>
              <p:cNvSpPr txBox="1">
                <a:spLocks noRot="1" noChangeAspect="1" noMove="1" noResize="1" noEditPoints="1" noAdjustHandles="1" noChangeArrowheads="1" noChangeShapeType="1" noTextEdit="1"/>
              </p:cNvSpPr>
              <p:nvPr/>
            </p:nvSpPr>
            <p:spPr>
              <a:xfrm>
                <a:off x="179512" y="1772816"/>
                <a:ext cx="4455569" cy="369332"/>
              </a:xfrm>
              <a:prstGeom prst="rect">
                <a:avLst/>
              </a:prstGeom>
              <a:blipFill rotWithShape="1">
                <a:blip r:embed="rId5"/>
                <a:stretch>
                  <a:fillRect l="-1094" t="-8333"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047402" y="2759520"/>
                <a:ext cx="2781793" cy="369332"/>
              </a:xfrm>
              <a:prstGeom prst="rect">
                <a:avLst/>
              </a:prstGeom>
              <a:noFill/>
            </p:spPr>
            <p:txBody>
              <a:bodyPr wrap="square" rtlCol="0">
                <a:spAutoFit/>
              </a:bodyPr>
              <a:lstStyle/>
              <a:p>
                <a:r>
                  <a:rPr lang="en-GB" dirty="0" smtClean="0"/>
                  <a:t>its transpose </a:t>
                </a:r>
                <a14:m>
                  <m:oMath xmlns:m="http://schemas.openxmlformats.org/officeDocument/2006/math">
                    <m:r>
                      <a:rPr lang="en-GB" b="1" i="1" dirty="0" smtClean="0">
                        <a:latin typeface="Cambria Math"/>
                      </a:rPr>
                      <m:t>𝑿</m:t>
                    </m:r>
                    <m:r>
                      <a:rPr lang="en-GB" b="0" i="1" baseline="30000" dirty="0" smtClean="0">
                        <a:latin typeface="Cambria Math"/>
                      </a:rPr>
                      <m:t>𝑇</m:t>
                    </m:r>
                  </m:oMath>
                </a14:m>
                <a:r>
                  <a:rPr lang="en-GB" dirty="0" smtClean="0"/>
                  <a:t> is given by:</a:t>
                </a:r>
                <a:endParaRPr lang="en-GB" dirty="0"/>
              </a:p>
            </p:txBody>
          </p:sp>
        </mc:Choice>
        <mc:Fallback xmlns="">
          <p:sp>
            <p:nvSpPr>
              <p:cNvPr id="14" name="TextBox 13"/>
              <p:cNvSpPr txBox="1">
                <a:spLocks noRot="1" noChangeAspect="1" noMove="1" noResize="1" noEditPoints="1" noAdjustHandles="1" noChangeArrowheads="1" noChangeShapeType="1" noTextEdit="1"/>
              </p:cNvSpPr>
              <p:nvPr/>
            </p:nvSpPr>
            <p:spPr>
              <a:xfrm>
                <a:off x="3047402" y="2759520"/>
                <a:ext cx="2781793" cy="369332"/>
              </a:xfrm>
              <a:prstGeom prst="rect">
                <a:avLst/>
              </a:prstGeom>
              <a:blipFill rotWithShape="1">
                <a:blip r:embed="rId6"/>
                <a:stretch>
                  <a:fillRect l="-1974" t="-8333" r="-877" b="-26667"/>
                </a:stretch>
              </a:blipFill>
            </p:spPr>
            <p:txBody>
              <a:bodyPr/>
              <a:lstStyle/>
              <a:p>
                <a:r>
                  <a:rPr lang="en-GB">
                    <a:noFill/>
                  </a:rPr>
                  <a:t> </a:t>
                </a:r>
              </a:p>
            </p:txBody>
          </p:sp>
        </mc:Fallback>
      </mc:AlternateContent>
      <p:sp>
        <p:nvSpPr>
          <p:cNvPr id="13" name="TextBox 12"/>
          <p:cNvSpPr txBox="1"/>
          <p:nvPr/>
        </p:nvSpPr>
        <p:spPr>
          <a:xfrm>
            <a:off x="4139952" y="4067780"/>
            <a:ext cx="4455569" cy="369332"/>
          </a:xfrm>
          <a:prstGeom prst="rect">
            <a:avLst/>
          </a:prstGeom>
          <a:noFill/>
        </p:spPr>
        <p:txBody>
          <a:bodyPr wrap="square" rtlCol="0">
            <a:spAutoFit/>
          </a:bodyPr>
          <a:lstStyle/>
          <a:p>
            <a:r>
              <a:rPr lang="en-GB" dirty="0" smtClean="0"/>
              <a:t>Basically you just switch rows with columns.</a:t>
            </a:r>
            <a:endParaRPr lang="en-GB" dirty="0"/>
          </a:p>
        </p:txBody>
      </p:sp>
      <mc:AlternateContent xmlns:mc="http://schemas.openxmlformats.org/markup-compatibility/2006" xmlns:a14="http://schemas.microsoft.com/office/drawing/2010/main">
        <mc:Choice Requires="a14">
          <p:sp>
            <p:nvSpPr>
              <p:cNvPr id="3" name="TextBox 2"/>
              <p:cNvSpPr txBox="1"/>
              <p:nvPr/>
            </p:nvSpPr>
            <p:spPr>
              <a:xfrm>
                <a:off x="6012160" y="5445224"/>
                <a:ext cx="2448273" cy="1000274"/>
              </a:xfrm>
              <a:prstGeom prst="rect">
                <a:avLst/>
              </a:prstGeom>
              <a:noFill/>
              <a:ln w="38100">
                <a:solidFill>
                  <a:srgbClr val="872123"/>
                </a:solidFill>
              </a:ln>
            </p:spPr>
            <p:txBody>
              <a:bodyPr wrap="square" rtlCol="0">
                <a:spAutoFit/>
              </a:bodyPr>
              <a:lstStyle/>
              <a:p>
                <a:pPr algn="just">
                  <a:spcAft>
                    <a:spcPts val="600"/>
                  </a:spcAft>
                </a:pPr>
                <a:r>
                  <a:rPr lang="en-GB" b="1" dirty="0" smtClean="0"/>
                  <a:t>In MATLAB:</a:t>
                </a:r>
              </a:p>
              <a:p>
                <a:pPr algn="just"/>
                <a:r>
                  <a:rPr lang="en-GB" dirty="0" smtClean="0"/>
                  <a:t>If </a:t>
                </a:r>
                <a14:m>
                  <m:oMath xmlns:m="http://schemas.openxmlformats.org/officeDocument/2006/math">
                    <m:r>
                      <a:rPr lang="en-GB" i="1" dirty="0" smtClean="0">
                        <a:latin typeface="Cambria Math"/>
                      </a:rPr>
                      <m:t>𝑋</m:t>
                    </m:r>
                  </m:oMath>
                </a14:m>
                <a:r>
                  <a:rPr lang="en-GB" dirty="0" smtClean="0"/>
                  <a:t> is a matrix its transpose is given by </a:t>
                </a:r>
                <a14:m>
                  <m:oMath xmlns:m="http://schemas.openxmlformats.org/officeDocument/2006/math">
                    <m:r>
                      <a:rPr lang="en-GB" i="1" dirty="0" smtClean="0">
                        <a:latin typeface="Cambria Math"/>
                      </a:rPr>
                      <m:t>𝑋</m:t>
                    </m:r>
                    <m:r>
                      <a:rPr lang="en-GB" i="1" dirty="0" smtClean="0">
                        <a:latin typeface="Cambria Math"/>
                      </a:rPr>
                      <m:t>’</m:t>
                    </m:r>
                  </m:oMath>
                </a14:m>
                <a:endParaRPr lang="en-GB" dirty="0" smtClean="0"/>
              </a:p>
            </p:txBody>
          </p:sp>
        </mc:Choice>
        <mc:Fallback xmlns="">
          <p:sp>
            <p:nvSpPr>
              <p:cNvPr id="3" name="TextBox 2"/>
              <p:cNvSpPr txBox="1">
                <a:spLocks noRot="1" noChangeAspect="1" noMove="1" noResize="1" noEditPoints="1" noAdjustHandles="1" noChangeArrowheads="1" noChangeShapeType="1" noTextEdit="1"/>
              </p:cNvSpPr>
              <p:nvPr/>
            </p:nvSpPr>
            <p:spPr>
              <a:xfrm>
                <a:off x="6012160" y="5445224"/>
                <a:ext cx="2448273" cy="1000274"/>
              </a:xfrm>
              <a:prstGeom prst="rect">
                <a:avLst/>
              </a:prstGeom>
              <a:blipFill rotWithShape="1">
                <a:blip r:embed="rId7"/>
                <a:stretch>
                  <a:fillRect l="-1225" t="-1176" r="-1471" b="-7059"/>
                </a:stretch>
              </a:blipFill>
              <a:ln w="38100">
                <a:solidFill>
                  <a:srgbClr val="872123"/>
                </a:solidFill>
              </a:ln>
            </p:spPr>
            <p:txBody>
              <a:bodyPr/>
              <a:lstStyle/>
              <a:p>
                <a:r>
                  <a:rPr lang="en-GB">
                    <a:noFill/>
                  </a:rPr>
                  <a:t> </a:t>
                </a:r>
              </a:p>
            </p:txBody>
          </p:sp>
        </mc:Fallback>
      </mc:AlternateContent>
    </p:spTree>
    <p:extLst>
      <p:ext uri="{BB962C8B-B14F-4D97-AF65-F5344CB8AC3E}">
        <p14:creationId xmlns:p14="http://schemas.microsoft.com/office/powerpoint/2010/main" val="2887474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4" name="TextBox 23"/>
              <p:cNvSpPr txBox="1"/>
              <p:nvPr/>
            </p:nvSpPr>
            <p:spPr>
              <a:xfrm>
                <a:off x="107504" y="1484784"/>
                <a:ext cx="8454615" cy="3483133"/>
              </a:xfrm>
              <a:prstGeom prst="rect">
                <a:avLst/>
              </a:prstGeom>
              <a:noFill/>
            </p:spPr>
            <p:txBody>
              <a:bodyPr wrap="square" numCol="1" rtlCol="0">
                <a:spAutoFit/>
              </a:bodyPr>
              <a:lstStyle/>
              <a:p>
                <a:pPr marL="800100" lvl="1" indent="-342900">
                  <a:spcBef>
                    <a:spcPts val="600"/>
                  </a:spcBef>
                  <a:spcAft>
                    <a:spcPts val="1200"/>
                  </a:spcAft>
                  <a:buAutoNum type="arabicParenR"/>
                </a:pPr>
                <a14:m>
                  <m:oMath xmlns:m="http://schemas.openxmlformats.org/officeDocument/2006/math">
                    <m:r>
                      <a:rPr lang="en-GB" i="1" dirty="0" smtClean="0">
                        <a:latin typeface="Cambria Math"/>
                      </a:rPr>
                      <m:t> (</m:t>
                    </m:r>
                    <m:r>
                      <a:rPr lang="en-GB" b="1" i="1" dirty="0" smtClean="0">
                        <a:latin typeface="Cambria Math"/>
                      </a:rPr>
                      <m:t>𝑨</m:t>
                    </m:r>
                    <m:r>
                      <a:rPr lang="en-GB" b="1" i="1" baseline="30000" dirty="0" smtClean="0">
                        <a:latin typeface="Cambria Math"/>
                      </a:rPr>
                      <m:t>𝑻</m:t>
                    </m:r>
                    <m:r>
                      <a:rPr lang="en-GB" i="1" dirty="0" smtClean="0">
                        <a:latin typeface="Cambria Math"/>
                      </a:rPr>
                      <m:t>)</m:t>
                    </m:r>
                    <m:r>
                      <a:rPr lang="en-GB" b="1" i="1" baseline="30000" dirty="0" smtClean="0">
                        <a:latin typeface="Cambria Math"/>
                      </a:rPr>
                      <m:t>𝑻</m:t>
                    </m:r>
                    <m:r>
                      <a:rPr lang="en-GB" i="1" dirty="0" smtClean="0">
                        <a:latin typeface="Cambria Math"/>
                      </a:rPr>
                      <m:t> </m:t>
                    </m:r>
                    <m:r>
                      <a:rPr lang="en-GB" i="1" dirty="0">
                        <a:latin typeface="Cambria Math"/>
                      </a:rPr>
                      <m:t>= </m:t>
                    </m:r>
                    <m:r>
                      <a:rPr lang="en-GB" b="1" i="1" dirty="0" smtClean="0">
                        <a:latin typeface="Cambria Math"/>
                      </a:rPr>
                      <m:t>𝑨</m:t>
                    </m:r>
                  </m:oMath>
                </a14:m>
                <a:endParaRPr lang="en-GB" dirty="0" smtClean="0"/>
              </a:p>
              <a:p>
                <a:pPr marL="800100" lvl="1" indent="-342900">
                  <a:spcBef>
                    <a:spcPts val="600"/>
                  </a:spcBef>
                  <a:spcAft>
                    <a:spcPts val="1200"/>
                  </a:spcAft>
                  <a:buAutoNum type="arabicParenR"/>
                </a:pPr>
                <a:r>
                  <a:rPr lang="en-GB" dirty="0" smtClean="0"/>
                  <a:t> </a:t>
                </a:r>
                <a14:m>
                  <m:oMath xmlns:m="http://schemas.openxmlformats.org/officeDocument/2006/math">
                    <m:r>
                      <a:rPr lang="en-GB" i="1" dirty="0" smtClean="0">
                        <a:latin typeface="Cambria Math"/>
                      </a:rPr>
                      <m:t>(</m:t>
                    </m:r>
                    <m:r>
                      <a:rPr lang="en-GB" b="1" i="1" dirty="0" smtClean="0">
                        <a:latin typeface="Cambria Math"/>
                      </a:rPr>
                      <m:t>𝑨</m:t>
                    </m:r>
                    <m:r>
                      <a:rPr lang="en-GB" i="1" dirty="0" smtClean="0">
                        <a:latin typeface="Cambria Math"/>
                      </a:rPr>
                      <m:t>+</m:t>
                    </m:r>
                    <m:r>
                      <a:rPr lang="en-GB" b="1" i="1" dirty="0" smtClean="0">
                        <a:latin typeface="Cambria Math"/>
                      </a:rPr>
                      <m:t>𝑩</m:t>
                    </m:r>
                    <m:r>
                      <a:rPr lang="en-GB" i="1" dirty="0" smtClean="0">
                        <a:latin typeface="Cambria Math"/>
                      </a:rPr>
                      <m:t>)</m:t>
                    </m:r>
                    <m:r>
                      <a:rPr lang="en-GB" b="1" i="1" baseline="30000" dirty="0">
                        <a:latin typeface="Cambria Math"/>
                      </a:rPr>
                      <m:t>𝑻</m:t>
                    </m:r>
                    <m:r>
                      <a:rPr lang="en-GB" i="1" dirty="0" smtClean="0">
                        <a:latin typeface="Cambria Math"/>
                      </a:rPr>
                      <m:t> = </m:t>
                    </m:r>
                    <m:r>
                      <a:rPr lang="en-GB" b="1" i="1" dirty="0" smtClean="0">
                        <a:latin typeface="Cambria Math"/>
                      </a:rPr>
                      <m:t>𝑨</m:t>
                    </m:r>
                    <m:r>
                      <a:rPr lang="en-GB" b="1" i="1" baseline="30000" dirty="0" smtClean="0">
                        <a:latin typeface="Cambria Math"/>
                      </a:rPr>
                      <m:t>𝑻</m:t>
                    </m:r>
                    <m:r>
                      <a:rPr lang="en-GB" b="1" i="1" dirty="0" smtClean="0">
                        <a:latin typeface="Cambria Math"/>
                      </a:rPr>
                      <m:t>+</m:t>
                    </m:r>
                    <m:sSup>
                      <m:sSupPr>
                        <m:ctrlPr>
                          <a:rPr lang="en-GB" b="1" i="1" dirty="0" smtClean="0">
                            <a:latin typeface="Cambria Math"/>
                          </a:rPr>
                        </m:ctrlPr>
                      </m:sSupPr>
                      <m:e>
                        <m:r>
                          <a:rPr lang="en-GB" b="1" i="1" dirty="0">
                            <a:latin typeface="Cambria Math"/>
                          </a:rPr>
                          <m:t>𝑩</m:t>
                        </m:r>
                      </m:e>
                      <m:sup>
                        <m:r>
                          <a:rPr lang="en-GB" b="1" i="1" dirty="0" smtClean="0">
                            <a:latin typeface="Cambria Math"/>
                          </a:rPr>
                          <m:t>𝑻</m:t>
                        </m:r>
                      </m:sup>
                    </m:sSup>
                  </m:oMath>
                </a14:m>
                <a:r>
                  <a:rPr lang="en-GB" dirty="0" smtClean="0"/>
                  <a:t> </a:t>
                </a:r>
              </a:p>
              <a:p>
                <a:pPr marL="800100" lvl="1" indent="-342900">
                  <a:spcBef>
                    <a:spcPts val="600"/>
                  </a:spcBef>
                  <a:spcAft>
                    <a:spcPts val="1200"/>
                  </a:spcAft>
                  <a:buAutoNum type="arabicParenR"/>
                </a:pPr>
                <a:endParaRPr lang="en-GB" dirty="0" smtClean="0"/>
              </a:p>
              <a:p>
                <a:pPr marL="800100" lvl="1" indent="-342900">
                  <a:spcBef>
                    <a:spcPts val="600"/>
                  </a:spcBef>
                  <a:spcAft>
                    <a:spcPts val="1200"/>
                  </a:spcAft>
                  <a:buAutoNum type="arabicParenR"/>
                </a:pPr>
                <a:endParaRPr lang="en-GB" dirty="0"/>
              </a:p>
              <a:p>
                <a:pPr marL="800100" lvl="1" indent="-342900">
                  <a:spcBef>
                    <a:spcPts val="600"/>
                  </a:spcBef>
                  <a:spcAft>
                    <a:spcPts val="1200"/>
                  </a:spcAft>
                  <a:buAutoNum type="arabicParenR"/>
                </a:pPr>
                <a:endParaRPr lang="en-GB" dirty="0" smtClean="0"/>
              </a:p>
              <a:p>
                <a:pPr marL="800100" lvl="1" indent="-342900">
                  <a:spcBef>
                    <a:spcPts val="600"/>
                  </a:spcBef>
                  <a:spcAft>
                    <a:spcPts val="1200"/>
                  </a:spcAft>
                  <a:buAutoNum type="arabicParenR"/>
                </a:pPr>
                <a:endParaRPr lang="en-GB" dirty="0" smtClean="0"/>
              </a:p>
              <a:p>
                <a:pPr lvl="1">
                  <a:spcBef>
                    <a:spcPts val="600"/>
                  </a:spcBef>
                  <a:spcAft>
                    <a:spcPts val="1200"/>
                  </a:spcAft>
                </a:pPr>
                <a:r>
                  <a:rPr lang="en-GB" dirty="0" smtClean="0"/>
                  <a:t>	</a:t>
                </a:r>
              </a:p>
            </p:txBody>
          </p:sp>
        </mc:Choice>
        <mc:Fallback xmlns="">
          <p:sp>
            <p:nvSpPr>
              <p:cNvPr id="24" name="TextBox 23"/>
              <p:cNvSpPr txBox="1">
                <a:spLocks noRot="1" noChangeAspect="1" noMove="1" noResize="1" noEditPoints="1" noAdjustHandles="1" noChangeArrowheads="1" noChangeShapeType="1" noTextEdit="1"/>
              </p:cNvSpPr>
              <p:nvPr/>
            </p:nvSpPr>
            <p:spPr>
              <a:xfrm>
                <a:off x="107504" y="1484784"/>
                <a:ext cx="8454615" cy="3483133"/>
              </a:xfrm>
              <a:prstGeom prst="rect">
                <a:avLst/>
              </a:prstGeom>
              <a:blipFill rotWithShape="1">
                <a:blip r:embed="rId3"/>
                <a:stretch>
                  <a:fillRect t="-876"/>
                </a:stretch>
              </a:blipFill>
            </p:spPr>
            <p:txBody>
              <a:bodyPr/>
              <a:lstStyle/>
              <a:p>
                <a:r>
                  <a:rPr lang="en-GB">
                    <a:noFill/>
                  </a:rPr>
                  <a:t> </a:t>
                </a:r>
              </a:p>
            </p:txBody>
          </p:sp>
        </mc:Fallback>
      </mc:AlternateContent>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a:t>
            </a:r>
            <a:r>
              <a:rPr lang="en-GB" sz="2400" dirty="0" smtClean="0">
                <a:solidFill>
                  <a:schemeClr val="bg1"/>
                </a:solidFill>
              </a:rPr>
              <a:t>– Transpose</a:t>
            </a:r>
            <a:endParaRPr lang="en-GB" sz="2400" dirty="0">
              <a:solidFill>
                <a:schemeClr val="bg1"/>
              </a:solidFill>
            </a:endParaRPr>
          </a:p>
        </p:txBody>
      </p:sp>
      <p:sp>
        <p:nvSpPr>
          <p:cNvPr id="25" name="TextBox 24"/>
          <p:cNvSpPr txBox="1"/>
          <p:nvPr/>
        </p:nvSpPr>
        <p:spPr>
          <a:xfrm>
            <a:off x="188439" y="836712"/>
            <a:ext cx="6930772" cy="369332"/>
          </a:xfrm>
          <a:prstGeom prst="rect">
            <a:avLst/>
          </a:prstGeom>
          <a:noFill/>
        </p:spPr>
        <p:txBody>
          <a:bodyPr wrap="square" rtlCol="0">
            <a:spAutoFit/>
          </a:bodyPr>
          <a:lstStyle/>
          <a:p>
            <a:r>
              <a:rPr lang="en-GB" b="1" dirty="0" smtClean="0"/>
              <a:t>Some properties:</a:t>
            </a:r>
            <a:endParaRPr lang="en-GB" b="1" dirty="0"/>
          </a:p>
        </p:txBody>
      </p:sp>
      <mc:AlternateContent xmlns:mc="http://schemas.openxmlformats.org/markup-compatibility/2006" xmlns:a14="http://schemas.microsoft.com/office/drawing/2010/main">
        <mc:Choice Requires="a14">
          <p:sp>
            <p:nvSpPr>
              <p:cNvPr id="2" name="TextBox 1"/>
              <p:cNvSpPr txBox="1"/>
              <p:nvPr/>
            </p:nvSpPr>
            <p:spPr>
              <a:xfrm>
                <a:off x="1147653" y="2650124"/>
                <a:ext cx="5853846" cy="6347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b="0" i="1" smtClean="0">
                              <a:latin typeface="Cambria Math"/>
                            </a:rPr>
                          </m:ctrlPr>
                        </m:sSupPr>
                        <m:e>
                          <m:r>
                            <a:rPr lang="en-GB" i="1">
                              <a:latin typeface="Cambria Math"/>
                            </a:rPr>
                            <m:t>(</m:t>
                          </m:r>
                          <m:d>
                            <m:dPr>
                              <m:begChr m:val="["/>
                              <m:endChr m:val="]"/>
                              <m:ctrlPr>
                                <a:rPr lang="en-GB" i="1">
                                  <a:latin typeface="Cambria Math"/>
                                </a:rPr>
                              </m:ctrlPr>
                            </m:dPr>
                            <m:e>
                              <m:m>
                                <m:mPr>
                                  <m:mcs>
                                    <m:mc>
                                      <m:mcPr>
                                        <m:count m:val="2"/>
                                        <m:mcJc m:val="center"/>
                                      </m:mcPr>
                                    </m:mc>
                                  </m:mcs>
                                  <m:ctrlPr>
                                    <a:rPr lang="en-GB" i="1">
                                      <a:latin typeface="Cambria Math"/>
                                    </a:rPr>
                                  </m:ctrlPr>
                                </m:mPr>
                                <m:mr>
                                  <m:e>
                                    <m:sSub>
                                      <m:sSubPr>
                                        <m:ctrlPr>
                                          <a:rPr lang="en-GB" i="1">
                                            <a:latin typeface="Cambria Math"/>
                                          </a:rPr>
                                        </m:ctrlPr>
                                      </m:sSubPr>
                                      <m:e>
                                        <m:r>
                                          <a:rPr lang="en-GB" i="1">
                                            <a:latin typeface="Cambria Math"/>
                                          </a:rPr>
                                          <m:t>𝑎</m:t>
                                        </m:r>
                                      </m:e>
                                      <m:sub>
                                        <m:r>
                                          <a:rPr lang="en-GB" i="1">
                                            <a:latin typeface="Cambria Math"/>
                                          </a:rPr>
                                          <m:t>11</m:t>
                                        </m:r>
                                      </m:sub>
                                    </m:sSub>
                                  </m:e>
                                  <m:e>
                                    <m:sSub>
                                      <m:sSubPr>
                                        <m:ctrlPr>
                                          <a:rPr lang="en-GB" i="1">
                                            <a:latin typeface="Cambria Math"/>
                                          </a:rPr>
                                        </m:ctrlPr>
                                      </m:sSubPr>
                                      <m:e>
                                        <m:r>
                                          <a:rPr lang="en-GB" i="1">
                                            <a:latin typeface="Cambria Math"/>
                                          </a:rPr>
                                          <m:t>𝑎</m:t>
                                        </m:r>
                                      </m:e>
                                      <m:sub>
                                        <m:r>
                                          <a:rPr lang="en-GB" i="1">
                                            <a:latin typeface="Cambria Math"/>
                                          </a:rPr>
                                          <m:t>12</m:t>
                                        </m:r>
                                      </m:sub>
                                    </m:sSub>
                                  </m:e>
                                </m:mr>
                                <m:mr>
                                  <m:e>
                                    <m:sSub>
                                      <m:sSubPr>
                                        <m:ctrlPr>
                                          <a:rPr lang="en-GB" i="1">
                                            <a:latin typeface="Cambria Math"/>
                                          </a:rPr>
                                        </m:ctrlPr>
                                      </m:sSubPr>
                                      <m:e>
                                        <m:r>
                                          <a:rPr lang="en-GB" i="1">
                                            <a:latin typeface="Cambria Math"/>
                                          </a:rPr>
                                          <m:t>𝑎</m:t>
                                        </m:r>
                                      </m:e>
                                      <m:sub>
                                        <m:r>
                                          <a:rPr lang="en-GB" i="1">
                                            <a:latin typeface="Cambria Math"/>
                                          </a:rPr>
                                          <m:t>21</m:t>
                                        </m:r>
                                      </m:sub>
                                    </m:sSub>
                                  </m:e>
                                  <m:e>
                                    <m:sSub>
                                      <m:sSubPr>
                                        <m:ctrlPr>
                                          <a:rPr lang="en-GB" i="1">
                                            <a:latin typeface="Cambria Math"/>
                                          </a:rPr>
                                        </m:ctrlPr>
                                      </m:sSubPr>
                                      <m:e>
                                        <m:r>
                                          <a:rPr lang="en-GB" i="1">
                                            <a:latin typeface="Cambria Math"/>
                                          </a:rPr>
                                          <m:t>𝑎</m:t>
                                        </m:r>
                                      </m:e>
                                      <m:sub>
                                        <m:r>
                                          <a:rPr lang="en-GB" i="1">
                                            <a:latin typeface="Cambria Math"/>
                                          </a:rPr>
                                          <m:t>22</m:t>
                                        </m:r>
                                      </m:sub>
                                    </m:sSub>
                                  </m:e>
                                </m:mr>
                              </m:m>
                            </m:e>
                          </m:d>
                          <m:r>
                            <a:rPr lang="en-GB" i="1">
                              <a:latin typeface="Cambria Math"/>
                            </a:rPr>
                            <m:t>+</m:t>
                          </m:r>
                          <m:d>
                            <m:dPr>
                              <m:begChr m:val="["/>
                              <m:endChr m:val="]"/>
                              <m:ctrlPr>
                                <a:rPr lang="en-GB" i="1">
                                  <a:latin typeface="Cambria Math"/>
                                </a:rPr>
                              </m:ctrlPr>
                            </m:dPr>
                            <m:e>
                              <m:m>
                                <m:mPr>
                                  <m:mcs>
                                    <m:mc>
                                      <m:mcPr>
                                        <m:count m:val="2"/>
                                        <m:mcJc m:val="center"/>
                                      </m:mcPr>
                                    </m:mc>
                                  </m:mcs>
                                  <m:ctrlPr>
                                    <a:rPr lang="en-GB" i="1">
                                      <a:latin typeface="Cambria Math"/>
                                    </a:rPr>
                                  </m:ctrlPr>
                                </m:mPr>
                                <m:mr>
                                  <m:e>
                                    <m:sSub>
                                      <m:sSubPr>
                                        <m:ctrlPr>
                                          <a:rPr lang="en-GB" i="1">
                                            <a:latin typeface="Cambria Math"/>
                                          </a:rPr>
                                        </m:ctrlPr>
                                      </m:sSubPr>
                                      <m:e>
                                        <m:r>
                                          <a:rPr lang="en-GB" b="0" i="1" smtClean="0">
                                            <a:latin typeface="Cambria Math"/>
                                          </a:rPr>
                                          <m:t>𝑏</m:t>
                                        </m:r>
                                      </m:e>
                                      <m:sub>
                                        <m:r>
                                          <a:rPr lang="en-GB" i="1">
                                            <a:latin typeface="Cambria Math"/>
                                          </a:rPr>
                                          <m:t>11</m:t>
                                        </m:r>
                                      </m:sub>
                                    </m:sSub>
                                  </m:e>
                                  <m:e>
                                    <m:sSub>
                                      <m:sSubPr>
                                        <m:ctrlPr>
                                          <a:rPr lang="en-GB" i="1">
                                            <a:latin typeface="Cambria Math"/>
                                          </a:rPr>
                                        </m:ctrlPr>
                                      </m:sSubPr>
                                      <m:e>
                                        <m:r>
                                          <a:rPr lang="en-GB" b="0" i="1" smtClean="0">
                                            <a:latin typeface="Cambria Math"/>
                                          </a:rPr>
                                          <m:t>𝑏</m:t>
                                        </m:r>
                                      </m:e>
                                      <m:sub>
                                        <m:r>
                                          <a:rPr lang="en-GB" i="1">
                                            <a:latin typeface="Cambria Math"/>
                                          </a:rPr>
                                          <m:t>12</m:t>
                                        </m:r>
                                      </m:sub>
                                    </m:sSub>
                                  </m:e>
                                </m:mr>
                                <m:mr>
                                  <m:e>
                                    <m:sSub>
                                      <m:sSubPr>
                                        <m:ctrlPr>
                                          <a:rPr lang="en-GB" i="1">
                                            <a:latin typeface="Cambria Math"/>
                                          </a:rPr>
                                        </m:ctrlPr>
                                      </m:sSubPr>
                                      <m:e>
                                        <m:r>
                                          <a:rPr lang="en-GB" b="0" i="1" smtClean="0">
                                            <a:latin typeface="Cambria Math"/>
                                          </a:rPr>
                                          <m:t>𝑏</m:t>
                                        </m:r>
                                      </m:e>
                                      <m:sub>
                                        <m:r>
                                          <a:rPr lang="en-GB" i="1">
                                            <a:latin typeface="Cambria Math"/>
                                          </a:rPr>
                                          <m:t>21</m:t>
                                        </m:r>
                                      </m:sub>
                                    </m:sSub>
                                  </m:e>
                                  <m:e>
                                    <m:sSub>
                                      <m:sSubPr>
                                        <m:ctrlPr>
                                          <a:rPr lang="en-GB" i="1">
                                            <a:latin typeface="Cambria Math"/>
                                          </a:rPr>
                                        </m:ctrlPr>
                                      </m:sSubPr>
                                      <m:e>
                                        <m:r>
                                          <a:rPr lang="en-GB" b="0" i="1" smtClean="0">
                                            <a:latin typeface="Cambria Math"/>
                                          </a:rPr>
                                          <m:t>𝑏</m:t>
                                        </m:r>
                                      </m:e>
                                      <m:sub>
                                        <m:r>
                                          <a:rPr lang="en-GB" i="1">
                                            <a:latin typeface="Cambria Math"/>
                                          </a:rPr>
                                          <m:t>22</m:t>
                                        </m:r>
                                      </m:sub>
                                    </m:sSub>
                                  </m:e>
                                </m:mr>
                              </m:m>
                            </m:e>
                          </m:d>
                          <m:r>
                            <a:rPr lang="en-GB" i="1">
                              <a:latin typeface="Cambria Math"/>
                            </a:rPr>
                            <m:t>)</m:t>
                          </m:r>
                        </m:e>
                        <m:sup>
                          <m:r>
                            <a:rPr lang="en-GB" b="0" i="1" smtClean="0">
                              <a:latin typeface="Cambria Math"/>
                            </a:rPr>
                            <m:t>𝑇</m:t>
                          </m:r>
                        </m:sup>
                      </m:sSup>
                      <m:r>
                        <a:rPr lang="en-GB" b="0" i="1" smtClean="0">
                          <a:latin typeface="Cambria Math"/>
                        </a:rPr>
                        <m:t>=</m:t>
                      </m:r>
                      <m:sSup>
                        <m:sSupPr>
                          <m:ctrlPr>
                            <a:rPr lang="en-GB" b="0" i="1" smtClean="0">
                              <a:latin typeface="Cambria Math"/>
                            </a:rPr>
                          </m:ctrlPr>
                        </m:sSupPr>
                        <m:e>
                          <m:r>
                            <a:rPr lang="en-GB" i="1">
                              <a:latin typeface="Cambria Math"/>
                            </a:rPr>
                            <m:t>(</m:t>
                          </m:r>
                          <m:d>
                            <m:dPr>
                              <m:begChr m:val="["/>
                              <m:endChr m:val="]"/>
                              <m:ctrlPr>
                                <a:rPr lang="en-GB" i="1">
                                  <a:latin typeface="Cambria Math"/>
                                </a:rPr>
                              </m:ctrlPr>
                            </m:dPr>
                            <m:e>
                              <m:m>
                                <m:mPr>
                                  <m:mcs>
                                    <m:mc>
                                      <m:mcPr>
                                        <m:count m:val="2"/>
                                        <m:mcJc m:val="center"/>
                                      </m:mcPr>
                                    </m:mc>
                                  </m:mcs>
                                  <m:ctrlPr>
                                    <a:rPr lang="en-GB" i="1">
                                      <a:latin typeface="Cambria Math"/>
                                    </a:rPr>
                                  </m:ctrlPr>
                                </m:mPr>
                                <m:mr>
                                  <m:e>
                                    <m:sSub>
                                      <m:sSubPr>
                                        <m:ctrlPr>
                                          <a:rPr lang="en-GB" i="1">
                                            <a:latin typeface="Cambria Math"/>
                                          </a:rPr>
                                        </m:ctrlPr>
                                      </m:sSubPr>
                                      <m:e>
                                        <m:r>
                                          <a:rPr lang="en-GB" i="1">
                                            <a:latin typeface="Cambria Math"/>
                                          </a:rPr>
                                          <m:t>𝑎</m:t>
                                        </m:r>
                                      </m:e>
                                      <m:sub>
                                        <m:r>
                                          <a:rPr lang="en-GB" i="1">
                                            <a:latin typeface="Cambria Math"/>
                                          </a:rPr>
                                          <m:t>11</m:t>
                                        </m:r>
                                      </m:sub>
                                    </m:sSub>
                                    <m:r>
                                      <m:rPr>
                                        <m:brk m:alnAt="7"/>
                                      </m:rPr>
                                      <a:rPr lang="en-GB" i="1">
                                        <a:latin typeface="Cambria Math"/>
                                      </a:rPr>
                                      <m:t>+</m:t>
                                    </m:r>
                                    <m:sSub>
                                      <m:sSubPr>
                                        <m:ctrlPr>
                                          <a:rPr lang="en-GB" i="1">
                                            <a:latin typeface="Cambria Math"/>
                                          </a:rPr>
                                        </m:ctrlPr>
                                      </m:sSubPr>
                                      <m:e>
                                        <m:r>
                                          <a:rPr lang="en-GB" i="1">
                                            <a:latin typeface="Cambria Math"/>
                                          </a:rPr>
                                          <m:t>𝑏</m:t>
                                        </m:r>
                                      </m:e>
                                      <m:sub>
                                        <m:r>
                                          <a:rPr lang="en-GB" i="1">
                                            <a:latin typeface="Cambria Math"/>
                                          </a:rPr>
                                          <m:t>11</m:t>
                                        </m:r>
                                      </m:sub>
                                    </m:sSub>
                                  </m:e>
                                  <m:e>
                                    <m:sSub>
                                      <m:sSubPr>
                                        <m:ctrlPr>
                                          <a:rPr lang="en-GB" i="1">
                                            <a:latin typeface="Cambria Math"/>
                                          </a:rPr>
                                        </m:ctrlPr>
                                      </m:sSubPr>
                                      <m:e>
                                        <m:r>
                                          <a:rPr lang="en-GB" i="1">
                                            <a:latin typeface="Cambria Math"/>
                                          </a:rPr>
                                          <m:t>𝑎</m:t>
                                        </m:r>
                                      </m:e>
                                      <m:sub>
                                        <m:r>
                                          <a:rPr lang="en-GB" i="1">
                                            <a:latin typeface="Cambria Math"/>
                                          </a:rPr>
                                          <m:t>12</m:t>
                                        </m:r>
                                      </m:sub>
                                    </m:sSub>
                                    <m:r>
                                      <m:rPr>
                                        <m:brk m:alnAt="7"/>
                                      </m:rPr>
                                      <a:rPr lang="en-GB" i="1">
                                        <a:latin typeface="Cambria Math"/>
                                      </a:rPr>
                                      <m:t>+</m:t>
                                    </m:r>
                                    <m:sSub>
                                      <m:sSubPr>
                                        <m:ctrlPr>
                                          <a:rPr lang="en-GB" i="1">
                                            <a:latin typeface="Cambria Math"/>
                                          </a:rPr>
                                        </m:ctrlPr>
                                      </m:sSubPr>
                                      <m:e>
                                        <m:r>
                                          <a:rPr lang="en-GB" i="1">
                                            <a:latin typeface="Cambria Math"/>
                                          </a:rPr>
                                          <m:t>𝑏</m:t>
                                        </m:r>
                                      </m:e>
                                      <m:sub>
                                        <m:r>
                                          <a:rPr lang="en-GB" i="1">
                                            <a:latin typeface="Cambria Math"/>
                                          </a:rPr>
                                          <m:t>1</m:t>
                                        </m:r>
                                        <m:r>
                                          <a:rPr lang="en-GB" b="0" i="1" smtClean="0">
                                            <a:latin typeface="Cambria Math"/>
                                          </a:rPr>
                                          <m:t>2</m:t>
                                        </m:r>
                                      </m:sub>
                                    </m:sSub>
                                  </m:e>
                                </m:mr>
                                <m:mr>
                                  <m:e>
                                    <m:sSub>
                                      <m:sSubPr>
                                        <m:ctrlPr>
                                          <a:rPr lang="en-GB" i="1">
                                            <a:latin typeface="Cambria Math"/>
                                          </a:rPr>
                                        </m:ctrlPr>
                                      </m:sSubPr>
                                      <m:e>
                                        <m:r>
                                          <a:rPr lang="en-GB" i="1">
                                            <a:latin typeface="Cambria Math"/>
                                          </a:rPr>
                                          <m:t>𝑎</m:t>
                                        </m:r>
                                      </m:e>
                                      <m:sub>
                                        <m:r>
                                          <a:rPr lang="en-GB" i="1">
                                            <a:latin typeface="Cambria Math"/>
                                          </a:rPr>
                                          <m:t>21</m:t>
                                        </m:r>
                                      </m:sub>
                                    </m:sSub>
                                    <m:r>
                                      <m:rPr>
                                        <m:brk m:alnAt="7"/>
                                      </m:rPr>
                                      <a:rPr lang="en-GB" i="1">
                                        <a:latin typeface="Cambria Math"/>
                                      </a:rPr>
                                      <m:t>+</m:t>
                                    </m:r>
                                    <m:sSub>
                                      <m:sSubPr>
                                        <m:ctrlPr>
                                          <a:rPr lang="en-GB" i="1">
                                            <a:latin typeface="Cambria Math"/>
                                          </a:rPr>
                                        </m:ctrlPr>
                                      </m:sSubPr>
                                      <m:e>
                                        <m:r>
                                          <a:rPr lang="en-GB" i="1">
                                            <a:latin typeface="Cambria Math"/>
                                          </a:rPr>
                                          <m:t>𝑏</m:t>
                                        </m:r>
                                      </m:e>
                                      <m:sub>
                                        <m:r>
                                          <a:rPr lang="en-GB" b="0" i="1" smtClean="0">
                                            <a:latin typeface="Cambria Math"/>
                                          </a:rPr>
                                          <m:t>2</m:t>
                                        </m:r>
                                        <m:r>
                                          <a:rPr lang="en-GB" i="1">
                                            <a:latin typeface="Cambria Math"/>
                                          </a:rPr>
                                          <m:t>1</m:t>
                                        </m:r>
                                      </m:sub>
                                    </m:sSub>
                                  </m:e>
                                  <m:e>
                                    <m:sSub>
                                      <m:sSubPr>
                                        <m:ctrlPr>
                                          <a:rPr lang="en-GB" i="1">
                                            <a:latin typeface="Cambria Math"/>
                                          </a:rPr>
                                        </m:ctrlPr>
                                      </m:sSubPr>
                                      <m:e>
                                        <m:r>
                                          <a:rPr lang="en-GB" i="1">
                                            <a:latin typeface="Cambria Math"/>
                                          </a:rPr>
                                          <m:t>𝑎</m:t>
                                        </m:r>
                                      </m:e>
                                      <m:sub>
                                        <m:r>
                                          <a:rPr lang="en-GB" i="1">
                                            <a:latin typeface="Cambria Math"/>
                                          </a:rPr>
                                          <m:t>22</m:t>
                                        </m:r>
                                      </m:sub>
                                    </m:sSub>
                                    <m:r>
                                      <m:rPr>
                                        <m:brk m:alnAt="7"/>
                                      </m:rPr>
                                      <a:rPr lang="en-GB" i="1">
                                        <a:latin typeface="Cambria Math"/>
                                      </a:rPr>
                                      <m:t>+</m:t>
                                    </m:r>
                                    <m:sSub>
                                      <m:sSubPr>
                                        <m:ctrlPr>
                                          <a:rPr lang="en-GB" i="1">
                                            <a:latin typeface="Cambria Math"/>
                                          </a:rPr>
                                        </m:ctrlPr>
                                      </m:sSubPr>
                                      <m:e>
                                        <m:r>
                                          <a:rPr lang="en-GB" i="1">
                                            <a:latin typeface="Cambria Math"/>
                                          </a:rPr>
                                          <m:t>𝑏</m:t>
                                        </m:r>
                                      </m:e>
                                      <m:sub>
                                        <m:r>
                                          <a:rPr lang="en-GB" b="0" i="1" smtClean="0">
                                            <a:latin typeface="Cambria Math"/>
                                          </a:rPr>
                                          <m:t>22</m:t>
                                        </m:r>
                                      </m:sub>
                                    </m:sSub>
                                  </m:e>
                                </m:mr>
                              </m:m>
                            </m:e>
                          </m:d>
                          <m:r>
                            <a:rPr lang="en-GB" i="1">
                              <a:latin typeface="Cambria Math"/>
                            </a:rPr>
                            <m:t>)</m:t>
                          </m:r>
                        </m:e>
                        <m:sup>
                          <m:r>
                            <a:rPr lang="en-GB" b="0" i="1" smtClean="0">
                              <a:latin typeface="Cambria Math"/>
                            </a:rPr>
                            <m:t>𝑇</m:t>
                          </m:r>
                        </m:sup>
                      </m:sSup>
                    </m:oMath>
                  </m:oMathPara>
                </a14:m>
                <a:endParaRPr lang="en-GB" dirty="0"/>
              </a:p>
            </p:txBody>
          </p:sp>
        </mc:Choice>
        <mc:Fallback xmlns="">
          <p:sp>
            <p:nvSpPr>
              <p:cNvPr id="2" name="TextBox 1"/>
              <p:cNvSpPr txBox="1">
                <a:spLocks noRot="1" noChangeAspect="1" noMove="1" noResize="1" noEditPoints="1" noAdjustHandles="1" noChangeArrowheads="1" noChangeShapeType="1" noTextEdit="1"/>
              </p:cNvSpPr>
              <p:nvPr/>
            </p:nvSpPr>
            <p:spPr>
              <a:xfrm>
                <a:off x="1147653" y="2650124"/>
                <a:ext cx="5853846" cy="634726"/>
              </a:xfrm>
              <a:prstGeom prst="rect">
                <a:avLst/>
              </a:prstGeom>
              <a:blipFill rotWithShape="1">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3851920" y="3388677"/>
                <a:ext cx="3096344" cy="61638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smtClean="0">
                          <a:latin typeface="Cambria Math"/>
                        </a:rPr>
                        <m:t>=</m:t>
                      </m:r>
                      <m:d>
                        <m:dPr>
                          <m:ctrlPr>
                            <a:rPr lang="en-GB" i="1">
                              <a:latin typeface="Cambria Math"/>
                            </a:rPr>
                          </m:ctrlPr>
                        </m:dPr>
                        <m:e>
                          <m:d>
                            <m:dPr>
                              <m:begChr m:val="["/>
                              <m:endChr m:val="]"/>
                              <m:ctrlPr>
                                <a:rPr lang="en-GB" i="1">
                                  <a:latin typeface="Cambria Math"/>
                                </a:rPr>
                              </m:ctrlPr>
                            </m:dPr>
                            <m:e>
                              <m:m>
                                <m:mPr>
                                  <m:mcs>
                                    <m:mc>
                                      <m:mcPr>
                                        <m:count m:val="2"/>
                                        <m:mcJc m:val="center"/>
                                      </m:mcPr>
                                    </m:mc>
                                  </m:mcs>
                                  <m:ctrlPr>
                                    <a:rPr lang="en-GB" i="1">
                                      <a:latin typeface="Cambria Math"/>
                                    </a:rPr>
                                  </m:ctrlPr>
                                </m:mPr>
                                <m:mr>
                                  <m:e>
                                    <m:sSub>
                                      <m:sSubPr>
                                        <m:ctrlPr>
                                          <a:rPr lang="en-GB" i="1">
                                            <a:latin typeface="Cambria Math"/>
                                          </a:rPr>
                                        </m:ctrlPr>
                                      </m:sSubPr>
                                      <m:e>
                                        <m:r>
                                          <a:rPr lang="en-GB" i="1">
                                            <a:latin typeface="Cambria Math"/>
                                          </a:rPr>
                                          <m:t>𝑎</m:t>
                                        </m:r>
                                      </m:e>
                                      <m:sub>
                                        <m:r>
                                          <a:rPr lang="en-GB" i="1">
                                            <a:latin typeface="Cambria Math"/>
                                          </a:rPr>
                                          <m:t>11</m:t>
                                        </m:r>
                                      </m:sub>
                                    </m:sSub>
                                    <m:r>
                                      <m:rPr>
                                        <m:brk m:alnAt="7"/>
                                      </m:rPr>
                                      <a:rPr lang="en-GB" i="1">
                                        <a:latin typeface="Cambria Math"/>
                                      </a:rPr>
                                      <m:t>+</m:t>
                                    </m:r>
                                    <m:sSub>
                                      <m:sSubPr>
                                        <m:ctrlPr>
                                          <a:rPr lang="en-GB" i="1">
                                            <a:latin typeface="Cambria Math"/>
                                          </a:rPr>
                                        </m:ctrlPr>
                                      </m:sSubPr>
                                      <m:e>
                                        <m:r>
                                          <a:rPr lang="en-GB" i="1">
                                            <a:latin typeface="Cambria Math"/>
                                          </a:rPr>
                                          <m:t>𝑏</m:t>
                                        </m:r>
                                      </m:e>
                                      <m:sub>
                                        <m:r>
                                          <a:rPr lang="en-GB" i="1">
                                            <a:latin typeface="Cambria Math"/>
                                          </a:rPr>
                                          <m:t>11</m:t>
                                        </m:r>
                                      </m:sub>
                                    </m:sSub>
                                  </m:e>
                                  <m:e>
                                    <m:sSub>
                                      <m:sSubPr>
                                        <m:ctrlPr>
                                          <a:rPr lang="en-GB" i="1">
                                            <a:latin typeface="Cambria Math"/>
                                          </a:rPr>
                                        </m:ctrlPr>
                                      </m:sSubPr>
                                      <m:e>
                                        <m:r>
                                          <a:rPr lang="en-GB" i="1">
                                            <a:latin typeface="Cambria Math"/>
                                          </a:rPr>
                                          <m:t>𝑎</m:t>
                                        </m:r>
                                      </m:e>
                                      <m:sub>
                                        <m:r>
                                          <a:rPr lang="en-GB" i="1">
                                            <a:latin typeface="Cambria Math"/>
                                          </a:rPr>
                                          <m:t>21</m:t>
                                        </m:r>
                                      </m:sub>
                                    </m:sSub>
                                    <m:r>
                                      <m:rPr>
                                        <m:brk m:alnAt="7"/>
                                      </m:rPr>
                                      <a:rPr lang="en-GB" i="1">
                                        <a:latin typeface="Cambria Math"/>
                                      </a:rPr>
                                      <m:t>+</m:t>
                                    </m:r>
                                    <m:sSub>
                                      <m:sSubPr>
                                        <m:ctrlPr>
                                          <a:rPr lang="en-GB" i="1">
                                            <a:latin typeface="Cambria Math"/>
                                          </a:rPr>
                                        </m:ctrlPr>
                                      </m:sSubPr>
                                      <m:e>
                                        <m:r>
                                          <a:rPr lang="en-GB" i="1">
                                            <a:latin typeface="Cambria Math"/>
                                          </a:rPr>
                                          <m:t>𝑏</m:t>
                                        </m:r>
                                      </m:e>
                                      <m:sub>
                                        <m:r>
                                          <a:rPr lang="en-GB" i="1">
                                            <a:latin typeface="Cambria Math"/>
                                          </a:rPr>
                                          <m:t>21</m:t>
                                        </m:r>
                                      </m:sub>
                                    </m:sSub>
                                  </m:e>
                                </m:mr>
                                <m:mr>
                                  <m:e>
                                    <m:sSub>
                                      <m:sSubPr>
                                        <m:ctrlPr>
                                          <a:rPr lang="en-GB" i="1">
                                            <a:latin typeface="Cambria Math"/>
                                          </a:rPr>
                                        </m:ctrlPr>
                                      </m:sSubPr>
                                      <m:e>
                                        <m:r>
                                          <a:rPr lang="en-GB" i="1">
                                            <a:latin typeface="Cambria Math"/>
                                          </a:rPr>
                                          <m:t>𝑎</m:t>
                                        </m:r>
                                      </m:e>
                                      <m:sub>
                                        <m:r>
                                          <a:rPr lang="en-GB" i="1">
                                            <a:latin typeface="Cambria Math"/>
                                          </a:rPr>
                                          <m:t>12</m:t>
                                        </m:r>
                                      </m:sub>
                                    </m:sSub>
                                    <m:r>
                                      <m:rPr>
                                        <m:brk m:alnAt="7"/>
                                      </m:rPr>
                                      <a:rPr lang="en-GB" i="1">
                                        <a:latin typeface="Cambria Math"/>
                                      </a:rPr>
                                      <m:t>+</m:t>
                                    </m:r>
                                    <m:sSub>
                                      <m:sSubPr>
                                        <m:ctrlPr>
                                          <a:rPr lang="en-GB" i="1">
                                            <a:latin typeface="Cambria Math"/>
                                          </a:rPr>
                                        </m:ctrlPr>
                                      </m:sSubPr>
                                      <m:e>
                                        <m:r>
                                          <a:rPr lang="en-GB" i="1">
                                            <a:latin typeface="Cambria Math"/>
                                          </a:rPr>
                                          <m:t>𝑏</m:t>
                                        </m:r>
                                      </m:e>
                                      <m:sub>
                                        <m:r>
                                          <a:rPr lang="en-GB" i="1">
                                            <a:latin typeface="Cambria Math"/>
                                          </a:rPr>
                                          <m:t>12</m:t>
                                        </m:r>
                                      </m:sub>
                                    </m:sSub>
                                  </m:e>
                                  <m:e>
                                    <m:sSub>
                                      <m:sSubPr>
                                        <m:ctrlPr>
                                          <a:rPr lang="en-GB" i="1">
                                            <a:latin typeface="Cambria Math"/>
                                          </a:rPr>
                                        </m:ctrlPr>
                                      </m:sSubPr>
                                      <m:e>
                                        <m:r>
                                          <a:rPr lang="en-GB" i="1">
                                            <a:latin typeface="Cambria Math"/>
                                          </a:rPr>
                                          <m:t>𝑎</m:t>
                                        </m:r>
                                      </m:e>
                                      <m:sub>
                                        <m:r>
                                          <a:rPr lang="en-GB" i="1">
                                            <a:latin typeface="Cambria Math"/>
                                          </a:rPr>
                                          <m:t>22</m:t>
                                        </m:r>
                                      </m:sub>
                                    </m:sSub>
                                    <m:r>
                                      <m:rPr>
                                        <m:brk m:alnAt="7"/>
                                      </m:rPr>
                                      <a:rPr lang="en-GB" i="1">
                                        <a:latin typeface="Cambria Math"/>
                                      </a:rPr>
                                      <m:t>+</m:t>
                                    </m:r>
                                    <m:sSub>
                                      <m:sSubPr>
                                        <m:ctrlPr>
                                          <a:rPr lang="en-GB" i="1">
                                            <a:latin typeface="Cambria Math"/>
                                          </a:rPr>
                                        </m:ctrlPr>
                                      </m:sSubPr>
                                      <m:e>
                                        <m:r>
                                          <a:rPr lang="en-GB" i="1">
                                            <a:latin typeface="Cambria Math"/>
                                          </a:rPr>
                                          <m:t>𝑏</m:t>
                                        </m:r>
                                      </m:e>
                                      <m:sub>
                                        <m:r>
                                          <a:rPr lang="en-GB" i="1">
                                            <a:latin typeface="Cambria Math"/>
                                          </a:rPr>
                                          <m:t>22</m:t>
                                        </m:r>
                                      </m:sub>
                                    </m:sSub>
                                  </m:e>
                                </m:mr>
                              </m:m>
                            </m:e>
                          </m:d>
                        </m:e>
                      </m:d>
                    </m:oMath>
                  </m:oMathPara>
                </a14:m>
                <a:endParaRPr lang="en-GB" dirty="0"/>
              </a:p>
            </p:txBody>
          </p:sp>
        </mc:Choice>
        <mc:Fallback xmlns="">
          <p:sp>
            <p:nvSpPr>
              <p:cNvPr id="3" name="Rectangle 2"/>
              <p:cNvSpPr>
                <a:spLocks noRot="1" noChangeAspect="1" noMove="1" noResize="1" noEditPoints="1" noAdjustHandles="1" noChangeArrowheads="1" noChangeShapeType="1" noTextEdit="1"/>
              </p:cNvSpPr>
              <p:nvPr/>
            </p:nvSpPr>
            <p:spPr>
              <a:xfrm>
                <a:off x="3851920" y="3388677"/>
                <a:ext cx="3096344" cy="616387"/>
              </a:xfrm>
              <a:prstGeom prst="rect">
                <a:avLst/>
              </a:prstGeom>
              <a:blipFill rotWithShape="1">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923928" y="4149080"/>
                <a:ext cx="3991221" cy="6163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a:rPr>
                        <m:t>=</m:t>
                      </m:r>
                      <m:d>
                        <m:dPr>
                          <m:begChr m:val="["/>
                          <m:endChr m:val="]"/>
                          <m:ctrlPr>
                            <a:rPr lang="en-GB" i="1">
                              <a:latin typeface="Cambria Math"/>
                            </a:rPr>
                          </m:ctrlPr>
                        </m:dPr>
                        <m:e>
                          <m:m>
                            <m:mPr>
                              <m:mcs>
                                <m:mc>
                                  <m:mcPr>
                                    <m:count m:val="2"/>
                                    <m:mcJc m:val="center"/>
                                  </m:mcPr>
                                </m:mc>
                              </m:mcs>
                              <m:ctrlPr>
                                <a:rPr lang="en-GB" i="1">
                                  <a:latin typeface="Cambria Math"/>
                                </a:rPr>
                              </m:ctrlPr>
                            </m:mPr>
                            <m:mr>
                              <m:e>
                                <m:sSub>
                                  <m:sSubPr>
                                    <m:ctrlPr>
                                      <a:rPr lang="en-GB" i="1">
                                        <a:latin typeface="Cambria Math"/>
                                      </a:rPr>
                                    </m:ctrlPr>
                                  </m:sSubPr>
                                  <m:e>
                                    <m:r>
                                      <a:rPr lang="en-GB" i="1">
                                        <a:latin typeface="Cambria Math"/>
                                      </a:rPr>
                                      <m:t>𝑎</m:t>
                                    </m:r>
                                  </m:e>
                                  <m:sub>
                                    <m:r>
                                      <a:rPr lang="en-GB" i="1">
                                        <a:latin typeface="Cambria Math"/>
                                      </a:rPr>
                                      <m:t>11</m:t>
                                    </m:r>
                                  </m:sub>
                                </m:sSub>
                              </m:e>
                              <m:e>
                                <m:sSub>
                                  <m:sSubPr>
                                    <m:ctrlPr>
                                      <a:rPr lang="en-GB" i="1">
                                        <a:latin typeface="Cambria Math"/>
                                      </a:rPr>
                                    </m:ctrlPr>
                                  </m:sSubPr>
                                  <m:e>
                                    <m:r>
                                      <a:rPr lang="en-GB" i="1">
                                        <a:latin typeface="Cambria Math"/>
                                      </a:rPr>
                                      <m:t>𝑎</m:t>
                                    </m:r>
                                  </m:e>
                                  <m:sub>
                                    <m:r>
                                      <a:rPr lang="en-GB" i="1">
                                        <a:latin typeface="Cambria Math"/>
                                      </a:rPr>
                                      <m:t>21</m:t>
                                    </m:r>
                                  </m:sub>
                                </m:sSub>
                              </m:e>
                            </m:mr>
                            <m:mr>
                              <m:e>
                                <m:sSub>
                                  <m:sSubPr>
                                    <m:ctrlPr>
                                      <a:rPr lang="en-GB" i="1">
                                        <a:latin typeface="Cambria Math"/>
                                      </a:rPr>
                                    </m:ctrlPr>
                                  </m:sSubPr>
                                  <m:e>
                                    <m:r>
                                      <a:rPr lang="en-GB" i="1">
                                        <a:latin typeface="Cambria Math"/>
                                      </a:rPr>
                                      <m:t>𝑎</m:t>
                                    </m:r>
                                  </m:e>
                                  <m:sub>
                                    <m:r>
                                      <a:rPr lang="en-GB" i="1">
                                        <a:latin typeface="Cambria Math"/>
                                      </a:rPr>
                                      <m:t>12</m:t>
                                    </m:r>
                                  </m:sub>
                                </m:sSub>
                              </m:e>
                              <m:e>
                                <m:sSub>
                                  <m:sSubPr>
                                    <m:ctrlPr>
                                      <a:rPr lang="en-GB" i="1">
                                        <a:latin typeface="Cambria Math"/>
                                      </a:rPr>
                                    </m:ctrlPr>
                                  </m:sSubPr>
                                  <m:e>
                                    <m:r>
                                      <a:rPr lang="en-GB" i="1">
                                        <a:latin typeface="Cambria Math"/>
                                      </a:rPr>
                                      <m:t>𝑎</m:t>
                                    </m:r>
                                  </m:e>
                                  <m:sub>
                                    <m:r>
                                      <a:rPr lang="en-GB" i="1">
                                        <a:latin typeface="Cambria Math"/>
                                      </a:rPr>
                                      <m:t>22</m:t>
                                    </m:r>
                                  </m:sub>
                                </m:sSub>
                              </m:e>
                            </m:mr>
                          </m:m>
                        </m:e>
                      </m:d>
                      <m:r>
                        <a:rPr lang="en-GB" i="1">
                          <a:latin typeface="Cambria Math"/>
                        </a:rPr>
                        <m:t>+</m:t>
                      </m:r>
                      <m:d>
                        <m:dPr>
                          <m:begChr m:val="["/>
                          <m:endChr m:val="]"/>
                          <m:ctrlPr>
                            <a:rPr lang="en-GB" i="1">
                              <a:latin typeface="Cambria Math"/>
                            </a:rPr>
                          </m:ctrlPr>
                        </m:dPr>
                        <m:e>
                          <m:m>
                            <m:mPr>
                              <m:mcs>
                                <m:mc>
                                  <m:mcPr>
                                    <m:count m:val="2"/>
                                    <m:mcJc m:val="center"/>
                                  </m:mcPr>
                                </m:mc>
                              </m:mcs>
                              <m:ctrlPr>
                                <a:rPr lang="en-GB" i="1">
                                  <a:latin typeface="Cambria Math"/>
                                </a:rPr>
                              </m:ctrlPr>
                            </m:mPr>
                            <m:mr>
                              <m:e>
                                <m:sSub>
                                  <m:sSubPr>
                                    <m:ctrlPr>
                                      <a:rPr lang="en-GB" i="1">
                                        <a:latin typeface="Cambria Math"/>
                                      </a:rPr>
                                    </m:ctrlPr>
                                  </m:sSubPr>
                                  <m:e>
                                    <m:r>
                                      <a:rPr lang="en-GB" i="1">
                                        <a:latin typeface="Cambria Math"/>
                                      </a:rPr>
                                      <m:t>𝑏</m:t>
                                    </m:r>
                                  </m:e>
                                  <m:sub>
                                    <m:r>
                                      <a:rPr lang="en-GB" i="1">
                                        <a:latin typeface="Cambria Math"/>
                                      </a:rPr>
                                      <m:t>11</m:t>
                                    </m:r>
                                  </m:sub>
                                </m:sSub>
                              </m:e>
                              <m:e>
                                <m:sSub>
                                  <m:sSubPr>
                                    <m:ctrlPr>
                                      <a:rPr lang="en-GB" i="1">
                                        <a:latin typeface="Cambria Math"/>
                                      </a:rPr>
                                    </m:ctrlPr>
                                  </m:sSubPr>
                                  <m:e>
                                    <m:r>
                                      <a:rPr lang="en-GB" i="1">
                                        <a:latin typeface="Cambria Math"/>
                                      </a:rPr>
                                      <m:t>𝑏</m:t>
                                    </m:r>
                                  </m:e>
                                  <m:sub>
                                    <m:r>
                                      <a:rPr lang="en-GB" i="1">
                                        <a:latin typeface="Cambria Math"/>
                                      </a:rPr>
                                      <m:t>21</m:t>
                                    </m:r>
                                  </m:sub>
                                </m:sSub>
                              </m:e>
                            </m:mr>
                            <m:mr>
                              <m:e>
                                <m:sSub>
                                  <m:sSubPr>
                                    <m:ctrlPr>
                                      <a:rPr lang="en-GB" i="1">
                                        <a:latin typeface="Cambria Math"/>
                                      </a:rPr>
                                    </m:ctrlPr>
                                  </m:sSubPr>
                                  <m:e>
                                    <m:r>
                                      <a:rPr lang="en-GB" i="1">
                                        <a:latin typeface="Cambria Math"/>
                                      </a:rPr>
                                      <m:t>𝑏</m:t>
                                    </m:r>
                                  </m:e>
                                  <m:sub>
                                    <m:r>
                                      <a:rPr lang="en-GB" i="1">
                                        <a:latin typeface="Cambria Math"/>
                                      </a:rPr>
                                      <m:t>12</m:t>
                                    </m:r>
                                  </m:sub>
                                </m:sSub>
                              </m:e>
                              <m:e>
                                <m:sSub>
                                  <m:sSubPr>
                                    <m:ctrlPr>
                                      <a:rPr lang="en-GB" i="1">
                                        <a:latin typeface="Cambria Math"/>
                                      </a:rPr>
                                    </m:ctrlPr>
                                  </m:sSubPr>
                                  <m:e>
                                    <m:r>
                                      <a:rPr lang="en-GB" i="1">
                                        <a:latin typeface="Cambria Math"/>
                                      </a:rPr>
                                      <m:t>𝑏</m:t>
                                    </m:r>
                                  </m:e>
                                  <m:sub>
                                    <m:r>
                                      <a:rPr lang="en-GB" i="1">
                                        <a:latin typeface="Cambria Math"/>
                                      </a:rPr>
                                      <m:t>22</m:t>
                                    </m:r>
                                  </m:sub>
                                </m:sSub>
                              </m:e>
                            </m:mr>
                          </m:m>
                        </m:e>
                      </m:d>
                      <m:r>
                        <a:rPr lang="en-GB" i="1">
                          <a:latin typeface="Cambria Math"/>
                        </a:rPr>
                        <m:t>=</m:t>
                      </m:r>
                      <m:sSup>
                        <m:sSupPr>
                          <m:ctrlPr>
                            <a:rPr lang="en-GB" i="1">
                              <a:latin typeface="Cambria Math"/>
                            </a:rPr>
                          </m:ctrlPr>
                        </m:sSupPr>
                        <m:e>
                          <m:r>
                            <a:rPr lang="en-GB" b="1" i="1">
                              <a:latin typeface="Cambria Math"/>
                            </a:rPr>
                            <m:t>𝑨</m:t>
                          </m:r>
                        </m:e>
                        <m:sup>
                          <m:r>
                            <a:rPr lang="en-GB" i="1">
                              <a:latin typeface="Cambria Math"/>
                            </a:rPr>
                            <m:t>𝑇</m:t>
                          </m:r>
                        </m:sup>
                      </m:sSup>
                      <m:r>
                        <a:rPr lang="en-GB" i="1">
                          <a:latin typeface="Cambria Math"/>
                        </a:rPr>
                        <m:t>+</m:t>
                      </m:r>
                      <m:sSup>
                        <m:sSupPr>
                          <m:ctrlPr>
                            <a:rPr lang="en-GB" i="1">
                              <a:latin typeface="Cambria Math"/>
                            </a:rPr>
                          </m:ctrlPr>
                        </m:sSupPr>
                        <m:e>
                          <m:r>
                            <a:rPr lang="en-GB" b="1" i="1">
                              <a:latin typeface="Cambria Math"/>
                            </a:rPr>
                            <m:t>𝑩</m:t>
                          </m:r>
                        </m:e>
                        <m:sup>
                          <m:r>
                            <a:rPr lang="en-GB" i="1">
                              <a:latin typeface="Cambria Math"/>
                            </a:rPr>
                            <m:t>𝑇</m:t>
                          </m:r>
                        </m:sup>
                      </m:sSup>
                    </m:oMath>
                  </m:oMathPara>
                </a14:m>
                <a:endParaRPr lang="en-GB" dirty="0"/>
              </a:p>
            </p:txBody>
          </p:sp>
        </mc:Choice>
        <mc:Fallback xmlns="">
          <p:sp>
            <p:nvSpPr>
              <p:cNvPr id="5" name="Rectangle 4"/>
              <p:cNvSpPr>
                <a:spLocks noRot="1" noChangeAspect="1" noMove="1" noResize="1" noEditPoints="1" noAdjustHandles="1" noChangeArrowheads="1" noChangeShapeType="1" noTextEdit="1"/>
              </p:cNvSpPr>
              <p:nvPr/>
            </p:nvSpPr>
            <p:spPr>
              <a:xfrm>
                <a:off x="3923928" y="4149080"/>
                <a:ext cx="3991221" cy="616387"/>
              </a:xfrm>
              <a:prstGeom prst="rect">
                <a:avLst/>
              </a:prstGeom>
              <a:blipFill rotWithShape="1">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608897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4" name="TextBox 23"/>
              <p:cNvSpPr txBox="1"/>
              <p:nvPr/>
            </p:nvSpPr>
            <p:spPr>
              <a:xfrm>
                <a:off x="107504" y="1484784"/>
                <a:ext cx="8454615" cy="369332"/>
              </a:xfrm>
              <a:prstGeom prst="rect">
                <a:avLst/>
              </a:prstGeom>
              <a:noFill/>
            </p:spPr>
            <p:txBody>
              <a:bodyPr wrap="square" numCol="1" rtlCol="0">
                <a:spAutoFit/>
              </a:bodyPr>
              <a:lstStyle/>
              <a:p>
                <a:pPr lvl="1">
                  <a:spcBef>
                    <a:spcPts val="600"/>
                  </a:spcBef>
                  <a:spcAft>
                    <a:spcPts val="1200"/>
                  </a:spcAft>
                </a:pPr>
                <a:r>
                  <a:rPr lang="en-GB" dirty="0" smtClean="0"/>
                  <a:t>3)  </a:t>
                </a:r>
                <a14:m>
                  <m:oMath xmlns:m="http://schemas.openxmlformats.org/officeDocument/2006/math">
                    <m:d>
                      <m:dPr>
                        <m:ctrlPr>
                          <a:rPr lang="en-GB" b="1" i="1" dirty="0">
                            <a:latin typeface="Cambria Math"/>
                          </a:rPr>
                        </m:ctrlPr>
                      </m:dPr>
                      <m:e>
                        <m:r>
                          <a:rPr lang="en-GB" b="1" i="1" dirty="0">
                            <a:latin typeface="Cambria Math"/>
                          </a:rPr>
                          <m:t>𝑨</m:t>
                        </m:r>
                        <m:r>
                          <a:rPr lang="en-GB" i="1" dirty="0">
                            <a:latin typeface="Cambria Math"/>
                          </a:rPr>
                          <m:t>∗</m:t>
                        </m:r>
                        <m:r>
                          <a:rPr lang="en-GB" b="1" i="1" dirty="0">
                            <a:latin typeface="Cambria Math"/>
                          </a:rPr>
                          <m:t>𝑩</m:t>
                        </m:r>
                      </m:e>
                    </m:d>
                    <m:r>
                      <a:rPr lang="en-GB" b="1" i="1" baseline="30000" dirty="0">
                        <a:latin typeface="Cambria Math"/>
                      </a:rPr>
                      <m:t>𝑻</m:t>
                    </m:r>
                    <m:r>
                      <a:rPr lang="en-GB" i="1" dirty="0">
                        <a:latin typeface="Cambria Math"/>
                      </a:rPr>
                      <m:t> = </m:t>
                    </m:r>
                    <m:r>
                      <a:rPr lang="en-GB" b="1" i="1" dirty="0">
                        <a:latin typeface="Cambria Math"/>
                      </a:rPr>
                      <m:t>𝑩</m:t>
                    </m:r>
                    <m:r>
                      <a:rPr lang="en-GB" b="1" i="1" baseline="30000" dirty="0">
                        <a:latin typeface="Cambria Math"/>
                      </a:rPr>
                      <m:t>𝑻</m:t>
                    </m:r>
                    <m:r>
                      <a:rPr lang="en-GB" i="1" dirty="0">
                        <a:latin typeface="Cambria Math"/>
                      </a:rPr>
                      <m:t>∗</m:t>
                    </m:r>
                    <m:r>
                      <a:rPr lang="en-GB" b="1" i="1" dirty="0">
                        <a:latin typeface="Cambria Math"/>
                      </a:rPr>
                      <m:t>𝑨</m:t>
                    </m:r>
                    <m:r>
                      <a:rPr lang="en-GB" b="1" i="1" baseline="30000" dirty="0">
                        <a:latin typeface="Cambria Math"/>
                      </a:rPr>
                      <m:t>𝑻</m:t>
                    </m:r>
                  </m:oMath>
                </a14:m>
                <a:r>
                  <a:rPr lang="en-GB" dirty="0" smtClean="0"/>
                  <a:t>	</a:t>
                </a:r>
              </a:p>
            </p:txBody>
          </p:sp>
        </mc:Choice>
        <mc:Fallback xmlns="">
          <p:sp>
            <p:nvSpPr>
              <p:cNvPr id="24" name="TextBox 23"/>
              <p:cNvSpPr txBox="1">
                <a:spLocks noRot="1" noChangeAspect="1" noMove="1" noResize="1" noEditPoints="1" noAdjustHandles="1" noChangeArrowheads="1" noChangeShapeType="1" noTextEdit="1"/>
              </p:cNvSpPr>
              <p:nvPr/>
            </p:nvSpPr>
            <p:spPr>
              <a:xfrm>
                <a:off x="107504" y="1484784"/>
                <a:ext cx="8454615" cy="369332"/>
              </a:xfrm>
              <a:prstGeom prst="rect">
                <a:avLst/>
              </a:prstGeom>
              <a:blipFill rotWithShape="1">
                <a:blip r:embed="rId3"/>
                <a:stretch>
                  <a:fillRect t="-8333" b="-26667"/>
                </a:stretch>
              </a:blipFill>
            </p:spPr>
            <p:txBody>
              <a:bodyPr/>
              <a:lstStyle/>
              <a:p>
                <a:r>
                  <a:rPr lang="en-GB">
                    <a:noFill/>
                  </a:rPr>
                  <a:t> </a:t>
                </a:r>
              </a:p>
            </p:txBody>
          </p:sp>
        </mc:Fallback>
      </mc:AlternateContent>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a:t>
            </a:r>
            <a:r>
              <a:rPr lang="en-GB" sz="2400" dirty="0" smtClean="0">
                <a:solidFill>
                  <a:schemeClr val="bg1"/>
                </a:solidFill>
              </a:rPr>
              <a:t>– Transpose</a:t>
            </a:r>
            <a:endParaRPr lang="en-GB" sz="2400" dirty="0">
              <a:solidFill>
                <a:schemeClr val="bg1"/>
              </a:solidFill>
            </a:endParaRPr>
          </a:p>
        </p:txBody>
      </p:sp>
      <p:sp>
        <p:nvSpPr>
          <p:cNvPr id="25" name="TextBox 24"/>
          <p:cNvSpPr txBox="1"/>
          <p:nvPr/>
        </p:nvSpPr>
        <p:spPr>
          <a:xfrm>
            <a:off x="227901" y="836712"/>
            <a:ext cx="6930772" cy="369332"/>
          </a:xfrm>
          <a:prstGeom prst="rect">
            <a:avLst/>
          </a:prstGeom>
          <a:noFill/>
        </p:spPr>
        <p:txBody>
          <a:bodyPr wrap="square" rtlCol="0">
            <a:spAutoFit/>
          </a:bodyPr>
          <a:lstStyle/>
          <a:p>
            <a:r>
              <a:rPr lang="en-GB" b="1" dirty="0" smtClean="0"/>
              <a:t>Some properties:</a:t>
            </a:r>
            <a:endParaRPr lang="en-GB" b="1" dirty="0"/>
          </a:p>
        </p:txBody>
      </p:sp>
      <p:grpSp>
        <p:nvGrpSpPr>
          <p:cNvPr id="3" name="Group 2"/>
          <p:cNvGrpSpPr/>
          <p:nvPr/>
        </p:nvGrpSpPr>
        <p:grpSpPr>
          <a:xfrm>
            <a:off x="1147653" y="2105745"/>
            <a:ext cx="6170917" cy="1841034"/>
            <a:chOff x="1147653" y="2105745"/>
            <a:chExt cx="6170917" cy="1841034"/>
          </a:xfrm>
        </p:grpSpPr>
        <mc:AlternateContent xmlns:mc="http://schemas.openxmlformats.org/markup-compatibility/2006" xmlns:a14="http://schemas.microsoft.com/office/drawing/2010/main">
          <mc:Choice Requires="a14">
            <p:sp>
              <p:nvSpPr>
                <p:cNvPr id="8" name="TextBox 7"/>
                <p:cNvSpPr txBox="1"/>
                <p:nvPr/>
              </p:nvSpPr>
              <p:spPr>
                <a:xfrm>
                  <a:off x="1147653" y="2105745"/>
                  <a:ext cx="6170917" cy="5581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GB" sz="1600" b="0" i="1" smtClean="0">
                                <a:latin typeface="Cambria Math"/>
                              </a:rPr>
                            </m:ctrlPr>
                          </m:sSupPr>
                          <m:e>
                            <m:r>
                              <a:rPr lang="en-GB" sz="1600" i="1">
                                <a:latin typeface="Cambria Math"/>
                              </a:rPr>
                              <m:t>(</m:t>
                            </m:r>
                            <m:d>
                              <m:dPr>
                                <m:begChr m:val="["/>
                                <m:endChr m:val="]"/>
                                <m:ctrlPr>
                                  <a:rPr lang="en-GB" sz="1600" i="1">
                                    <a:latin typeface="Cambria Math"/>
                                  </a:rPr>
                                </m:ctrlPr>
                              </m:dPr>
                              <m:e>
                                <m:m>
                                  <m:mPr>
                                    <m:mcs>
                                      <m:mc>
                                        <m:mcPr>
                                          <m:count m:val="2"/>
                                          <m:mcJc m:val="center"/>
                                        </m:mcPr>
                                      </m:mc>
                                    </m:mcs>
                                    <m:ctrlPr>
                                      <a:rPr lang="en-GB" sz="1600" i="1">
                                        <a:latin typeface="Cambria Math"/>
                                      </a:rPr>
                                    </m:ctrlPr>
                                  </m:mPr>
                                  <m:mr>
                                    <m:e>
                                      <m:sSub>
                                        <m:sSubPr>
                                          <m:ctrlPr>
                                            <a:rPr lang="en-GB" sz="1600" i="1">
                                              <a:latin typeface="Cambria Math"/>
                                            </a:rPr>
                                          </m:ctrlPr>
                                        </m:sSubPr>
                                        <m:e>
                                          <m:r>
                                            <a:rPr lang="en-GB" sz="1600" i="1">
                                              <a:latin typeface="Cambria Math"/>
                                            </a:rPr>
                                            <m:t>𝑎</m:t>
                                          </m:r>
                                        </m:e>
                                        <m:sub>
                                          <m:r>
                                            <a:rPr lang="en-GB" sz="1600" i="1">
                                              <a:latin typeface="Cambria Math"/>
                                            </a:rPr>
                                            <m:t>11</m:t>
                                          </m:r>
                                        </m:sub>
                                      </m:sSub>
                                    </m:e>
                                    <m:e>
                                      <m:sSub>
                                        <m:sSubPr>
                                          <m:ctrlPr>
                                            <a:rPr lang="en-GB" sz="1600" i="1">
                                              <a:latin typeface="Cambria Math"/>
                                            </a:rPr>
                                          </m:ctrlPr>
                                        </m:sSubPr>
                                        <m:e>
                                          <m:r>
                                            <a:rPr lang="en-GB" sz="1600" i="1">
                                              <a:latin typeface="Cambria Math"/>
                                            </a:rPr>
                                            <m:t>𝑎</m:t>
                                          </m:r>
                                        </m:e>
                                        <m:sub>
                                          <m:r>
                                            <a:rPr lang="en-GB" sz="1600" i="1">
                                              <a:latin typeface="Cambria Math"/>
                                            </a:rPr>
                                            <m:t>12</m:t>
                                          </m:r>
                                        </m:sub>
                                      </m:sSub>
                                    </m:e>
                                  </m:mr>
                                  <m:mr>
                                    <m:e>
                                      <m:sSub>
                                        <m:sSubPr>
                                          <m:ctrlPr>
                                            <a:rPr lang="en-GB" sz="1600" i="1">
                                              <a:latin typeface="Cambria Math"/>
                                            </a:rPr>
                                          </m:ctrlPr>
                                        </m:sSubPr>
                                        <m:e>
                                          <m:r>
                                            <a:rPr lang="en-GB" sz="1600" i="1">
                                              <a:latin typeface="Cambria Math"/>
                                            </a:rPr>
                                            <m:t>𝑎</m:t>
                                          </m:r>
                                        </m:e>
                                        <m:sub>
                                          <m:r>
                                            <a:rPr lang="en-GB" sz="1600" i="1">
                                              <a:latin typeface="Cambria Math"/>
                                            </a:rPr>
                                            <m:t>21</m:t>
                                          </m:r>
                                        </m:sub>
                                      </m:sSub>
                                    </m:e>
                                    <m:e>
                                      <m:sSub>
                                        <m:sSubPr>
                                          <m:ctrlPr>
                                            <a:rPr lang="en-GB" sz="1600" i="1">
                                              <a:latin typeface="Cambria Math"/>
                                            </a:rPr>
                                          </m:ctrlPr>
                                        </m:sSubPr>
                                        <m:e>
                                          <m:r>
                                            <a:rPr lang="en-GB" sz="1600" i="1">
                                              <a:latin typeface="Cambria Math"/>
                                            </a:rPr>
                                            <m:t>𝑎</m:t>
                                          </m:r>
                                        </m:e>
                                        <m:sub>
                                          <m:r>
                                            <a:rPr lang="en-GB" sz="1600" i="1">
                                              <a:latin typeface="Cambria Math"/>
                                            </a:rPr>
                                            <m:t>22</m:t>
                                          </m:r>
                                        </m:sub>
                                      </m:sSub>
                                    </m:e>
                                  </m:mr>
                                </m:m>
                              </m:e>
                            </m:d>
                            <m:r>
                              <a:rPr lang="en-GB" sz="1600" b="0" i="1" smtClean="0">
                                <a:latin typeface="Cambria Math"/>
                              </a:rPr>
                              <m:t>∗</m:t>
                            </m:r>
                            <m:d>
                              <m:dPr>
                                <m:begChr m:val="["/>
                                <m:endChr m:val="]"/>
                                <m:ctrlPr>
                                  <a:rPr lang="en-GB" sz="1600" i="1">
                                    <a:latin typeface="Cambria Math"/>
                                  </a:rPr>
                                </m:ctrlPr>
                              </m:dPr>
                              <m:e>
                                <m:m>
                                  <m:mPr>
                                    <m:mcs>
                                      <m:mc>
                                        <m:mcPr>
                                          <m:count m:val="2"/>
                                          <m:mcJc m:val="center"/>
                                        </m:mcPr>
                                      </m:mc>
                                    </m:mcs>
                                    <m:ctrlPr>
                                      <a:rPr lang="en-GB" sz="1600" i="1">
                                        <a:latin typeface="Cambria Math"/>
                                      </a:rPr>
                                    </m:ctrlPr>
                                  </m:mPr>
                                  <m:mr>
                                    <m:e>
                                      <m:sSub>
                                        <m:sSubPr>
                                          <m:ctrlPr>
                                            <a:rPr lang="en-GB" sz="1600" i="1">
                                              <a:latin typeface="Cambria Math"/>
                                            </a:rPr>
                                          </m:ctrlPr>
                                        </m:sSubPr>
                                        <m:e>
                                          <m:r>
                                            <a:rPr lang="en-GB" sz="1600" b="0" i="1" smtClean="0">
                                              <a:latin typeface="Cambria Math"/>
                                            </a:rPr>
                                            <m:t>𝑏</m:t>
                                          </m:r>
                                        </m:e>
                                        <m:sub>
                                          <m:r>
                                            <a:rPr lang="en-GB" sz="1600" i="1">
                                              <a:latin typeface="Cambria Math"/>
                                            </a:rPr>
                                            <m:t>11</m:t>
                                          </m:r>
                                        </m:sub>
                                      </m:sSub>
                                    </m:e>
                                    <m:e>
                                      <m:sSub>
                                        <m:sSubPr>
                                          <m:ctrlPr>
                                            <a:rPr lang="en-GB" sz="1600" i="1">
                                              <a:latin typeface="Cambria Math"/>
                                            </a:rPr>
                                          </m:ctrlPr>
                                        </m:sSubPr>
                                        <m:e>
                                          <m:r>
                                            <a:rPr lang="en-GB" sz="1600" b="0" i="1" smtClean="0">
                                              <a:latin typeface="Cambria Math"/>
                                            </a:rPr>
                                            <m:t>𝑏</m:t>
                                          </m:r>
                                        </m:e>
                                        <m:sub>
                                          <m:r>
                                            <a:rPr lang="en-GB" sz="1600" i="1">
                                              <a:latin typeface="Cambria Math"/>
                                            </a:rPr>
                                            <m:t>12</m:t>
                                          </m:r>
                                        </m:sub>
                                      </m:sSub>
                                    </m:e>
                                  </m:mr>
                                  <m:mr>
                                    <m:e>
                                      <m:sSub>
                                        <m:sSubPr>
                                          <m:ctrlPr>
                                            <a:rPr lang="en-GB" sz="1600" i="1">
                                              <a:latin typeface="Cambria Math"/>
                                            </a:rPr>
                                          </m:ctrlPr>
                                        </m:sSubPr>
                                        <m:e>
                                          <m:r>
                                            <a:rPr lang="en-GB" sz="1600" b="0" i="1" smtClean="0">
                                              <a:latin typeface="Cambria Math"/>
                                            </a:rPr>
                                            <m:t>𝑏</m:t>
                                          </m:r>
                                        </m:e>
                                        <m:sub>
                                          <m:r>
                                            <a:rPr lang="en-GB" sz="1600" i="1">
                                              <a:latin typeface="Cambria Math"/>
                                            </a:rPr>
                                            <m:t>21</m:t>
                                          </m:r>
                                        </m:sub>
                                      </m:sSub>
                                    </m:e>
                                    <m:e>
                                      <m:sSub>
                                        <m:sSubPr>
                                          <m:ctrlPr>
                                            <a:rPr lang="en-GB" sz="1600" i="1">
                                              <a:latin typeface="Cambria Math"/>
                                            </a:rPr>
                                          </m:ctrlPr>
                                        </m:sSubPr>
                                        <m:e>
                                          <m:r>
                                            <a:rPr lang="en-GB" sz="1600" b="0" i="1" smtClean="0">
                                              <a:latin typeface="Cambria Math"/>
                                            </a:rPr>
                                            <m:t>𝑏</m:t>
                                          </m:r>
                                        </m:e>
                                        <m:sub>
                                          <m:r>
                                            <a:rPr lang="en-GB" sz="1600" i="1">
                                              <a:latin typeface="Cambria Math"/>
                                            </a:rPr>
                                            <m:t>22</m:t>
                                          </m:r>
                                        </m:sub>
                                      </m:sSub>
                                    </m:e>
                                  </m:mr>
                                </m:m>
                              </m:e>
                            </m:d>
                            <m:r>
                              <a:rPr lang="en-GB" sz="1600" i="1">
                                <a:latin typeface="Cambria Math"/>
                              </a:rPr>
                              <m:t>)</m:t>
                            </m:r>
                          </m:e>
                          <m:sup>
                            <m:r>
                              <a:rPr lang="en-GB" sz="1600" b="0" i="1" smtClean="0">
                                <a:latin typeface="Cambria Math"/>
                              </a:rPr>
                              <m:t>𝑇</m:t>
                            </m:r>
                          </m:sup>
                        </m:sSup>
                        <m:r>
                          <a:rPr lang="en-GB" sz="1600" b="0" i="1" smtClean="0">
                            <a:latin typeface="Cambria Math"/>
                          </a:rPr>
                          <m:t>=</m:t>
                        </m:r>
                        <m:sSup>
                          <m:sSupPr>
                            <m:ctrlPr>
                              <a:rPr lang="en-GB" sz="1600" b="0" i="1" smtClean="0">
                                <a:latin typeface="Cambria Math"/>
                              </a:rPr>
                            </m:ctrlPr>
                          </m:sSupPr>
                          <m:e>
                            <m:r>
                              <a:rPr lang="en-GB" sz="1600" i="1">
                                <a:latin typeface="Cambria Math"/>
                              </a:rPr>
                              <m:t>(</m:t>
                            </m:r>
                            <m:d>
                              <m:dPr>
                                <m:begChr m:val="["/>
                                <m:endChr m:val="]"/>
                                <m:ctrlPr>
                                  <a:rPr lang="en-GB" sz="1600" i="1">
                                    <a:latin typeface="Cambria Math"/>
                                  </a:rPr>
                                </m:ctrlPr>
                              </m:dPr>
                              <m:e>
                                <m:m>
                                  <m:mPr>
                                    <m:mcs>
                                      <m:mc>
                                        <m:mcPr>
                                          <m:count m:val="2"/>
                                          <m:mcJc m:val="center"/>
                                        </m:mcPr>
                                      </m:mc>
                                    </m:mcs>
                                    <m:ctrlPr>
                                      <a:rPr lang="en-GB" sz="1600" i="1">
                                        <a:latin typeface="Cambria Math"/>
                                      </a:rPr>
                                    </m:ctrlPr>
                                  </m:mPr>
                                  <m:mr>
                                    <m:e>
                                      <m:sSub>
                                        <m:sSubPr>
                                          <m:ctrlPr>
                                            <a:rPr lang="en-GB" sz="1600" i="1">
                                              <a:latin typeface="Cambria Math"/>
                                            </a:rPr>
                                          </m:ctrlPr>
                                        </m:sSubPr>
                                        <m:e>
                                          <m:r>
                                            <a:rPr lang="en-GB" sz="1600" i="1">
                                              <a:latin typeface="Cambria Math"/>
                                            </a:rPr>
                                            <m:t>𝑎</m:t>
                                          </m:r>
                                        </m:e>
                                        <m:sub>
                                          <m:r>
                                            <a:rPr lang="en-GB" sz="1600" i="1">
                                              <a:latin typeface="Cambria Math"/>
                                            </a:rPr>
                                            <m:t>11</m:t>
                                          </m:r>
                                        </m:sub>
                                      </m:sSub>
                                      <m:sSub>
                                        <m:sSubPr>
                                          <m:ctrlPr>
                                            <a:rPr lang="en-GB" sz="1600" i="1">
                                              <a:latin typeface="Cambria Math"/>
                                            </a:rPr>
                                          </m:ctrlPr>
                                        </m:sSubPr>
                                        <m:e>
                                          <m:r>
                                            <a:rPr lang="en-GB" sz="1600" i="1">
                                              <a:latin typeface="Cambria Math"/>
                                            </a:rPr>
                                            <m:t>𝑏</m:t>
                                          </m:r>
                                        </m:e>
                                        <m:sub>
                                          <m:r>
                                            <a:rPr lang="en-GB" sz="1600" i="1">
                                              <a:latin typeface="Cambria Math"/>
                                            </a:rPr>
                                            <m:t>11</m:t>
                                          </m:r>
                                        </m:sub>
                                      </m:sSub>
                                      <m:r>
                                        <m:rPr>
                                          <m:brk m:alnAt="7"/>
                                        </m:rPr>
                                        <a:rPr lang="en-GB" sz="1600" i="1">
                                          <a:latin typeface="Cambria Math"/>
                                        </a:rPr>
                                        <m:t>+</m:t>
                                      </m:r>
                                      <m:sSub>
                                        <m:sSubPr>
                                          <m:ctrlPr>
                                            <a:rPr lang="en-GB" sz="1600" i="1">
                                              <a:latin typeface="Cambria Math"/>
                                            </a:rPr>
                                          </m:ctrlPr>
                                        </m:sSubPr>
                                        <m:e>
                                          <m:r>
                                            <a:rPr lang="en-GB" sz="1600" i="1">
                                              <a:latin typeface="Cambria Math"/>
                                            </a:rPr>
                                            <m:t>𝑎</m:t>
                                          </m:r>
                                        </m:e>
                                        <m:sub>
                                          <m:r>
                                            <a:rPr lang="en-GB" sz="1600" i="1">
                                              <a:latin typeface="Cambria Math"/>
                                            </a:rPr>
                                            <m:t>1</m:t>
                                          </m:r>
                                          <m:r>
                                            <a:rPr lang="en-GB" sz="1600" b="0" i="1" smtClean="0">
                                              <a:latin typeface="Cambria Math"/>
                                            </a:rPr>
                                            <m:t>2</m:t>
                                          </m:r>
                                        </m:sub>
                                      </m:sSub>
                                      <m:sSub>
                                        <m:sSubPr>
                                          <m:ctrlPr>
                                            <a:rPr lang="en-GB" sz="1600" i="1">
                                              <a:latin typeface="Cambria Math"/>
                                            </a:rPr>
                                          </m:ctrlPr>
                                        </m:sSubPr>
                                        <m:e>
                                          <m:r>
                                            <a:rPr lang="en-GB" sz="1600" i="1">
                                              <a:latin typeface="Cambria Math"/>
                                            </a:rPr>
                                            <m:t>𝑏</m:t>
                                          </m:r>
                                        </m:e>
                                        <m:sub>
                                          <m:r>
                                            <a:rPr lang="en-GB" sz="1600" b="0" i="1" smtClean="0">
                                              <a:latin typeface="Cambria Math"/>
                                            </a:rPr>
                                            <m:t>2</m:t>
                                          </m:r>
                                          <m:r>
                                            <a:rPr lang="en-GB" sz="1600" i="1">
                                              <a:latin typeface="Cambria Math"/>
                                            </a:rPr>
                                            <m:t>1</m:t>
                                          </m:r>
                                        </m:sub>
                                      </m:sSub>
                                    </m:e>
                                    <m:e>
                                      <m:sSub>
                                        <m:sSubPr>
                                          <m:ctrlPr>
                                            <a:rPr lang="en-GB" sz="1600" i="1">
                                              <a:latin typeface="Cambria Math"/>
                                            </a:rPr>
                                          </m:ctrlPr>
                                        </m:sSubPr>
                                        <m:e>
                                          <m:r>
                                            <a:rPr lang="en-GB" sz="1600" i="1">
                                              <a:latin typeface="Cambria Math"/>
                                            </a:rPr>
                                            <m:t>𝑎</m:t>
                                          </m:r>
                                        </m:e>
                                        <m:sub>
                                          <m:r>
                                            <a:rPr lang="en-GB" sz="1600" i="1">
                                              <a:latin typeface="Cambria Math"/>
                                            </a:rPr>
                                            <m:t>11</m:t>
                                          </m:r>
                                        </m:sub>
                                      </m:sSub>
                                      <m:sSub>
                                        <m:sSubPr>
                                          <m:ctrlPr>
                                            <a:rPr lang="en-GB" sz="1600" i="1">
                                              <a:latin typeface="Cambria Math"/>
                                            </a:rPr>
                                          </m:ctrlPr>
                                        </m:sSubPr>
                                        <m:e>
                                          <m:r>
                                            <a:rPr lang="en-GB" sz="1600" i="1">
                                              <a:latin typeface="Cambria Math"/>
                                            </a:rPr>
                                            <m:t>𝑏</m:t>
                                          </m:r>
                                        </m:e>
                                        <m:sub>
                                          <m:r>
                                            <a:rPr lang="en-GB" sz="1600" b="0" i="1" smtClean="0">
                                              <a:latin typeface="Cambria Math"/>
                                            </a:rPr>
                                            <m:t>12</m:t>
                                          </m:r>
                                        </m:sub>
                                      </m:sSub>
                                      <m:r>
                                        <m:rPr>
                                          <m:brk m:alnAt="7"/>
                                        </m:rPr>
                                        <a:rPr lang="en-GB" sz="1600" i="1">
                                          <a:latin typeface="Cambria Math"/>
                                        </a:rPr>
                                        <m:t>+</m:t>
                                      </m:r>
                                      <m:sSub>
                                        <m:sSubPr>
                                          <m:ctrlPr>
                                            <a:rPr lang="en-GB" sz="1600" i="1">
                                              <a:latin typeface="Cambria Math"/>
                                            </a:rPr>
                                          </m:ctrlPr>
                                        </m:sSubPr>
                                        <m:e>
                                          <m:r>
                                            <a:rPr lang="en-GB" sz="1600" i="1">
                                              <a:latin typeface="Cambria Math"/>
                                            </a:rPr>
                                            <m:t>𝑎</m:t>
                                          </m:r>
                                        </m:e>
                                        <m:sub>
                                          <m:r>
                                            <a:rPr lang="en-GB" sz="1600" i="1">
                                              <a:latin typeface="Cambria Math"/>
                                            </a:rPr>
                                            <m:t>12</m:t>
                                          </m:r>
                                        </m:sub>
                                      </m:sSub>
                                      <m:sSub>
                                        <m:sSubPr>
                                          <m:ctrlPr>
                                            <a:rPr lang="en-GB" sz="1600" i="1">
                                              <a:latin typeface="Cambria Math"/>
                                            </a:rPr>
                                          </m:ctrlPr>
                                        </m:sSubPr>
                                        <m:e>
                                          <m:r>
                                            <a:rPr lang="en-GB" sz="1600" i="1">
                                              <a:latin typeface="Cambria Math"/>
                                            </a:rPr>
                                            <m:t>𝑏</m:t>
                                          </m:r>
                                        </m:e>
                                        <m:sub>
                                          <m:r>
                                            <a:rPr lang="en-GB" sz="1600" i="1">
                                              <a:latin typeface="Cambria Math"/>
                                            </a:rPr>
                                            <m:t>2</m:t>
                                          </m:r>
                                          <m:r>
                                            <a:rPr lang="en-GB" sz="1600" b="0" i="1" smtClean="0">
                                              <a:latin typeface="Cambria Math"/>
                                            </a:rPr>
                                            <m:t>2</m:t>
                                          </m:r>
                                        </m:sub>
                                      </m:sSub>
                                    </m:e>
                                  </m:mr>
                                  <m:mr>
                                    <m:e>
                                      <m:sSub>
                                        <m:sSubPr>
                                          <m:ctrlPr>
                                            <a:rPr lang="en-GB" sz="1600" i="1">
                                              <a:latin typeface="Cambria Math"/>
                                            </a:rPr>
                                          </m:ctrlPr>
                                        </m:sSubPr>
                                        <m:e>
                                          <m:r>
                                            <a:rPr lang="en-GB" sz="1600" i="1">
                                              <a:latin typeface="Cambria Math"/>
                                            </a:rPr>
                                            <m:t>𝑎</m:t>
                                          </m:r>
                                        </m:e>
                                        <m:sub>
                                          <m:r>
                                            <a:rPr lang="en-GB" sz="1600" b="0" i="1" smtClean="0">
                                              <a:latin typeface="Cambria Math"/>
                                            </a:rPr>
                                            <m:t>2</m:t>
                                          </m:r>
                                          <m:r>
                                            <a:rPr lang="en-GB" sz="1600" i="1">
                                              <a:latin typeface="Cambria Math"/>
                                            </a:rPr>
                                            <m:t>1</m:t>
                                          </m:r>
                                        </m:sub>
                                      </m:sSub>
                                      <m:sSub>
                                        <m:sSubPr>
                                          <m:ctrlPr>
                                            <a:rPr lang="en-GB" sz="1600" i="1">
                                              <a:latin typeface="Cambria Math"/>
                                            </a:rPr>
                                          </m:ctrlPr>
                                        </m:sSubPr>
                                        <m:e>
                                          <m:r>
                                            <a:rPr lang="en-GB" sz="1600" i="1">
                                              <a:latin typeface="Cambria Math"/>
                                            </a:rPr>
                                            <m:t>𝑏</m:t>
                                          </m:r>
                                        </m:e>
                                        <m:sub>
                                          <m:r>
                                            <a:rPr lang="en-GB" sz="1600" i="1">
                                              <a:latin typeface="Cambria Math"/>
                                            </a:rPr>
                                            <m:t>11</m:t>
                                          </m:r>
                                        </m:sub>
                                      </m:sSub>
                                      <m:r>
                                        <m:rPr>
                                          <m:brk m:alnAt="7"/>
                                        </m:rPr>
                                        <a:rPr lang="en-GB" sz="1600" i="1">
                                          <a:latin typeface="Cambria Math"/>
                                        </a:rPr>
                                        <m:t>+</m:t>
                                      </m:r>
                                      <m:sSub>
                                        <m:sSubPr>
                                          <m:ctrlPr>
                                            <a:rPr lang="en-GB" sz="1600" i="1">
                                              <a:latin typeface="Cambria Math"/>
                                            </a:rPr>
                                          </m:ctrlPr>
                                        </m:sSubPr>
                                        <m:e>
                                          <m:r>
                                            <a:rPr lang="en-GB" sz="1600" i="1">
                                              <a:latin typeface="Cambria Math"/>
                                            </a:rPr>
                                            <m:t>𝑎</m:t>
                                          </m:r>
                                        </m:e>
                                        <m:sub>
                                          <m:r>
                                            <a:rPr lang="en-GB" sz="1600" b="0" i="1" smtClean="0">
                                              <a:latin typeface="Cambria Math"/>
                                            </a:rPr>
                                            <m:t>2</m:t>
                                          </m:r>
                                          <m:r>
                                            <a:rPr lang="en-GB" sz="1600" i="1">
                                              <a:latin typeface="Cambria Math"/>
                                            </a:rPr>
                                            <m:t>2</m:t>
                                          </m:r>
                                        </m:sub>
                                      </m:sSub>
                                      <m:sSub>
                                        <m:sSubPr>
                                          <m:ctrlPr>
                                            <a:rPr lang="en-GB" sz="1600" i="1">
                                              <a:latin typeface="Cambria Math"/>
                                            </a:rPr>
                                          </m:ctrlPr>
                                        </m:sSubPr>
                                        <m:e>
                                          <m:r>
                                            <a:rPr lang="en-GB" sz="1600" i="1">
                                              <a:latin typeface="Cambria Math"/>
                                            </a:rPr>
                                            <m:t>𝑏</m:t>
                                          </m:r>
                                        </m:e>
                                        <m:sub>
                                          <m:r>
                                            <a:rPr lang="en-GB" sz="1600" i="1">
                                              <a:latin typeface="Cambria Math"/>
                                            </a:rPr>
                                            <m:t>21</m:t>
                                          </m:r>
                                        </m:sub>
                                      </m:sSub>
                                    </m:e>
                                    <m:e>
                                      <m:sSub>
                                        <m:sSubPr>
                                          <m:ctrlPr>
                                            <a:rPr lang="en-GB" sz="1600" i="1">
                                              <a:latin typeface="Cambria Math"/>
                                            </a:rPr>
                                          </m:ctrlPr>
                                        </m:sSubPr>
                                        <m:e>
                                          <m:r>
                                            <a:rPr lang="en-GB" sz="1600" i="1">
                                              <a:latin typeface="Cambria Math"/>
                                            </a:rPr>
                                            <m:t>𝑎</m:t>
                                          </m:r>
                                        </m:e>
                                        <m:sub>
                                          <m:r>
                                            <a:rPr lang="en-GB" sz="1600" i="1">
                                              <a:latin typeface="Cambria Math"/>
                                            </a:rPr>
                                            <m:t>21</m:t>
                                          </m:r>
                                        </m:sub>
                                      </m:sSub>
                                      <m:sSub>
                                        <m:sSubPr>
                                          <m:ctrlPr>
                                            <a:rPr lang="en-GB" sz="1600" i="1">
                                              <a:latin typeface="Cambria Math"/>
                                            </a:rPr>
                                          </m:ctrlPr>
                                        </m:sSubPr>
                                        <m:e>
                                          <m:r>
                                            <a:rPr lang="en-GB" sz="1600" i="1">
                                              <a:latin typeface="Cambria Math"/>
                                            </a:rPr>
                                            <m:t>𝑏</m:t>
                                          </m:r>
                                        </m:e>
                                        <m:sub>
                                          <m:r>
                                            <a:rPr lang="en-GB" sz="1600" i="1">
                                              <a:latin typeface="Cambria Math"/>
                                            </a:rPr>
                                            <m:t>1</m:t>
                                          </m:r>
                                          <m:r>
                                            <a:rPr lang="en-GB" sz="1600" b="0" i="1" smtClean="0">
                                              <a:latin typeface="Cambria Math"/>
                                            </a:rPr>
                                            <m:t>2</m:t>
                                          </m:r>
                                        </m:sub>
                                      </m:sSub>
                                      <m:r>
                                        <m:rPr>
                                          <m:brk m:alnAt="7"/>
                                        </m:rPr>
                                        <a:rPr lang="en-GB" sz="1600" i="1">
                                          <a:latin typeface="Cambria Math"/>
                                        </a:rPr>
                                        <m:t>+</m:t>
                                      </m:r>
                                      <m:sSub>
                                        <m:sSubPr>
                                          <m:ctrlPr>
                                            <a:rPr lang="en-GB" sz="1600" i="1">
                                              <a:latin typeface="Cambria Math"/>
                                            </a:rPr>
                                          </m:ctrlPr>
                                        </m:sSubPr>
                                        <m:e>
                                          <m:r>
                                            <a:rPr lang="en-GB" sz="1600" i="1">
                                              <a:latin typeface="Cambria Math"/>
                                            </a:rPr>
                                            <m:t>𝑎</m:t>
                                          </m:r>
                                        </m:e>
                                        <m:sub>
                                          <m:r>
                                            <a:rPr lang="en-GB" sz="1600" i="1">
                                              <a:latin typeface="Cambria Math"/>
                                            </a:rPr>
                                            <m:t>22</m:t>
                                          </m:r>
                                        </m:sub>
                                      </m:sSub>
                                      <m:sSub>
                                        <m:sSubPr>
                                          <m:ctrlPr>
                                            <a:rPr lang="en-GB" sz="1600" i="1">
                                              <a:latin typeface="Cambria Math"/>
                                            </a:rPr>
                                          </m:ctrlPr>
                                        </m:sSubPr>
                                        <m:e>
                                          <m:r>
                                            <a:rPr lang="en-GB" sz="1600" i="1">
                                              <a:latin typeface="Cambria Math"/>
                                            </a:rPr>
                                            <m:t>𝑏</m:t>
                                          </m:r>
                                        </m:e>
                                        <m:sub>
                                          <m:r>
                                            <a:rPr lang="en-GB" sz="1600" i="1">
                                              <a:latin typeface="Cambria Math"/>
                                            </a:rPr>
                                            <m:t>2</m:t>
                                          </m:r>
                                          <m:r>
                                            <a:rPr lang="en-GB" sz="1600" b="0" i="1" smtClean="0">
                                              <a:latin typeface="Cambria Math"/>
                                            </a:rPr>
                                            <m:t>2</m:t>
                                          </m:r>
                                        </m:sub>
                                      </m:sSub>
                                    </m:e>
                                  </m:mr>
                                </m:m>
                              </m:e>
                            </m:d>
                            <m:r>
                              <a:rPr lang="en-GB" sz="1600" i="1">
                                <a:latin typeface="Cambria Math"/>
                              </a:rPr>
                              <m:t>)</m:t>
                            </m:r>
                          </m:e>
                          <m:sup>
                            <m:r>
                              <a:rPr lang="en-GB" sz="1600" b="0" i="1" smtClean="0">
                                <a:latin typeface="Cambria Math"/>
                              </a:rPr>
                              <m:t>𝑇</m:t>
                            </m:r>
                          </m:sup>
                        </m:sSup>
                      </m:oMath>
                    </m:oMathPara>
                  </a14:m>
                  <a:endParaRPr lang="en-GB"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1147653" y="2105745"/>
                  <a:ext cx="6170917" cy="558102"/>
                </a:xfrm>
                <a:prstGeom prst="rect">
                  <a:avLst/>
                </a:prstGeom>
                <a:blipFill rotWithShape="1">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491880" y="2798890"/>
                  <a:ext cx="3672408" cy="55810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1600" i="1" smtClean="0">
                            <a:latin typeface="Cambria Math"/>
                          </a:rPr>
                          <m:t>=</m:t>
                        </m:r>
                        <m:d>
                          <m:dPr>
                            <m:ctrlPr>
                              <a:rPr lang="en-GB" sz="1600" i="1">
                                <a:latin typeface="Cambria Math"/>
                              </a:rPr>
                            </m:ctrlPr>
                          </m:dPr>
                          <m:e>
                            <m:d>
                              <m:dPr>
                                <m:begChr m:val="["/>
                                <m:endChr m:val="]"/>
                                <m:ctrlPr>
                                  <a:rPr lang="en-GB" sz="1600" i="1">
                                    <a:latin typeface="Cambria Math"/>
                                  </a:rPr>
                                </m:ctrlPr>
                              </m:dPr>
                              <m:e>
                                <m:m>
                                  <m:mPr>
                                    <m:mcs>
                                      <m:mc>
                                        <m:mcPr>
                                          <m:count m:val="2"/>
                                          <m:mcJc m:val="center"/>
                                        </m:mcPr>
                                      </m:mc>
                                    </m:mcs>
                                    <m:ctrlPr>
                                      <a:rPr lang="en-GB" sz="1600" i="1">
                                        <a:latin typeface="Cambria Math"/>
                                      </a:rPr>
                                    </m:ctrlPr>
                                  </m:mPr>
                                  <m:mr>
                                    <m:e>
                                      <m:sSub>
                                        <m:sSubPr>
                                          <m:ctrlPr>
                                            <a:rPr lang="en-GB" sz="1600" i="1">
                                              <a:latin typeface="Cambria Math"/>
                                            </a:rPr>
                                          </m:ctrlPr>
                                        </m:sSubPr>
                                        <m:e>
                                          <m:sSub>
                                            <m:sSubPr>
                                              <m:ctrlPr>
                                                <a:rPr lang="en-GB" sz="1600" i="1">
                                                  <a:latin typeface="Cambria Math"/>
                                                </a:rPr>
                                              </m:ctrlPr>
                                            </m:sSubPr>
                                            <m:e>
                                              <m:r>
                                                <a:rPr lang="en-GB" sz="1600" i="1">
                                                  <a:latin typeface="Cambria Math"/>
                                                </a:rPr>
                                                <m:t>𝑏</m:t>
                                              </m:r>
                                            </m:e>
                                            <m:sub>
                                              <m:r>
                                                <a:rPr lang="en-GB" sz="1600" i="1">
                                                  <a:latin typeface="Cambria Math"/>
                                                </a:rPr>
                                                <m:t>11</m:t>
                                              </m:r>
                                            </m:sub>
                                          </m:sSub>
                                          <m:r>
                                            <a:rPr lang="en-GB" sz="1600" i="1">
                                              <a:latin typeface="Cambria Math"/>
                                            </a:rPr>
                                            <m:t>𝑎</m:t>
                                          </m:r>
                                        </m:e>
                                        <m:sub>
                                          <m:r>
                                            <a:rPr lang="en-GB" sz="1600" i="1">
                                              <a:latin typeface="Cambria Math"/>
                                            </a:rPr>
                                            <m:t>11</m:t>
                                          </m:r>
                                        </m:sub>
                                      </m:sSub>
                                      <m:r>
                                        <m:rPr>
                                          <m:brk m:alnAt="7"/>
                                        </m:rPr>
                                        <a:rPr lang="en-GB" sz="1600" i="1">
                                          <a:latin typeface="Cambria Math"/>
                                        </a:rPr>
                                        <m:t>+</m:t>
                                      </m:r>
                                      <m:sSub>
                                        <m:sSubPr>
                                          <m:ctrlPr>
                                            <a:rPr lang="en-GB" sz="1600" i="1">
                                              <a:latin typeface="Cambria Math"/>
                                            </a:rPr>
                                          </m:ctrlPr>
                                        </m:sSubPr>
                                        <m:e>
                                          <m:sSub>
                                            <m:sSubPr>
                                              <m:ctrlPr>
                                                <a:rPr lang="en-GB" sz="1600" i="1">
                                                  <a:latin typeface="Cambria Math"/>
                                                </a:rPr>
                                              </m:ctrlPr>
                                            </m:sSubPr>
                                            <m:e>
                                              <m:r>
                                                <a:rPr lang="en-GB" sz="1600" i="1">
                                                  <a:latin typeface="Cambria Math"/>
                                                </a:rPr>
                                                <m:t>𝑏</m:t>
                                              </m:r>
                                            </m:e>
                                            <m:sub>
                                              <m:r>
                                                <a:rPr lang="en-GB" sz="1600" i="1">
                                                  <a:latin typeface="Cambria Math"/>
                                                </a:rPr>
                                                <m:t>21</m:t>
                                              </m:r>
                                            </m:sub>
                                          </m:sSub>
                                          <m:r>
                                            <a:rPr lang="en-GB" sz="1600" i="1">
                                              <a:latin typeface="Cambria Math"/>
                                            </a:rPr>
                                            <m:t>𝑎</m:t>
                                          </m:r>
                                        </m:e>
                                        <m:sub>
                                          <m:r>
                                            <a:rPr lang="en-GB" sz="1600" i="1">
                                              <a:latin typeface="Cambria Math"/>
                                            </a:rPr>
                                            <m:t>12</m:t>
                                          </m:r>
                                        </m:sub>
                                      </m:sSub>
                                    </m:e>
                                    <m:e>
                                      <m:sSub>
                                        <m:sSubPr>
                                          <m:ctrlPr>
                                            <a:rPr lang="en-GB" sz="1600" i="1">
                                              <a:latin typeface="Cambria Math"/>
                                            </a:rPr>
                                          </m:ctrlPr>
                                        </m:sSubPr>
                                        <m:e>
                                          <m:r>
                                            <a:rPr lang="en-GB" sz="1600" i="1">
                                              <a:latin typeface="Cambria Math"/>
                                            </a:rPr>
                                            <m:t>𝑏</m:t>
                                          </m:r>
                                        </m:e>
                                        <m:sub>
                                          <m:r>
                                            <a:rPr lang="en-GB" sz="1600" i="1">
                                              <a:latin typeface="Cambria Math"/>
                                            </a:rPr>
                                            <m:t>11</m:t>
                                          </m:r>
                                        </m:sub>
                                      </m:sSub>
                                      <m:sSub>
                                        <m:sSubPr>
                                          <m:ctrlPr>
                                            <a:rPr lang="en-GB" sz="1600" i="1">
                                              <a:latin typeface="Cambria Math"/>
                                            </a:rPr>
                                          </m:ctrlPr>
                                        </m:sSubPr>
                                        <m:e>
                                          <m:r>
                                            <a:rPr lang="en-GB" sz="1600" i="1">
                                              <a:latin typeface="Cambria Math"/>
                                            </a:rPr>
                                            <m:t>𝑎</m:t>
                                          </m:r>
                                        </m:e>
                                        <m:sub>
                                          <m:r>
                                            <a:rPr lang="en-GB" sz="1600" i="1">
                                              <a:latin typeface="Cambria Math"/>
                                            </a:rPr>
                                            <m:t>21</m:t>
                                          </m:r>
                                        </m:sub>
                                      </m:sSub>
                                      <m:r>
                                        <m:rPr>
                                          <m:brk m:alnAt="7"/>
                                        </m:rPr>
                                        <a:rPr lang="en-GB" sz="1600" i="1">
                                          <a:latin typeface="Cambria Math"/>
                                        </a:rPr>
                                        <m:t>+</m:t>
                                      </m:r>
                                      <m:sSub>
                                        <m:sSubPr>
                                          <m:ctrlPr>
                                            <a:rPr lang="en-GB" sz="1600" i="1">
                                              <a:latin typeface="Cambria Math"/>
                                            </a:rPr>
                                          </m:ctrlPr>
                                        </m:sSubPr>
                                        <m:e>
                                          <m:sSub>
                                            <m:sSubPr>
                                              <m:ctrlPr>
                                                <a:rPr lang="en-GB" sz="1600" i="1">
                                                  <a:latin typeface="Cambria Math"/>
                                                </a:rPr>
                                              </m:ctrlPr>
                                            </m:sSubPr>
                                            <m:e>
                                              <m:r>
                                                <a:rPr lang="en-GB" sz="1600" i="1">
                                                  <a:latin typeface="Cambria Math"/>
                                                </a:rPr>
                                                <m:t>𝑏</m:t>
                                              </m:r>
                                            </m:e>
                                            <m:sub>
                                              <m:r>
                                                <a:rPr lang="en-GB" sz="1600" i="1">
                                                  <a:latin typeface="Cambria Math"/>
                                                </a:rPr>
                                                <m:t>21</m:t>
                                              </m:r>
                                            </m:sub>
                                          </m:sSub>
                                          <m:r>
                                            <a:rPr lang="en-GB" sz="1600" i="1">
                                              <a:latin typeface="Cambria Math"/>
                                            </a:rPr>
                                            <m:t>𝑎</m:t>
                                          </m:r>
                                        </m:e>
                                        <m:sub>
                                          <m:r>
                                            <a:rPr lang="en-GB" sz="1600" i="1">
                                              <a:latin typeface="Cambria Math"/>
                                            </a:rPr>
                                            <m:t>22</m:t>
                                          </m:r>
                                        </m:sub>
                                      </m:sSub>
                                    </m:e>
                                  </m:mr>
                                  <m:mr>
                                    <m:e>
                                      <m:sSub>
                                        <m:sSubPr>
                                          <m:ctrlPr>
                                            <a:rPr lang="en-GB" sz="1600" i="1">
                                              <a:latin typeface="Cambria Math"/>
                                            </a:rPr>
                                          </m:ctrlPr>
                                        </m:sSubPr>
                                        <m:e>
                                          <m:r>
                                            <a:rPr lang="en-GB" sz="1600" i="1">
                                              <a:latin typeface="Cambria Math"/>
                                            </a:rPr>
                                            <m:t>𝑏</m:t>
                                          </m:r>
                                        </m:e>
                                        <m:sub>
                                          <m:r>
                                            <a:rPr lang="en-GB" sz="1600" i="1">
                                              <a:latin typeface="Cambria Math"/>
                                            </a:rPr>
                                            <m:t>12</m:t>
                                          </m:r>
                                        </m:sub>
                                      </m:sSub>
                                      <m:sSub>
                                        <m:sSubPr>
                                          <m:ctrlPr>
                                            <a:rPr lang="en-GB" sz="1600" i="1">
                                              <a:latin typeface="Cambria Math"/>
                                            </a:rPr>
                                          </m:ctrlPr>
                                        </m:sSubPr>
                                        <m:e>
                                          <m:r>
                                            <a:rPr lang="en-GB" sz="1600" i="1">
                                              <a:latin typeface="Cambria Math"/>
                                            </a:rPr>
                                            <m:t>𝑎</m:t>
                                          </m:r>
                                        </m:e>
                                        <m:sub>
                                          <m:r>
                                            <a:rPr lang="en-GB" sz="1600" i="1">
                                              <a:latin typeface="Cambria Math"/>
                                            </a:rPr>
                                            <m:t>11</m:t>
                                          </m:r>
                                        </m:sub>
                                      </m:sSub>
                                      <m:r>
                                        <m:rPr>
                                          <m:brk m:alnAt="7"/>
                                        </m:rPr>
                                        <a:rPr lang="en-GB" sz="1600" i="1">
                                          <a:latin typeface="Cambria Math"/>
                                        </a:rPr>
                                        <m:t>+</m:t>
                                      </m:r>
                                      <m:sSub>
                                        <m:sSubPr>
                                          <m:ctrlPr>
                                            <a:rPr lang="en-GB" sz="1600" i="1">
                                              <a:latin typeface="Cambria Math"/>
                                            </a:rPr>
                                          </m:ctrlPr>
                                        </m:sSubPr>
                                        <m:e>
                                          <m:r>
                                            <a:rPr lang="en-GB" sz="1600" i="1">
                                              <a:latin typeface="Cambria Math"/>
                                            </a:rPr>
                                            <m:t>𝑏</m:t>
                                          </m:r>
                                        </m:e>
                                        <m:sub>
                                          <m:r>
                                            <a:rPr lang="en-GB" sz="1600" i="1">
                                              <a:latin typeface="Cambria Math"/>
                                            </a:rPr>
                                            <m:t>22</m:t>
                                          </m:r>
                                        </m:sub>
                                      </m:sSub>
                                      <m:sSub>
                                        <m:sSubPr>
                                          <m:ctrlPr>
                                            <a:rPr lang="en-GB" sz="1600" i="1">
                                              <a:latin typeface="Cambria Math"/>
                                            </a:rPr>
                                          </m:ctrlPr>
                                        </m:sSubPr>
                                        <m:e>
                                          <m:r>
                                            <a:rPr lang="en-GB" sz="1600" i="1">
                                              <a:latin typeface="Cambria Math"/>
                                            </a:rPr>
                                            <m:t>𝑎</m:t>
                                          </m:r>
                                        </m:e>
                                        <m:sub>
                                          <m:r>
                                            <a:rPr lang="en-GB" sz="1600" i="1">
                                              <a:latin typeface="Cambria Math"/>
                                            </a:rPr>
                                            <m:t>12</m:t>
                                          </m:r>
                                        </m:sub>
                                      </m:sSub>
                                    </m:e>
                                    <m:e>
                                      <m:sSub>
                                        <m:sSubPr>
                                          <m:ctrlPr>
                                            <a:rPr lang="en-GB" sz="1600" i="1">
                                              <a:latin typeface="Cambria Math"/>
                                            </a:rPr>
                                          </m:ctrlPr>
                                        </m:sSubPr>
                                        <m:e>
                                          <m:sSub>
                                            <m:sSubPr>
                                              <m:ctrlPr>
                                                <a:rPr lang="en-GB" sz="1600" i="1">
                                                  <a:latin typeface="Cambria Math"/>
                                                </a:rPr>
                                              </m:ctrlPr>
                                            </m:sSubPr>
                                            <m:e>
                                              <m:r>
                                                <a:rPr lang="en-GB" sz="1600" i="1">
                                                  <a:latin typeface="Cambria Math"/>
                                                </a:rPr>
                                                <m:t>𝑏</m:t>
                                              </m:r>
                                            </m:e>
                                            <m:sub>
                                              <m:r>
                                                <a:rPr lang="en-GB" sz="1600" i="1">
                                                  <a:latin typeface="Cambria Math"/>
                                                </a:rPr>
                                                <m:t>12</m:t>
                                              </m:r>
                                            </m:sub>
                                          </m:sSub>
                                          <m:r>
                                            <a:rPr lang="en-GB" sz="1600" i="1">
                                              <a:latin typeface="Cambria Math"/>
                                            </a:rPr>
                                            <m:t>𝑎</m:t>
                                          </m:r>
                                        </m:e>
                                        <m:sub>
                                          <m:r>
                                            <a:rPr lang="en-GB" sz="1600" i="1">
                                              <a:latin typeface="Cambria Math"/>
                                            </a:rPr>
                                            <m:t>21</m:t>
                                          </m:r>
                                        </m:sub>
                                      </m:sSub>
                                      <m:r>
                                        <m:rPr>
                                          <m:brk m:alnAt="7"/>
                                        </m:rPr>
                                        <a:rPr lang="en-GB" sz="1600" i="1">
                                          <a:latin typeface="Cambria Math"/>
                                        </a:rPr>
                                        <m:t>+</m:t>
                                      </m:r>
                                      <m:sSub>
                                        <m:sSubPr>
                                          <m:ctrlPr>
                                            <a:rPr lang="en-GB" sz="1600" i="1">
                                              <a:latin typeface="Cambria Math"/>
                                            </a:rPr>
                                          </m:ctrlPr>
                                        </m:sSubPr>
                                        <m:e>
                                          <m:r>
                                            <a:rPr lang="en-GB" sz="1600" i="1">
                                              <a:latin typeface="Cambria Math"/>
                                            </a:rPr>
                                            <m:t>𝑏</m:t>
                                          </m:r>
                                        </m:e>
                                        <m:sub>
                                          <m:r>
                                            <a:rPr lang="en-GB" sz="1600" i="1">
                                              <a:latin typeface="Cambria Math"/>
                                            </a:rPr>
                                            <m:t>22</m:t>
                                          </m:r>
                                        </m:sub>
                                      </m:sSub>
                                      <m:sSub>
                                        <m:sSubPr>
                                          <m:ctrlPr>
                                            <a:rPr lang="en-GB" sz="1600" i="1">
                                              <a:latin typeface="Cambria Math"/>
                                            </a:rPr>
                                          </m:ctrlPr>
                                        </m:sSubPr>
                                        <m:e>
                                          <m:r>
                                            <a:rPr lang="en-GB" sz="1600" i="1">
                                              <a:latin typeface="Cambria Math"/>
                                            </a:rPr>
                                            <m:t>𝑎</m:t>
                                          </m:r>
                                        </m:e>
                                        <m:sub>
                                          <m:r>
                                            <a:rPr lang="en-GB" sz="1600" i="1">
                                              <a:latin typeface="Cambria Math"/>
                                            </a:rPr>
                                            <m:t>22</m:t>
                                          </m:r>
                                        </m:sub>
                                      </m:sSub>
                                    </m:e>
                                  </m:mr>
                                </m:m>
                              </m:e>
                            </m:d>
                          </m:e>
                        </m:d>
                      </m:oMath>
                    </m:oMathPara>
                  </a14:m>
                  <a:endParaRPr lang="en-GB" sz="1600" dirty="0"/>
                </a:p>
              </p:txBody>
            </p:sp>
          </mc:Choice>
          <mc:Fallback xmlns="">
            <p:sp>
              <p:nvSpPr>
                <p:cNvPr id="9" name="Rectangle 8"/>
                <p:cNvSpPr>
                  <a:spLocks noRot="1" noChangeAspect="1" noMove="1" noResize="1" noEditPoints="1" noAdjustHandles="1" noChangeArrowheads="1" noChangeShapeType="1" noTextEdit="1"/>
                </p:cNvSpPr>
                <p:nvPr/>
              </p:nvSpPr>
              <p:spPr>
                <a:xfrm>
                  <a:off x="3491880" y="2798890"/>
                  <a:ext cx="3672408" cy="558102"/>
                </a:xfrm>
                <a:prstGeom prst="rect">
                  <a:avLst/>
                </a:prstGeom>
                <a:blipFill rotWithShape="1">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3439739" y="3446962"/>
                  <a:ext cx="3179204" cy="4998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400" i="1" smtClean="0">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𝑏</m:t>
                                      </m:r>
                                    </m:e>
                                    <m:sub>
                                      <m:r>
                                        <a:rPr lang="en-GB" sz="1400" i="1">
                                          <a:latin typeface="Cambria Math"/>
                                        </a:rPr>
                                        <m:t>11</m:t>
                                      </m:r>
                                    </m:sub>
                                  </m:sSub>
                                </m:e>
                                <m:e>
                                  <m:sSub>
                                    <m:sSubPr>
                                      <m:ctrlPr>
                                        <a:rPr lang="en-GB" sz="1400" i="1">
                                          <a:latin typeface="Cambria Math"/>
                                        </a:rPr>
                                      </m:ctrlPr>
                                    </m:sSubPr>
                                    <m:e>
                                      <m:r>
                                        <a:rPr lang="en-GB" sz="1400" i="1">
                                          <a:latin typeface="Cambria Math"/>
                                        </a:rPr>
                                        <m:t>𝑏</m:t>
                                      </m:r>
                                    </m:e>
                                    <m:sub>
                                      <m:r>
                                        <a:rPr lang="en-GB" sz="1400" i="1">
                                          <a:latin typeface="Cambria Math"/>
                                        </a:rPr>
                                        <m:t>21</m:t>
                                      </m:r>
                                    </m:sub>
                                  </m:sSub>
                                </m:e>
                              </m:mr>
                              <m:mr>
                                <m:e>
                                  <m:sSub>
                                    <m:sSubPr>
                                      <m:ctrlPr>
                                        <a:rPr lang="en-GB" sz="1400" i="1">
                                          <a:latin typeface="Cambria Math"/>
                                        </a:rPr>
                                      </m:ctrlPr>
                                    </m:sSubPr>
                                    <m:e>
                                      <m:r>
                                        <a:rPr lang="en-GB" sz="1400" i="1">
                                          <a:latin typeface="Cambria Math"/>
                                        </a:rPr>
                                        <m:t>𝑏</m:t>
                                      </m:r>
                                    </m:e>
                                    <m:sub>
                                      <m:r>
                                        <a:rPr lang="en-GB" sz="1400" i="1">
                                          <a:latin typeface="Cambria Math"/>
                                        </a:rPr>
                                        <m:t>12</m:t>
                                      </m:r>
                                    </m:sub>
                                  </m:sSub>
                                </m:e>
                                <m:e>
                                  <m:sSub>
                                    <m:sSubPr>
                                      <m:ctrlPr>
                                        <a:rPr lang="en-GB" sz="1400" i="1">
                                          <a:latin typeface="Cambria Math"/>
                                        </a:rPr>
                                      </m:ctrlPr>
                                    </m:sSubPr>
                                    <m:e>
                                      <m:r>
                                        <a:rPr lang="en-GB" sz="1400" i="1">
                                          <a:latin typeface="Cambria Math"/>
                                        </a:rPr>
                                        <m:t>𝑏</m:t>
                                      </m:r>
                                    </m:e>
                                    <m:sub>
                                      <m:r>
                                        <a:rPr lang="en-GB" sz="1400" i="1">
                                          <a:latin typeface="Cambria Math"/>
                                        </a:rPr>
                                        <m:t>22</m:t>
                                      </m:r>
                                    </m:sub>
                                  </m:sSub>
                                </m:e>
                              </m:mr>
                            </m:m>
                          </m:e>
                        </m:d>
                        <m:r>
                          <a:rPr lang="en-GB" sz="1400" b="0" i="1" smtClean="0">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𝑎</m:t>
                                      </m:r>
                                    </m:e>
                                    <m:sub>
                                      <m:r>
                                        <a:rPr lang="en-GB" sz="1400" i="1">
                                          <a:latin typeface="Cambria Math"/>
                                        </a:rPr>
                                        <m:t>11</m:t>
                                      </m:r>
                                    </m:sub>
                                  </m:sSub>
                                </m:e>
                                <m:e>
                                  <m:sSub>
                                    <m:sSubPr>
                                      <m:ctrlPr>
                                        <a:rPr lang="en-GB" sz="1400" i="1">
                                          <a:latin typeface="Cambria Math"/>
                                        </a:rPr>
                                      </m:ctrlPr>
                                    </m:sSubPr>
                                    <m:e>
                                      <m:r>
                                        <a:rPr lang="en-GB" sz="1400" i="1">
                                          <a:latin typeface="Cambria Math"/>
                                        </a:rPr>
                                        <m:t>𝑎</m:t>
                                      </m:r>
                                    </m:e>
                                    <m:sub>
                                      <m:r>
                                        <a:rPr lang="en-GB" sz="1400" i="1">
                                          <a:latin typeface="Cambria Math"/>
                                        </a:rPr>
                                        <m:t>21</m:t>
                                      </m:r>
                                    </m:sub>
                                  </m:sSub>
                                </m:e>
                              </m:mr>
                              <m:mr>
                                <m:e>
                                  <m:sSub>
                                    <m:sSubPr>
                                      <m:ctrlPr>
                                        <a:rPr lang="en-GB" sz="1400" i="1">
                                          <a:latin typeface="Cambria Math"/>
                                        </a:rPr>
                                      </m:ctrlPr>
                                    </m:sSubPr>
                                    <m:e>
                                      <m:r>
                                        <a:rPr lang="en-GB" sz="1400" i="1">
                                          <a:latin typeface="Cambria Math"/>
                                        </a:rPr>
                                        <m:t>𝑎</m:t>
                                      </m:r>
                                    </m:e>
                                    <m:sub>
                                      <m:r>
                                        <a:rPr lang="en-GB" sz="1400" i="1">
                                          <a:latin typeface="Cambria Math"/>
                                        </a:rPr>
                                        <m:t>12</m:t>
                                      </m:r>
                                    </m:sub>
                                  </m:sSub>
                                </m:e>
                                <m:e>
                                  <m:sSub>
                                    <m:sSubPr>
                                      <m:ctrlPr>
                                        <a:rPr lang="en-GB" sz="1400" i="1">
                                          <a:latin typeface="Cambria Math"/>
                                        </a:rPr>
                                      </m:ctrlPr>
                                    </m:sSubPr>
                                    <m:e>
                                      <m:r>
                                        <a:rPr lang="en-GB" sz="1400" i="1">
                                          <a:latin typeface="Cambria Math"/>
                                        </a:rPr>
                                        <m:t>𝑎</m:t>
                                      </m:r>
                                    </m:e>
                                    <m:sub>
                                      <m:r>
                                        <a:rPr lang="en-GB" sz="1400" i="1">
                                          <a:latin typeface="Cambria Math"/>
                                        </a:rPr>
                                        <m:t>22</m:t>
                                      </m:r>
                                    </m:sub>
                                  </m:sSub>
                                </m:e>
                              </m:mr>
                            </m:m>
                          </m:e>
                        </m:d>
                        <m:r>
                          <a:rPr lang="en-GB" sz="1400" i="1">
                            <a:latin typeface="Cambria Math"/>
                          </a:rPr>
                          <m:t>=</m:t>
                        </m:r>
                        <m:r>
                          <a:rPr lang="en-GB" sz="1600" b="1" i="1" dirty="0">
                            <a:latin typeface="Cambria Math"/>
                          </a:rPr>
                          <m:t>𝑩</m:t>
                        </m:r>
                        <m:r>
                          <a:rPr lang="en-GB" sz="1600" b="1" i="1" baseline="30000" dirty="0">
                            <a:latin typeface="Cambria Math"/>
                          </a:rPr>
                          <m:t>𝑻</m:t>
                        </m:r>
                        <m:r>
                          <a:rPr lang="en-GB" sz="1600" i="1" dirty="0">
                            <a:latin typeface="Cambria Math"/>
                          </a:rPr>
                          <m:t>∗</m:t>
                        </m:r>
                        <m:r>
                          <a:rPr lang="en-GB" sz="1600" b="1" i="1" dirty="0">
                            <a:latin typeface="Cambria Math"/>
                          </a:rPr>
                          <m:t>𝑨</m:t>
                        </m:r>
                        <m:r>
                          <a:rPr lang="en-GB" sz="1600" b="1" i="1" baseline="30000" dirty="0">
                            <a:latin typeface="Cambria Math"/>
                          </a:rPr>
                          <m:t>𝑻</m:t>
                        </m:r>
                      </m:oMath>
                    </m:oMathPara>
                  </a14:m>
                  <a:endParaRPr lang="en-GB" sz="1600" dirty="0"/>
                </a:p>
              </p:txBody>
            </p:sp>
          </mc:Choice>
          <mc:Fallback xmlns="">
            <p:sp>
              <p:nvSpPr>
                <p:cNvPr id="13" name="Rectangle 12"/>
                <p:cNvSpPr>
                  <a:spLocks noRot="1" noChangeAspect="1" noMove="1" noResize="1" noEditPoints="1" noAdjustHandles="1" noChangeArrowheads="1" noChangeShapeType="1" noTextEdit="1"/>
                </p:cNvSpPr>
                <p:nvPr/>
              </p:nvSpPr>
              <p:spPr>
                <a:xfrm>
                  <a:off x="3439739" y="3446962"/>
                  <a:ext cx="3179204" cy="499817"/>
                </a:xfrm>
                <a:prstGeom prst="rect">
                  <a:avLst/>
                </a:prstGeom>
                <a:blipFill rotWithShape="1">
                  <a:blip r:embed="rId6"/>
                  <a:stretch>
                    <a:fillRect/>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2" name="Rectangle 1"/>
              <p:cNvSpPr/>
              <p:nvPr/>
            </p:nvSpPr>
            <p:spPr>
              <a:xfrm>
                <a:off x="227901" y="4437112"/>
                <a:ext cx="8334218" cy="1742336"/>
              </a:xfrm>
              <a:prstGeom prst="rect">
                <a:avLst/>
              </a:prstGeom>
            </p:spPr>
            <p:txBody>
              <a:bodyPr wrap="square">
                <a:spAutoFit/>
              </a:bodyPr>
              <a:lstStyle/>
              <a:p>
                <a:pPr marL="0" lvl="1">
                  <a:spcBef>
                    <a:spcPts val="600"/>
                  </a:spcBef>
                  <a:spcAft>
                    <a:spcPts val="1200"/>
                  </a:spcAft>
                </a:pPr>
                <a:r>
                  <a:rPr lang="en-GB" b="1" dirty="0" smtClean="0"/>
                  <a:t>Note:</a:t>
                </a:r>
                <a:r>
                  <a:rPr lang="en-GB" dirty="0" smtClean="0"/>
                  <a:t>  </a:t>
                </a:r>
                <a:r>
                  <a:rPr lang="en-GB" sz="1600" dirty="0"/>
                  <a:t>If </a:t>
                </a:r>
                <a14:m>
                  <m:oMath xmlns:m="http://schemas.openxmlformats.org/officeDocument/2006/math">
                    <m:r>
                      <a:rPr lang="en-GB" sz="1600" b="1" i="1" dirty="0">
                        <a:latin typeface="Cambria Math"/>
                      </a:rPr>
                      <m:t>𝒂</m:t>
                    </m:r>
                  </m:oMath>
                </a14:m>
                <a:r>
                  <a:rPr lang="en-GB" sz="1600" dirty="0"/>
                  <a:t> and </a:t>
                </a:r>
                <a14:m>
                  <m:oMath xmlns:m="http://schemas.openxmlformats.org/officeDocument/2006/math">
                    <m:r>
                      <a:rPr lang="en-GB" sz="1600" b="1" i="1" dirty="0">
                        <a:latin typeface="Cambria Math"/>
                      </a:rPr>
                      <m:t>𝒃</m:t>
                    </m:r>
                  </m:oMath>
                </a14:m>
                <a:r>
                  <a:rPr lang="en-GB" sz="1600" dirty="0"/>
                  <a:t> are two vectors of size (</a:t>
                </a:r>
                <a14:m>
                  <m:oMath xmlns:m="http://schemas.openxmlformats.org/officeDocument/2006/math">
                    <m:r>
                      <a:rPr lang="en-GB" sz="1600" i="1" dirty="0">
                        <a:latin typeface="Cambria Math"/>
                      </a:rPr>
                      <m:t>𝑛𝑥</m:t>
                    </m:r>
                    <m:r>
                      <a:rPr lang="en-GB" sz="1600" i="1" dirty="0">
                        <a:latin typeface="Cambria Math"/>
                      </a:rPr>
                      <m:t>1</m:t>
                    </m:r>
                  </m:oMath>
                </a14:m>
                <a:r>
                  <a:rPr lang="en-GB" sz="1600" dirty="0"/>
                  <a:t>), then: </a:t>
                </a:r>
              </a:p>
              <a:p>
                <a:pPr marL="268288" lvl="1">
                  <a:spcBef>
                    <a:spcPts val="600"/>
                  </a:spcBef>
                  <a:spcAft>
                    <a:spcPts val="1200"/>
                  </a:spcAft>
                </a:pPr>
                <a14:m>
                  <m:oMathPara xmlns:m="http://schemas.openxmlformats.org/officeDocument/2006/math">
                    <m:oMathParaPr>
                      <m:jc m:val="centerGroup"/>
                    </m:oMathParaPr>
                    <m:oMath xmlns:m="http://schemas.openxmlformats.org/officeDocument/2006/math">
                      <m:sSup>
                        <m:sSupPr>
                          <m:ctrlPr>
                            <a:rPr lang="en-GB" sz="1400" i="1">
                              <a:latin typeface="Cambria Math"/>
                            </a:rPr>
                          </m:ctrlPr>
                        </m:sSupPr>
                        <m:e>
                          <m:r>
                            <a:rPr lang="en-GB" sz="1400" b="1" i="1">
                              <a:latin typeface="Cambria Math"/>
                            </a:rPr>
                            <m:t>𝒂</m:t>
                          </m:r>
                        </m:e>
                        <m:sup>
                          <m:r>
                            <a:rPr lang="en-GB" sz="1400" i="1">
                              <a:latin typeface="Cambria Math"/>
                            </a:rPr>
                            <m:t>𝑇</m:t>
                          </m:r>
                        </m:sup>
                      </m:sSup>
                      <m:r>
                        <a:rPr lang="en-GB" sz="1400" i="1">
                          <a:latin typeface="Cambria Math"/>
                        </a:rPr>
                        <m:t>∗</m:t>
                      </m:r>
                      <m:r>
                        <a:rPr lang="en-GB" sz="1400" b="1" i="1">
                          <a:latin typeface="Cambria Math"/>
                        </a:rPr>
                        <m:t>𝒃</m:t>
                      </m:r>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1</m:t>
                          </m:r>
                        </m:sub>
                      </m:sSub>
                      <m:sSub>
                        <m:sSubPr>
                          <m:ctrlPr>
                            <a:rPr lang="en-GB" sz="1400" i="1">
                              <a:latin typeface="Cambria Math"/>
                            </a:rPr>
                          </m:ctrlPr>
                        </m:sSubPr>
                        <m:e>
                          <m:r>
                            <a:rPr lang="en-GB" sz="1400" i="1">
                              <a:latin typeface="Cambria Math"/>
                            </a:rPr>
                            <m:t>𝑏</m:t>
                          </m:r>
                        </m:e>
                        <m:sub>
                          <m:r>
                            <a:rPr lang="en-GB" sz="1400" i="1">
                              <a:latin typeface="Cambria Math"/>
                            </a:rPr>
                            <m:t>1</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2</m:t>
                          </m:r>
                        </m:sub>
                      </m:sSub>
                      <m:sSub>
                        <m:sSubPr>
                          <m:ctrlPr>
                            <a:rPr lang="en-GB" sz="1400" i="1">
                              <a:latin typeface="Cambria Math"/>
                            </a:rPr>
                          </m:ctrlPr>
                        </m:sSubPr>
                        <m:e>
                          <m:r>
                            <a:rPr lang="en-GB" sz="1400" i="1">
                              <a:latin typeface="Cambria Math"/>
                            </a:rPr>
                            <m:t>𝑏</m:t>
                          </m:r>
                        </m:e>
                        <m:sub>
                          <m:r>
                            <a:rPr lang="en-GB" sz="1400" i="1">
                              <a:latin typeface="Cambria Math"/>
                            </a:rPr>
                            <m:t>2</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𝑛</m:t>
                          </m:r>
                        </m:sub>
                      </m:sSub>
                      <m:sSub>
                        <m:sSubPr>
                          <m:ctrlPr>
                            <a:rPr lang="en-GB" sz="1400" i="1">
                              <a:latin typeface="Cambria Math"/>
                            </a:rPr>
                          </m:ctrlPr>
                        </m:sSubPr>
                        <m:e>
                          <m:r>
                            <a:rPr lang="en-GB" sz="1400" i="1">
                              <a:latin typeface="Cambria Math"/>
                            </a:rPr>
                            <m:t>𝑏</m:t>
                          </m:r>
                        </m:e>
                        <m:sub>
                          <m:r>
                            <a:rPr lang="en-GB" sz="1400" i="1">
                              <a:latin typeface="Cambria Math"/>
                            </a:rPr>
                            <m:t>𝑛</m:t>
                          </m:r>
                        </m:sub>
                      </m:sSub>
                      <m:r>
                        <a:rPr lang="en-GB" sz="1400" i="1">
                          <a:latin typeface="Cambria Math"/>
                        </a:rPr>
                        <m:t>=</m:t>
                      </m:r>
                      <m:nary>
                        <m:naryPr>
                          <m:chr m:val="∑"/>
                          <m:ctrlPr>
                            <a:rPr lang="en-GB" sz="1400" i="1">
                              <a:latin typeface="Cambria Math"/>
                            </a:rPr>
                          </m:ctrlPr>
                        </m:naryPr>
                        <m:sub>
                          <m:r>
                            <m:rPr>
                              <m:brk m:alnAt="23"/>
                            </m:rPr>
                            <a:rPr lang="en-GB" sz="1400" i="1">
                              <a:latin typeface="Cambria Math"/>
                            </a:rPr>
                            <m:t>𝑖</m:t>
                          </m:r>
                          <m:r>
                            <a:rPr lang="en-GB" sz="1400" i="1">
                              <a:latin typeface="Cambria Math"/>
                            </a:rPr>
                            <m:t>=1</m:t>
                          </m:r>
                        </m:sub>
                        <m:sup>
                          <m:r>
                            <a:rPr lang="en-GB" sz="1400" i="1">
                              <a:latin typeface="Cambria Math"/>
                            </a:rPr>
                            <m:t>𝑛</m:t>
                          </m:r>
                        </m:sup>
                        <m:e>
                          <m:sSub>
                            <m:sSubPr>
                              <m:ctrlPr>
                                <a:rPr lang="en-GB" sz="1400" i="1">
                                  <a:latin typeface="Cambria Math"/>
                                </a:rPr>
                              </m:ctrlPr>
                            </m:sSubPr>
                            <m:e>
                              <m:r>
                                <a:rPr lang="en-GB" sz="1400" i="1">
                                  <a:latin typeface="Cambria Math"/>
                                </a:rPr>
                                <m:t>𝑎</m:t>
                              </m:r>
                            </m:e>
                            <m:sub>
                              <m:r>
                                <a:rPr lang="en-GB" sz="1400" i="1">
                                  <a:latin typeface="Cambria Math"/>
                                </a:rPr>
                                <m:t>𝑖</m:t>
                              </m:r>
                            </m:sub>
                          </m:sSub>
                          <m:sSub>
                            <m:sSubPr>
                              <m:ctrlPr>
                                <a:rPr lang="en-GB" sz="1400" i="1">
                                  <a:latin typeface="Cambria Math"/>
                                </a:rPr>
                              </m:ctrlPr>
                            </m:sSubPr>
                            <m:e>
                              <m:r>
                                <a:rPr lang="en-GB" sz="1400" i="1">
                                  <a:latin typeface="Cambria Math"/>
                                </a:rPr>
                                <m:t>𝑏</m:t>
                              </m:r>
                            </m:e>
                            <m:sub>
                              <m:r>
                                <a:rPr lang="en-GB" sz="1400" i="1">
                                  <a:latin typeface="Cambria Math"/>
                                </a:rPr>
                                <m:t>𝑖</m:t>
                              </m:r>
                            </m:sub>
                          </m:sSub>
                          <m:r>
                            <a:rPr lang="en-GB" sz="1400" i="1">
                              <a:latin typeface="Cambria Math"/>
                            </a:rPr>
                            <m:t>=</m:t>
                          </m:r>
                          <m:r>
                            <a:rPr lang="en-GB" sz="1400" b="1" i="1">
                              <a:latin typeface="Cambria Math"/>
                            </a:rPr>
                            <m:t>𝒂</m:t>
                          </m:r>
                          <m:r>
                            <a:rPr lang="en-GB" sz="1400" i="1">
                              <a:latin typeface="Cambria Math"/>
                              <a:ea typeface="Cambria Math"/>
                            </a:rPr>
                            <m:t>∙</m:t>
                          </m:r>
                          <m:r>
                            <a:rPr lang="en-GB" sz="1400" b="1" i="1">
                              <a:latin typeface="Cambria Math"/>
                              <a:ea typeface="Cambria Math"/>
                            </a:rPr>
                            <m:t>𝒃</m:t>
                          </m:r>
                        </m:e>
                      </m:nary>
                    </m:oMath>
                  </m:oMathPara>
                </a14:m>
                <a:endParaRPr lang="en-GB" dirty="0" smtClean="0"/>
              </a:p>
              <a:p>
                <a:pPr marL="630238" lvl="1">
                  <a:spcBef>
                    <a:spcPts val="1800"/>
                  </a:spcBef>
                  <a:spcAft>
                    <a:spcPts val="1200"/>
                  </a:spcAft>
                </a:pPr>
                <a:r>
                  <a:rPr lang="en-GB" sz="1600" dirty="0" smtClean="0"/>
                  <a:t>Hence </a:t>
                </a:r>
                <a:r>
                  <a:rPr lang="en-GB" sz="1600" dirty="0"/>
                  <a:t>for a vector </a:t>
                </a:r>
                <a14:m>
                  <m:oMath xmlns:m="http://schemas.openxmlformats.org/officeDocument/2006/math">
                    <m:r>
                      <a:rPr lang="en-GB" sz="1600" b="1" i="1" dirty="0">
                        <a:latin typeface="Cambria Math"/>
                      </a:rPr>
                      <m:t>𝒗</m:t>
                    </m:r>
                    <m:r>
                      <a:rPr lang="en-GB" sz="1600" b="1" i="1" dirty="0">
                        <a:latin typeface="Cambria Math"/>
                      </a:rPr>
                      <m:t> </m:t>
                    </m:r>
                  </m:oMath>
                </a14:m>
                <a:r>
                  <a:rPr lang="en-GB" sz="1600" dirty="0" err="1"/>
                  <a:t>of</a:t>
                </a:r>
                <a:r>
                  <a:rPr lang="en-GB" sz="1600" dirty="0"/>
                  <a:t> entries </a:t>
                </a:r>
                <a14:m>
                  <m:oMath xmlns:m="http://schemas.openxmlformats.org/officeDocument/2006/math">
                    <m:r>
                      <a:rPr lang="en-GB" sz="1600" i="1" dirty="0">
                        <a:latin typeface="Cambria Math"/>
                      </a:rPr>
                      <m:t>𝑣</m:t>
                    </m:r>
                    <m:r>
                      <a:rPr lang="en-GB" sz="1600" i="1" baseline="-25000" dirty="0">
                        <a:latin typeface="Cambria Math"/>
                      </a:rPr>
                      <m:t>𝑖</m:t>
                    </m:r>
                  </m:oMath>
                </a14:m>
                <a:r>
                  <a:rPr lang="en-GB" sz="1600" dirty="0"/>
                  <a:t> , with </a:t>
                </a:r>
                <a14:m>
                  <m:oMath xmlns:m="http://schemas.openxmlformats.org/officeDocument/2006/math">
                    <m:r>
                      <a:rPr lang="en-GB" sz="1600" i="1" dirty="0" smtClean="0">
                        <a:latin typeface="Cambria Math"/>
                      </a:rPr>
                      <m:t>𝑖</m:t>
                    </m:r>
                    <m:r>
                      <a:rPr lang="en-GB" sz="1600" i="1" dirty="0">
                        <a:latin typeface="Cambria Math"/>
                      </a:rPr>
                      <m:t> = 1, … </m:t>
                    </m:r>
                    <m:r>
                      <a:rPr lang="en-GB" sz="1600" i="1" dirty="0">
                        <a:latin typeface="Cambria Math"/>
                      </a:rPr>
                      <m:t>𝑁</m:t>
                    </m:r>
                  </m:oMath>
                </a14:m>
                <a:r>
                  <a:rPr lang="en-GB" sz="1600" dirty="0" smtClean="0"/>
                  <a:t>  we have        </a:t>
                </a:r>
                <a14:m>
                  <m:oMath xmlns:m="http://schemas.openxmlformats.org/officeDocument/2006/math">
                    <m:nary>
                      <m:naryPr>
                        <m:chr m:val="∑"/>
                        <m:ctrlPr>
                          <a:rPr lang="en-GB" sz="1400" i="1">
                            <a:latin typeface="Cambria Math"/>
                          </a:rPr>
                        </m:ctrlPr>
                      </m:naryPr>
                      <m:sub>
                        <m:r>
                          <m:rPr>
                            <m:brk m:alnAt="23"/>
                          </m:rPr>
                          <a:rPr lang="en-GB" sz="1400" i="1">
                            <a:latin typeface="Cambria Math"/>
                          </a:rPr>
                          <m:t>𝑖</m:t>
                        </m:r>
                        <m:r>
                          <a:rPr lang="en-GB" sz="1400" i="1">
                            <a:latin typeface="Cambria Math"/>
                          </a:rPr>
                          <m:t>=1</m:t>
                        </m:r>
                      </m:sub>
                      <m:sup>
                        <m:r>
                          <a:rPr lang="en-GB" sz="1400" i="1">
                            <a:latin typeface="Cambria Math"/>
                          </a:rPr>
                          <m:t>𝑁</m:t>
                        </m:r>
                      </m:sup>
                      <m:e>
                        <m:sSup>
                          <m:sSupPr>
                            <m:ctrlPr>
                              <a:rPr lang="en-GB" sz="1400" i="1">
                                <a:latin typeface="Cambria Math"/>
                              </a:rPr>
                            </m:ctrlPr>
                          </m:sSupPr>
                          <m:e>
                            <m:sSub>
                              <m:sSubPr>
                                <m:ctrlPr>
                                  <a:rPr lang="en-GB" sz="1400" i="1">
                                    <a:latin typeface="Cambria Math"/>
                                  </a:rPr>
                                </m:ctrlPr>
                              </m:sSubPr>
                              <m:e>
                                <m:r>
                                  <a:rPr lang="en-GB" sz="1400" i="1">
                                    <a:latin typeface="Cambria Math"/>
                                  </a:rPr>
                                  <m:t>𝑣</m:t>
                                </m:r>
                              </m:e>
                              <m:sub>
                                <m:r>
                                  <a:rPr lang="en-GB" sz="1400" i="1">
                                    <a:latin typeface="Cambria Math"/>
                                  </a:rPr>
                                  <m:t>𝑖</m:t>
                                </m:r>
                              </m:sub>
                            </m:sSub>
                          </m:e>
                          <m:sup>
                            <m:r>
                              <a:rPr lang="en-GB" sz="1400" i="1">
                                <a:latin typeface="Cambria Math"/>
                              </a:rPr>
                              <m:t>2</m:t>
                            </m:r>
                          </m:sup>
                        </m:sSup>
                        <m:r>
                          <a:rPr lang="en-GB" sz="1400" i="1">
                            <a:latin typeface="Cambria Math"/>
                          </a:rPr>
                          <m:t>= </m:t>
                        </m:r>
                        <m:sSup>
                          <m:sSupPr>
                            <m:ctrlPr>
                              <a:rPr lang="en-GB" sz="1400" i="1">
                                <a:latin typeface="Cambria Math"/>
                              </a:rPr>
                            </m:ctrlPr>
                          </m:sSupPr>
                          <m:e>
                            <m:r>
                              <a:rPr lang="en-GB" sz="1400" b="1" i="1">
                                <a:latin typeface="Cambria Math"/>
                              </a:rPr>
                              <m:t>𝒗</m:t>
                            </m:r>
                          </m:e>
                          <m:sup>
                            <m:r>
                              <a:rPr lang="en-GB" sz="1400" i="1">
                                <a:latin typeface="Cambria Math"/>
                              </a:rPr>
                              <m:t>𝑇</m:t>
                            </m:r>
                          </m:sup>
                        </m:sSup>
                        <m:r>
                          <a:rPr lang="en-GB" sz="1400" i="1">
                            <a:latin typeface="Cambria Math"/>
                          </a:rPr>
                          <m:t>∗</m:t>
                        </m:r>
                        <m:r>
                          <a:rPr lang="en-GB" sz="1400" b="1" i="1">
                            <a:latin typeface="Cambria Math"/>
                          </a:rPr>
                          <m:t>𝒗</m:t>
                        </m:r>
                      </m:e>
                    </m:nary>
                  </m:oMath>
                </a14:m>
                <a:endParaRPr lang="en-GB" sz="1400" dirty="0"/>
              </a:p>
            </p:txBody>
          </p:sp>
        </mc:Choice>
        <mc:Fallback xmlns="">
          <p:sp>
            <p:nvSpPr>
              <p:cNvPr id="2" name="Rectangle 1"/>
              <p:cNvSpPr>
                <a:spLocks noRot="1" noChangeAspect="1" noMove="1" noResize="1" noEditPoints="1" noAdjustHandles="1" noChangeArrowheads="1" noChangeShapeType="1" noTextEdit="1"/>
              </p:cNvSpPr>
              <p:nvPr/>
            </p:nvSpPr>
            <p:spPr>
              <a:xfrm>
                <a:off x="227901" y="4437112"/>
                <a:ext cx="8334218" cy="1742336"/>
              </a:xfrm>
              <a:prstGeom prst="rect">
                <a:avLst/>
              </a:prstGeom>
              <a:blipFill rotWithShape="1">
                <a:blip r:embed="rId7"/>
                <a:stretch>
                  <a:fillRect l="-585" t="-1748" b="-26923"/>
                </a:stretch>
              </a:blipFill>
            </p:spPr>
            <p:txBody>
              <a:bodyPr/>
              <a:lstStyle/>
              <a:p>
                <a:r>
                  <a:rPr lang="en-GB">
                    <a:noFill/>
                  </a:rPr>
                  <a:t> </a:t>
                </a:r>
              </a:p>
            </p:txBody>
          </p:sp>
        </mc:Fallback>
      </mc:AlternateContent>
      <p:sp>
        <p:nvSpPr>
          <p:cNvPr id="14" name="TextBox 13"/>
          <p:cNvSpPr txBox="1"/>
          <p:nvPr/>
        </p:nvSpPr>
        <p:spPr>
          <a:xfrm>
            <a:off x="6516216" y="5064798"/>
            <a:ext cx="1525428" cy="275505"/>
          </a:xfrm>
          <a:prstGeom prst="rect">
            <a:avLst/>
          </a:prstGeom>
          <a:noFill/>
        </p:spPr>
        <p:txBody>
          <a:bodyPr wrap="square" rtlCol="0">
            <a:spAutoFit/>
          </a:bodyPr>
          <a:lstStyle/>
          <a:p>
            <a:r>
              <a:rPr lang="en-GB" sz="1400" b="1" dirty="0" smtClean="0"/>
              <a:t>(inner product)</a:t>
            </a:r>
            <a:endParaRPr lang="en-GB" sz="1400" b="1" dirty="0"/>
          </a:p>
        </p:txBody>
      </p:sp>
    </p:spTree>
    <p:extLst>
      <p:ext uri="{BB962C8B-B14F-4D97-AF65-F5344CB8AC3E}">
        <p14:creationId xmlns:p14="http://schemas.microsoft.com/office/powerpoint/2010/main" val="3639471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 </a:t>
            </a:r>
            <a:r>
              <a:rPr lang="en-GB" sz="2400" dirty="0" smtClean="0">
                <a:solidFill>
                  <a:schemeClr val="bg1"/>
                </a:solidFill>
              </a:rPr>
              <a:t>Identity and Zero Matrices</a:t>
            </a:r>
            <a:endParaRPr lang="en-GB" sz="2400" dirty="0">
              <a:solidFill>
                <a:schemeClr val="bg1"/>
              </a:solidFill>
            </a:endParaRPr>
          </a:p>
        </p:txBody>
      </p:sp>
      <p:sp>
        <p:nvSpPr>
          <p:cNvPr id="19" name="TextBox 18"/>
          <p:cNvSpPr txBox="1"/>
          <p:nvPr/>
        </p:nvSpPr>
        <p:spPr>
          <a:xfrm>
            <a:off x="251520" y="1124744"/>
            <a:ext cx="1935289" cy="369332"/>
          </a:xfrm>
          <a:prstGeom prst="rect">
            <a:avLst/>
          </a:prstGeom>
          <a:noFill/>
        </p:spPr>
        <p:txBody>
          <a:bodyPr wrap="square" rtlCol="0">
            <a:spAutoFit/>
          </a:bodyPr>
          <a:lstStyle/>
          <a:p>
            <a:r>
              <a:rPr lang="en-GB" b="1" dirty="0" smtClean="0"/>
              <a:t>Identity matrix:</a:t>
            </a:r>
            <a:endParaRPr lang="en-GB" b="1" dirty="0"/>
          </a:p>
        </p:txBody>
      </p:sp>
      <p:sp>
        <p:nvSpPr>
          <p:cNvPr id="20" name="TextBox 19"/>
          <p:cNvSpPr txBox="1"/>
          <p:nvPr/>
        </p:nvSpPr>
        <p:spPr>
          <a:xfrm>
            <a:off x="230368" y="4653136"/>
            <a:ext cx="7992888" cy="369332"/>
          </a:xfrm>
          <a:prstGeom prst="rect">
            <a:avLst/>
          </a:prstGeom>
          <a:noFill/>
        </p:spPr>
        <p:txBody>
          <a:bodyPr wrap="square" rtlCol="0">
            <a:spAutoFit/>
          </a:bodyPr>
          <a:lstStyle/>
          <a:p>
            <a:r>
              <a:rPr lang="en-GB" b="1" dirty="0" smtClean="0"/>
              <a:t>Zero matrix</a:t>
            </a:r>
            <a:r>
              <a:rPr lang="en-GB" dirty="0" smtClean="0"/>
              <a:t> is a (square) matrix which entries all equal zero. </a:t>
            </a:r>
            <a:endParaRPr lang="en-GB" b="1" dirty="0"/>
          </a:p>
        </p:txBody>
      </p:sp>
      <p:sp>
        <p:nvSpPr>
          <p:cNvPr id="26" name="TextBox 25"/>
          <p:cNvSpPr txBox="1"/>
          <p:nvPr/>
        </p:nvSpPr>
        <p:spPr>
          <a:xfrm>
            <a:off x="827584" y="2999854"/>
            <a:ext cx="6480720" cy="1077218"/>
          </a:xfrm>
          <a:prstGeom prst="rect">
            <a:avLst/>
          </a:prstGeom>
          <a:noFill/>
        </p:spPr>
        <p:txBody>
          <a:bodyPr wrap="square" rtlCol="0">
            <a:spAutoFit/>
          </a:bodyPr>
          <a:lstStyle/>
          <a:p>
            <a:pPr>
              <a:spcAft>
                <a:spcPts val="1200"/>
              </a:spcAft>
            </a:pPr>
            <a:r>
              <a:rPr lang="en-GB" b="1" dirty="0" smtClean="0"/>
              <a:t>	</a:t>
            </a:r>
            <a:r>
              <a:rPr lang="en-GB" dirty="0" smtClean="0"/>
              <a:t>1) The identity matrix is always squared</a:t>
            </a:r>
          </a:p>
          <a:p>
            <a:r>
              <a:rPr lang="en-GB" dirty="0"/>
              <a:t>	</a:t>
            </a:r>
            <a:r>
              <a:rPr lang="en-GB" dirty="0" smtClean="0"/>
              <a:t>2) The identity matrix is </a:t>
            </a:r>
            <a:r>
              <a:rPr lang="en-GB" b="1" dirty="0" smtClean="0"/>
              <a:t>diagonal</a:t>
            </a:r>
            <a:r>
              <a:rPr lang="en-GB" dirty="0" smtClean="0"/>
              <a:t>, i.e. its only non-zero 	     entries are in the main diagonal</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313" y="1683739"/>
            <a:ext cx="5449374" cy="1097189"/>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3707904" y="5517231"/>
                <a:ext cx="5028943" cy="1000274"/>
              </a:xfrm>
              <a:prstGeom prst="rect">
                <a:avLst/>
              </a:prstGeom>
              <a:noFill/>
              <a:ln w="38100">
                <a:solidFill>
                  <a:srgbClr val="872123"/>
                </a:solidFill>
              </a:ln>
            </p:spPr>
            <p:txBody>
              <a:bodyPr wrap="square" rtlCol="0">
                <a:spAutoFit/>
              </a:bodyPr>
              <a:lstStyle/>
              <a:p>
                <a:pPr algn="just">
                  <a:spcAft>
                    <a:spcPts val="600"/>
                  </a:spcAft>
                </a:pPr>
                <a:r>
                  <a:rPr lang="en-GB" b="1" dirty="0" smtClean="0"/>
                  <a:t>In MATLAB:</a:t>
                </a:r>
              </a:p>
              <a:p>
                <a:pPr algn="just"/>
                <a:r>
                  <a:rPr lang="en-GB" dirty="0" smtClean="0"/>
                  <a:t>Identity matrix of dimensions </a:t>
                </a:r>
                <a14:m>
                  <m:oMath xmlns:m="http://schemas.openxmlformats.org/officeDocument/2006/math">
                    <m:r>
                      <a:rPr lang="en-GB" i="1" dirty="0" smtClean="0">
                        <a:latin typeface="Cambria Math"/>
                      </a:rPr>
                      <m:t>𝑚𝑥𝑚</m:t>
                    </m:r>
                  </m:oMath>
                </a14:m>
                <a:r>
                  <a:rPr lang="en-GB" dirty="0" smtClean="0"/>
                  <a:t>: 	eye(</a:t>
                </a:r>
                <a14:m>
                  <m:oMath xmlns:m="http://schemas.openxmlformats.org/officeDocument/2006/math">
                    <m:r>
                      <a:rPr lang="en-GB" i="1" dirty="0" smtClean="0">
                        <a:latin typeface="Cambria Math"/>
                      </a:rPr>
                      <m:t>𝑚</m:t>
                    </m:r>
                  </m:oMath>
                </a14:m>
                <a:r>
                  <a:rPr lang="en-GB" dirty="0" smtClean="0"/>
                  <a:t>)</a:t>
                </a:r>
              </a:p>
              <a:p>
                <a:pPr algn="just"/>
                <a:r>
                  <a:rPr lang="en-GB" dirty="0"/>
                  <a:t>Identity matrix of dimensions </a:t>
                </a:r>
                <a14:m>
                  <m:oMath xmlns:m="http://schemas.openxmlformats.org/officeDocument/2006/math">
                    <m:r>
                      <a:rPr lang="en-GB" i="1" dirty="0" smtClean="0">
                        <a:latin typeface="Cambria Math"/>
                      </a:rPr>
                      <m:t>𝑚𝑥𝑚</m:t>
                    </m:r>
                  </m:oMath>
                </a14:m>
                <a:r>
                  <a:rPr lang="en-GB" dirty="0"/>
                  <a:t>: </a:t>
                </a:r>
                <a:r>
                  <a:rPr lang="en-GB" dirty="0" smtClean="0"/>
                  <a:t>	zeros(</a:t>
                </a:r>
                <a14:m>
                  <m:oMath xmlns:m="http://schemas.openxmlformats.org/officeDocument/2006/math">
                    <m:r>
                      <a:rPr lang="en-GB" i="1" dirty="0" smtClean="0">
                        <a:latin typeface="Cambria Math"/>
                      </a:rPr>
                      <m:t>𝑚</m:t>
                    </m:r>
                    <m:r>
                      <a:rPr lang="en-GB" i="1" dirty="0" smtClean="0">
                        <a:latin typeface="Cambria Math"/>
                      </a:rPr>
                      <m:t>,</m:t>
                    </m:r>
                    <m:r>
                      <a:rPr lang="en-GB" i="1" dirty="0" smtClean="0">
                        <a:latin typeface="Cambria Math"/>
                      </a:rPr>
                      <m:t>𝑚</m:t>
                    </m:r>
                  </m:oMath>
                </a14:m>
                <a:r>
                  <a:rPr lang="en-GB" dirty="0" smtClean="0"/>
                  <a:t>)</a:t>
                </a:r>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3707904" y="5517231"/>
                <a:ext cx="5028943" cy="1000274"/>
              </a:xfrm>
              <a:prstGeom prst="rect">
                <a:avLst/>
              </a:prstGeom>
              <a:blipFill rotWithShape="1">
                <a:blip r:embed="rId3"/>
                <a:stretch>
                  <a:fillRect l="-602" t="-1176" b="-7059"/>
                </a:stretch>
              </a:blipFill>
              <a:ln w="38100">
                <a:solidFill>
                  <a:srgbClr val="872123"/>
                </a:solidFill>
              </a:ln>
            </p:spPr>
            <p:txBody>
              <a:bodyPr/>
              <a:lstStyle/>
              <a:p>
                <a:r>
                  <a:rPr lang="en-GB">
                    <a:noFill/>
                  </a:rPr>
                  <a:t> </a:t>
                </a:r>
              </a:p>
            </p:txBody>
          </p:sp>
        </mc:Fallback>
      </mc:AlternateContent>
      <p:sp>
        <p:nvSpPr>
          <p:cNvPr id="2" name="Rectangle 1"/>
          <p:cNvSpPr/>
          <p:nvPr/>
        </p:nvSpPr>
        <p:spPr>
          <a:xfrm>
            <a:off x="971600" y="2996952"/>
            <a:ext cx="717248" cy="369332"/>
          </a:xfrm>
          <a:prstGeom prst="rect">
            <a:avLst/>
          </a:prstGeom>
        </p:spPr>
        <p:txBody>
          <a:bodyPr wrap="none">
            <a:spAutoFit/>
          </a:bodyPr>
          <a:lstStyle/>
          <a:p>
            <a:r>
              <a:rPr lang="en-GB" b="1" dirty="0"/>
              <a:t>Note:</a:t>
            </a:r>
          </a:p>
        </p:txBody>
      </p:sp>
    </p:spTree>
    <p:extLst>
      <p:ext uri="{BB962C8B-B14F-4D97-AF65-F5344CB8AC3E}">
        <p14:creationId xmlns:p14="http://schemas.microsoft.com/office/powerpoint/2010/main" val="11561136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24744"/>
            <a:ext cx="8568952" cy="5328592"/>
          </a:xfrm>
        </p:spPr>
        <p:txBody>
          <a:bodyPr>
            <a:normAutofit/>
          </a:bodyPr>
          <a:lstStyle/>
          <a:p>
            <a:pPr marL="0" indent="0" algn="just">
              <a:buNone/>
            </a:pPr>
            <a:r>
              <a:rPr lang="en-GB" sz="2000" dirty="0"/>
              <a:t>A </a:t>
            </a:r>
            <a:r>
              <a:rPr lang="en-GB" sz="2000" dirty="0" smtClean="0"/>
              <a:t>collection of </a:t>
            </a:r>
            <a:r>
              <a:rPr lang="en-GB" sz="2000" dirty="0"/>
              <a:t>vectors is a </a:t>
            </a:r>
            <a:r>
              <a:rPr lang="en-GB" sz="2000" b="1" dirty="0"/>
              <a:t>linearly independent</a:t>
            </a:r>
            <a:r>
              <a:rPr lang="en-GB" sz="2000" dirty="0"/>
              <a:t> </a:t>
            </a:r>
            <a:r>
              <a:rPr lang="en-GB" sz="2000" dirty="0" smtClean="0"/>
              <a:t>if </a:t>
            </a:r>
            <a:r>
              <a:rPr lang="en-GB" sz="2000" dirty="0"/>
              <a:t>none of them can be written as a linear combination of finitely many other vectors in the </a:t>
            </a:r>
            <a:r>
              <a:rPr lang="en-GB" sz="2000" dirty="0" smtClean="0"/>
              <a:t>collection. </a:t>
            </a:r>
          </a:p>
          <a:p>
            <a:pPr marL="0" indent="0" algn="just">
              <a:buNone/>
            </a:pPr>
            <a:r>
              <a:rPr lang="en-GB" sz="2000" dirty="0" smtClean="0"/>
              <a:t>A collection of </a:t>
            </a:r>
            <a:r>
              <a:rPr lang="en-GB" sz="2000" dirty="0"/>
              <a:t>vectors which is not linearly independent is called </a:t>
            </a:r>
            <a:r>
              <a:rPr lang="en-GB" sz="2000" b="1" dirty="0"/>
              <a:t>linearly </a:t>
            </a:r>
            <a:r>
              <a:rPr lang="en-GB" sz="2000" b="1" dirty="0" smtClean="0"/>
              <a:t>dependent</a:t>
            </a:r>
            <a:r>
              <a:rPr lang="en-GB" sz="2000" dirty="0" smtClean="0"/>
              <a:t>.</a:t>
            </a:r>
          </a:p>
          <a:p>
            <a:pPr marL="0" indent="0" algn="just">
              <a:buNone/>
            </a:pPr>
            <a:endParaRPr lang="en-GB" sz="2000" dirty="0" smtClean="0"/>
          </a:p>
          <a:p>
            <a:pPr marL="0" indent="0" algn="just">
              <a:buNone/>
            </a:pPr>
            <a:endParaRPr lang="en-GB" sz="2000" b="1" dirty="0"/>
          </a:p>
          <a:p>
            <a:pPr marL="0" indent="0" algn="just">
              <a:buNone/>
            </a:pPr>
            <a:endParaRPr lang="en-GB" sz="2000" b="1" dirty="0" smtClean="0"/>
          </a:p>
          <a:p>
            <a:pPr marL="0" indent="0" algn="just">
              <a:buNone/>
            </a:pPr>
            <a:endParaRPr lang="en-GB" sz="2000" b="1" dirty="0"/>
          </a:p>
          <a:p>
            <a:pPr marL="0" indent="0" algn="just">
              <a:buNone/>
            </a:pPr>
            <a:endParaRPr lang="en-GB" sz="2000" b="1" dirty="0" smtClean="0"/>
          </a:p>
          <a:p>
            <a:pPr marL="0" indent="0" algn="just">
              <a:buNone/>
            </a:pPr>
            <a:endParaRPr lang="en-GB" sz="2000" b="1" dirty="0" smtClean="0"/>
          </a:p>
          <a:p>
            <a:pPr marL="0" indent="0" algn="just">
              <a:buNone/>
            </a:pPr>
            <a:endParaRPr lang="en-GB" sz="2000" b="1" dirty="0"/>
          </a:p>
          <a:p>
            <a:pPr marL="0" indent="0" algn="just">
              <a:buNone/>
            </a:pPr>
            <a:endParaRPr lang="en-GB" sz="2000" b="1" dirty="0" smtClean="0"/>
          </a:p>
          <a:p>
            <a:pPr marL="0" indent="0" algn="just">
              <a:buNone/>
            </a:pPr>
            <a:endParaRPr lang="en-GB" sz="2000" b="1" dirty="0"/>
          </a:p>
        </p:txBody>
      </p:sp>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Linear (In)dependence</a:t>
            </a:r>
            <a:endParaRPr lang="en-GB" sz="2400" dirty="0">
              <a:solidFill>
                <a:schemeClr val="bg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144" y="2493092"/>
            <a:ext cx="2872733" cy="1942593"/>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251520" y="2846438"/>
                <a:ext cx="4032448" cy="2742802"/>
              </a:xfrm>
              <a:prstGeom prst="rect">
                <a:avLst/>
              </a:prstGeom>
              <a:noFill/>
            </p:spPr>
            <p:txBody>
              <a:bodyPr wrap="square" rtlCol="0">
                <a:spAutoFit/>
              </a:bodyPr>
              <a:lstStyle/>
              <a:p>
                <a:pPr>
                  <a:spcAft>
                    <a:spcPts val="600"/>
                  </a:spcAft>
                </a:pPr>
                <a:r>
                  <a:rPr lang="en-GB" b="1" dirty="0" smtClean="0"/>
                  <a:t>Linearly Dependence:</a:t>
                </a:r>
              </a:p>
              <a:p>
                <a:pPr>
                  <a:spcAft>
                    <a:spcPts val="600"/>
                  </a:spcAft>
                </a:pPr>
                <a:r>
                  <a:rPr lang="en-GB" dirty="0" smtClean="0"/>
                  <a:t>The (</a:t>
                </a:r>
                <a14:m>
                  <m:oMath xmlns:m="http://schemas.openxmlformats.org/officeDocument/2006/math">
                    <m:r>
                      <a:rPr lang="en-GB" i="1" dirty="0" smtClean="0">
                        <a:latin typeface="Cambria Math"/>
                      </a:rPr>
                      <m:t>𝐼𝑥</m:t>
                    </m:r>
                    <m:r>
                      <a:rPr lang="en-GB" i="1" dirty="0" smtClean="0">
                        <a:latin typeface="Cambria Math"/>
                      </a:rPr>
                      <m:t>1</m:t>
                    </m:r>
                  </m:oMath>
                </a14:m>
                <a:r>
                  <a:rPr lang="en-GB" dirty="0" smtClean="0"/>
                  <a:t>)-vector </a:t>
                </a:r>
                <a14:m>
                  <m:oMath xmlns:m="http://schemas.openxmlformats.org/officeDocument/2006/math">
                    <m:r>
                      <a:rPr lang="en-GB" b="1" i="1" dirty="0" smtClean="0">
                        <a:latin typeface="Cambria Math"/>
                      </a:rPr>
                      <m:t>𝒚</m:t>
                    </m:r>
                  </m:oMath>
                </a14:m>
                <a:r>
                  <a:rPr lang="en-GB" dirty="0" smtClean="0"/>
                  <a:t> is said to be a linearly dependent to the (</a:t>
                </a:r>
                <a14:m>
                  <m:oMath xmlns:m="http://schemas.openxmlformats.org/officeDocument/2006/math">
                    <m:r>
                      <a:rPr lang="en-GB" i="1" dirty="0" smtClean="0">
                        <a:latin typeface="Cambria Math"/>
                      </a:rPr>
                      <m:t>𝐼𝑥</m:t>
                    </m:r>
                    <m:r>
                      <a:rPr lang="en-GB" i="1" dirty="0" smtClean="0">
                        <a:latin typeface="Cambria Math"/>
                      </a:rPr>
                      <m:t>1</m:t>
                    </m:r>
                  </m:oMath>
                </a14:m>
                <a:r>
                  <a:rPr lang="en-GB" dirty="0" smtClean="0"/>
                  <a:t>)-vectors </a:t>
                </a:r>
                <a14:m>
                  <m:oMath xmlns:m="http://schemas.openxmlformats.org/officeDocument/2006/math">
                    <m:sSub>
                      <m:sSubPr>
                        <m:ctrlPr>
                          <a:rPr lang="en-GB" i="1">
                            <a:latin typeface="Cambria Math"/>
                          </a:rPr>
                        </m:ctrlPr>
                      </m:sSubPr>
                      <m:e>
                        <m:r>
                          <a:rPr lang="en-GB" b="1" i="1">
                            <a:latin typeface="Cambria Math"/>
                          </a:rPr>
                          <m:t>𝒙</m:t>
                        </m:r>
                      </m:e>
                      <m:sub>
                        <m:r>
                          <a:rPr lang="en-GB" b="0" i="1" smtClean="0">
                            <a:latin typeface="Cambria Math"/>
                          </a:rPr>
                          <m:t>1</m:t>
                        </m:r>
                      </m:sub>
                    </m:sSub>
                    <m:r>
                      <a:rPr lang="en-GB" b="0" i="1" smtClean="0">
                        <a:latin typeface="Cambria Math"/>
                      </a:rPr>
                      <m:t>,…,</m:t>
                    </m:r>
                    <m:sSub>
                      <m:sSubPr>
                        <m:ctrlPr>
                          <a:rPr lang="en-GB" i="1">
                            <a:latin typeface="Cambria Math"/>
                          </a:rPr>
                        </m:ctrlPr>
                      </m:sSubPr>
                      <m:e>
                        <m:r>
                          <a:rPr lang="en-GB" b="1" i="1">
                            <a:latin typeface="Cambria Math"/>
                          </a:rPr>
                          <m:t>𝒙</m:t>
                        </m:r>
                      </m:e>
                      <m:sub>
                        <m:r>
                          <a:rPr lang="en-GB" b="0" i="1" smtClean="0">
                            <a:latin typeface="Cambria Math"/>
                          </a:rPr>
                          <m:t>𝑁</m:t>
                        </m:r>
                      </m:sub>
                    </m:sSub>
                  </m:oMath>
                </a14:m>
                <a:r>
                  <a:rPr lang="en-GB" dirty="0" smtClean="0"/>
                  <a:t> if there exist non-zero constants </a:t>
                </a:r>
                <a14:m>
                  <m:oMath xmlns:m="http://schemas.openxmlformats.org/officeDocument/2006/math">
                    <m:sSub>
                      <m:sSubPr>
                        <m:ctrlPr>
                          <a:rPr lang="en-GB" i="1">
                            <a:latin typeface="Cambria Math"/>
                          </a:rPr>
                        </m:ctrlPr>
                      </m:sSubPr>
                      <m:e>
                        <m:r>
                          <a:rPr lang="en-GB" i="1">
                            <a:latin typeface="Cambria Math"/>
                          </a:rPr>
                          <m:t>𝑐</m:t>
                        </m:r>
                      </m:e>
                      <m:sub>
                        <m:r>
                          <a:rPr lang="en-GB" i="1">
                            <a:latin typeface="Cambria Math"/>
                          </a:rPr>
                          <m:t>𝑖</m:t>
                        </m:r>
                      </m:sub>
                    </m:sSub>
                  </m:oMath>
                </a14:m>
                <a:r>
                  <a:rPr lang="en-GB" dirty="0" smtClean="0"/>
                  <a:t> such that</a:t>
                </a:r>
                <a:endParaRPr lang="en-GB" b="1" dirty="0" smtClean="0"/>
              </a:p>
              <a:p>
                <a:pPr/>
                <a14:m>
                  <m:oMathPara xmlns:m="http://schemas.openxmlformats.org/officeDocument/2006/math">
                    <m:oMathParaPr>
                      <m:jc m:val="centerGroup"/>
                    </m:oMathParaPr>
                    <m:oMath xmlns:m="http://schemas.openxmlformats.org/officeDocument/2006/math">
                      <m:r>
                        <a:rPr lang="en-GB" b="1" i="1" smtClean="0">
                          <a:latin typeface="Cambria Math"/>
                        </a:rPr>
                        <m:t>𝒚</m:t>
                      </m:r>
                      <m:r>
                        <a:rPr lang="en-GB" b="0" i="1" smtClean="0">
                          <a:latin typeface="Cambria Math"/>
                        </a:rPr>
                        <m:t>=</m:t>
                      </m:r>
                      <m:nary>
                        <m:naryPr>
                          <m:chr m:val="∑"/>
                          <m:ctrlPr>
                            <a:rPr lang="en-GB" b="0" i="1" smtClean="0">
                              <a:latin typeface="Cambria Math"/>
                            </a:rPr>
                          </m:ctrlPr>
                        </m:naryPr>
                        <m:sub>
                          <m:r>
                            <m:rPr>
                              <m:brk m:alnAt="23"/>
                            </m:rPr>
                            <a:rPr lang="en-GB" b="0" i="1" smtClean="0">
                              <a:latin typeface="Cambria Math"/>
                            </a:rPr>
                            <m:t>𝑖</m:t>
                          </m:r>
                          <m:r>
                            <a:rPr lang="en-GB" b="0" i="1" smtClean="0">
                              <a:latin typeface="Cambria Math"/>
                            </a:rPr>
                            <m:t>=1</m:t>
                          </m:r>
                        </m:sub>
                        <m:sup>
                          <m:r>
                            <a:rPr lang="en-GB" b="0" i="1" smtClean="0">
                              <a:latin typeface="Cambria Math"/>
                            </a:rPr>
                            <m:t>𝑁</m:t>
                          </m:r>
                        </m:sup>
                        <m:e>
                          <m:sSub>
                            <m:sSubPr>
                              <m:ctrlPr>
                                <a:rPr lang="en-GB" i="1">
                                  <a:latin typeface="Cambria Math"/>
                                </a:rPr>
                              </m:ctrlPr>
                            </m:sSubPr>
                            <m:e>
                              <m:r>
                                <a:rPr lang="en-GB" i="1">
                                  <a:latin typeface="Cambria Math"/>
                                </a:rPr>
                                <m:t>𝑐</m:t>
                              </m:r>
                            </m:e>
                            <m:sub>
                              <m:r>
                                <a:rPr lang="en-GB" i="1">
                                  <a:latin typeface="Cambria Math"/>
                                </a:rPr>
                                <m:t>𝑖</m:t>
                              </m:r>
                            </m:sub>
                          </m:sSub>
                          <m:sSub>
                            <m:sSubPr>
                              <m:ctrlPr>
                                <a:rPr lang="en-GB" i="1">
                                  <a:latin typeface="Cambria Math"/>
                                </a:rPr>
                              </m:ctrlPr>
                            </m:sSubPr>
                            <m:e>
                              <m:r>
                                <a:rPr lang="en-GB" b="1" i="1">
                                  <a:latin typeface="Cambria Math"/>
                                </a:rPr>
                                <m:t>𝒙</m:t>
                              </m:r>
                            </m:e>
                            <m:sub>
                              <m:r>
                                <a:rPr lang="en-GB" i="1">
                                  <a:latin typeface="Cambria Math"/>
                                </a:rPr>
                                <m:t>𝑖</m:t>
                              </m:r>
                            </m:sub>
                          </m:sSub>
                        </m:e>
                      </m:nary>
                    </m:oMath>
                  </m:oMathPara>
                </a14:m>
                <a:endParaRPr lang="en-GB" dirty="0" smtClean="0"/>
              </a:p>
              <a:p>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251520" y="2846438"/>
                <a:ext cx="4032448" cy="2742802"/>
              </a:xfrm>
              <a:prstGeom prst="rect">
                <a:avLst/>
              </a:prstGeom>
              <a:blipFill rotWithShape="1">
                <a:blip r:embed="rId4"/>
                <a:stretch>
                  <a:fillRect l="-1208" t="-1111" r="-453"/>
                </a:stretch>
              </a:blipFill>
            </p:spPr>
            <p:txBody>
              <a:bodyPr/>
              <a:lstStyle/>
              <a:p>
                <a:r>
                  <a:rPr lang="en-GB">
                    <a:noFill/>
                  </a:rPr>
                  <a:t> </a:t>
                </a:r>
              </a:p>
            </p:txBody>
          </p:sp>
        </mc:Fallback>
      </mc:AlternateContent>
      <p:sp>
        <p:nvSpPr>
          <p:cNvPr id="10" name="TextBox 9"/>
          <p:cNvSpPr txBox="1"/>
          <p:nvPr/>
        </p:nvSpPr>
        <p:spPr>
          <a:xfrm>
            <a:off x="4680012" y="2493092"/>
            <a:ext cx="1224136" cy="369332"/>
          </a:xfrm>
          <a:prstGeom prst="rect">
            <a:avLst/>
          </a:prstGeom>
          <a:noFill/>
        </p:spPr>
        <p:txBody>
          <a:bodyPr wrap="square" rtlCol="0">
            <a:spAutoFit/>
          </a:bodyPr>
          <a:lstStyle/>
          <a:p>
            <a:r>
              <a:rPr lang="en-GB" b="1" dirty="0" smtClean="0"/>
              <a:t>Example:</a:t>
            </a:r>
            <a:endParaRPr lang="en-GB" b="1" dirty="0"/>
          </a:p>
        </p:txBody>
      </p:sp>
      <p:sp>
        <p:nvSpPr>
          <p:cNvPr id="11" name="TextBox 10"/>
          <p:cNvSpPr txBox="1"/>
          <p:nvPr/>
        </p:nvSpPr>
        <p:spPr>
          <a:xfrm>
            <a:off x="323528" y="5674022"/>
            <a:ext cx="8496944" cy="923330"/>
          </a:xfrm>
          <a:prstGeom prst="rect">
            <a:avLst/>
          </a:prstGeom>
          <a:noFill/>
        </p:spPr>
        <p:txBody>
          <a:bodyPr wrap="square" rtlCol="0">
            <a:spAutoFit/>
          </a:bodyPr>
          <a:lstStyle/>
          <a:p>
            <a:r>
              <a:rPr lang="en-GB" dirty="0"/>
              <a:t>A square matrix is called </a:t>
            </a:r>
            <a:r>
              <a:rPr lang="en-GB" b="1" dirty="0"/>
              <a:t>non-singular</a:t>
            </a:r>
            <a:r>
              <a:rPr lang="en-GB" dirty="0"/>
              <a:t> if its columns form </a:t>
            </a:r>
            <a:r>
              <a:rPr lang="en-GB" dirty="0" smtClean="0"/>
              <a:t>a </a:t>
            </a:r>
            <a:r>
              <a:rPr lang="en-GB" dirty="0"/>
              <a:t>linear independent set. Otherwise it is called </a:t>
            </a:r>
            <a:r>
              <a:rPr lang="en-GB" b="1" dirty="0"/>
              <a:t>singular</a:t>
            </a:r>
            <a:r>
              <a:rPr lang="en-GB" dirty="0"/>
              <a:t>.</a:t>
            </a:r>
          </a:p>
          <a:p>
            <a:endParaRPr lang="en-GB" dirty="0"/>
          </a:p>
        </p:txBody>
      </p:sp>
    </p:spTree>
    <p:extLst>
      <p:ext uri="{BB962C8B-B14F-4D97-AF65-F5344CB8AC3E}">
        <p14:creationId xmlns:p14="http://schemas.microsoft.com/office/powerpoint/2010/main" val="168888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 </a:t>
            </a:r>
            <a:r>
              <a:rPr lang="en-GB" sz="2400" dirty="0" smtClean="0">
                <a:solidFill>
                  <a:schemeClr val="bg1"/>
                </a:solidFill>
              </a:rPr>
              <a:t>Inverse Matrix</a:t>
            </a:r>
            <a:endParaRPr lang="en-GB" sz="2400" dirty="0">
              <a:solidFill>
                <a:schemeClr val="bg1"/>
              </a:solidFill>
            </a:endParaRPr>
          </a:p>
        </p:txBody>
      </p:sp>
      <mc:AlternateContent xmlns:mc="http://schemas.openxmlformats.org/markup-compatibility/2006" xmlns:a14="http://schemas.microsoft.com/office/drawing/2010/main">
        <mc:Choice Requires="a14">
          <p:sp>
            <p:nvSpPr>
              <p:cNvPr id="5" name="TextBox 4"/>
              <p:cNvSpPr txBox="1"/>
              <p:nvPr/>
            </p:nvSpPr>
            <p:spPr>
              <a:xfrm>
                <a:off x="230368" y="2038611"/>
                <a:ext cx="7992888" cy="1101648"/>
              </a:xfrm>
              <a:prstGeom prst="rect">
                <a:avLst/>
              </a:prstGeom>
              <a:noFill/>
            </p:spPr>
            <p:txBody>
              <a:bodyPr wrap="square" rtlCol="0">
                <a:spAutoFit/>
              </a:bodyPr>
              <a:lstStyle/>
              <a:p>
                <a:r>
                  <a:rPr lang="en-GB" dirty="0" smtClean="0"/>
                  <a:t>A (</a:t>
                </a:r>
                <a14:m>
                  <m:oMath xmlns:m="http://schemas.openxmlformats.org/officeDocument/2006/math">
                    <m:r>
                      <a:rPr lang="en-GB" i="1" dirty="0" smtClean="0">
                        <a:latin typeface="Cambria Math"/>
                      </a:rPr>
                      <m:t>𝑛𝑥𝑛</m:t>
                    </m:r>
                  </m:oMath>
                </a14:m>
                <a:r>
                  <a:rPr lang="en-GB" dirty="0" smtClean="0"/>
                  <a:t>)-matrix </a:t>
                </a:r>
                <a14:m>
                  <m:oMath xmlns:m="http://schemas.openxmlformats.org/officeDocument/2006/math">
                    <m:r>
                      <a:rPr lang="en-GB" b="1" i="1" dirty="0" smtClean="0">
                        <a:latin typeface="Cambria Math"/>
                      </a:rPr>
                      <m:t>𝑨</m:t>
                    </m:r>
                  </m:oMath>
                </a14:m>
                <a:r>
                  <a:rPr lang="en-GB" dirty="0" smtClean="0"/>
                  <a:t> is called invertible if there exists an (</a:t>
                </a:r>
                <a14:m>
                  <m:oMath xmlns:m="http://schemas.openxmlformats.org/officeDocument/2006/math">
                    <m:r>
                      <a:rPr lang="en-GB" i="1" dirty="0" smtClean="0">
                        <a:latin typeface="Cambria Math"/>
                      </a:rPr>
                      <m:t>𝑛𝑥𝑛</m:t>
                    </m:r>
                  </m:oMath>
                </a14:m>
                <a:r>
                  <a:rPr lang="en-GB" dirty="0" smtClean="0"/>
                  <a:t>)- matrix </a:t>
                </a:r>
                <a14:m>
                  <m:oMath xmlns:m="http://schemas.openxmlformats.org/officeDocument/2006/math">
                    <m:r>
                      <a:rPr lang="en-GB" b="1" i="1" dirty="0" smtClean="0">
                        <a:latin typeface="Cambria Math"/>
                      </a:rPr>
                      <m:t>𝑩</m:t>
                    </m:r>
                  </m:oMath>
                </a14:m>
                <a:r>
                  <a:rPr lang="en-GB" dirty="0" smtClean="0"/>
                  <a:t> such that:</a:t>
                </a:r>
              </a:p>
              <a:p>
                <a:endParaRPr lang="en-GB" dirty="0" smtClean="0"/>
              </a:p>
              <a:p>
                <a:pPr/>
                <a14:m>
                  <m:oMathPara xmlns:m="http://schemas.openxmlformats.org/officeDocument/2006/math">
                    <m:oMathParaPr>
                      <m:jc m:val="centerGroup"/>
                    </m:oMathParaPr>
                    <m:oMath xmlns:m="http://schemas.openxmlformats.org/officeDocument/2006/math">
                      <m:r>
                        <a:rPr lang="en-GB" b="1" i="1" dirty="0" smtClean="0">
                          <a:latin typeface="Cambria Math"/>
                        </a:rPr>
                        <m:t>𝑨𝑩</m:t>
                      </m:r>
                      <m:r>
                        <a:rPr lang="en-GB" b="1" i="1" dirty="0" smtClean="0">
                          <a:latin typeface="Cambria Math"/>
                        </a:rPr>
                        <m:t> = </m:t>
                      </m:r>
                      <m:r>
                        <a:rPr lang="en-GB" b="1" i="1" dirty="0" smtClean="0">
                          <a:latin typeface="Cambria Math"/>
                        </a:rPr>
                        <m:t>𝑩𝑨</m:t>
                      </m:r>
                      <m:r>
                        <a:rPr lang="en-GB" b="1" i="1" dirty="0" smtClean="0">
                          <a:latin typeface="Cambria Math"/>
                        </a:rPr>
                        <m:t> =</m:t>
                      </m:r>
                      <m:sSub>
                        <m:sSubPr>
                          <m:ctrlPr>
                            <a:rPr lang="en-GB" b="1" i="1" dirty="0" smtClean="0">
                              <a:latin typeface="Cambria Math"/>
                            </a:rPr>
                          </m:ctrlPr>
                        </m:sSubPr>
                        <m:e>
                          <m:r>
                            <a:rPr lang="en-GB" b="1" i="1" dirty="0" smtClean="0">
                              <a:latin typeface="Cambria Math"/>
                            </a:rPr>
                            <m:t>𝑰</m:t>
                          </m:r>
                        </m:e>
                        <m:sub>
                          <m:r>
                            <a:rPr lang="en-GB" b="1" i="1" dirty="0" smtClean="0">
                              <a:latin typeface="Cambria Math"/>
                            </a:rPr>
                            <m:t>𝒏</m:t>
                          </m:r>
                        </m:sub>
                      </m:sSub>
                    </m:oMath>
                  </m:oMathPara>
                </a14:m>
                <a:endParaRPr lang="en-GB" b="1" baseline="-25000" dirty="0" smtClean="0"/>
              </a:p>
              <a:p>
                <a:endParaRPr lang="en-GB" b="1" baseline="-25000" dirty="0"/>
              </a:p>
            </p:txBody>
          </p:sp>
        </mc:Choice>
        <mc:Fallback xmlns="">
          <p:sp>
            <p:nvSpPr>
              <p:cNvPr id="5" name="TextBox 4"/>
              <p:cNvSpPr txBox="1">
                <a:spLocks noRot="1" noChangeAspect="1" noMove="1" noResize="1" noEditPoints="1" noAdjustHandles="1" noChangeArrowheads="1" noChangeShapeType="1" noTextEdit="1"/>
              </p:cNvSpPr>
              <p:nvPr/>
            </p:nvSpPr>
            <p:spPr>
              <a:xfrm>
                <a:off x="230368" y="2038611"/>
                <a:ext cx="7992888" cy="1101648"/>
              </a:xfrm>
              <a:prstGeom prst="rect">
                <a:avLst/>
              </a:prstGeom>
              <a:blipFill rotWithShape="1">
                <a:blip r:embed="rId2"/>
                <a:stretch>
                  <a:fillRect l="-686" t="-2762"/>
                </a:stretch>
              </a:blipFill>
            </p:spPr>
            <p:txBody>
              <a:bodyPr/>
              <a:lstStyle/>
              <a:p>
                <a:r>
                  <a:rPr lang="en-GB">
                    <a:noFill/>
                  </a:rPr>
                  <a:t> </a:t>
                </a:r>
              </a:p>
            </p:txBody>
          </p:sp>
        </mc:Fallback>
      </mc:AlternateContent>
      <p:sp>
        <p:nvSpPr>
          <p:cNvPr id="6" name="TextBox 5"/>
          <p:cNvSpPr txBox="1"/>
          <p:nvPr/>
        </p:nvSpPr>
        <p:spPr>
          <a:xfrm>
            <a:off x="240748" y="3286725"/>
            <a:ext cx="8507716" cy="1200329"/>
          </a:xfrm>
          <a:prstGeom prst="rect">
            <a:avLst/>
          </a:prstGeom>
          <a:noFill/>
        </p:spPr>
        <p:txBody>
          <a:bodyPr wrap="square" rtlCol="0">
            <a:spAutoFit/>
          </a:bodyPr>
          <a:lstStyle/>
          <a:p>
            <a:pPr algn="just"/>
            <a:r>
              <a:rPr lang="en-GB" dirty="0" smtClean="0"/>
              <a:t>There are several methods to obtain the inverse of a squared matrix, as for example the Gauss-Jordan method. </a:t>
            </a:r>
          </a:p>
          <a:p>
            <a:pPr algn="just"/>
            <a:r>
              <a:rPr lang="en-GB" dirty="0" smtClean="0"/>
              <a:t>Note that not all matrices are invertible. If a matrix has linearly dependent rows or columns it is not invertible.</a:t>
            </a:r>
          </a:p>
        </p:txBody>
      </p:sp>
      <mc:AlternateContent xmlns:mc="http://schemas.openxmlformats.org/markup-compatibility/2006" xmlns:a14="http://schemas.microsoft.com/office/drawing/2010/main">
        <mc:Choice Requires="a14">
          <p:sp>
            <p:nvSpPr>
              <p:cNvPr id="8" name="TextBox 7"/>
              <p:cNvSpPr txBox="1"/>
              <p:nvPr/>
            </p:nvSpPr>
            <p:spPr>
              <a:xfrm>
                <a:off x="5220072" y="5517231"/>
                <a:ext cx="3168352" cy="1000274"/>
              </a:xfrm>
              <a:prstGeom prst="rect">
                <a:avLst/>
              </a:prstGeom>
              <a:noFill/>
              <a:ln w="38100">
                <a:solidFill>
                  <a:srgbClr val="872123"/>
                </a:solidFill>
              </a:ln>
            </p:spPr>
            <p:txBody>
              <a:bodyPr wrap="square" rtlCol="0">
                <a:spAutoFit/>
              </a:bodyPr>
              <a:lstStyle/>
              <a:p>
                <a:pPr algn="just">
                  <a:spcAft>
                    <a:spcPts val="600"/>
                  </a:spcAft>
                </a:pPr>
                <a:r>
                  <a:rPr lang="en-GB" b="1" dirty="0" smtClean="0"/>
                  <a:t>In MATLAB:</a:t>
                </a:r>
              </a:p>
              <a:p>
                <a:pPr algn="just"/>
                <a:r>
                  <a:rPr lang="en-GB" dirty="0" smtClean="0"/>
                  <a:t>If </a:t>
                </a:r>
                <a14:m>
                  <m:oMath xmlns:m="http://schemas.openxmlformats.org/officeDocument/2006/math">
                    <m:r>
                      <a:rPr lang="en-GB" b="1" i="1" dirty="0" smtClean="0">
                        <a:latin typeface="Cambria Math"/>
                      </a:rPr>
                      <m:t>𝑿</m:t>
                    </m:r>
                  </m:oMath>
                </a14:m>
                <a:r>
                  <a:rPr lang="en-GB" dirty="0" smtClean="0"/>
                  <a:t> is a matrix its inverse is given by </a:t>
                </a:r>
                <a:r>
                  <a:rPr lang="en-GB" dirty="0" err="1" smtClean="0"/>
                  <a:t>inv</a:t>
                </a:r>
                <a:r>
                  <a:rPr lang="en-GB" dirty="0" smtClean="0"/>
                  <a:t>(</a:t>
                </a:r>
                <a14:m>
                  <m:oMath xmlns:m="http://schemas.openxmlformats.org/officeDocument/2006/math">
                    <m:r>
                      <a:rPr lang="en-GB" b="1" i="1" dirty="0" smtClean="0">
                        <a:latin typeface="Cambria Math"/>
                      </a:rPr>
                      <m:t>𝑿</m:t>
                    </m:r>
                  </m:oMath>
                </a14:m>
                <a:r>
                  <a:rPr lang="en-GB" dirty="0" smtClean="0"/>
                  <a:t>)</a:t>
                </a:r>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5220072" y="5517231"/>
                <a:ext cx="3168352" cy="1000274"/>
              </a:xfrm>
              <a:prstGeom prst="rect">
                <a:avLst/>
              </a:prstGeom>
              <a:blipFill rotWithShape="1">
                <a:blip r:embed="rId3"/>
                <a:stretch>
                  <a:fillRect l="-951" t="-1176" r="-1141" b="-7059"/>
                </a:stretch>
              </a:blipFill>
              <a:ln w="38100">
                <a:solidFill>
                  <a:srgbClr val="872123"/>
                </a:solidFill>
              </a:ln>
            </p:spPr>
            <p:txBody>
              <a:bodyPr/>
              <a:lstStyle/>
              <a:p>
                <a:r>
                  <a:rPr lang="en-GB">
                    <a:noFill/>
                  </a:rPr>
                  <a:t> </a:t>
                </a:r>
              </a:p>
            </p:txBody>
          </p:sp>
        </mc:Fallback>
      </mc:AlternateContent>
    </p:spTree>
    <p:extLst>
      <p:ext uri="{BB962C8B-B14F-4D97-AF65-F5344CB8AC3E}">
        <p14:creationId xmlns:p14="http://schemas.microsoft.com/office/powerpoint/2010/main" val="41933196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24744"/>
            <a:ext cx="8568952" cy="1800200"/>
          </a:xfrm>
        </p:spPr>
        <p:txBody>
          <a:bodyPr>
            <a:normAutofit/>
          </a:bodyPr>
          <a:lstStyle/>
          <a:p>
            <a:pPr marL="0" indent="0" algn="just">
              <a:buNone/>
            </a:pPr>
            <a:r>
              <a:rPr lang="en-GB" sz="2000" dirty="0" smtClean="0"/>
              <a:t>If you have a collection of </a:t>
            </a:r>
            <a:r>
              <a:rPr lang="en-GB" sz="2000" dirty="0"/>
              <a:t>linearly independent </a:t>
            </a:r>
            <a:r>
              <a:rPr lang="en-GB" sz="2000" dirty="0" smtClean="0"/>
              <a:t>vectors, geometrically this means that they are not co-linear. Hence they span a certain space which consists of </a:t>
            </a:r>
            <a:r>
              <a:rPr lang="en-GB" sz="2000" b="1" dirty="0" smtClean="0"/>
              <a:t>all possible linear combinations</a:t>
            </a:r>
            <a:r>
              <a:rPr lang="en-GB" sz="2000" dirty="0" smtClean="0"/>
              <a:t> that you can have with these vectors.</a:t>
            </a:r>
          </a:p>
          <a:p>
            <a:pPr marL="0" indent="0" algn="just">
              <a:buNone/>
            </a:pPr>
            <a:r>
              <a:rPr lang="en-GB" sz="2000" dirty="0" smtClean="0"/>
              <a:t>Consider for example the two linear independent vectors in 3D space (1,0,0) and (0,1,0). These vectors span a 2D space (actually the </a:t>
            </a:r>
            <a:r>
              <a:rPr lang="en-GB" sz="2000" dirty="0" err="1" smtClean="0"/>
              <a:t>xy</a:t>
            </a:r>
            <a:r>
              <a:rPr lang="en-GB" sz="2000" dirty="0" smtClean="0"/>
              <a:t>-plane) in a 3D space.</a:t>
            </a:r>
          </a:p>
        </p:txBody>
      </p:sp>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Linear Algebra – Span of a space</a:t>
            </a:r>
            <a:endParaRPr lang="en-GB" sz="2400" dirty="0">
              <a:solidFill>
                <a:schemeClr val="bg1"/>
              </a:solidFill>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24" y="3068960"/>
            <a:ext cx="3770384" cy="3282703"/>
          </a:xfrm>
          <a:prstGeom prst="rect">
            <a:avLst/>
          </a:prstGeom>
        </p:spPr>
      </p:pic>
      <p:sp>
        <p:nvSpPr>
          <p:cNvPr id="13" name="TextBox 12"/>
          <p:cNvSpPr txBox="1"/>
          <p:nvPr/>
        </p:nvSpPr>
        <p:spPr>
          <a:xfrm>
            <a:off x="755576" y="3585790"/>
            <a:ext cx="4608512" cy="923330"/>
          </a:xfrm>
          <a:prstGeom prst="rect">
            <a:avLst/>
          </a:prstGeom>
          <a:noFill/>
          <a:ln w="19050">
            <a:solidFill>
              <a:srgbClr val="872123"/>
            </a:solidFill>
          </a:ln>
        </p:spPr>
        <p:txBody>
          <a:bodyPr wrap="square" rtlCol="0">
            <a:spAutoFit/>
          </a:bodyPr>
          <a:lstStyle/>
          <a:p>
            <a:pPr algn="just"/>
            <a:r>
              <a:rPr lang="en-GB" dirty="0" smtClean="0"/>
              <a:t>Indeed, all points in the </a:t>
            </a:r>
            <a:r>
              <a:rPr lang="en-GB" dirty="0" err="1" smtClean="0"/>
              <a:t>xy</a:t>
            </a:r>
            <a:r>
              <a:rPr lang="en-GB" dirty="0" smtClean="0"/>
              <a:t>-plane can be written as a linear combination of these two vectors</a:t>
            </a:r>
            <a:endParaRPr lang="en-GB" dirty="0"/>
          </a:p>
        </p:txBody>
      </p:sp>
    </p:spTree>
    <p:extLst>
      <p:ext uri="{BB962C8B-B14F-4D97-AF65-F5344CB8AC3E}">
        <p14:creationId xmlns:p14="http://schemas.microsoft.com/office/powerpoint/2010/main" val="17765421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858000"/>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GB" sz="2400" dirty="0">
              <a:solidFill>
                <a:schemeClr val="bg1"/>
              </a:solidFill>
            </a:endParaRPr>
          </a:p>
        </p:txBody>
      </p:sp>
      <p:grpSp>
        <p:nvGrpSpPr>
          <p:cNvPr id="7" name="Group 6"/>
          <p:cNvGrpSpPr/>
          <p:nvPr/>
        </p:nvGrpSpPr>
        <p:grpSpPr>
          <a:xfrm>
            <a:off x="2411760" y="2811125"/>
            <a:ext cx="4392488" cy="1231106"/>
            <a:chOff x="2411760" y="2811125"/>
            <a:chExt cx="4392488" cy="1231106"/>
          </a:xfrm>
        </p:grpSpPr>
        <p:sp>
          <p:nvSpPr>
            <p:cNvPr id="2" name="TextBox 1"/>
            <p:cNvSpPr txBox="1"/>
            <p:nvPr/>
          </p:nvSpPr>
          <p:spPr>
            <a:xfrm>
              <a:off x="2411760" y="2811125"/>
              <a:ext cx="4392488" cy="584775"/>
            </a:xfrm>
            <a:prstGeom prst="rect">
              <a:avLst/>
            </a:prstGeom>
            <a:noFill/>
          </p:spPr>
          <p:txBody>
            <a:bodyPr wrap="square" rtlCol="0" anchor="ctr">
              <a:spAutoFit/>
            </a:bodyPr>
            <a:lstStyle/>
            <a:p>
              <a:pPr algn="ctr"/>
              <a:r>
                <a:rPr lang="en-GB" sz="3200" dirty="0" smtClean="0">
                  <a:solidFill>
                    <a:schemeClr val="bg1"/>
                  </a:solidFill>
                </a:rPr>
                <a:t>CHANGE OF TOPIC!</a:t>
              </a:r>
            </a:p>
          </p:txBody>
        </p:sp>
        <p:grpSp>
          <p:nvGrpSpPr>
            <p:cNvPr id="6" name="Group 5"/>
            <p:cNvGrpSpPr/>
            <p:nvPr/>
          </p:nvGrpSpPr>
          <p:grpSpPr>
            <a:xfrm>
              <a:off x="3275856" y="3395900"/>
              <a:ext cx="2664296" cy="646331"/>
              <a:chOff x="3059832" y="3395900"/>
              <a:chExt cx="2664296" cy="646331"/>
            </a:xfrm>
          </p:grpSpPr>
          <p:sp>
            <p:nvSpPr>
              <p:cNvPr id="3" name="TextBox 2"/>
              <p:cNvSpPr txBox="1"/>
              <p:nvPr/>
            </p:nvSpPr>
            <p:spPr>
              <a:xfrm rot="5400000">
                <a:off x="5274864" y="3383499"/>
                <a:ext cx="436863" cy="461665"/>
              </a:xfrm>
              <a:prstGeom prst="rect">
                <a:avLst/>
              </a:prstGeom>
              <a:noFill/>
            </p:spPr>
            <p:txBody>
              <a:bodyPr wrap="square" rtlCol="0">
                <a:spAutoFit/>
              </a:bodyPr>
              <a:lstStyle/>
              <a:p>
                <a:r>
                  <a:rPr lang="en-GB" sz="2400" dirty="0" smtClean="0">
                    <a:solidFill>
                      <a:schemeClr val="bg1"/>
                    </a:solidFill>
                  </a:rPr>
                  <a:t>=)</a:t>
                </a:r>
                <a:endParaRPr lang="en-GB" sz="2400" dirty="0">
                  <a:solidFill>
                    <a:schemeClr val="bg1"/>
                  </a:solidFill>
                </a:endParaRPr>
              </a:p>
            </p:txBody>
          </p:sp>
          <p:sp>
            <p:nvSpPr>
              <p:cNvPr id="5" name="TextBox 4"/>
              <p:cNvSpPr txBox="1"/>
              <p:nvPr/>
            </p:nvSpPr>
            <p:spPr>
              <a:xfrm>
                <a:off x="3059832" y="3395900"/>
                <a:ext cx="2319994" cy="646331"/>
              </a:xfrm>
              <a:prstGeom prst="rect">
                <a:avLst/>
              </a:prstGeom>
              <a:noFill/>
            </p:spPr>
            <p:txBody>
              <a:bodyPr wrap="none" rtlCol="0">
                <a:spAutoFit/>
              </a:bodyPr>
              <a:lstStyle/>
              <a:p>
                <a:r>
                  <a:rPr lang="en-GB" dirty="0">
                    <a:solidFill>
                      <a:schemeClr val="bg1"/>
                    </a:solidFill>
                  </a:rPr>
                  <a:t>Good time for a break!</a:t>
                </a:r>
              </a:p>
              <a:p>
                <a:endParaRPr lang="en-GB" dirty="0"/>
              </a:p>
            </p:txBody>
          </p:sp>
        </p:grpSp>
      </p:grpSp>
    </p:spTree>
    <p:extLst>
      <p:ext uri="{BB962C8B-B14F-4D97-AF65-F5344CB8AC3E}">
        <p14:creationId xmlns:p14="http://schemas.microsoft.com/office/powerpoint/2010/main" val="1279704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GLM</a:t>
            </a:r>
            <a:endParaRPr lang="en-GB" sz="2400" dirty="0">
              <a:solidFill>
                <a:schemeClr val="bg1"/>
              </a:solidFill>
            </a:endParaRPr>
          </a:p>
        </p:txBody>
      </p:sp>
      <p:sp>
        <p:nvSpPr>
          <p:cNvPr id="5" name="Rectangle 34"/>
          <p:cNvSpPr>
            <a:spLocks noChangeArrowheads="1"/>
          </p:cNvSpPr>
          <p:nvPr/>
        </p:nvSpPr>
        <p:spPr bwMode="auto">
          <a:xfrm rot="5400000">
            <a:off x="3501231" y="3162177"/>
            <a:ext cx="3852863" cy="469900"/>
          </a:xfrm>
          <a:prstGeom prst="rect">
            <a:avLst/>
          </a:prstGeom>
          <a:solidFill>
            <a:srgbClr val="C0C0C0"/>
          </a:solidFill>
          <a:ln w="19050">
            <a:solidFill>
              <a:schemeClr val="tx1"/>
            </a:solidFill>
            <a:miter lim="800000"/>
            <a:headEnd/>
            <a:tailEnd/>
          </a:ln>
          <a:effectLst>
            <a:outerShdw dist="107763" dir="2700000" algn="ctr" rotWithShape="0">
              <a:schemeClr val="bg2"/>
            </a:outerShdw>
          </a:effectLst>
        </p:spPr>
        <p:txBody>
          <a:bodyPr wrap="none" anchor="ctr"/>
          <a:lstStyle/>
          <a:p>
            <a:pPr eaLnBrk="0" hangingPunct="0">
              <a:defRPr/>
            </a:pPr>
            <a:endParaRPr lang="en-GB">
              <a:latin typeface="Arial" pitchFamily="34" charset="0"/>
            </a:endParaRPr>
          </a:p>
        </p:txBody>
      </p:sp>
      <p:sp>
        <p:nvSpPr>
          <p:cNvPr id="6" name="Text Box 35"/>
          <p:cNvSpPr txBox="1">
            <a:spLocks noChangeArrowheads="1"/>
          </p:cNvSpPr>
          <p:nvPr/>
        </p:nvSpPr>
        <p:spPr bwMode="auto">
          <a:xfrm>
            <a:off x="1411288" y="3162970"/>
            <a:ext cx="515937" cy="769938"/>
          </a:xfrm>
          <a:prstGeom prst="rect">
            <a:avLst/>
          </a:prstGeom>
          <a:noFill/>
          <a:ln w="9525">
            <a:noFill/>
            <a:miter lim="800000"/>
            <a:headEnd/>
            <a:tailEnd/>
          </a:ln>
        </p:spPr>
        <p:txBody>
          <a:bodyPr wrap="none">
            <a:spAutoFit/>
          </a:bodyPr>
          <a:lstStyle/>
          <a:p>
            <a:pPr algn="ctr" eaLnBrk="0" hangingPunct="0"/>
            <a:r>
              <a:rPr lang="de-DE" sz="4400">
                <a:latin typeface="Arial Unicode MS" pitchFamily="34" charset="-128"/>
              </a:rPr>
              <a:t>=</a:t>
            </a:r>
            <a:endParaRPr lang="en-GB" sz="4400">
              <a:latin typeface="Arial Unicode MS" pitchFamily="34" charset="-128"/>
            </a:endParaRPr>
          </a:p>
        </p:txBody>
      </p:sp>
      <p:sp>
        <p:nvSpPr>
          <p:cNvPr id="7" name="Rectangle 36"/>
          <p:cNvSpPr>
            <a:spLocks noChangeArrowheads="1"/>
          </p:cNvSpPr>
          <p:nvPr/>
        </p:nvSpPr>
        <p:spPr bwMode="auto">
          <a:xfrm rot="5400000">
            <a:off x="3402807" y="2009651"/>
            <a:ext cx="1563688" cy="454025"/>
          </a:xfrm>
          <a:prstGeom prst="rect">
            <a:avLst/>
          </a:prstGeom>
          <a:solidFill>
            <a:srgbClr val="C0C0C0"/>
          </a:solidFill>
          <a:ln w="19050">
            <a:solidFill>
              <a:schemeClr val="tx1"/>
            </a:solidFill>
            <a:miter lim="800000"/>
            <a:headEnd/>
            <a:tailEnd/>
          </a:ln>
          <a:effectLst>
            <a:outerShdw dist="107763" dir="2700000" algn="ctr" rotWithShape="0">
              <a:schemeClr val="bg2"/>
            </a:outerShdw>
          </a:effectLst>
        </p:spPr>
        <p:txBody>
          <a:bodyPr wrap="none" anchor="ctr"/>
          <a:lstStyle/>
          <a:p>
            <a:pPr eaLnBrk="0" hangingPunct="0">
              <a:defRPr/>
            </a:pPr>
            <a:endParaRPr lang="en-GB">
              <a:latin typeface="Arial" pitchFamily="34" charset="0"/>
            </a:endParaRPr>
          </a:p>
        </p:txBody>
      </p:sp>
      <p:graphicFrame>
        <p:nvGraphicFramePr>
          <p:cNvPr id="8" name="Object 182"/>
          <p:cNvGraphicFramePr>
            <a:graphicFrameLocks noChangeAspect="1"/>
          </p:cNvGraphicFramePr>
          <p:nvPr>
            <p:extLst>
              <p:ext uri="{D42A27DB-BD31-4B8C-83A1-F6EECF244321}">
                <p14:modId xmlns:p14="http://schemas.microsoft.com/office/powerpoint/2010/main" val="157713976"/>
              </p:ext>
            </p:extLst>
          </p:nvPr>
        </p:nvGraphicFramePr>
        <p:xfrm>
          <a:off x="3949700" y="1940595"/>
          <a:ext cx="385763" cy="665163"/>
        </p:xfrm>
        <a:graphic>
          <a:graphicData uri="http://schemas.openxmlformats.org/presentationml/2006/ole">
            <mc:AlternateContent xmlns:mc="http://schemas.openxmlformats.org/markup-compatibility/2006">
              <mc:Choice xmlns:v="urn:schemas-microsoft-com:vml" Requires="v">
                <p:oleObj spid="_x0000_s38306" name="Equation" r:id="rId4" imgW="143104" imgH="190704" progId="Equation.3">
                  <p:embed/>
                </p:oleObj>
              </mc:Choice>
              <mc:Fallback>
                <p:oleObj name="Equation" r:id="rId4" imgW="143104" imgH="190704"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9700" y="1940595"/>
                        <a:ext cx="385763" cy="665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83"/>
          <p:cNvGraphicFramePr>
            <a:graphicFrameLocks noChangeAspect="1"/>
          </p:cNvGraphicFramePr>
          <p:nvPr>
            <p:extLst>
              <p:ext uri="{D42A27DB-BD31-4B8C-83A1-F6EECF244321}">
                <p14:modId xmlns:p14="http://schemas.microsoft.com/office/powerpoint/2010/main" val="2060428380"/>
              </p:ext>
            </p:extLst>
          </p:nvPr>
        </p:nvGraphicFramePr>
        <p:xfrm>
          <a:off x="5226050" y="3094708"/>
          <a:ext cx="393700" cy="606425"/>
        </p:xfrm>
        <a:graphic>
          <a:graphicData uri="http://schemas.openxmlformats.org/presentationml/2006/ole">
            <mc:AlternateContent xmlns:mc="http://schemas.openxmlformats.org/markup-compatibility/2006">
              <mc:Choice xmlns:v="urn:schemas-microsoft-com:vml" Requires="v">
                <p:oleObj spid="_x0000_s38307" name="Equation" r:id="rId6" imgW="104699" imgH="133401" progId="Equation.3">
                  <p:embed/>
                </p:oleObj>
              </mc:Choice>
              <mc:Fallback>
                <p:oleObj name="Equation" r:id="rId6" imgW="104699" imgH="13340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6050" y="3094708"/>
                        <a:ext cx="393700"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39"/>
          <p:cNvSpPr txBox="1">
            <a:spLocks noChangeArrowheads="1"/>
          </p:cNvSpPr>
          <p:nvPr/>
        </p:nvSpPr>
        <p:spPr bwMode="auto">
          <a:xfrm>
            <a:off x="4503738" y="3013745"/>
            <a:ext cx="514350" cy="769938"/>
          </a:xfrm>
          <a:prstGeom prst="rect">
            <a:avLst/>
          </a:prstGeom>
          <a:noFill/>
          <a:ln w="9525">
            <a:noFill/>
            <a:miter lim="800000"/>
            <a:headEnd/>
            <a:tailEnd/>
          </a:ln>
        </p:spPr>
        <p:txBody>
          <a:bodyPr wrap="none">
            <a:spAutoFit/>
          </a:bodyPr>
          <a:lstStyle/>
          <a:p>
            <a:pPr algn="ctr" eaLnBrk="0" hangingPunct="0"/>
            <a:r>
              <a:rPr lang="de-DE" sz="4400">
                <a:latin typeface="Arial Unicode MS" pitchFamily="34" charset="-128"/>
              </a:rPr>
              <a:t>+</a:t>
            </a:r>
            <a:endParaRPr lang="en-GB" sz="4400">
              <a:latin typeface="Arial Unicode MS" pitchFamily="34" charset="-128"/>
            </a:endParaRPr>
          </a:p>
        </p:txBody>
      </p:sp>
      <p:sp>
        <p:nvSpPr>
          <p:cNvPr id="11" name="Rectangle 40"/>
          <p:cNvSpPr>
            <a:spLocks noChangeArrowheads="1"/>
          </p:cNvSpPr>
          <p:nvPr/>
        </p:nvSpPr>
        <p:spPr bwMode="auto">
          <a:xfrm rot="5400000">
            <a:off x="-945355" y="3120901"/>
            <a:ext cx="3910012" cy="587375"/>
          </a:xfrm>
          <a:prstGeom prst="rect">
            <a:avLst/>
          </a:prstGeom>
          <a:solidFill>
            <a:srgbClr val="C0C0C0"/>
          </a:solidFill>
          <a:ln w="19050">
            <a:solidFill>
              <a:schemeClr val="tx1"/>
            </a:solidFill>
            <a:miter lim="800000"/>
            <a:headEnd/>
            <a:tailEnd/>
          </a:ln>
          <a:effectLst>
            <a:outerShdw dist="107763" dir="2700000" algn="ctr" rotWithShape="0">
              <a:schemeClr val="bg2"/>
            </a:outerShdw>
          </a:effectLst>
        </p:spPr>
        <p:txBody>
          <a:bodyPr rot="10800000" vert="eaVert" wrap="none" anchor="ctr"/>
          <a:lstStyle/>
          <a:p>
            <a:pPr algn="ctr" eaLnBrk="0" hangingPunct="0">
              <a:defRPr/>
            </a:pPr>
            <a:r>
              <a:rPr lang="de-DE" sz="6000" i="1">
                <a:latin typeface="Times New Roman" pitchFamily="18" charset="0"/>
              </a:rPr>
              <a:t>y</a:t>
            </a:r>
            <a:endParaRPr lang="en-GB" sz="6000" i="1">
              <a:latin typeface="Times New Roman" pitchFamily="18" charset="0"/>
            </a:endParaRPr>
          </a:p>
        </p:txBody>
      </p:sp>
      <p:sp>
        <p:nvSpPr>
          <p:cNvPr id="12" name="Rectangle 41"/>
          <p:cNvSpPr>
            <a:spLocks noChangeArrowheads="1"/>
          </p:cNvSpPr>
          <p:nvPr/>
        </p:nvSpPr>
        <p:spPr bwMode="auto">
          <a:xfrm>
            <a:off x="2085975" y="1459583"/>
            <a:ext cx="1397000" cy="3910012"/>
          </a:xfrm>
          <a:prstGeom prst="rect">
            <a:avLst/>
          </a:prstGeom>
          <a:solidFill>
            <a:srgbClr val="B2B2B2"/>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0" hangingPunct="0">
              <a:defRPr/>
            </a:pPr>
            <a:r>
              <a:rPr lang="en-GB" sz="6000" i="1">
                <a:latin typeface="Times New Roman" pitchFamily="18" charset="0"/>
              </a:rPr>
              <a:t>X</a:t>
            </a:r>
            <a:endParaRPr lang="en-US" sz="6000" i="1">
              <a:latin typeface="Times New Roman" pitchFamily="18" charset="0"/>
            </a:endParaRPr>
          </a:p>
        </p:txBody>
      </p:sp>
      <p:sp>
        <p:nvSpPr>
          <p:cNvPr id="13" name="Line 43"/>
          <p:cNvSpPr>
            <a:spLocks noChangeShapeType="1"/>
          </p:cNvSpPr>
          <p:nvPr/>
        </p:nvSpPr>
        <p:spPr bwMode="auto">
          <a:xfrm>
            <a:off x="628650" y="1459583"/>
            <a:ext cx="0" cy="3910012"/>
          </a:xfrm>
          <a:prstGeom prst="line">
            <a:avLst/>
          </a:prstGeom>
          <a:noFill/>
          <a:ln w="38100">
            <a:solidFill>
              <a:schemeClr val="tx1"/>
            </a:solidFill>
            <a:round/>
            <a:headEnd/>
            <a:tailEnd type="triangle" w="med" len="med"/>
          </a:ln>
        </p:spPr>
        <p:txBody>
          <a:bodyPr wrap="none" anchor="ctr"/>
          <a:lstStyle/>
          <a:p>
            <a:endParaRPr lang="en-US"/>
          </a:p>
        </p:txBody>
      </p:sp>
      <p:graphicFrame>
        <p:nvGraphicFramePr>
          <p:cNvPr id="14" name="Object 184"/>
          <p:cNvGraphicFramePr>
            <a:graphicFrameLocks noChangeAspect="1"/>
          </p:cNvGraphicFramePr>
          <p:nvPr>
            <p:extLst>
              <p:ext uri="{D42A27DB-BD31-4B8C-83A1-F6EECF244321}">
                <p14:modId xmlns:p14="http://schemas.microsoft.com/office/powerpoint/2010/main" val="2806670173"/>
              </p:ext>
            </p:extLst>
          </p:nvPr>
        </p:nvGraphicFramePr>
        <p:xfrm>
          <a:off x="250825" y="4966370"/>
          <a:ext cx="341313" cy="441325"/>
        </p:xfrm>
        <a:graphic>
          <a:graphicData uri="http://schemas.openxmlformats.org/presentationml/2006/ole">
            <mc:AlternateContent xmlns:mc="http://schemas.openxmlformats.org/markup-compatibility/2006">
              <mc:Choice xmlns:v="urn:schemas-microsoft-com:vml" Requires="v">
                <p:oleObj spid="_x0000_s38308" name="Equation" r:id="rId8" imgW="171450" imgH="171450" progId="Equation.3">
                  <p:embed/>
                </p:oleObj>
              </mc:Choice>
              <mc:Fallback>
                <p:oleObj name="Equation" r:id="rId8" imgW="171450" imgH="17145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825" y="4966370"/>
                        <a:ext cx="341313"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Line 45"/>
          <p:cNvSpPr>
            <a:spLocks noChangeShapeType="1"/>
          </p:cNvSpPr>
          <p:nvPr/>
        </p:nvSpPr>
        <p:spPr bwMode="auto">
          <a:xfrm>
            <a:off x="698500" y="1359570"/>
            <a:ext cx="615950" cy="0"/>
          </a:xfrm>
          <a:prstGeom prst="line">
            <a:avLst/>
          </a:prstGeom>
          <a:noFill/>
          <a:ln w="38100">
            <a:solidFill>
              <a:schemeClr val="tx1"/>
            </a:solidFill>
            <a:round/>
            <a:headEnd/>
            <a:tailEnd type="triangle" w="med" len="med"/>
          </a:ln>
        </p:spPr>
        <p:txBody>
          <a:bodyPr wrap="none" anchor="ctr"/>
          <a:lstStyle/>
          <a:p>
            <a:endParaRPr lang="en-US"/>
          </a:p>
        </p:txBody>
      </p:sp>
      <p:graphicFrame>
        <p:nvGraphicFramePr>
          <p:cNvPr id="16" name="Object 185"/>
          <p:cNvGraphicFramePr>
            <a:graphicFrameLocks noChangeAspect="1"/>
          </p:cNvGraphicFramePr>
          <p:nvPr>
            <p:extLst>
              <p:ext uri="{D42A27DB-BD31-4B8C-83A1-F6EECF244321}">
                <p14:modId xmlns:p14="http://schemas.microsoft.com/office/powerpoint/2010/main" val="3654035746"/>
              </p:ext>
            </p:extLst>
          </p:nvPr>
        </p:nvGraphicFramePr>
        <p:xfrm>
          <a:off x="1138238" y="908720"/>
          <a:ext cx="171450" cy="409575"/>
        </p:xfrm>
        <a:graphic>
          <a:graphicData uri="http://schemas.openxmlformats.org/presentationml/2006/ole">
            <mc:AlternateContent xmlns:mc="http://schemas.openxmlformats.org/markup-compatibility/2006">
              <mc:Choice xmlns:v="urn:schemas-microsoft-com:vml" Requires="v">
                <p:oleObj spid="_x0000_s38309" name="Equation" r:id="rId10" imgW="76352" imgH="152196" progId="Equation.3">
                  <p:embed/>
                </p:oleObj>
              </mc:Choice>
              <mc:Fallback>
                <p:oleObj name="Equation" r:id="rId10" imgW="76352" imgH="152196"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8238" y="908720"/>
                        <a:ext cx="17145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Line 47"/>
          <p:cNvSpPr>
            <a:spLocks noChangeShapeType="1"/>
          </p:cNvSpPr>
          <p:nvPr/>
        </p:nvSpPr>
        <p:spPr bwMode="auto">
          <a:xfrm>
            <a:off x="2001838" y="1459583"/>
            <a:ext cx="0" cy="3910012"/>
          </a:xfrm>
          <a:prstGeom prst="line">
            <a:avLst/>
          </a:prstGeom>
          <a:noFill/>
          <a:ln w="38100">
            <a:solidFill>
              <a:schemeClr val="tx1"/>
            </a:solidFill>
            <a:round/>
            <a:headEnd/>
            <a:tailEnd type="triangle" w="med" len="med"/>
          </a:ln>
        </p:spPr>
        <p:txBody>
          <a:bodyPr wrap="none" anchor="ctr"/>
          <a:lstStyle/>
          <a:p>
            <a:endParaRPr lang="en-US"/>
          </a:p>
        </p:txBody>
      </p:sp>
      <p:graphicFrame>
        <p:nvGraphicFramePr>
          <p:cNvPr id="18" name="Object 186"/>
          <p:cNvGraphicFramePr>
            <a:graphicFrameLocks noChangeAspect="1"/>
          </p:cNvGraphicFramePr>
          <p:nvPr>
            <p:extLst>
              <p:ext uri="{D42A27DB-BD31-4B8C-83A1-F6EECF244321}">
                <p14:modId xmlns:p14="http://schemas.microsoft.com/office/powerpoint/2010/main" val="2660414290"/>
              </p:ext>
            </p:extLst>
          </p:nvPr>
        </p:nvGraphicFramePr>
        <p:xfrm>
          <a:off x="1619250" y="4966370"/>
          <a:ext cx="342900" cy="441325"/>
        </p:xfrm>
        <a:graphic>
          <a:graphicData uri="http://schemas.openxmlformats.org/presentationml/2006/ole">
            <mc:AlternateContent xmlns:mc="http://schemas.openxmlformats.org/markup-compatibility/2006">
              <mc:Choice xmlns:v="urn:schemas-microsoft-com:vml" Requires="v">
                <p:oleObj spid="_x0000_s38310" name="Equation" r:id="rId12" imgW="171450" imgH="171450" progId="Equation.3">
                  <p:embed/>
                </p:oleObj>
              </mc:Choice>
              <mc:Fallback>
                <p:oleObj name="Equation" r:id="rId12" imgW="171450" imgH="17145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19250" y="4966370"/>
                        <a:ext cx="3429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Line 49"/>
          <p:cNvSpPr>
            <a:spLocks noChangeShapeType="1"/>
          </p:cNvSpPr>
          <p:nvPr/>
        </p:nvSpPr>
        <p:spPr bwMode="auto">
          <a:xfrm>
            <a:off x="5118100" y="1523083"/>
            <a:ext cx="0" cy="3859212"/>
          </a:xfrm>
          <a:prstGeom prst="line">
            <a:avLst/>
          </a:prstGeom>
          <a:noFill/>
          <a:ln w="38100">
            <a:solidFill>
              <a:schemeClr val="tx1"/>
            </a:solidFill>
            <a:round/>
            <a:headEnd/>
            <a:tailEnd type="triangle" w="med" len="med"/>
          </a:ln>
        </p:spPr>
        <p:txBody>
          <a:bodyPr wrap="none" anchor="ctr"/>
          <a:lstStyle/>
          <a:p>
            <a:endParaRPr lang="en-US"/>
          </a:p>
        </p:txBody>
      </p:sp>
      <p:graphicFrame>
        <p:nvGraphicFramePr>
          <p:cNvPr id="20" name="Object 187"/>
          <p:cNvGraphicFramePr>
            <a:graphicFrameLocks noChangeAspect="1"/>
          </p:cNvGraphicFramePr>
          <p:nvPr>
            <p:extLst>
              <p:ext uri="{D42A27DB-BD31-4B8C-83A1-F6EECF244321}">
                <p14:modId xmlns:p14="http://schemas.microsoft.com/office/powerpoint/2010/main" val="839227076"/>
              </p:ext>
            </p:extLst>
          </p:nvPr>
        </p:nvGraphicFramePr>
        <p:xfrm>
          <a:off x="4721225" y="4960020"/>
          <a:ext cx="341313" cy="441325"/>
        </p:xfrm>
        <a:graphic>
          <a:graphicData uri="http://schemas.openxmlformats.org/presentationml/2006/ole">
            <mc:AlternateContent xmlns:mc="http://schemas.openxmlformats.org/markup-compatibility/2006">
              <mc:Choice xmlns:v="urn:schemas-microsoft-com:vml" Requires="v">
                <p:oleObj spid="_x0000_s38311" name="Equation" r:id="rId14" imgW="171450" imgH="171450" progId="Equation.3">
                  <p:embed/>
                </p:oleObj>
              </mc:Choice>
              <mc:Fallback>
                <p:oleObj name="Equation" r:id="rId14" imgW="171450" imgH="17145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21225" y="4960020"/>
                        <a:ext cx="341313"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Line 51"/>
          <p:cNvSpPr>
            <a:spLocks noChangeShapeType="1"/>
          </p:cNvSpPr>
          <p:nvPr/>
        </p:nvSpPr>
        <p:spPr bwMode="auto">
          <a:xfrm>
            <a:off x="3987800" y="1380208"/>
            <a:ext cx="452438" cy="0"/>
          </a:xfrm>
          <a:prstGeom prst="line">
            <a:avLst/>
          </a:prstGeom>
          <a:noFill/>
          <a:ln w="38100">
            <a:solidFill>
              <a:schemeClr val="tx1"/>
            </a:solidFill>
            <a:round/>
            <a:headEnd/>
            <a:tailEnd type="triangle" w="med" len="med"/>
          </a:ln>
        </p:spPr>
        <p:txBody>
          <a:bodyPr wrap="none" anchor="ctr"/>
          <a:lstStyle/>
          <a:p>
            <a:endParaRPr lang="en-US"/>
          </a:p>
        </p:txBody>
      </p:sp>
      <p:graphicFrame>
        <p:nvGraphicFramePr>
          <p:cNvPr id="22" name="Object 188"/>
          <p:cNvGraphicFramePr>
            <a:graphicFrameLocks noChangeAspect="1"/>
          </p:cNvGraphicFramePr>
          <p:nvPr>
            <p:extLst>
              <p:ext uri="{D42A27DB-BD31-4B8C-83A1-F6EECF244321}">
                <p14:modId xmlns:p14="http://schemas.microsoft.com/office/powerpoint/2010/main" val="1283957706"/>
              </p:ext>
            </p:extLst>
          </p:nvPr>
        </p:nvGraphicFramePr>
        <p:xfrm>
          <a:off x="4273550" y="915070"/>
          <a:ext cx="169863" cy="409575"/>
        </p:xfrm>
        <a:graphic>
          <a:graphicData uri="http://schemas.openxmlformats.org/presentationml/2006/ole">
            <mc:AlternateContent xmlns:mc="http://schemas.openxmlformats.org/markup-compatibility/2006">
              <mc:Choice xmlns:v="urn:schemas-microsoft-com:vml" Requires="v">
                <p:oleObj spid="_x0000_s38312" name="Equation" r:id="rId16" imgW="76352" imgH="152196" progId="Equation.3">
                  <p:embed/>
                </p:oleObj>
              </mc:Choice>
              <mc:Fallback>
                <p:oleObj name="Equation" r:id="rId16" imgW="76352" imgH="152196"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73550" y="915070"/>
                        <a:ext cx="169863"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Line 53"/>
          <p:cNvSpPr>
            <a:spLocks noChangeShapeType="1"/>
          </p:cNvSpPr>
          <p:nvPr/>
        </p:nvSpPr>
        <p:spPr bwMode="auto">
          <a:xfrm>
            <a:off x="5192713" y="1392908"/>
            <a:ext cx="500062" cy="0"/>
          </a:xfrm>
          <a:prstGeom prst="line">
            <a:avLst/>
          </a:prstGeom>
          <a:noFill/>
          <a:ln w="38100">
            <a:solidFill>
              <a:schemeClr val="tx1"/>
            </a:solidFill>
            <a:round/>
            <a:headEnd/>
            <a:tailEnd type="triangle" w="med" len="med"/>
          </a:ln>
        </p:spPr>
        <p:txBody>
          <a:bodyPr wrap="none" anchor="ctr"/>
          <a:lstStyle/>
          <a:p>
            <a:endParaRPr lang="en-US"/>
          </a:p>
        </p:txBody>
      </p:sp>
      <p:graphicFrame>
        <p:nvGraphicFramePr>
          <p:cNvPr id="24" name="Object 189"/>
          <p:cNvGraphicFramePr>
            <a:graphicFrameLocks noChangeAspect="1"/>
          </p:cNvGraphicFramePr>
          <p:nvPr>
            <p:extLst>
              <p:ext uri="{D42A27DB-BD31-4B8C-83A1-F6EECF244321}">
                <p14:modId xmlns:p14="http://schemas.microsoft.com/office/powerpoint/2010/main" val="2084817977"/>
              </p:ext>
            </p:extLst>
          </p:nvPr>
        </p:nvGraphicFramePr>
        <p:xfrm>
          <a:off x="5534025" y="926183"/>
          <a:ext cx="171450" cy="409575"/>
        </p:xfrm>
        <a:graphic>
          <a:graphicData uri="http://schemas.openxmlformats.org/presentationml/2006/ole">
            <mc:AlternateContent xmlns:mc="http://schemas.openxmlformats.org/markup-compatibility/2006">
              <mc:Choice xmlns:v="urn:schemas-microsoft-com:vml" Requires="v">
                <p:oleObj spid="_x0000_s38313" name="Equation" r:id="rId18" imgW="76352" imgH="152196" progId="Equation.3">
                  <p:embed/>
                </p:oleObj>
              </mc:Choice>
              <mc:Fallback>
                <p:oleObj name="Equation" r:id="rId18" imgW="76352" imgH="152196"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34025" y="926183"/>
                        <a:ext cx="17145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Line 55"/>
          <p:cNvSpPr>
            <a:spLocks noChangeShapeType="1"/>
          </p:cNvSpPr>
          <p:nvPr/>
        </p:nvSpPr>
        <p:spPr bwMode="auto">
          <a:xfrm>
            <a:off x="2085975" y="1373858"/>
            <a:ext cx="1425575" cy="0"/>
          </a:xfrm>
          <a:prstGeom prst="line">
            <a:avLst/>
          </a:prstGeom>
          <a:noFill/>
          <a:ln w="38100">
            <a:solidFill>
              <a:schemeClr val="tx1"/>
            </a:solidFill>
            <a:round/>
            <a:headEnd/>
            <a:tailEnd type="triangle" w="med" len="med"/>
          </a:ln>
        </p:spPr>
        <p:txBody>
          <a:bodyPr wrap="none" anchor="ctr"/>
          <a:lstStyle/>
          <a:p>
            <a:endParaRPr lang="en-US"/>
          </a:p>
        </p:txBody>
      </p:sp>
      <p:graphicFrame>
        <p:nvGraphicFramePr>
          <p:cNvPr id="26" name="Object 190"/>
          <p:cNvGraphicFramePr>
            <a:graphicFrameLocks noChangeAspect="1"/>
          </p:cNvGraphicFramePr>
          <p:nvPr>
            <p:extLst>
              <p:ext uri="{D42A27DB-BD31-4B8C-83A1-F6EECF244321}">
                <p14:modId xmlns:p14="http://schemas.microsoft.com/office/powerpoint/2010/main" val="537179165"/>
              </p:ext>
            </p:extLst>
          </p:nvPr>
        </p:nvGraphicFramePr>
        <p:xfrm>
          <a:off x="3249613" y="924595"/>
          <a:ext cx="293687" cy="409575"/>
        </p:xfrm>
        <a:graphic>
          <a:graphicData uri="http://schemas.openxmlformats.org/presentationml/2006/ole">
            <mc:AlternateContent xmlns:mc="http://schemas.openxmlformats.org/markup-compatibility/2006">
              <mc:Choice xmlns:v="urn:schemas-microsoft-com:vml" Requires="v">
                <p:oleObj spid="_x0000_s38314" name="Equation" r:id="rId20" imgW="143104" imgH="152196" progId="Equation.3">
                  <p:embed/>
                </p:oleObj>
              </mc:Choice>
              <mc:Fallback>
                <p:oleObj name="Equation" r:id="rId20" imgW="143104" imgH="152196"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49613" y="924595"/>
                        <a:ext cx="293687"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Line 57"/>
          <p:cNvSpPr>
            <a:spLocks noChangeShapeType="1"/>
          </p:cNvSpPr>
          <p:nvPr/>
        </p:nvSpPr>
        <p:spPr bwMode="auto">
          <a:xfrm rot="5400000">
            <a:off x="3102769" y="2260477"/>
            <a:ext cx="1563687" cy="0"/>
          </a:xfrm>
          <a:prstGeom prst="line">
            <a:avLst/>
          </a:prstGeom>
          <a:noFill/>
          <a:ln w="38100">
            <a:solidFill>
              <a:schemeClr val="tx1"/>
            </a:solidFill>
            <a:round/>
            <a:headEnd/>
            <a:tailEnd type="triangle" w="med" len="med"/>
          </a:ln>
        </p:spPr>
        <p:txBody>
          <a:bodyPr wrap="none" anchor="ctr"/>
          <a:lstStyle/>
          <a:p>
            <a:endParaRPr lang="en-US"/>
          </a:p>
        </p:txBody>
      </p:sp>
      <p:graphicFrame>
        <p:nvGraphicFramePr>
          <p:cNvPr id="28" name="Object 191"/>
          <p:cNvGraphicFramePr>
            <a:graphicFrameLocks noChangeAspect="1"/>
          </p:cNvGraphicFramePr>
          <p:nvPr>
            <p:extLst>
              <p:ext uri="{D42A27DB-BD31-4B8C-83A1-F6EECF244321}">
                <p14:modId xmlns:p14="http://schemas.microsoft.com/office/powerpoint/2010/main" val="681194719"/>
              </p:ext>
            </p:extLst>
          </p:nvPr>
        </p:nvGraphicFramePr>
        <p:xfrm>
          <a:off x="3567113" y="2772445"/>
          <a:ext cx="292100" cy="409575"/>
        </p:xfrm>
        <a:graphic>
          <a:graphicData uri="http://schemas.openxmlformats.org/presentationml/2006/ole">
            <mc:AlternateContent xmlns:mc="http://schemas.openxmlformats.org/markup-compatibility/2006">
              <mc:Choice xmlns:v="urn:schemas-microsoft-com:vml" Requires="v">
                <p:oleObj spid="_x0000_s38315" name="Equation" r:id="rId22" imgW="143104" imgH="152196" progId="Equation.3">
                  <p:embed/>
                </p:oleObj>
              </mc:Choice>
              <mc:Fallback>
                <p:oleObj name="Equation" r:id="rId22" imgW="143104" imgH="152196"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567113" y="2772445"/>
                        <a:ext cx="2921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Rectangle 59"/>
          <p:cNvSpPr>
            <a:spLocks noChangeArrowheads="1"/>
          </p:cNvSpPr>
          <p:nvPr/>
        </p:nvSpPr>
        <p:spPr bwMode="auto">
          <a:xfrm>
            <a:off x="6019800" y="3482058"/>
            <a:ext cx="2827338" cy="923925"/>
          </a:xfrm>
          <a:prstGeom prst="rect">
            <a:avLst/>
          </a:prstGeom>
          <a:solidFill>
            <a:srgbClr val="FF9900"/>
          </a:solidFill>
          <a:ln w="19050">
            <a:solidFill>
              <a:schemeClr val="tx1"/>
            </a:solidFill>
            <a:miter lim="800000"/>
            <a:headEnd/>
            <a:tailEnd/>
          </a:ln>
          <a:effectLst>
            <a:outerShdw dist="107763" dir="2700000" algn="ctr" rotWithShape="0">
              <a:schemeClr val="bg2"/>
            </a:outerShdw>
          </a:effectLst>
        </p:spPr>
        <p:txBody>
          <a:bodyPr anchor="ctr">
            <a:spAutoFit/>
          </a:bodyPr>
          <a:lstStyle/>
          <a:p>
            <a:pPr marL="457200" indent="-457200" eaLnBrk="0" hangingPunct="0">
              <a:defRPr/>
            </a:pPr>
            <a:r>
              <a:rPr lang="de-DE" dirty="0">
                <a:latin typeface="Arial Unicode MS" pitchFamily="34" charset="-128"/>
              </a:rPr>
              <a:t>Model is specified by</a:t>
            </a:r>
          </a:p>
          <a:p>
            <a:pPr marL="457200" indent="-457200" eaLnBrk="0" hangingPunct="0">
              <a:buFontTx/>
              <a:buAutoNum type="arabicPeriod"/>
              <a:defRPr/>
            </a:pPr>
            <a:r>
              <a:rPr lang="de-DE" dirty="0">
                <a:latin typeface="Arial Unicode MS" pitchFamily="34" charset="-128"/>
              </a:rPr>
              <a:t>Design matrix </a:t>
            </a:r>
            <a:r>
              <a:rPr lang="de-DE" i="1" dirty="0">
                <a:latin typeface="Times New Roman" pitchFamily="18" charset="0"/>
              </a:rPr>
              <a:t>X</a:t>
            </a:r>
          </a:p>
          <a:p>
            <a:pPr marL="457200" indent="-457200" eaLnBrk="0" hangingPunct="0">
              <a:buFontTx/>
              <a:buAutoNum type="arabicPeriod"/>
              <a:defRPr/>
            </a:pPr>
            <a:r>
              <a:rPr lang="de-DE" dirty="0">
                <a:latin typeface="Arial Unicode MS" pitchFamily="34" charset="-128"/>
              </a:rPr>
              <a:t>Assumptions about </a:t>
            </a:r>
            <a:r>
              <a:rPr lang="de-DE" i="1" dirty="0">
                <a:latin typeface="Times New Roman" pitchFamily="18" charset="0"/>
              </a:rPr>
              <a:t>e</a:t>
            </a:r>
            <a:endParaRPr lang="en-GB" i="1" dirty="0">
              <a:latin typeface="Times New Roman" pitchFamily="18" charset="0"/>
            </a:endParaRPr>
          </a:p>
        </p:txBody>
      </p:sp>
      <p:sp>
        <p:nvSpPr>
          <p:cNvPr id="30" name="Rectangle 60"/>
          <p:cNvSpPr>
            <a:spLocks noChangeArrowheads="1"/>
          </p:cNvSpPr>
          <p:nvPr/>
        </p:nvSpPr>
        <p:spPr bwMode="auto">
          <a:xfrm>
            <a:off x="6019800" y="4601245"/>
            <a:ext cx="2503488" cy="922338"/>
          </a:xfrm>
          <a:prstGeom prst="rect">
            <a:avLst/>
          </a:prstGeom>
          <a:solidFill>
            <a:srgbClr val="FF9900"/>
          </a:solidFill>
          <a:ln w="19050">
            <a:solidFill>
              <a:schemeClr val="tx1"/>
            </a:solidFill>
            <a:miter lim="800000"/>
            <a:headEnd/>
            <a:tailEnd/>
          </a:ln>
          <a:effectLst>
            <a:outerShdw dist="107763" dir="2700000" algn="ctr" rotWithShape="0">
              <a:schemeClr val="bg2"/>
            </a:outerShdw>
          </a:effectLst>
        </p:spPr>
        <p:txBody>
          <a:bodyPr anchor="ctr">
            <a:spAutoFit/>
          </a:bodyPr>
          <a:lstStyle/>
          <a:p>
            <a:pPr eaLnBrk="0" hangingPunct="0">
              <a:defRPr/>
            </a:pPr>
            <a:r>
              <a:rPr lang="de-DE" i="1" dirty="0">
                <a:latin typeface="Arial Unicode MS" pitchFamily="34" charset="-128"/>
              </a:rPr>
              <a:t>N</a:t>
            </a:r>
            <a:r>
              <a:rPr lang="de-DE" dirty="0">
                <a:latin typeface="Arial Unicode MS" pitchFamily="34" charset="-128"/>
              </a:rPr>
              <a:t>: number of scans</a:t>
            </a:r>
          </a:p>
          <a:p>
            <a:pPr eaLnBrk="0" hangingPunct="0">
              <a:defRPr/>
            </a:pPr>
            <a:r>
              <a:rPr lang="de-DE" i="1" dirty="0">
                <a:latin typeface="Arial Unicode MS" pitchFamily="34" charset="-128"/>
              </a:rPr>
              <a:t>p</a:t>
            </a:r>
            <a:r>
              <a:rPr lang="de-DE" dirty="0">
                <a:latin typeface="Arial Unicode MS" pitchFamily="34" charset="-128"/>
              </a:rPr>
              <a:t>: number of regressors</a:t>
            </a:r>
          </a:p>
        </p:txBody>
      </p:sp>
      <p:graphicFrame>
        <p:nvGraphicFramePr>
          <p:cNvPr id="31" name="Object 192"/>
          <p:cNvGraphicFramePr>
            <a:graphicFrameLocks noChangeAspect="1"/>
          </p:cNvGraphicFramePr>
          <p:nvPr>
            <p:extLst>
              <p:ext uri="{D42A27DB-BD31-4B8C-83A1-F6EECF244321}">
                <p14:modId xmlns:p14="http://schemas.microsoft.com/office/powerpoint/2010/main" val="2377522271"/>
              </p:ext>
            </p:extLst>
          </p:nvPr>
        </p:nvGraphicFramePr>
        <p:xfrm>
          <a:off x="6013450" y="1319883"/>
          <a:ext cx="2551113" cy="819150"/>
        </p:xfrm>
        <a:graphic>
          <a:graphicData uri="http://schemas.openxmlformats.org/presentationml/2006/ole">
            <mc:AlternateContent xmlns:mc="http://schemas.openxmlformats.org/markup-compatibility/2006">
              <mc:Choice xmlns:v="urn:schemas-microsoft-com:vml" Requires="v">
                <p:oleObj spid="_x0000_s38316" name="Equation" r:id="rId24" imgW="710891" imgH="203112" progId="Equation.3">
                  <p:embed/>
                </p:oleObj>
              </mc:Choice>
              <mc:Fallback>
                <p:oleObj name="Equation" r:id="rId24" imgW="710891" imgH="203112"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013450" y="1319883"/>
                        <a:ext cx="2551113" cy="819150"/>
                      </a:xfrm>
                      <a:prstGeom prst="rect">
                        <a:avLst/>
                      </a:prstGeom>
                      <a:solidFill>
                        <a:schemeClr val="bg1"/>
                      </a:solidFill>
                      <a:ln w="19050">
                        <a:solidFill>
                          <a:schemeClr val="tx1"/>
                        </a:solidFill>
                        <a:miter lim="800000"/>
                        <a:headEnd/>
                        <a:tailEnd/>
                      </a:ln>
                      <a:effectLst>
                        <a:outerShdw dist="107763" dir="2700000" algn="ctr" rotWithShape="0">
                          <a:srgbClr val="808080">
                            <a:alpha val="50000"/>
                          </a:srgbClr>
                        </a:outerShdw>
                      </a:effectLst>
                    </p:spPr>
                  </p:pic>
                </p:oleObj>
              </mc:Fallback>
            </mc:AlternateContent>
          </a:graphicData>
        </a:graphic>
      </p:graphicFrame>
      <p:sp>
        <p:nvSpPr>
          <p:cNvPr id="32" name="Text Box 62"/>
          <p:cNvSpPr txBox="1">
            <a:spLocks noChangeArrowheads="1"/>
          </p:cNvSpPr>
          <p:nvPr/>
        </p:nvSpPr>
        <p:spPr bwMode="auto">
          <a:xfrm>
            <a:off x="812800" y="5895677"/>
            <a:ext cx="7499350" cy="701675"/>
          </a:xfrm>
          <a:prstGeom prst="rect">
            <a:avLst/>
          </a:prstGeom>
          <a:noFill/>
          <a:ln w="9525">
            <a:noFill/>
            <a:miter lim="800000"/>
            <a:headEnd/>
            <a:tailEnd/>
          </a:ln>
        </p:spPr>
        <p:txBody>
          <a:bodyPr>
            <a:spAutoFit/>
          </a:bodyPr>
          <a:lstStyle/>
          <a:p>
            <a:pPr algn="ctr" eaLnBrk="0" hangingPunct="0"/>
            <a:r>
              <a:rPr lang="en-GB" sz="2000">
                <a:latin typeface="Arial Unicode MS" pitchFamily="34" charset="-128"/>
              </a:rPr>
              <a:t>The design matrix embodies all available knowledge about experimentally controlled factors and potential confounds.</a:t>
            </a:r>
            <a:endParaRPr lang="en-GB" sz="2000">
              <a:latin typeface="Arial Unicode MS" pitchFamily="34" charset="-128"/>
              <a:sym typeface="Symbol" pitchFamily="18" charset="2"/>
            </a:endParaRPr>
          </a:p>
        </p:txBody>
      </p:sp>
      <p:graphicFrame>
        <p:nvGraphicFramePr>
          <p:cNvPr id="33" name="Object 193"/>
          <p:cNvGraphicFramePr>
            <a:graphicFrameLocks noChangeAspect="1"/>
          </p:cNvGraphicFramePr>
          <p:nvPr>
            <p:extLst>
              <p:ext uri="{D42A27DB-BD31-4B8C-83A1-F6EECF244321}">
                <p14:modId xmlns:p14="http://schemas.microsoft.com/office/powerpoint/2010/main" val="883598029"/>
              </p:ext>
            </p:extLst>
          </p:nvPr>
        </p:nvGraphicFramePr>
        <p:xfrm>
          <a:off x="6018213" y="2345408"/>
          <a:ext cx="2816225" cy="838200"/>
        </p:xfrm>
        <a:graphic>
          <a:graphicData uri="http://schemas.openxmlformats.org/presentationml/2006/ole">
            <mc:AlternateContent xmlns:mc="http://schemas.openxmlformats.org/markup-compatibility/2006">
              <mc:Choice xmlns:v="urn:schemas-microsoft-com:vml" Requires="v">
                <p:oleObj spid="_x0000_s38317" name="Equation" r:id="rId26" imgW="863225" imgH="228501" progId="Equation.3">
                  <p:embed/>
                </p:oleObj>
              </mc:Choice>
              <mc:Fallback>
                <p:oleObj name="Equation" r:id="rId26" imgW="863225" imgH="228501"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018213" y="2345408"/>
                        <a:ext cx="2816225" cy="838200"/>
                      </a:xfrm>
                      <a:prstGeom prst="rect">
                        <a:avLst/>
                      </a:prstGeom>
                      <a:solidFill>
                        <a:schemeClr val="bg1"/>
                      </a:solidFill>
                      <a:ln w="19050">
                        <a:solidFill>
                          <a:schemeClr val="tx1"/>
                        </a:solidFill>
                        <a:miter lim="800000"/>
                        <a:headEnd/>
                        <a:tailEnd/>
                      </a:ln>
                      <a:effectLst>
                        <a:outerShdw dist="107763" dir="2700000" algn="ctr" rotWithShape="0">
                          <a:srgbClr val="808080">
                            <a:alpha val="50000"/>
                          </a:srgbClr>
                        </a:outerShdw>
                      </a:effectLst>
                    </p:spPr>
                  </p:pic>
                </p:oleObj>
              </mc:Fallback>
            </mc:AlternateContent>
          </a:graphicData>
        </a:graphic>
      </p:graphicFrame>
    </p:spTree>
    <p:extLst>
      <p:ext uri="{BB962C8B-B14F-4D97-AF65-F5344CB8AC3E}">
        <p14:creationId xmlns:p14="http://schemas.microsoft.com/office/powerpoint/2010/main" val="8206976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47861"/>
            <a:ext cx="8712968" cy="5289451"/>
          </a:xfrm>
        </p:spPr>
        <p:txBody>
          <a:bodyPr/>
          <a:lstStyle/>
          <a:p>
            <a:pPr algn="just">
              <a:buFontTx/>
              <a:buChar char="-"/>
            </a:pPr>
            <a:r>
              <a:rPr lang="en-GB" sz="1800" dirty="0" smtClean="0"/>
              <a:t>System of equations are very common in science and mathematics</a:t>
            </a:r>
          </a:p>
          <a:p>
            <a:pPr algn="just">
              <a:buFontTx/>
              <a:buChar char="-"/>
            </a:pPr>
            <a:r>
              <a:rPr lang="en-GB" sz="1800" dirty="0" smtClean="0"/>
              <a:t>Matrices </a:t>
            </a:r>
            <a:r>
              <a:rPr lang="en-GB" sz="1800" dirty="0"/>
              <a:t>are a compact and convenient way of writing down systems of linear </a:t>
            </a:r>
            <a:r>
              <a:rPr lang="en-GB" sz="1800" dirty="0" smtClean="0"/>
              <a:t>equations</a:t>
            </a:r>
          </a:p>
          <a:p>
            <a:pPr algn="just">
              <a:buFontTx/>
              <a:buChar char="-"/>
            </a:pPr>
            <a:r>
              <a:rPr lang="en-GB" sz="1800" dirty="0" smtClean="0"/>
              <a:t>They allow for computational implementations</a:t>
            </a:r>
          </a:p>
          <a:p>
            <a:pPr algn="just">
              <a:buFontTx/>
              <a:buChar char="-"/>
            </a:pPr>
            <a:endParaRPr lang="en-GB" sz="1800" dirty="0"/>
          </a:p>
          <a:p>
            <a:pPr marL="0" indent="0">
              <a:buNone/>
            </a:pPr>
            <a:r>
              <a:rPr lang="en-GB" sz="2000" b="1" dirty="0" smtClean="0"/>
              <a:t>Time-series in one single voxel</a:t>
            </a:r>
            <a:endParaRPr lang="en-GB" sz="2000" b="1" dirty="0"/>
          </a:p>
        </p:txBody>
      </p:sp>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Linear Algebra </a:t>
            </a:r>
            <a:r>
              <a:rPr lang="en-GB" sz="2400" dirty="0">
                <a:solidFill>
                  <a:schemeClr val="bg1"/>
                </a:solidFill>
              </a:rPr>
              <a:t>– What is a matrix?</a:t>
            </a:r>
          </a:p>
        </p:txBody>
      </p:sp>
      <p:grpSp>
        <p:nvGrpSpPr>
          <p:cNvPr id="17" name="Group 16"/>
          <p:cNvGrpSpPr/>
          <p:nvPr/>
        </p:nvGrpSpPr>
        <p:grpSpPr>
          <a:xfrm>
            <a:off x="683568" y="3180875"/>
            <a:ext cx="5040560" cy="1544269"/>
            <a:chOff x="683568" y="3180875"/>
            <a:chExt cx="5040560" cy="1544269"/>
          </a:xfrm>
        </p:grpSpPr>
        <mc:AlternateContent xmlns:mc="http://schemas.openxmlformats.org/markup-compatibility/2006" xmlns:a14="http://schemas.microsoft.com/office/drawing/2010/main">
          <mc:Choice Requires="a14">
            <p:sp>
              <p:nvSpPr>
                <p:cNvPr id="6" name="TextBox 5"/>
                <p:cNvSpPr txBox="1"/>
                <p:nvPr/>
              </p:nvSpPr>
              <p:spPr>
                <a:xfrm>
                  <a:off x="683568" y="3180875"/>
                  <a:ext cx="5040560" cy="15442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a:latin typeface="Cambria Math"/>
                              </a:rPr>
                              <m:t>𝑌</m:t>
                            </m:r>
                          </m:e>
                          <m:sub>
                            <m:r>
                              <a:rPr lang="en-GB" b="0" i="1" smtClean="0">
                                <a:latin typeface="Cambria Math"/>
                              </a:rPr>
                              <m:t>1</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1</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1</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i="1">
                                <a:latin typeface="Cambria Math"/>
                              </a:rPr>
                              <m:t>𝑗</m:t>
                            </m:r>
                          </m:sub>
                        </m:sSub>
                        <m:r>
                          <a:rPr lang="en-GB" i="1">
                            <a:latin typeface="Cambria Math"/>
                          </a:rPr>
                          <m:t>=</m:t>
                        </m:r>
                        <m:sSub>
                          <m:sSubPr>
                            <m:ctrlPr>
                              <a:rPr lang="en-GB" i="1">
                                <a:latin typeface="Cambria Math"/>
                              </a:rPr>
                            </m:ctrlPr>
                          </m:sSubPr>
                          <m:e>
                            <m:r>
                              <a:rPr lang="en-GB" i="1">
                                <a:latin typeface="Cambria Math"/>
                              </a:rPr>
                              <m:t>𝑥</m:t>
                            </m:r>
                          </m:e>
                          <m:sub>
                            <m:r>
                              <a:rPr lang="en-GB" i="1">
                                <a:latin typeface="Cambria Math"/>
                              </a:rPr>
                              <m:t>𝑗</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𝑗</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b="0" i="1" smtClean="0">
                                <a:latin typeface="Cambria Math"/>
                              </a:rPr>
                              <m:t>𝐽</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𝐽</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𝐽</m:t>
                            </m:r>
                          </m:sub>
                        </m:sSub>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683568" y="3180875"/>
                  <a:ext cx="5040560" cy="1544269"/>
                </a:xfrm>
                <a:prstGeom prst="rect">
                  <a:avLst/>
                </a:prstGeom>
                <a:blipFill rotWithShape="1">
                  <a:blip r:embed="rId2"/>
                  <a:stretch>
                    <a:fillRect/>
                  </a:stretch>
                </a:blipFill>
              </p:spPr>
              <p:txBody>
                <a:bodyPr/>
                <a:lstStyle/>
                <a:p>
                  <a:r>
                    <a:rPr lang="en-GB">
                      <a:noFill/>
                    </a:rPr>
                    <a:t> </a:t>
                  </a:r>
                </a:p>
              </p:txBody>
            </p:sp>
          </mc:Fallback>
        </mc:AlternateContent>
        <p:sp>
          <p:nvSpPr>
            <p:cNvPr id="7" name="TextBox 6"/>
            <p:cNvSpPr txBox="1"/>
            <p:nvPr/>
          </p:nvSpPr>
          <p:spPr>
            <a:xfrm rot="16200000">
              <a:off x="858942" y="3532365"/>
              <a:ext cx="288032" cy="369332"/>
            </a:xfrm>
            <a:prstGeom prst="rect">
              <a:avLst/>
            </a:prstGeom>
            <a:noFill/>
          </p:spPr>
          <p:txBody>
            <a:bodyPr wrap="square" rtlCol="0">
              <a:spAutoFit/>
            </a:bodyPr>
            <a:lstStyle/>
            <a:p>
              <a:r>
                <a:rPr lang="en-GB" dirty="0" smtClean="0"/>
                <a:t>…</a:t>
              </a:r>
              <a:endParaRPr lang="en-GB" dirty="0"/>
            </a:p>
          </p:txBody>
        </p:sp>
        <p:sp>
          <p:nvSpPr>
            <p:cNvPr id="8" name="TextBox 7"/>
            <p:cNvSpPr txBox="1"/>
            <p:nvPr/>
          </p:nvSpPr>
          <p:spPr>
            <a:xfrm rot="16200000">
              <a:off x="868234" y="4108430"/>
              <a:ext cx="288032" cy="369332"/>
            </a:xfrm>
            <a:prstGeom prst="rect">
              <a:avLst/>
            </a:prstGeom>
            <a:noFill/>
          </p:spPr>
          <p:txBody>
            <a:bodyPr wrap="square" rtlCol="0">
              <a:spAutoFit/>
            </a:bodyPr>
            <a:lstStyle/>
            <a:p>
              <a:r>
                <a:rPr lang="en-GB" dirty="0" smtClean="0"/>
                <a:t>…</a:t>
              </a:r>
              <a:endParaRPr lang="en-GB" dirty="0"/>
            </a:p>
          </p:txBody>
        </p:sp>
        <p:sp>
          <p:nvSpPr>
            <p:cNvPr id="9" name="TextBox 8"/>
            <p:cNvSpPr txBox="1"/>
            <p:nvPr/>
          </p:nvSpPr>
          <p:spPr>
            <a:xfrm rot="16200000">
              <a:off x="1641738" y="3532366"/>
              <a:ext cx="288032" cy="369332"/>
            </a:xfrm>
            <a:prstGeom prst="rect">
              <a:avLst/>
            </a:prstGeom>
            <a:noFill/>
          </p:spPr>
          <p:txBody>
            <a:bodyPr wrap="square" rtlCol="0">
              <a:spAutoFit/>
            </a:bodyPr>
            <a:lstStyle/>
            <a:p>
              <a:r>
                <a:rPr lang="en-GB" dirty="0" smtClean="0"/>
                <a:t>…</a:t>
              </a:r>
              <a:endParaRPr lang="en-GB" dirty="0"/>
            </a:p>
          </p:txBody>
        </p:sp>
        <p:sp>
          <p:nvSpPr>
            <p:cNvPr id="10" name="TextBox 9"/>
            <p:cNvSpPr txBox="1"/>
            <p:nvPr/>
          </p:nvSpPr>
          <p:spPr>
            <a:xfrm rot="16200000">
              <a:off x="1651030" y="4108431"/>
              <a:ext cx="288032" cy="369332"/>
            </a:xfrm>
            <a:prstGeom prst="rect">
              <a:avLst/>
            </a:prstGeom>
            <a:noFill/>
          </p:spPr>
          <p:txBody>
            <a:bodyPr wrap="square" rtlCol="0">
              <a:spAutoFit/>
            </a:bodyPr>
            <a:lstStyle/>
            <a:p>
              <a:r>
                <a:rPr lang="en-GB" dirty="0" smtClean="0"/>
                <a:t>…</a:t>
              </a:r>
              <a:endParaRPr lang="en-GB" dirty="0"/>
            </a:p>
          </p:txBody>
        </p:sp>
        <p:sp>
          <p:nvSpPr>
            <p:cNvPr id="11" name="TextBox 10"/>
            <p:cNvSpPr txBox="1"/>
            <p:nvPr/>
          </p:nvSpPr>
          <p:spPr>
            <a:xfrm rot="16200000">
              <a:off x="3009890" y="3532366"/>
              <a:ext cx="288032" cy="369332"/>
            </a:xfrm>
            <a:prstGeom prst="rect">
              <a:avLst/>
            </a:prstGeom>
            <a:noFill/>
          </p:spPr>
          <p:txBody>
            <a:bodyPr wrap="square" rtlCol="0">
              <a:spAutoFit/>
            </a:bodyPr>
            <a:lstStyle/>
            <a:p>
              <a:r>
                <a:rPr lang="en-GB" dirty="0" smtClean="0"/>
                <a:t>…</a:t>
              </a:r>
              <a:endParaRPr lang="en-GB" dirty="0"/>
            </a:p>
          </p:txBody>
        </p:sp>
        <p:sp>
          <p:nvSpPr>
            <p:cNvPr id="12" name="TextBox 11"/>
            <p:cNvSpPr txBox="1"/>
            <p:nvPr/>
          </p:nvSpPr>
          <p:spPr>
            <a:xfrm rot="16200000">
              <a:off x="3019182" y="4108431"/>
              <a:ext cx="288032" cy="369332"/>
            </a:xfrm>
            <a:prstGeom prst="rect">
              <a:avLst/>
            </a:prstGeom>
            <a:noFill/>
          </p:spPr>
          <p:txBody>
            <a:bodyPr wrap="square" rtlCol="0">
              <a:spAutoFit/>
            </a:bodyPr>
            <a:lstStyle/>
            <a:p>
              <a:r>
                <a:rPr lang="en-GB" dirty="0" smtClean="0"/>
                <a:t>…</a:t>
              </a:r>
              <a:endParaRPr lang="en-GB" dirty="0"/>
            </a:p>
          </p:txBody>
        </p:sp>
        <p:sp>
          <p:nvSpPr>
            <p:cNvPr id="13" name="TextBox 12"/>
            <p:cNvSpPr txBox="1"/>
            <p:nvPr/>
          </p:nvSpPr>
          <p:spPr>
            <a:xfrm rot="16200000">
              <a:off x="4468634" y="3532366"/>
              <a:ext cx="288032" cy="369332"/>
            </a:xfrm>
            <a:prstGeom prst="rect">
              <a:avLst/>
            </a:prstGeom>
            <a:noFill/>
          </p:spPr>
          <p:txBody>
            <a:bodyPr wrap="square" rtlCol="0">
              <a:spAutoFit/>
            </a:bodyPr>
            <a:lstStyle/>
            <a:p>
              <a:r>
                <a:rPr lang="en-GB" dirty="0" smtClean="0"/>
                <a:t>…</a:t>
              </a:r>
              <a:endParaRPr lang="en-GB" dirty="0"/>
            </a:p>
          </p:txBody>
        </p:sp>
        <p:sp>
          <p:nvSpPr>
            <p:cNvPr id="14" name="TextBox 13"/>
            <p:cNvSpPr txBox="1"/>
            <p:nvPr/>
          </p:nvSpPr>
          <p:spPr>
            <a:xfrm rot="16200000">
              <a:off x="4477926" y="4108431"/>
              <a:ext cx="288032" cy="369332"/>
            </a:xfrm>
            <a:prstGeom prst="rect">
              <a:avLst/>
            </a:prstGeom>
            <a:noFill/>
          </p:spPr>
          <p:txBody>
            <a:bodyPr wrap="square" rtlCol="0">
              <a:spAutoFit/>
            </a:bodyPr>
            <a:lstStyle/>
            <a:p>
              <a:r>
                <a:rPr lang="en-GB" dirty="0" smtClean="0"/>
                <a:t>…</a:t>
              </a:r>
              <a:endParaRPr lang="en-GB" dirty="0"/>
            </a:p>
          </p:txBody>
        </p:sp>
        <p:sp>
          <p:nvSpPr>
            <p:cNvPr id="15" name="TextBox 14"/>
            <p:cNvSpPr txBox="1"/>
            <p:nvPr/>
          </p:nvSpPr>
          <p:spPr>
            <a:xfrm rot="16200000">
              <a:off x="5188714" y="3532367"/>
              <a:ext cx="288032" cy="369332"/>
            </a:xfrm>
            <a:prstGeom prst="rect">
              <a:avLst/>
            </a:prstGeom>
            <a:noFill/>
          </p:spPr>
          <p:txBody>
            <a:bodyPr wrap="square" rtlCol="0">
              <a:spAutoFit/>
            </a:bodyPr>
            <a:lstStyle/>
            <a:p>
              <a:r>
                <a:rPr lang="en-GB" dirty="0" smtClean="0"/>
                <a:t>…</a:t>
              </a:r>
              <a:endParaRPr lang="en-GB" dirty="0"/>
            </a:p>
          </p:txBody>
        </p:sp>
        <p:sp>
          <p:nvSpPr>
            <p:cNvPr id="16" name="TextBox 15"/>
            <p:cNvSpPr txBox="1"/>
            <p:nvPr/>
          </p:nvSpPr>
          <p:spPr>
            <a:xfrm rot="16200000">
              <a:off x="5198006" y="4108432"/>
              <a:ext cx="288032" cy="369332"/>
            </a:xfrm>
            <a:prstGeom prst="rect">
              <a:avLst/>
            </a:prstGeom>
            <a:noFill/>
          </p:spPr>
          <p:txBody>
            <a:bodyPr wrap="square" rtlCol="0">
              <a:spAutoFit/>
            </a:bodyPr>
            <a:lstStyle/>
            <a:p>
              <a:r>
                <a:rPr lang="en-GB" dirty="0" smtClean="0"/>
                <a:t>…</a:t>
              </a:r>
              <a:endParaRPr lang="en-GB" dirty="0"/>
            </a:p>
          </p:txBody>
        </p:sp>
      </p:grpSp>
      <p:sp>
        <p:nvSpPr>
          <p:cNvPr id="21" name="TextBox 20"/>
          <p:cNvSpPr txBox="1"/>
          <p:nvPr/>
        </p:nvSpPr>
        <p:spPr>
          <a:xfrm>
            <a:off x="420179" y="5080656"/>
            <a:ext cx="5467454" cy="1200329"/>
          </a:xfrm>
          <a:prstGeom prst="rect">
            <a:avLst/>
          </a:prstGeom>
          <a:noFill/>
        </p:spPr>
        <p:txBody>
          <a:bodyPr wrap="square" rtlCol="0">
            <a:spAutoFit/>
          </a:bodyPr>
          <a:lstStyle/>
          <a:p>
            <a:r>
              <a:rPr lang="en-GB" i="1" dirty="0" err="1" smtClean="0"/>
              <a:t>Y</a:t>
            </a:r>
            <a:r>
              <a:rPr lang="en-GB" i="1" baseline="-25000" dirty="0" err="1" smtClean="0"/>
              <a:t>j</a:t>
            </a:r>
            <a:r>
              <a:rPr lang="en-GB" i="1" dirty="0" smtClean="0"/>
              <a:t> – intensity in one voxel at time/scan j</a:t>
            </a:r>
          </a:p>
          <a:p>
            <a:r>
              <a:rPr lang="en-GB" i="1" dirty="0" err="1" smtClean="0"/>
              <a:t>x</a:t>
            </a:r>
            <a:r>
              <a:rPr lang="en-GB" i="1" baseline="-25000" dirty="0" err="1" smtClean="0"/>
              <a:t>ji</a:t>
            </a:r>
            <a:r>
              <a:rPr lang="en-GB" i="1" dirty="0" smtClean="0"/>
              <a:t> – value of </a:t>
            </a:r>
            <a:r>
              <a:rPr lang="en-GB" i="1" dirty="0" err="1" smtClean="0"/>
              <a:t>regressor</a:t>
            </a:r>
            <a:r>
              <a:rPr lang="en-GB" i="1" dirty="0" smtClean="0"/>
              <a:t> </a:t>
            </a:r>
            <a:r>
              <a:rPr lang="en-GB" i="1" dirty="0" err="1" smtClean="0"/>
              <a:t>i</a:t>
            </a:r>
            <a:r>
              <a:rPr lang="en-GB" i="1" dirty="0" smtClean="0"/>
              <a:t> at time/scan j</a:t>
            </a:r>
          </a:p>
          <a:p>
            <a:r>
              <a:rPr lang="en-GB" i="1" dirty="0" smtClean="0">
                <a:latin typeface="Arial" pitchFamily="34" charset="0"/>
                <a:cs typeface="Arial" pitchFamily="34" charset="0"/>
              </a:rPr>
              <a:t>β</a:t>
            </a:r>
            <a:r>
              <a:rPr lang="en-GB" i="1" baseline="-25000" dirty="0" err="1" smtClean="0">
                <a:latin typeface="Arial" pitchFamily="34" charset="0"/>
                <a:cs typeface="Arial" pitchFamily="34" charset="0"/>
              </a:rPr>
              <a:t>i</a:t>
            </a:r>
            <a:r>
              <a:rPr lang="en-GB" i="1" dirty="0" smtClean="0">
                <a:latin typeface="Arial" pitchFamily="34" charset="0"/>
                <a:cs typeface="Arial" pitchFamily="34" charset="0"/>
              </a:rPr>
              <a:t> – </a:t>
            </a:r>
            <a:r>
              <a:rPr lang="en-GB" i="1" dirty="0" smtClean="0">
                <a:latin typeface="+mj-lt"/>
                <a:cs typeface="Arial" pitchFamily="34" charset="0"/>
              </a:rPr>
              <a:t>value of beta parameter for </a:t>
            </a:r>
            <a:r>
              <a:rPr lang="en-GB" i="1" dirty="0" err="1" smtClean="0">
                <a:latin typeface="+mj-lt"/>
                <a:cs typeface="Arial" pitchFamily="34" charset="0"/>
              </a:rPr>
              <a:t>regressor</a:t>
            </a:r>
            <a:r>
              <a:rPr lang="en-GB" i="1" dirty="0" smtClean="0">
                <a:latin typeface="+mj-lt"/>
                <a:cs typeface="Arial" pitchFamily="34" charset="0"/>
              </a:rPr>
              <a:t> </a:t>
            </a:r>
            <a:r>
              <a:rPr lang="en-GB" i="1" dirty="0" err="1" smtClean="0">
                <a:latin typeface="+mj-lt"/>
                <a:cs typeface="Arial" pitchFamily="34" charset="0"/>
              </a:rPr>
              <a:t>i</a:t>
            </a:r>
            <a:endParaRPr lang="en-GB" i="1" dirty="0" smtClean="0">
              <a:latin typeface="+mj-lt"/>
              <a:cs typeface="Arial" pitchFamily="34" charset="0"/>
            </a:endParaRPr>
          </a:p>
          <a:p>
            <a:r>
              <a:rPr lang="en-GB" i="1" dirty="0" err="1" smtClean="0">
                <a:latin typeface="+mj-lt"/>
                <a:cs typeface="Arial" pitchFamily="34" charset="0"/>
              </a:rPr>
              <a:t>ε</a:t>
            </a:r>
            <a:r>
              <a:rPr lang="en-GB" i="1" baseline="-25000" dirty="0" err="1" smtClean="0">
                <a:latin typeface="+mj-lt"/>
                <a:cs typeface="Arial" pitchFamily="34" charset="0"/>
              </a:rPr>
              <a:t>j</a:t>
            </a:r>
            <a:r>
              <a:rPr lang="en-GB" i="1" dirty="0" smtClean="0">
                <a:latin typeface="+mj-lt"/>
                <a:cs typeface="Arial" pitchFamily="34" charset="0"/>
              </a:rPr>
              <a:t> – error term associated with the </a:t>
            </a:r>
            <a:r>
              <a:rPr lang="en-GB" i="1" dirty="0" err="1" smtClean="0">
                <a:latin typeface="+mj-lt"/>
                <a:cs typeface="Arial" pitchFamily="34" charset="0"/>
              </a:rPr>
              <a:t>jth</a:t>
            </a:r>
            <a:r>
              <a:rPr lang="en-GB" i="1" dirty="0">
                <a:latin typeface="+mj-lt"/>
                <a:cs typeface="Arial" pitchFamily="34" charset="0"/>
              </a:rPr>
              <a:t> </a:t>
            </a:r>
            <a:r>
              <a:rPr lang="en-GB" i="1" dirty="0" smtClean="0">
                <a:latin typeface="+mj-lt"/>
                <a:cs typeface="Arial" pitchFamily="34" charset="0"/>
              </a:rPr>
              <a:t>scan</a:t>
            </a:r>
            <a:endParaRPr lang="en-GB" i="1" dirty="0">
              <a:latin typeface="Arial" pitchFamily="34" charset="0"/>
              <a:cs typeface="Arial" pitchFamily="34" charset="0"/>
            </a:endParaRPr>
          </a:p>
        </p:txBody>
      </p:sp>
      <p:grpSp>
        <p:nvGrpSpPr>
          <p:cNvPr id="37" name="Group 36"/>
          <p:cNvGrpSpPr/>
          <p:nvPr/>
        </p:nvGrpSpPr>
        <p:grpSpPr>
          <a:xfrm>
            <a:off x="6012160" y="2943922"/>
            <a:ext cx="2578224" cy="2573310"/>
            <a:chOff x="6444208" y="2815123"/>
            <a:chExt cx="2578224" cy="2573310"/>
          </a:xfrm>
        </p:grpSpPr>
        <p:pic>
          <p:nvPicPr>
            <p:cNvPr id="24" name="Picture 2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2815123"/>
              <a:ext cx="1143000" cy="914400"/>
            </a:xfrm>
            <a:prstGeom prst="rect">
              <a:avLst/>
            </a:prstGeom>
            <a:noFill/>
            <a:ln w="12700">
              <a:solidFill>
                <a:srgbClr val="C1CE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2632" y="2967523"/>
              <a:ext cx="1143000" cy="914400"/>
            </a:xfrm>
            <a:prstGeom prst="rect">
              <a:avLst/>
            </a:prstGeom>
            <a:noFill/>
            <a:ln w="12700">
              <a:solidFill>
                <a:srgbClr val="C1CE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5032" y="3119923"/>
              <a:ext cx="1143000" cy="914400"/>
            </a:xfrm>
            <a:prstGeom prst="rect">
              <a:avLst/>
            </a:prstGeom>
            <a:noFill/>
            <a:ln w="12700">
              <a:solidFill>
                <a:srgbClr val="C1CE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7432" y="3272323"/>
              <a:ext cx="1143000" cy="914400"/>
            </a:xfrm>
            <a:prstGeom prst="rect">
              <a:avLst/>
            </a:prstGeom>
            <a:noFill/>
            <a:ln w="12700">
              <a:solidFill>
                <a:srgbClr val="C1CE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9832" y="3424723"/>
              <a:ext cx="1143000" cy="914400"/>
            </a:xfrm>
            <a:prstGeom prst="rect">
              <a:avLst/>
            </a:prstGeom>
            <a:noFill/>
            <a:ln w="12700">
              <a:solidFill>
                <a:srgbClr val="C1CE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2232" y="3577123"/>
              <a:ext cx="1143000" cy="914400"/>
            </a:xfrm>
            <a:prstGeom prst="rect">
              <a:avLst/>
            </a:prstGeom>
            <a:noFill/>
            <a:ln w="12700">
              <a:solidFill>
                <a:srgbClr val="C1CE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4632" y="3729523"/>
              <a:ext cx="1143000" cy="914400"/>
            </a:xfrm>
            <a:prstGeom prst="rect">
              <a:avLst/>
            </a:prstGeom>
            <a:noFill/>
            <a:ln w="12700">
              <a:solidFill>
                <a:srgbClr val="C1CE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3" name="Straight Arrow Connector 32"/>
            <p:cNvCxnSpPr/>
            <p:nvPr/>
          </p:nvCxnSpPr>
          <p:spPr>
            <a:xfrm>
              <a:off x="6444208" y="3645024"/>
              <a:ext cx="1549524" cy="16561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956376" y="5080656"/>
              <a:ext cx="1066056" cy="307777"/>
            </a:xfrm>
            <a:prstGeom prst="rect">
              <a:avLst/>
            </a:prstGeom>
            <a:noFill/>
          </p:spPr>
          <p:txBody>
            <a:bodyPr wrap="square" rtlCol="0">
              <a:spAutoFit/>
            </a:bodyPr>
            <a:lstStyle/>
            <a:p>
              <a:r>
                <a:rPr lang="en-GB" sz="1400" dirty="0" smtClean="0"/>
                <a:t>time/scan</a:t>
              </a:r>
              <a:endParaRPr lang="en-GB" sz="1400" dirty="0"/>
            </a:p>
          </p:txBody>
        </p:sp>
        <p:pic>
          <p:nvPicPr>
            <p:cNvPr id="35" name="Picture 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032" y="3881923"/>
              <a:ext cx="1143000" cy="914400"/>
            </a:xfrm>
            <a:prstGeom prst="rect">
              <a:avLst/>
            </a:prstGeom>
            <a:noFill/>
            <a:ln w="12700">
              <a:solidFill>
                <a:srgbClr val="C1CE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9432" y="4034323"/>
              <a:ext cx="1143000" cy="914400"/>
            </a:xfrm>
            <a:prstGeom prst="rect">
              <a:avLst/>
            </a:prstGeom>
            <a:noFill/>
            <a:ln w="12700">
              <a:solidFill>
                <a:srgbClr val="C1CE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9885515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Projection matrix &amp; Ordinary Least Squares</a:t>
            </a:r>
            <a:endParaRPr lang="en-GB" sz="2400" dirty="0">
              <a:solidFill>
                <a:schemeClr val="bg1"/>
              </a:solidFill>
            </a:endParaRPr>
          </a:p>
        </p:txBody>
      </p:sp>
      <p:grpSp>
        <p:nvGrpSpPr>
          <p:cNvPr id="22" name="Group 21"/>
          <p:cNvGrpSpPr>
            <a:grpSpLocks noChangeAspect="1"/>
          </p:cNvGrpSpPr>
          <p:nvPr/>
        </p:nvGrpSpPr>
        <p:grpSpPr>
          <a:xfrm>
            <a:off x="296888" y="764704"/>
            <a:ext cx="3471846" cy="2559538"/>
            <a:chOff x="467544" y="867712"/>
            <a:chExt cx="4473891" cy="3298268"/>
          </a:xfrm>
        </p:grpSpPr>
        <p:sp>
          <p:nvSpPr>
            <p:cNvPr id="7" name="AutoShape 23"/>
            <p:cNvSpPr>
              <a:spLocks noChangeArrowheads="1"/>
            </p:cNvSpPr>
            <p:nvPr/>
          </p:nvSpPr>
          <p:spPr bwMode="auto">
            <a:xfrm>
              <a:off x="467544" y="2710163"/>
              <a:ext cx="4473891" cy="1394616"/>
            </a:xfrm>
            <a:prstGeom prst="parallelogram">
              <a:avLst>
                <a:gd name="adj" fmla="val 123910"/>
              </a:avLst>
            </a:prstGeom>
            <a:solidFill>
              <a:schemeClr val="bg2">
                <a:lumMod val="60000"/>
                <a:lumOff val="40000"/>
              </a:schemeClr>
            </a:solidFill>
            <a:ln w="12700">
              <a:solidFill>
                <a:schemeClr val="tx1"/>
              </a:solidFill>
              <a:miter lim="800000"/>
              <a:headEnd/>
              <a:tailEnd/>
            </a:ln>
            <a:effectLst>
              <a:outerShdw dist="107763" dir="2700000" algn="ctr" rotWithShape="0">
                <a:schemeClr val="bg2"/>
              </a:outerShdw>
            </a:effectLst>
          </p:spPr>
          <p:txBody>
            <a:bodyPr wrap="none" anchor="ctr"/>
            <a:lstStyle/>
            <a:p>
              <a:pPr eaLnBrk="0" hangingPunct="0">
                <a:defRPr/>
              </a:pPr>
              <a:endParaRPr lang="en-GB">
                <a:latin typeface="Arial" pitchFamily="34" charset="0"/>
              </a:endParaRPr>
            </a:p>
          </p:txBody>
        </p:sp>
        <p:sp>
          <p:nvSpPr>
            <p:cNvPr id="8" name="Line 24"/>
            <p:cNvSpPr>
              <a:spLocks noChangeShapeType="1"/>
            </p:cNvSpPr>
            <p:nvPr/>
          </p:nvSpPr>
          <p:spPr bwMode="auto">
            <a:xfrm flipV="1">
              <a:off x="1538032" y="1254027"/>
              <a:ext cx="1901051" cy="2335213"/>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9" name="Line 25"/>
            <p:cNvSpPr>
              <a:spLocks noChangeShapeType="1"/>
            </p:cNvSpPr>
            <p:nvPr/>
          </p:nvSpPr>
          <p:spPr bwMode="auto">
            <a:xfrm>
              <a:off x="3439083" y="1250852"/>
              <a:ext cx="0" cy="197485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0" name="Line 26"/>
            <p:cNvSpPr>
              <a:spLocks noChangeShapeType="1"/>
            </p:cNvSpPr>
            <p:nvPr/>
          </p:nvSpPr>
          <p:spPr bwMode="auto">
            <a:xfrm flipV="1">
              <a:off x="1538032" y="3225702"/>
              <a:ext cx="1901051" cy="363538"/>
            </a:xfrm>
            <a:prstGeom prst="line">
              <a:avLst/>
            </a:prstGeom>
            <a:noFill/>
            <a:ln w="12700">
              <a:solidFill>
                <a:schemeClr val="tx1"/>
              </a:solidFill>
              <a:prstDash val="lgDash"/>
              <a:round/>
              <a:headEnd type="none" w="sm" len="sm"/>
              <a:tailEnd type="none" w="sm" len="sm"/>
            </a:ln>
          </p:spPr>
          <p:txBody>
            <a:bodyPr wrap="none" anchor="ctr"/>
            <a:lstStyle/>
            <a:p>
              <a:endParaRPr lang="en-US"/>
            </a:p>
          </p:txBody>
        </p:sp>
        <p:sp>
          <p:nvSpPr>
            <p:cNvPr id="11" name="Rectangle 27"/>
            <p:cNvSpPr>
              <a:spLocks noChangeArrowheads="1"/>
            </p:cNvSpPr>
            <p:nvPr/>
          </p:nvSpPr>
          <p:spPr bwMode="auto">
            <a:xfrm>
              <a:off x="3100020" y="867712"/>
              <a:ext cx="403638" cy="519114"/>
            </a:xfrm>
            <a:prstGeom prst="rect">
              <a:avLst/>
            </a:prstGeom>
            <a:noFill/>
            <a:ln w="9525">
              <a:noFill/>
              <a:miter lim="800000"/>
              <a:headEnd/>
              <a:tailEnd/>
            </a:ln>
          </p:spPr>
          <p:txBody>
            <a:bodyPr lIns="92075" tIns="46038" rIns="92075" bIns="46038">
              <a:spAutoFit/>
            </a:bodyPr>
            <a:lstStyle/>
            <a:p>
              <a:pPr eaLnBrk="0" hangingPunct="0"/>
              <a:r>
                <a:rPr lang="en-GB" sz="2000" i="1" dirty="0">
                  <a:latin typeface="Times New Roman" pitchFamily="18" charset="0"/>
                </a:rPr>
                <a:t>y</a:t>
              </a:r>
            </a:p>
          </p:txBody>
        </p:sp>
        <p:sp>
          <p:nvSpPr>
            <p:cNvPr id="12" name="Rectangle 28"/>
            <p:cNvSpPr>
              <a:spLocks noChangeArrowheads="1"/>
            </p:cNvSpPr>
            <p:nvPr/>
          </p:nvSpPr>
          <p:spPr bwMode="auto">
            <a:xfrm>
              <a:off x="3398155" y="1869977"/>
              <a:ext cx="352831" cy="519113"/>
            </a:xfrm>
            <a:prstGeom prst="rect">
              <a:avLst/>
            </a:prstGeom>
            <a:noFill/>
            <a:ln w="9525">
              <a:noFill/>
              <a:miter lim="800000"/>
              <a:headEnd/>
              <a:tailEnd/>
            </a:ln>
          </p:spPr>
          <p:txBody>
            <a:bodyPr lIns="92075" tIns="46038" rIns="92075" bIns="46038">
              <a:spAutoFit/>
            </a:bodyPr>
            <a:lstStyle/>
            <a:p>
              <a:pPr eaLnBrk="0" hangingPunct="0"/>
              <a:r>
                <a:rPr lang="en-GB" sz="2800" i="1">
                  <a:latin typeface="Times New Roman" pitchFamily="18" charset="0"/>
                </a:rPr>
                <a:t>e</a:t>
              </a:r>
            </a:p>
          </p:txBody>
        </p:sp>
        <p:sp>
          <p:nvSpPr>
            <p:cNvPr id="14" name="Line 30"/>
            <p:cNvSpPr>
              <a:spLocks noChangeShapeType="1"/>
            </p:cNvSpPr>
            <p:nvPr/>
          </p:nvSpPr>
          <p:spPr bwMode="auto">
            <a:xfrm>
              <a:off x="1550100" y="3589240"/>
              <a:ext cx="1720402" cy="320675"/>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5" name="Line 31"/>
            <p:cNvSpPr>
              <a:spLocks noChangeShapeType="1"/>
            </p:cNvSpPr>
            <p:nvPr/>
          </p:nvSpPr>
          <p:spPr bwMode="auto">
            <a:xfrm flipV="1">
              <a:off x="1540855" y="2962176"/>
              <a:ext cx="1448017" cy="638175"/>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6" name="Rectangle 32"/>
            <p:cNvSpPr>
              <a:spLocks noChangeArrowheads="1"/>
            </p:cNvSpPr>
            <p:nvPr/>
          </p:nvSpPr>
          <p:spPr bwMode="auto">
            <a:xfrm>
              <a:off x="2604261" y="3649564"/>
              <a:ext cx="495759" cy="516416"/>
            </a:xfrm>
            <a:prstGeom prst="rect">
              <a:avLst/>
            </a:prstGeom>
            <a:noFill/>
            <a:ln w="9525">
              <a:noFill/>
              <a:miter lim="800000"/>
              <a:headEnd/>
              <a:tailEnd/>
            </a:ln>
          </p:spPr>
          <p:txBody>
            <a:bodyPr wrap="none" lIns="92075" tIns="46038" rIns="92075" bIns="46038">
              <a:spAutoFit/>
            </a:bodyPr>
            <a:lstStyle/>
            <a:p>
              <a:pPr eaLnBrk="0" hangingPunct="0"/>
              <a:r>
                <a:rPr lang="en-GB" sz="2000" i="1" dirty="0">
                  <a:latin typeface="Times New Roman" pitchFamily="18" charset="0"/>
                </a:rPr>
                <a:t>x</a:t>
              </a:r>
              <a:r>
                <a:rPr lang="en-GB" sz="2000" i="1" baseline="-25000" dirty="0">
                  <a:latin typeface="Times New Roman" pitchFamily="18" charset="0"/>
                </a:rPr>
                <a:t>1</a:t>
              </a:r>
            </a:p>
          </p:txBody>
        </p:sp>
        <p:sp>
          <p:nvSpPr>
            <p:cNvPr id="17" name="Rectangle 33"/>
            <p:cNvSpPr>
              <a:spLocks noChangeArrowheads="1"/>
            </p:cNvSpPr>
            <p:nvPr/>
          </p:nvSpPr>
          <p:spPr bwMode="auto">
            <a:xfrm>
              <a:off x="2418679" y="2578276"/>
              <a:ext cx="495759" cy="516416"/>
            </a:xfrm>
            <a:prstGeom prst="rect">
              <a:avLst/>
            </a:prstGeom>
            <a:noFill/>
            <a:ln w="9525">
              <a:noFill/>
              <a:miter lim="800000"/>
              <a:headEnd/>
              <a:tailEnd/>
            </a:ln>
          </p:spPr>
          <p:txBody>
            <a:bodyPr wrap="none" lIns="92075" tIns="46038" rIns="92075" bIns="46038">
              <a:spAutoFit/>
            </a:bodyPr>
            <a:lstStyle/>
            <a:p>
              <a:pPr eaLnBrk="0" hangingPunct="0"/>
              <a:r>
                <a:rPr lang="en-GB" sz="2000" i="1" dirty="0">
                  <a:latin typeface="Times New Roman" pitchFamily="18" charset="0"/>
                </a:rPr>
                <a:t>x</a:t>
              </a:r>
              <a:r>
                <a:rPr lang="en-GB" sz="2000" i="1" baseline="-25000" dirty="0">
                  <a:latin typeface="Times New Roman" pitchFamily="18" charset="0"/>
                </a:rPr>
                <a:t>2</a:t>
              </a:r>
            </a:p>
          </p:txBody>
        </p:sp>
        <p:graphicFrame>
          <p:nvGraphicFramePr>
            <p:cNvPr id="18" name="Object 87"/>
            <p:cNvGraphicFramePr>
              <a:graphicFrameLocks noChangeAspect="1"/>
            </p:cNvGraphicFramePr>
            <p:nvPr>
              <p:extLst>
                <p:ext uri="{D42A27DB-BD31-4B8C-83A1-F6EECF244321}">
                  <p14:modId xmlns:p14="http://schemas.microsoft.com/office/powerpoint/2010/main" val="4270807752"/>
                </p:ext>
              </p:extLst>
            </p:nvPr>
          </p:nvGraphicFramePr>
          <p:xfrm>
            <a:off x="3419434" y="2638409"/>
            <a:ext cx="1145583" cy="648482"/>
          </p:xfrm>
          <a:graphic>
            <a:graphicData uri="http://schemas.openxmlformats.org/presentationml/2006/ole">
              <mc:AlternateContent xmlns:mc="http://schemas.openxmlformats.org/markup-compatibility/2006">
                <mc:Choice xmlns:v="urn:schemas-microsoft-com:vml" Requires="v">
                  <p:oleObj spid="_x0000_s2517" name="Equation" r:id="rId3" imgW="495000" imgH="241200" progId="Equation.3">
                    <p:embed/>
                  </p:oleObj>
                </mc:Choice>
                <mc:Fallback>
                  <p:oleObj name="Equation" r:id="rId3" imgW="495000" imgH="241200" progId="Equation.3">
                    <p:embed/>
                    <p:pic>
                      <p:nvPicPr>
                        <p:cNvPr id="0" name=""/>
                        <p:cNvPicPr>
                          <a:picLocks noChangeAspect="1" noChangeArrowheads="1"/>
                        </p:cNvPicPr>
                        <p:nvPr/>
                      </p:nvPicPr>
                      <p:blipFill>
                        <a:blip r:embed="rId4"/>
                        <a:srcRect/>
                        <a:stretch>
                          <a:fillRect/>
                        </a:stretch>
                      </p:blipFill>
                      <p:spPr bwMode="auto">
                        <a:xfrm>
                          <a:off x="3419434" y="2638409"/>
                          <a:ext cx="1145583" cy="648482"/>
                        </a:xfrm>
                        <a:prstGeom prst="rect">
                          <a:avLst/>
                        </a:prstGeom>
                        <a:noFill/>
                        <a:ln>
                          <a:noFill/>
                        </a:ln>
                        <a:extLst>
                          <a:ext uri="{909E8E84-426E-40DD-AFC4-6F175D3DCCD1}">
                            <a14:hiddenFill xmlns:a14="http://schemas.microsoft.com/office/drawing/2010/main">
                              <a:solidFill>
                                <a:srgbClr val="777777"/>
                              </a:solidFill>
                            </a14:hiddenFill>
                          </a:ext>
                          <a:ext uri="{91240B29-F687-4F45-9708-019B960494DF}">
                            <a14:hiddenLine xmlns:a14="http://schemas.microsoft.com/office/drawing/2010/main" w="28575">
                              <a:solidFill>
                                <a:schemeClr val="tx1"/>
                              </a:solidFill>
                              <a:miter lim="800000"/>
                              <a:headEnd/>
                              <a:tailEnd/>
                            </a14:hiddenLine>
                          </a:ext>
                        </a:extLst>
                      </p:spPr>
                    </p:pic>
                  </p:oleObj>
                </mc:Fallback>
              </mc:AlternateContent>
            </a:graphicData>
          </a:graphic>
        </p:graphicFrame>
      </p:grpSp>
      <p:graphicFrame>
        <p:nvGraphicFramePr>
          <p:cNvPr id="53" name="Object 52"/>
          <p:cNvGraphicFramePr>
            <a:graphicFrameLocks noChangeAspect="1"/>
          </p:cNvGraphicFramePr>
          <p:nvPr>
            <p:extLst>
              <p:ext uri="{D42A27DB-BD31-4B8C-83A1-F6EECF244321}">
                <p14:modId xmlns:p14="http://schemas.microsoft.com/office/powerpoint/2010/main" val="2499678401"/>
              </p:ext>
            </p:extLst>
          </p:nvPr>
        </p:nvGraphicFramePr>
        <p:xfrm>
          <a:off x="5673725" y="1791147"/>
          <a:ext cx="2506663" cy="819150"/>
        </p:xfrm>
        <a:graphic>
          <a:graphicData uri="http://schemas.openxmlformats.org/presentationml/2006/ole">
            <mc:AlternateContent xmlns:mc="http://schemas.openxmlformats.org/markup-compatibility/2006">
              <mc:Choice xmlns:v="urn:schemas-microsoft-com:vml" Requires="v">
                <p:oleObj spid="_x0000_s2518" name="Equation" r:id="rId5" imgW="698400" imgH="203040" progId="Equation.3">
                  <p:embed/>
                </p:oleObj>
              </mc:Choice>
              <mc:Fallback>
                <p:oleObj name="Equation" r:id="rId5" imgW="698400" imgH="203040" progId="Equation.3">
                  <p:embed/>
                  <p:pic>
                    <p:nvPicPr>
                      <p:cNvPr id="0" name="Object 192"/>
                      <p:cNvPicPr>
                        <a:picLocks noChangeAspect="1" noChangeArrowheads="1"/>
                      </p:cNvPicPr>
                      <p:nvPr/>
                    </p:nvPicPr>
                    <p:blipFill>
                      <a:blip r:embed="rId6"/>
                      <a:srcRect/>
                      <a:stretch>
                        <a:fillRect/>
                      </a:stretch>
                    </p:blipFill>
                    <p:spPr bwMode="auto">
                      <a:xfrm>
                        <a:off x="5673725" y="1791147"/>
                        <a:ext cx="2506663" cy="819150"/>
                      </a:xfrm>
                      <a:prstGeom prst="rect">
                        <a:avLst/>
                      </a:prstGeom>
                      <a:solidFill>
                        <a:schemeClr val="bg1"/>
                      </a:solidFill>
                      <a:ln w="19050">
                        <a:solidFill>
                          <a:schemeClr val="tx1"/>
                        </a:solidFill>
                        <a:miter lim="800000"/>
                        <a:headEnd/>
                        <a:tailEnd/>
                      </a:ln>
                      <a:effectLst>
                        <a:outerShdw dist="107763" dir="2700000" algn="ctr" rotWithShape="0">
                          <a:srgbClr val="808080">
                            <a:alpha val="50000"/>
                          </a:srgbClr>
                        </a:outerShdw>
                      </a:effectLst>
                    </p:spPr>
                  </p:pic>
                </p:oleObj>
              </mc:Fallback>
            </mc:AlternateContent>
          </a:graphicData>
        </a:graphic>
      </p:graphicFrame>
      <p:sp>
        <p:nvSpPr>
          <p:cNvPr id="55" name="TextBox 54"/>
          <p:cNvSpPr txBox="1"/>
          <p:nvPr/>
        </p:nvSpPr>
        <p:spPr>
          <a:xfrm>
            <a:off x="4804052" y="993848"/>
            <a:ext cx="3008308" cy="369332"/>
          </a:xfrm>
          <a:prstGeom prst="rect">
            <a:avLst/>
          </a:prstGeom>
          <a:noFill/>
        </p:spPr>
        <p:txBody>
          <a:bodyPr wrap="square" rtlCol="0">
            <a:spAutoFit/>
          </a:bodyPr>
          <a:lstStyle/>
          <a:p>
            <a:r>
              <a:rPr lang="en-GB" b="1" dirty="0" smtClean="0"/>
              <a:t>Back to our initial example:</a:t>
            </a:r>
            <a:endParaRPr lang="en-GB" b="1" dirty="0"/>
          </a:p>
        </p:txBody>
      </p:sp>
      <mc:AlternateContent xmlns:mc="http://schemas.openxmlformats.org/markup-compatibility/2006" xmlns:a14="http://schemas.microsoft.com/office/drawing/2010/main">
        <mc:Choice Requires="a14">
          <p:sp>
            <p:nvSpPr>
              <p:cNvPr id="68" name="TextBox 67"/>
              <p:cNvSpPr txBox="1"/>
              <p:nvPr/>
            </p:nvSpPr>
            <p:spPr>
              <a:xfrm>
                <a:off x="519304" y="3751872"/>
                <a:ext cx="8229159" cy="1477328"/>
              </a:xfrm>
              <a:prstGeom prst="rect">
                <a:avLst/>
              </a:prstGeom>
              <a:noFill/>
            </p:spPr>
            <p:txBody>
              <a:bodyPr wrap="square" rtlCol="0">
                <a:spAutoFit/>
              </a:bodyPr>
              <a:lstStyle/>
              <a:p>
                <a:pPr algn="just"/>
                <a:r>
                  <a:rPr lang="en-GB" dirty="0" smtClean="0"/>
                  <a:t>If </a:t>
                </a:r>
                <a14:m>
                  <m:oMath xmlns:m="http://schemas.openxmlformats.org/officeDocument/2006/math">
                    <m:r>
                      <a:rPr lang="en-GB" b="1" i="1" dirty="0" smtClean="0">
                        <a:latin typeface="Cambria Math"/>
                      </a:rPr>
                      <m:t>𝒙</m:t>
                    </m:r>
                    <m:r>
                      <a:rPr lang="en-GB" i="1" baseline="-25000" dirty="0" smtClean="0">
                        <a:latin typeface="Cambria Math"/>
                      </a:rPr>
                      <m:t>1</m:t>
                    </m:r>
                  </m:oMath>
                </a14:m>
                <a:r>
                  <a:rPr lang="en-GB" dirty="0" smtClean="0"/>
                  <a:t> and </a:t>
                </a:r>
                <a14:m>
                  <m:oMath xmlns:m="http://schemas.openxmlformats.org/officeDocument/2006/math">
                    <m:r>
                      <a:rPr lang="en-GB" b="1" i="1" dirty="0" smtClean="0">
                        <a:latin typeface="Cambria Math"/>
                      </a:rPr>
                      <m:t>𝒙</m:t>
                    </m:r>
                    <m:r>
                      <a:rPr lang="en-GB" i="1" baseline="-25000" dirty="0" smtClean="0">
                        <a:latin typeface="Cambria Math"/>
                      </a:rPr>
                      <m:t>2</m:t>
                    </m:r>
                  </m:oMath>
                </a14:m>
                <a:r>
                  <a:rPr lang="en-GB" baseline="-25000" dirty="0" smtClean="0"/>
                  <a:t> </a:t>
                </a:r>
                <a:r>
                  <a:rPr lang="en-GB" dirty="0" smtClean="0"/>
                  <a:t>are the columns (i.e., your </a:t>
                </a:r>
                <a:r>
                  <a:rPr lang="en-GB" dirty="0" err="1" smtClean="0"/>
                  <a:t>regressors</a:t>
                </a:r>
                <a:r>
                  <a:rPr lang="en-GB" dirty="0" smtClean="0"/>
                  <a:t>) of your design matrix </a:t>
                </a:r>
                <a14:m>
                  <m:oMath xmlns:m="http://schemas.openxmlformats.org/officeDocument/2006/math">
                    <m:r>
                      <a:rPr lang="en-GB" b="1" i="1" dirty="0" smtClean="0">
                        <a:latin typeface="Cambria Math"/>
                      </a:rPr>
                      <m:t>𝑿</m:t>
                    </m:r>
                  </m:oMath>
                </a14:m>
                <a:r>
                  <a:rPr lang="en-GB" b="1" dirty="0" smtClean="0"/>
                  <a:t> </a:t>
                </a:r>
                <a:r>
                  <a:rPr lang="en-GB" dirty="0" smtClean="0"/>
                  <a:t>they will span a certain space. Generally, the data you acquire</a:t>
                </a:r>
                <a:r>
                  <a:rPr lang="en-GB" b="1" dirty="0" smtClean="0"/>
                  <a:t> </a:t>
                </a:r>
                <a14:m>
                  <m:oMath xmlns:m="http://schemas.openxmlformats.org/officeDocument/2006/math">
                    <m:r>
                      <a:rPr lang="en-GB" b="1" i="1" dirty="0" smtClean="0">
                        <a:latin typeface="Cambria Math"/>
                      </a:rPr>
                      <m:t>𝒚</m:t>
                    </m:r>
                  </m:oMath>
                </a14:m>
                <a:r>
                  <a:rPr lang="en-GB" dirty="0" smtClean="0"/>
                  <a:t> will not be in the space spanned by your </a:t>
                </a:r>
                <a:r>
                  <a:rPr lang="en-GB" dirty="0" err="1" smtClean="0"/>
                  <a:t>regressors</a:t>
                </a:r>
                <a:r>
                  <a:rPr lang="en-GB" dirty="0" smtClean="0"/>
                  <a:t>. In other words, your data cannot be completely explained by your design matrix since there is always some error involved.  The aim is to find the point </a:t>
                </a:r>
                <a14:m>
                  <m:oMath xmlns:m="http://schemas.openxmlformats.org/officeDocument/2006/math">
                    <m:acc>
                      <m:accPr>
                        <m:chr m:val="̂"/>
                        <m:ctrlPr>
                          <a:rPr lang="en-GB" i="1" smtClean="0">
                            <a:latin typeface="Cambria Math"/>
                          </a:rPr>
                        </m:ctrlPr>
                      </m:accPr>
                      <m:e>
                        <m:r>
                          <a:rPr lang="en-GB" b="1" i="1" smtClean="0">
                            <a:latin typeface="Cambria Math"/>
                          </a:rPr>
                          <m:t>𝒚</m:t>
                        </m:r>
                      </m:e>
                    </m:acc>
                    <m:r>
                      <a:rPr lang="en-GB" b="0" i="1" smtClean="0">
                        <a:latin typeface="Cambria Math"/>
                      </a:rPr>
                      <m:t> </m:t>
                    </m:r>
                  </m:oMath>
                </a14:m>
                <a:r>
                  <a:rPr lang="en-GB" dirty="0" smtClean="0"/>
                  <a:t>in the space spanned by your </a:t>
                </a:r>
                <a:r>
                  <a:rPr lang="en-GB" dirty="0" err="1" smtClean="0"/>
                  <a:t>regressors</a:t>
                </a:r>
                <a:r>
                  <a:rPr lang="en-GB" dirty="0" smtClean="0"/>
                  <a:t> that minimizes this error.</a:t>
                </a:r>
              </a:p>
            </p:txBody>
          </p:sp>
        </mc:Choice>
        <mc:Fallback xmlns="">
          <p:sp>
            <p:nvSpPr>
              <p:cNvPr id="68" name="TextBox 67"/>
              <p:cNvSpPr txBox="1">
                <a:spLocks noRot="1" noChangeAspect="1" noMove="1" noResize="1" noEditPoints="1" noAdjustHandles="1" noChangeArrowheads="1" noChangeShapeType="1" noTextEdit="1"/>
              </p:cNvSpPr>
              <p:nvPr/>
            </p:nvSpPr>
            <p:spPr>
              <a:xfrm>
                <a:off x="519304" y="3751872"/>
                <a:ext cx="8229159" cy="1477328"/>
              </a:xfrm>
              <a:prstGeom prst="rect">
                <a:avLst/>
              </a:prstGeom>
              <a:blipFill rotWithShape="1">
                <a:blip r:embed="rId7"/>
                <a:stretch>
                  <a:fillRect l="-593" t="-2058" r="-667" b="-535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519303" y="5469031"/>
                <a:ext cx="8229159" cy="1200329"/>
              </a:xfrm>
              <a:prstGeom prst="rect">
                <a:avLst/>
              </a:prstGeom>
            </p:spPr>
            <p:txBody>
              <a:bodyPr wrap="square">
                <a:spAutoFit/>
              </a:bodyPr>
              <a:lstStyle/>
              <a:p>
                <a:pPr algn="just"/>
                <a:r>
                  <a:rPr lang="en-GB" dirty="0"/>
                  <a:t>Since </a:t>
                </a:r>
                <a14:m>
                  <m:oMath xmlns:m="http://schemas.openxmlformats.org/officeDocument/2006/math">
                    <m:acc>
                      <m:accPr>
                        <m:chr m:val="̂"/>
                        <m:ctrlPr>
                          <a:rPr lang="en-GB" i="1">
                            <a:latin typeface="Cambria Math"/>
                          </a:rPr>
                        </m:ctrlPr>
                      </m:accPr>
                      <m:e>
                        <m:r>
                          <a:rPr lang="en-GB" b="1" i="1">
                            <a:latin typeface="Cambria Math"/>
                          </a:rPr>
                          <m:t>𝒚</m:t>
                        </m:r>
                      </m:e>
                    </m:acc>
                    <m:r>
                      <a:rPr lang="en-GB" b="1" i="1">
                        <a:latin typeface="Cambria Math"/>
                      </a:rPr>
                      <m:t> </m:t>
                    </m:r>
                  </m:oMath>
                </a14:m>
                <a:r>
                  <a:rPr lang="en-GB" dirty="0"/>
                  <a:t>is in the space spanned by you </a:t>
                </a:r>
                <a:r>
                  <a:rPr lang="en-GB" dirty="0" err="1"/>
                  <a:t>regressors</a:t>
                </a:r>
                <a:r>
                  <a:rPr lang="en-GB" dirty="0"/>
                  <a:t>, it can be written as a linear combination of those. Hence, finding this point is equivalent to finding by how much you have to multiply </a:t>
                </a:r>
                <a14:m>
                  <m:oMath xmlns:m="http://schemas.openxmlformats.org/officeDocument/2006/math">
                    <m:r>
                      <a:rPr lang="en-GB" b="1" i="1" dirty="0">
                        <a:latin typeface="Cambria Math"/>
                      </a:rPr>
                      <m:t>𝒙</m:t>
                    </m:r>
                    <m:r>
                      <a:rPr lang="en-GB" i="1" baseline="-25000" dirty="0">
                        <a:latin typeface="Cambria Math"/>
                      </a:rPr>
                      <m:t>1</m:t>
                    </m:r>
                  </m:oMath>
                </a14:m>
                <a:r>
                  <a:rPr lang="en-GB" dirty="0"/>
                  <a:t> and </a:t>
                </a:r>
                <a14:m>
                  <m:oMath xmlns:m="http://schemas.openxmlformats.org/officeDocument/2006/math">
                    <m:r>
                      <a:rPr lang="en-GB" b="1" i="1" dirty="0">
                        <a:latin typeface="Cambria Math"/>
                      </a:rPr>
                      <m:t>𝒙</m:t>
                    </m:r>
                    <m:r>
                      <a:rPr lang="en-GB" i="1" baseline="-25000" dirty="0">
                        <a:latin typeface="Cambria Math"/>
                      </a:rPr>
                      <m:t>2</m:t>
                    </m:r>
                  </m:oMath>
                </a14:m>
                <a:r>
                  <a:rPr lang="en-GB" dirty="0"/>
                  <a:t> , respectively. These constants/values are </a:t>
                </a:r>
                <a:r>
                  <a:rPr lang="en-GB" dirty="0" smtClean="0"/>
                  <a:t>what the </a:t>
                </a:r>
                <a14:m>
                  <m:oMath xmlns:m="http://schemas.openxmlformats.org/officeDocument/2006/math">
                    <m:r>
                      <a:rPr lang="en-GB" b="1" i="1">
                        <a:latin typeface="Cambria Math"/>
                        <a:ea typeface="Cambria Math"/>
                      </a:rPr>
                      <m:t>𝜷</m:t>
                    </m:r>
                  </m:oMath>
                </a14:m>
                <a:r>
                  <a:rPr lang="en-GB" dirty="0" smtClean="0"/>
                  <a:t>s</a:t>
                </a:r>
                <a:r>
                  <a:rPr lang="en-GB" dirty="0"/>
                  <a:t> </a:t>
                </a:r>
                <a:r>
                  <a:rPr lang="en-GB" dirty="0" smtClean="0"/>
                  <a:t> </a:t>
                </a:r>
                <a:r>
                  <a:rPr lang="en-GB" dirty="0"/>
                  <a:t>represent.</a:t>
                </a:r>
              </a:p>
            </p:txBody>
          </p:sp>
        </mc:Choice>
        <mc:Fallback xmlns="">
          <p:sp>
            <p:nvSpPr>
              <p:cNvPr id="2" name="Rectangle 1"/>
              <p:cNvSpPr>
                <a:spLocks noRot="1" noChangeAspect="1" noMove="1" noResize="1" noEditPoints="1" noAdjustHandles="1" noChangeArrowheads="1" noChangeShapeType="1" noTextEdit="1"/>
              </p:cNvSpPr>
              <p:nvPr/>
            </p:nvSpPr>
            <p:spPr>
              <a:xfrm>
                <a:off x="519303" y="5469031"/>
                <a:ext cx="8229159" cy="1200329"/>
              </a:xfrm>
              <a:prstGeom prst="rect">
                <a:avLst/>
              </a:prstGeom>
              <a:blipFill rotWithShape="1">
                <a:blip r:embed="rId8"/>
                <a:stretch>
                  <a:fillRect l="-593" t="-2538" r="-667" b="-7107"/>
                </a:stretch>
              </a:blipFill>
            </p:spPr>
            <p:txBody>
              <a:bodyPr/>
              <a:lstStyle/>
              <a:p>
                <a:r>
                  <a:rPr lang="en-GB">
                    <a:noFill/>
                  </a:rPr>
                  <a:t> </a:t>
                </a:r>
              </a:p>
            </p:txBody>
          </p:sp>
        </mc:Fallback>
      </mc:AlternateContent>
    </p:spTree>
    <p:extLst>
      <p:ext uri="{BB962C8B-B14F-4D97-AF65-F5344CB8AC3E}">
        <p14:creationId xmlns:p14="http://schemas.microsoft.com/office/powerpoint/2010/main" val="63558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Projection matrix &amp; Ordinary Least Squares</a:t>
            </a:r>
            <a:endParaRPr lang="en-GB" sz="2400" dirty="0">
              <a:solidFill>
                <a:schemeClr val="bg1"/>
              </a:solidFill>
            </a:endParaRPr>
          </a:p>
        </p:txBody>
      </p:sp>
      <p:grpSp>
        <p:nvGrpSpPr>
          <p:cNvPr id="22" name="Group 21"/>
          <p:cNvGrpSpPr>
            <a:grpSpLocks noChangeAspect="1"/>
          </p:cNvGrpSpPr>
          <p:nvPr/>
        </p:nvGrpSpPr>
        <p:grpSpPr>
          <a:xfrm>
            <a:off x="296888" y="908720"/>
            <a:ext cx="3471846" cy="2559538"/>
            <a:chOff x="467544" y="867712"/>
            <a:chExt cx="4473891" cy="3298268"/>
          </a:xfrm>
        </p:grpSpPr>
        <p:sp>
          <p:nvSpPr>
            <p:cNvPr id="7" name="AutoShape 23"/>
            <p:cNvSpPr>
              <a:spLocks noChangeArrowheads="1"/>
            </p:cNvSpPr>
            <p:nvPr/>
          </p:nvSpPr>
          <p:spPr bwMode="auto">
            <a:xfrm>
              <a:off x="467544" y="2710163"/>
              <a:ext cx="4473891" cy="1394616"/>
            </a:xfrm>
            <a:prstGeom prst="parallelogram">
              <a:avLst>
                <a:gd name="adj" fmla="val 123910"/>
              </a:avLst>
            </a:prstGeom>
            <a:solidFill>
              <a:schemeClr val="bg2">
                <a:lumMod val="60000"/>
                <a:lumOff val="40000"/>
              </a:schemeClr>
            </a:solidFill>
            <a:ln w="12700">
              <a:solidFill>
                <a:schemeClr val="tx1"/>
              </a:solidFill>
              <a:miter lim="800000"/>
              <a:headEnd/>
              <a:tailEnd/>
            </a:ln>
            <a:effectLst>
              <a:outerShdw dist="107763" dir="2700000" algn="ctr" rotWithShape="0">
                <a:schemeClr val="bg2"/>
              </a:outerShdw>
            </a:effectLst>
          </p:spPr>
          <p:txBody>
            <a:bodyPr wrap="none" anchor="ctr"/>
            <a:lstStyle/>
            <a:p>
              <a:pPr eaLnBrk="0" hangingPunct="0">
                <a:defRPr/>
              </a:pPr>
              <a:endParaRPr lang="en-GB">
                <a:latin typeface="Arial" pitchFamily="34" charset="0"/>
              </a:endParaRPr>
            </a:p>
          </p:txBody>
        </p:sp>
        <p:sp>
          <p:nvSpPr>
            <p:cNvPr id="8" name="Line 24"/>
            <p:cNvSpPr>
              <a:spLocks noChangeShapeType="1"/>
            </p:cNvSpPr>
            <p:nvPr/>
          </p:nvSpPr>
          <p:spPr bwMode="auto">
            <a:xfrm flipV="1">
              <a:off x="1538032" y="1254027"/>
              <a:ext cx="1901051" cy="2335213"/>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9" name="Line 25"/>
            <p:cNvSpPr>
              <a:spLocks noChangeShapeType="1"/>
            </p:cNvSpPr>
            <p:nvPr/>
          </p:nvSpPr>
          <p:spPr bwMode="auto">
            <a:xfrm>
              <a:off x="3439083" y="1250852"/>
              <a:ext cx="0" cy="197485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0" name="Line 26"/>
            <p:cNvSpPr>
              <a:spLocks noChangeShapeType="1"/>
            </p:cNvSpPr>
            <p:nvPr/>
          </p:nvSpPr>
          <p:spPr bwMode="auto">
            <a:xfrm flipV="1">
              <a:off x="1538032" y="3225702"/>
              <a:ext cx="1901051" cy="363538"/>
            </a:xfrm>
            <a:prstGeom prst="line">
              <a:avLst/>
            </a:prstGeom>
            <a:noFill/>
            <a:ln w="12700">
              <a:solidFill>
                <a:schemeClr val="tx1"/>
              </a:solidFill>
              <a:prstDash val="lgDash"/>
              <a:round/>
              <a:headEnd type="none" w="sm" len="sm"/>
              <a:tailEnd type="none" w="sm" len="sm"/>
            </a:ln>
          </p:spPr>
          <p:txBody>
            <a:bodyPr wrap="none" anchor="ctr"/>
            <a:lstStyle/>
            <a:p>
              <a:endParaRPr lang="en-US"/>
            </a:p>
          </p:txBody>
        </p:sp>
        <p:sp>
          <p:nvSpPr>
            <p:cNvPr id="11" name="Rectangle 27"/>
            <p:cNvSpPr>
              <a:spLocks noChangeArrowheads="1"/>
            </p:cNvSpPr>
            <p:nvPr/>
          </p:nvSpPr>
          <p:spPr bwMode="auto">
            <a:xfrm>
              <a:off x="3100020" y="867712"/>
              <a:ext cx="403638" cy="519114"/>
            </a:xfrm>
            <a:prstGeom prst="rect">
              <a:avLst/>
            </a:prstGeom>
            <a:noFill/>
            <a:ln w="9525">
              <a:noFill/>
              <a:miter lim="800000"/>
              <a:headEnd/>
              <a:tailEnd/>
            </a:ln>
          </p:spPr>
          <p:txBody>
            <a:bodyPr lIns="92075" tIns="46038" rIns="92075" bIns="46038">
              <a:spAutoFit/>
            </a:bodyPr>
            <a:lstStyle/>
            <a:p>
              <a:pPr eaLnBrk="0" hangingPunct="0"/>
              <a:r>
                <a:rPr lang="en-GB" sz="2000" i="1" dirty="0">
                  <a:latin typeface="Times New Roman" pitchFamily="18" charset="0"/>
                </a:rPr>
                <a:t>y</a:t>
              </a:r>
            </a:p>
          </p:txBody>
        </p:sp>
        <p:sp>
          <p:nvSpPr>
            <p:cNvPr id="12" name="Rectangle 28"/>
            <p:cNvSpPr>
              <a:spLocks noChangeArrowheads="1"/>
            </p:cNvSpPr>
            <p:nvPr/>
          </p:nvSpPr>
          <p:spPr bwMode="auto">
            <a:xfrm>
              <a:off x="3398155" y="1869977"/>
              <a:ext cx="352831" cy="519113"/>
            </a:xfrm>
            <a:prstGeom prst="rect">
              <a:avLst/>
            </a:prstGeom>
            <a:noFill/>
            <a:ln w="9525">
              <a:noFill/>
              <a:miter lim="800000"/>
              <a:headEnd/>
              <a:tailEnd/>
            </a:ln>
          </p:spPr>
          <p:txBody>
            <a:bodyPr lIns="92075" tIns="46038" rIns="92075" bIns="46038">
              <a:spAutoFit/>
            </a:bodyPr>
            <a:lstStyle/>
            <a:p>
              <a:pPr eaLnBrk="0" hangingPunct="0"/>
              <a:r>
                <a:rPr lang="en-GB" sz="2800" i="1">
                  <a:latin typeface="Times New Roman" pitchFamily="18" charset="0"/>
                </a:rPr>
                <a:t>e</a:t>
              </a:r>
            </a:p>
          </p:txBody>
        </p:sp>
        <p:sp>
          <p:nvSpPr>
            <p:cNvPr id="14" name="Line 30"/>
            <p:cNvSpPr>
              <a:spLocks noChangeShapeType="1"/>
            </p:cNvSpPr>
            <p:nvPr/>
          </p:nvSpPr>
          <p:spPr bwMode="auto">
            <a:xfrm>
              <a:off x="1550100" y="3589240"/>
              <a:ext cx="1720402" cy="320675"/>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5" name="Line 31"/>
            <p:cNvSpPr>
              <a:spLocks noChangeShapeType="1"/>
            </p:cNvSpPr>
            <p:nvPr/>
          </p:nvSpPr>
          <p:spPr bwMode="auto">
            <a:xfrm flipV="1">
              <a:off x="1540855" y="2962176"/>
              <a:ext cx="1448017" cy="638175"/>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6" name="Rectangle 32"/>
            <p:cNvSpPr>
              <a:spLocks noChangeArrowheads="1"/>
            </p:cNvSpPr>
            <p:nvPr/>
          </p:nvSpPr>
          <p:spPr bwMode="auto">
            <a:xfrm>
              <a:off x="2604261" y="3649564"/>
              <a:ext cx="495759" cy="516416"/>
            </a:xfrm>
            <a:prstGeom prst="rect">
              <a:avLst/>
            </a:prstGeom>
            <a:noFill/>
            <a:ln w="9525">
              <a:noFill/>
              <a:miter lim="800000"/>
              <a:headEnd/>
              <a:tailEnd/>
            </a:ln>
          </p:spPr>
          <p:txBody>
            <a:bodyPr wrap="none" lIns="92075" tIns="46038" rIns="92075" bIns="46038">
              <a:spAutoFit/>
            </a:bodyPr>
            <a:lstStyle/>
            <a:p>
              <a:pPr eaLnBrk="0" hangingPunct="0"/>
              <a:r>
                <a:rPr lang="en-GB" sz="2000" i="1" dirty="0">
                  <a:latin typeface="Times New Roman" pitchFamily="18" charset="0"/>
                </a:rPr>
                <a:t>x</a:t>
              </a:r>
              <a:r>
                <a:rPr lang="en-GB" sz="2000" i="1" baseline="-25000" dirty="0">
                  <a:latin typeface="Times New Roman" pitchFamily="18" charset="0"/>
                </a:rPr>
                <a:t>1</a:t>
              </a:r>
            </a:p>
          </p:txBody>
        </p:sp>
        <p:sp>
          <p:nvSpPr>
            <p:cNvPr id="17" name="Rectangle 33"/>
            <p:cNvSpPr>
              <a:spLocks noChangeArrowheads="1"/>
            </p:cNvSpPr>
            <p:nvPr/>
          </p:nvSpPr>
          <p:spPr bwMode="auto">
            <a:xfrm>
              <a:off x="2418679" y="2578276"/>
              <a:ext cx="495759" cy="516416"/>
            </a:xfrm>
            <a:prstGeom prst="rect">
              <a:avLst/>
            </a:prstGeom>
            <a:noFill/>
            <a:ln w="9525">
              <a:noFill/>
              <a:miter lim="800000"/>
              <a:headEnd/>
              <a:tailEnd/>
            </a:ln>
          </p:spPr>
          <p:txBody>
            <a:bodyPr wrap="none" lIns="92075" tIns="46038" rIns="92075" bIns="46038">
              <a:spAutoFit/>
            </a:bodyPr>
            <a:lstStyle/>
            <a:p>
              <a:pPr eaLnBrk="0" hangingPunct="0"/>
              <a:r>
                <a:rPr lang="en-GB" sz="2000" i="1" dirty="0">
                  <a:latin typeface="Times New Roman" pitchFamily="18" charset="0"/>
                </a:rPr>
                <a:t>x</a:t>
              </a:r>
              <a:r>
                <a:rPr lang="en-GB" sz="2000" i="1" baseline="-25000" dirty="0">
                  <a:latin typeface="Times New Roman" pitchFamily="18" charset="0"/>
                </a:rPr>
                <a:t>2</a:t>
              </a:r>
            </a:p>
          </p:txBody>
        </p:sp>
        <p:graphicFrame>
          <p:nvGraphicFramePr>
            <p:cNvPr id="18" name="Object 87"/>
            <p:cNvGraphicFramePr>
              <a:graphicFrameLocks noChangeAspect="1"/>
            </p:cNvGraphicFramePr>
            <p:nvPr>
              <p:extLst>
                <p:ext uri="{D42A27DB-BD31-4B8C-83A1-F6EECF244321}">
                  <p14:modId xmlns:p14="http://schemas.microsoft.com/office/powerpoint/2010/main" val="560223062"/>
                </p:ext>
              </p:extLst>
            </p:nvPr>
          </p:nvGraphicFramePr>
          <p:xfrm>
            <a:off x="3419434" y="2638409"/>
            <a:ext cx="1145583" cy="648482"/>
          </p:xfrm>
          <a:graphic>
            <a:graphicData uri="http://schemas.openxmlformats.org/presentationml/2006/ole">
              <mc:AlternateContent xmlns:mc="http://schemas.openxmlformats.org/markup-compatibility/2006">
                <mc:Choice xmlns:v="urn:schemas-microsoft-com:vml" Requires="v">
                  <p:oleObj spid="_x0000_s39972" name="Equation" r:id="rId3" imgW="495000" imgH="241200" progId="Equation.3">
                    <p:embed/>
                  </p:oleObj>
                </mc:Choice>
                <mc:Fallback>
                  <p:oleObj name="Equation" r:id="rId3" imgW="495000" imgH="241200" progId="Equation.3">
                    <p:embed/>
                    <p:pic>
                      <p:nvPicPr>
                        <p:cNvPr id="0" name=""/>
                        <p:cNvPicPr>
                          <a:picLocks noChangeAspect="1" noChangeArrowheads="1"/>
                        </p:cNvPicPr>
                        <p:nvPr/>
                      </p:nvPicPr>
                      <p:blipFill>
                        <a:blip r:embed="rId4"/>
                        <a:srcRect/>
                        <a:stretch>
                          <a:fillRect/>
                        </a:stretch>
                      </p:blipFill>
                      <p:spPr bwMode="auto">
                        <a:xfrm>
                          <a:off x="3419434" y="2638409"/>
                          <a:ext cx="1145583" cy="648482"/>
                        </a:xfrm>
                        <a:prstGeom prst="rect">
                          <a:avLst/>
                        </a:prstGeom>
                        <a:noFill/>
                        <a:ln>
                          <a:noFill/>
                        </a:ln>
                        <a:extLst>
                          <a:ext uri="{909E8E84-426E-40DD-AFC4-6F175D3DCCD1}">
                            <a14:hiddenFill xmlns:a14="http://schemas.microsoft.com/office/drawing/2010/main">
                              <a:solidFill>
                                <a:srgbClr val="777777"/>
                              </a:solidFill>
                            </a14:hiddenFill>
                          </a:ext>
                          <a:ext uri="{91240B29-F687-4F45-9708-019B960494DF}">
                            <a14:hiddenLine xmlns:a14="http://schemas.microsoft.com/office/drawing/2010/main" w="28575">
                              <a:solidFill>
                                <a:schemeClr val="tx1"/>
                              </a:solidFill>
                              <a:miter lim="800000"/>
                              <a:headEnd/>
                              <a:tailEnd/>
                            </a14:hiddenLine>
                          </a:ext>
                        </a:extLst>
                      </p:spPr>
                    </p:pic>
                  </p:oleObj>
                </mc:Fallback>
              </mc:AlternateContent>
            </a:graphicData>
          </a:graphic>
        </p:graphicFrame>
      </p:grpSp>
      <p:graphicFrame>
        <p:nvGraphicFramePr>
          <p:cNvPr id="53" name="Object 52"/>
          <p:cNvGraphicFramePr>
            <a:graphicFrameLocks noChangeAspect="1"/>
          </p:cNvGraphicFramePr>
          <p:nvPr>
            <p:extLst>
              <p:ext uri="{D42A27DB-BD31-4B8C-83A1-F6EECF244321}">
                <p14:modId xmlns:p14="http://schemas.microsoft.com/office/powerpoint/2010/main" val="3677944313"/>
              </p:ext>
            </p:extLst>
          </p:nvPr>
        </p:nvGraphicFramePr>
        <p:xfrm>
          <a:off x="5673725" y="1935163"/>
          <a:ext cx="2506663" cy="819150"/>
        </p:xfrm>
        <a:graphic>
          <a:graphicData uri="http://schemas.openxmlformats.org/presentationml/2006/ole">
            <mc:AlternateContent xmlns:mc="http://schemas.openxmlformats.org/markup-compatibility/2006">
              <mc:Choice xmlns:v="urn:schemas-microsoft-com:vml" Requires="v">
                <p:oleObj spid="_x0000_s39973" name="Equation" r:id="rId5" imgW="698400" imgH="203040" progId="Equation.3">
                  <p:embed/>
                </p:oleObj>
              </mc:Choice>
              <mc:Fallback>
                <p:oleObj name="Equation" r:id="rId5" imgW="698400" imgH="203040" progId="Equation.3">
                  <p:embed/>
                  <p:pic>
                    <p:nvPicPr>
                      <p:cNvPr id="0" name=""/>
                      <p:cNvPicPr>
                        <a:picLocks noChangeAspect="1" noChangeArrowheads="1"/>
                      </p:cNvPicPr>
                      <p:nvPr/>
                    </p:nvPicPr>
                    <p:blipFill>
                      <a:blip r:embed="rId6"/>
                      <a:srcRect/>
                      <a:stretch>
                        <a:fillRect/>
                      </a:stretch>
                    </p:blipFill>
                    <p:spPr bwMode="auto">
                      <a:xfrm>
                        <a:off x="5673725" y="1935163"/>
                        <a:ext cx="2506663" cy="819150"/>
                      </a:xfrm>
                      <a:prstGeom prst="rect">
                        <a:avLst/>
                      </a:prstGeom>
                      <a:solidFill>
                        <a:schemeClr val="bg1"/>
                      </a:solidFill>
                      <a:ln w="19050">
                        <a:solidFill>
                          <a:schemeClr val="tx1"/>
                        </a:solidFill>
                        <a:miter lim="800000"/>
                        <a:headEnd/>
                        <a:tailEnd/>
                      </a:ln>
                      <a:effectLst>
                        <a:outerShdw dist="107763" dir="2700000" algn="ctr" rotWithShape="0">
                          <a:srgbClr val="808080">
                            <a:alpha val="50000"/>
                          </a:srgbClr>
                        </a:outerShdw>
                      </a:effectLst>
                    </p:spPr>
                  </p:pic>
                </p:oleObj>
              </mc:Fallback>
            </mc:AlternateContent>
          </a:graphicData>
        </a:graphic>
      </p:graphicFrame>
      <p:sp>
        <p:nvSpPr>
          <p:cNvPr id="55" name="TextBox 54"/>
          <p:cNvSpPr txBox="1"/>
          <p:nvPr/>
        </p:nvSpPr>
        <p:spPr>
          <a:xfrm>
            <a:off x="4804052" y="1137864"/>
            <a:ext cx="3008308" cy="369332"/>
          </a:xfrm>
          <a:prstGeom prst="rect">
            <a:avLst/>
          </a:prstGeom>
          <a:noFill/>
        </p:spPr>
        <p:txBody>
          <a:bodyPr wrap="square" rtlCol="0">
            <a:spAutoFit/>
          </a:bodyPr>
          <a:lstStyle/>
          <a:p>
            <a:r>
              <a:rPr lang="en-GB" b="1" dirty="0" smtClean="0"/>
              <a:t>Back to our initial example:</a:t>
            </a:r>
            <a:endParaRPr lang="en-GB" b="1" dirty="0"/>
          </a:p>
        </p:txBody>
      </p:sp>
      <mc:AlternateContent xmlns:mc="http://schemas.openxmlformats.org/markup-compatibility/2006" xmlns:a14="http://schemas.microsoft.com/office/drawing/2010/main">
        <mc:Choice Requires="a14">
          <p:sp>
            <p:nvSpPr>
              <p:cNvPr id="23" name="TextBox 22"/>
              <p:cNvSpPr txBox="1"/>
              <p:nvPr/>
            </p:nvSpPr>
            <p:spPr>
              <a:xfrm>
                <a:off x="519305" y="3861048"/>
                <a:ext cx="8229159" cy="2862322"/>
              </a:xfrm>
              <a:prstGeom prst="rect">
                <a:avLst/>
              </a:prstGeom>
              <a:noFill/>
            </p:spPr>
            <p:txBody>
              <a:bodyPr wrap="square" rtlCol="0">
                <a:spAutoFit/>
              </a:bodyPr>
              <a:lstStyle/>
              <a:p>
                <a:pPr algn="just"/>
                <a:r>
                  <a:rPr lang="en-GB" b="1" dirty="0" smtClean="0"/>
                  <a:t>Note: </a:t>
                </a:r>
                <a:r>
                  <a:rPr lang="en-GB" dirty="0" smtClean="0"/>
                  <a:t>If you have a plane and a point, the shortest distance between them is defined by the line passing through the point and perpendicular to the plane. In other words, the minimal error </a:t>
                </a:r>
                <a14:m>
                  <m:oMath xmlns:m="http://schemas.openxmlformats.org/officeDocument/2006/math">
                    <m:r>
                      <a:rPr lang="en-GB" b="1" i="1" dirty="0" smtClean="0">
                        <a:latin typeface="Cambria Math"/>
                      </a:rPr>
                      <m:t>𝒆</m:t>
                    </m:r>
                  </m:oMath>
                </a14:m>
                <a:r>
                  <a:rPr lang="en-GB" dirty="0" smtClean="0"/>
                  <a:t> is given by the projection of </a:t>
                </a:r>
                <a14:m>
                  <m:oMath xmlns:m="http://schemas.openxmlformats.org/officeDocument/2006/math">
                    <m:r>
                      <a:rPr lang="en-GB" b="1" i="1" dirty="0" smtClean="0">
                        <a:latin typeface="Cambria Math"/>
                      </a:rPr>
                      <m:t>𝒚</m:t>
                    </m:r>
                  </m:oMath>
                </a14:m>
                <a:r>
                  <a:rPr lang="en-GB" dirty="0" smtClean="0"/>
                  <a:t> onto the space spanned by your </a:t>
                </a:r>
                <a:r>
                  <a:rPr lang="en-GB" dirty="0" err="1" smtClean="0"/>
                  <a:t>regressors</a:t>
                </a:r>
                <a:r>
                  <a:rPr lang="en-GB" dirty="0" smtClean="0"/>
                  <a:t>. </a:t>
                </a:r>
              </a:p>
              <a:p>
                <a:pPr algn="just"/>
                <a:endParaRPr lang="en-GB" dirty="0"/>
              </a:p>
              <a:p>
                <a:pPr algn="just"/>
                <a:r>
                  <a:rPr lang="en-GB" dirty="0" smtClean="0"/>
                  <a:t>The </a:t>
                </a:r>
                <a:r>
                  <a:rPr lang="en-GB" b="1" dirty="0" smtClean="0"/>
                  <a:t>Least </a:t>
                </a:r>
                <a:r>
                  <a:rPr lang="en-GB" b="1" dirty="0"/>
                  <a:t>squares</a:t>
                </a:r>
                <a:r>
                  <a:rPr lang="en-GB" dirty="0"/>
                  <a:t> </a:t>
                </a:r>
                <a:r>
                  <a:rPr lang="en-GB" dirty="0" smtClean="0"/>
                  <a:t>is a </a:t>
                </a:r>
                <a:r>
                  <a:rPr lang="en-GB" dirty="0"/>
                  <a:t>method that gives an approximate solution </a:t>
                </a:r>
                <a:r>
                  <a:rPr lang="en-GB" dirty="0" smtClean="0"/>
                  <a:t>for these </a:t>
                </a:r>
                <a:r>
                  <a:rPr lang="en-GB" i="1" dirty="0" err="1" smtClean="0"/>
                  <a:t>overdetermined</a:t>
                </a:r>
                <a:r>
                  <a:rPr lang="en-GB" i="1" dirty="0"/>
                  <a:t> </a:t>
                </a:r>
                <a:r>
                  <a:rPr lang="en-GB" dirty="0" smtClean="0"/>
                  <a:t>(in other words, </a:t>
                </a:r>
                <a:r>
                  <a:rPr lang="en-GB" dirty="0"/>
                  <a:t>the number of explanatory variables you have is less than the observed </a:t>
                </a:r>
                <a:r>
                  <a:rPr lang="en-GB" dirty="0" smtClean="0"/>
                  <a:t>data) systems. Instead of minimizing the sum of the </a:t>
                </a:r>
                <a:r>
                  <a:rPr lang="en-GB" dirty="0"/>
                  <a:t>errors, the method of least squares minimizes sum of the squared errors</a:t>
                </a:r>
                <a:r>
                  <a:rPr lang="en-GB" dirty="0" smtClean="0"/>
                  <a:t>.</a:t>
                </a:r>
                <a:endParaRPr lang="en-GB" dirty="0"/>
              </a:p>
              <a:p>
                <a:pPr algn="just"/>
                <a:endParaRPr lang="en-GB" dirty="0"/>
              </a:p>
            </p:txBody>
          </p:sp>
        </mc:Choice>
        <mc:Fallback xmlns="">
          <p:sp>
            <p:nvSpPr>
              <p:cNvPr id="23" name="TextBox 22"/>
              <p:cNvSpPr txBox="1">
                <a:spLocks noRot="1" noChangeAspect="1" noMove="1" noResize="1" noEditPoints="1" noAdjustHandles="1" noChangeArrowheads="1" noChangeShapeType="1" noTextEdit="1"/>
              </p:cNvSpPr>
              <p:nvPr/>
            </p:nvSpPr>
            <p:spPr>
              <a:xfrm>
                <a:off x="519305" y="3861048"/>
                <a:ext cx="8229159" cy="2862322"/>
              </a:xfrm>
              <a:prstGeom prst="rect">
                <a:avLst/>
              </a:prstGeom>
              <a:blipFill rotWithShape="1">
                <a:blip r:embed="rId7"/>
                <a:stretch>
                  <a:fillRect l="-593" t="-1064" r="-667"/>
                </a:stretch>
              </a:blipFill>
            </p:spPr>
            <p:txBody>
              <a:bodyPr/>
              <a:lstStyle/>
              <a:p>
                <a:r>
                  <a:rPr lang="en-GB">
                    <a:noFill/>
                  </a:rPr>
                  <a:t> </a:t>
                </a:r>
              </a:p>
            </p:txBody>
          </p:sp>
        </mc:Fallback>
      </mc:AlternateContent>
    </p:spTree>
    <p:extLst>
      <p:ext uri="{BB962C8B-B14F-4D97-AF65-F5344CB8AC3E}">
        <p14:creationId xmlns:p14="http://schemas.microsoft.com/office/powerpoint/2010/main" val="5115138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Ordinary Least Squares Derived</a:t>
            </a:r>
            <a:endParaRPr lang="en-GB" sz="2400" dirty="0">
              <a:solidFill>
                <a:schemeClr val="bg1"/>
              </a:solidFill>
            </a:endParaRPr>
          </a:p>
        </p:txBody>
      </p:sp>
      <p:grpSp>
        <p:nvGrpSpPr>
          <p:cNvPr id="22" name="Group 21"/>
          <p:cNvGrpSpPr>
            <a:grpSpLocks noChangeAspect="1"/>
          </p:cNvGrpSpPr>
          <p:nvPr/>
        </p:nvGrpSpPr>
        <p:grpSpPr>
          <a:xfrm>
            <a:off x="6048464" y="836712"/>
            <a:ext cx="2700000" cy="1756051"/>
            <a:chOff x="467544" y="1250852"/>
            <a:chExt cx="4473891" cy="2909758"/>
          </a:xfrm>
        </p:grpSpPr>
        <p:sp>
          <p:nvSpPr>
            <p:cNvPr id="7" name="AutoShape 23"/>
            <p:cNvSpPr>
              <a:spLocks noChangeArrowheads="1"/>
            </p:cNvSpPr>
            <p:nvPr/>
          </p:nvSpPr>
          <p:spPr bwMode="auto">
            <a:xfrm>
              <a:off x="467544" y="2710163"/>
              <a:ext cx="4473891" cy="1394616"/>
            </a:xfrm>
            <a:prstGeom prst="parallelogram">
              <a:avLst>
                <a:gd name="adj" fmla="val 123910"/>
              </a:avLst>
            </a:prstGeom>
            <a:solidFill>
              <a:schemeClr val="bg2">
                <a:lumMod val="60000"/>
                <a:lumOff val="40000"/>
              </a:schemeClr>
            </a:solidFill>
            <a:ln w="12700">
              <a:solidFill>
                <a:schemeClr val="tx1"/>
              </a:solidFill>
              <a:miter lim="800000"/>
              <a:headEnd/>
              <a:tailEnd/>
            </a:ln>
            <a:effectLst>
              <a:outerShdw dist="107763" dir="2700000" algn="ctr" rotWithShape="0">
                <a:schemeClr val="bg2"/>
              </a:outerShdw>
            </a:effectLst>
          </p:spPr>
          <p:txBody>
            <a:bodyPr wrap="none" anchor="ctr"/>
            <a:lstStyle/>
            <a:p>
              <a:pPr eaLnBrk="0" hangingPunct="0">
                <a:defRPr/>
              </a:pPr>
              <a:endParaRPr lang="en-GB">
                <a:latin typeface="Arial" pitchFamily="34" charset="0"/>
              </a:endParaRPr>
            </a:p>
          </p:txBody>
        </p:sp>
        <p:sp>
          <p:nvSpPr>
            <p:cNvPr id="8" name="Line 24"/>
            <p:cNvSpPr>
              <a:spLocks noChangeShapeType="1"/>
            </p:cNvSpPr>
            <p:nvPr/>
          </p:nvSpPr>
          <p:spPr bwMode="auto">
            <a:xfrm flipV="1">
              <a:off x="1538032" y="1254027"/>
              <a:ext cx="1901051" cy="2335213"/>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9" name="Line 25"/>
            <p:cNvSpPr>
              <a:spLocks noChangeShapeType="1"/>
            </p:cNvSpPr>
            <p:nvPr/>
          </p:nvSpPr>
          <p:spPr bwMode="auto">
            <a:xfrm>
              <a:off x="3439083" y="1250852"/>
              <a:ext cx="0" cy="197485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0" name="Line 26"/>
            <p:cNvSpPr>
              <a:spLocks noChangeShapeType="1"/>
            </p:cNvSpPr>
            <p:nvPr/>
          </p:nvSpPr>
          <p:spPr bwMode="auto">
            <a:xfrm flipV="1">
              <a:off x="1538032" y="3225702"/>
              <a:ext cx="1901051" cy="363538"/>
            </a:xfrm>
            <a:prstGeom prst="line">
              <a:avLst/>
            </a:prstGeom>
            <a:noFill/>
            <a:ln w="12700">
              <a:solidFill>
                <a:schemeClr val="tx1"/>
              </a:solidFill>
              <a:prstDash val="lgDash"/>
              <a:round/>
              <a:headEnd type="none" w="sm" len="sm"/>
              <a:tailEnd type="none" w="sm" len="sm"/>
            </a:ln>
          </p:spPr>
          <p:txBody>
            <a:bodyPr wrap="none" anchor="ctr"/>
            <a:lstStyle/>
            <a:p>
              <a:endParaRPr lang="en-US"/>
            </a:p>
          </p:txBody>
        </p:sp>
        <p:sp>
          <p:nvSpPr>
            <p:cNvPr id="11" name="Rectangle 27"/>
            <p:cNvSpPr>
              <a:spLocks noChangeArrowheads="1"/>
            </p:cNvSpPr>
            <p:nvPr/>
          </p:nvSpPr>
          <p:spPr bwMode="auto">
            <a:xfrm>
              <a:off x="2760237" y="1250852"/>
              <a:ext cx="403638" cy="519113"/>
            </a:xfrm>
            <a:prstGeom prst="rect">
              <a:avLst/>
            </a:prstGeom>
            <a:noFill/>
            <a:ln w="9525">
              <a:noFill/>
              <a:miter lim="800000"/>
              <a:headEnd/>
              <a:tailEnd/>
            </a:ln>
          </p:spPr>
          <p:txBody>
            <a:bodyPr lIns="92075" tIns="46038" rIns="92075" bIns="46038">
              <a:spAutoFit/>
            </a:bodyPr>
            <a:lstStyle/>
            <a:p>
              <a:pPr eaLnBrk="0" hangingPunct="0"/>
              <a:r>
                <a:rPr lang="en-GB" sz="1400" i="1" dirty="0">
                  <a:latin typeface="Times New Roman" pitchFamily="18" charset="0"/>
                </a:rPr>
                <a:t>y</a:t>
              </a:r>
            </a:p>
          </p:txBody>
        </p:sp>
        <p:sp>
          <p:nvSpPr>
            <p:cNvPr id="12" name="Rectangle 28"/>
            <p:cNvSpPr>
              <a:spLocks noChangeArrowheads="1"/>
            </p:cNvSpPr>
            <p:nvPr/>
          </p:nvSpPr>
          <p:spPr bwMode="auto">
            <a:xfrm>
              <a:off x="3398155" y="1869977"/>
              <a:ext cx="352831" cy="519113"/>
            </a:xfrm>
            <a:prstGeom prst="rect">
              <a:avLst/>
            </a:prstGeom>
            <a:noFill/>
            <a:ln w="9525">
              <a:noFill/>
              <a:miter lim="800000"/>
              <a:headEnd/>
              <a:tailEnd/>
            </a:ln>
          </p:spPr>
          <p:txBody>
            <a:bodyPr lIns="92075" tIns="46038" rIns="92075" bIns="46038">
              <a:spAutoFit/>
            </a:bodyPr>
            <a:lstStyle/>
            <a:p>
              <a:pPr eaLnBrk="0" hangingPunct="0"/>
              <a:r>
                <a:rPr lang="en-GB" sz="2800" i="1">
                  <a:latin typeface="Times New Roman" pitchFamily="18" charset="0"/>
                </a:rPr>
                <a:t>e</a:t>
              </a:r>
            </a:p>
          </p:txBody>
        </p:sp>
        <p:sp>
          <p:nvSpPr>
            <p:cNvPr id="14" name="Line 30"/>
            <p:cNvSpPr>
              <a:spLocks noChangeShapeType="1"/>
            </p:cNvSpPr>
            <p:nvPr/>
          </p:nvSpPr>
          <p:spPr bwMode="auto">
            <a:xfrm>
              <a:off x="1550100" y="3589240"/>
              <a:ext cx="1720402" cy="320675"/>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5" name="Line 31"/>
            <p:cNvSpPr>
              <a:spLocks noChangeShapeType="1"/>
            </p:cNvSpPr>
            <p:nvPr/>
          </p:nvSpPr>
          <p:spPr bwMode="auto">
            <a:xfrm flipV="1">
              <a:off x="1540855" y="2962176"/>
              <a:ext cx="1448017" cy="638175"/>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6" name="Rectangle 32"/>
            <p:cNvSpPr>
              <a:spLocks noChangeArrowheads="1"/>
            </p:cNvSpPr>
            <p:nvPr/>
          </p:nvSpPr>
          <p:spPr bwMode="auto">
            <a:xfrm>
              <a:off x="2472328" y="3649563"/>
              <a:ext cx="539203" cy="511047"/>
            </a:xfrm>
            <a:prstGeom prst="rect">
              <a:avLst/>
            </a:prstGeom>
            <a:noFill/>
            <a:ln w="9525">
              <a:noFill/>
              <a:miter lim="800000"/>
              <a:headEnd/>
              <a:tailEnd/>
            </a:ln>
          </p:spPr>
          <p:txBody>
            <a:bodyPr wrap="none" lIns="92075" tIns="46038" rIns="92075" bIns="46038">
              <a:spAutoFit/>
            </a:bodyPr>
            <a:lstStyle/>
            <a:p>
              <a:pPr eaLnBrk="0" hangingPunct="0"/>
              <a:r>
                <a:rPr lang="en-GB" sz="1400" i="1" dirty="0">
                  <a:latin typeface="Times New Roman" pitchFamily="18" charset="0"/>
                </a:rPr>
                <a:t>x</a:t>
              </a:r>
              <a:r>
                <a:rPr lang="en-GB" sz="1400" i="1" baseline="-25000" dirty="0">
                  <a:latin typeface="Times New Roman" pitchFamily="18" charset="0"/>
                </a:rPr>
                <a:t>1</a:t>
              </a:r>
            </a:p>
          </p:txBody>
        </p:sp>
        <p:sp>
          <p:nvSpPr>
            <p:cNvPr id="17" name="Rectangle 33"/>
            <p:cNvSpPr>
              <a:spLocks noChangeArrowheads="1"/>
            </p:cNvSpPr>
            <p:nvPr/>
          </p:nvSpPr>
          <p:spPr bwMode="auto">
            <a:xfrm>
              <a:off x="1992037" y="2772333"/>
              <a:ext cx="539203" cy="511047"/>
            </a:xfrm>
            <a:prstGeom prst="rect">
              <a:avLst/>
            </a:prstGeom>
            <a:noFill/>
            <a:ln w="9525">
              <a:noFill/>
              <a:miter lim="800000"/>
              <a:headEnd/>
              <a:tailEnd/>
            </a:ln>
          </p:spPr>
          <p:txBody>
            <a:bodyPr wrap="none" lIns="92075" tIns="46038" rIns="92075" bIns="46038">
              <a:spAutoFit/>
            </a:bodyPr>
            <a:lstStyle/>
            <a:p>
              <a:pPr eaLnBrk="0" hangingPunct="0"/>
              <a:r>
                <a:rPr lang="en-GB" sz="1400" i="1" dirty="0">
                  <a:latin typeface="Times New Roman" pitchFamily="18" charset="0"/>
                </a:rPr>
                <a:t>x</a:t>
              </a:r>
              <a:r>
                <a:rPr lang="en-GB" sz="1400" i="1" baseline="-25000" dirty="0">
                  <a:latin typeface="Times New Roman" pitchFamily="18" charset="0"/>
                </a:rPr>
                <a:t>2</a:t>
              </a:r>
            </a:p>
          </p:txBody>
        </p:sp>
        <p:graphicFrame>
          <p:nvGraphicFramePr>
            <p:cNvPr id="18" name="Object 87"/>
            <p:cNvGraphicFramePr>
              <a:graphicFrameLocks noChangeAspect="1"/>
            </p:cNvGraphicFramePr>
            <p:nvPr>
              <p:extLst>
                <p:ext uri="{D42A27DB-BD31-4B8C-83A1-F6EECF244321}">
                  <p14:modId xmlns:p14="http://schemas.microsoft.com/office/powerpoint/2010/main" val="2053820507"/>
                </p:ext>
              </p:extLst>
            </p:nvPr>
          </p:nvGraphicFramePr>
          <p:xfrm>
            <a:off x="3418496" y="2655763"/>
            <a:ext cx="1145994" cy="612775"/>
          </p:xfrm>
          <a:graphic>
            <a:graphicData uri="http://schemas.openxmlformats.org/presentationml/2006/ole">
              <mc:AlternateContent xmlns:mc="http://schemas.openxmlformats.org/markup-compatibility/2006">
                <mc:Choice xmlns:v="urn:schemas-microsoft-com:vml" Requires="v">
                  <p:oleObj spid="_x0000_s40978" name="Equation" r:id="rId4" imgW="495148" imgH="228753" progId="Equation.3">
                    <p:embed/>
                  </p:oleObj>
                </mc:Choice>
                <mc:Fallback>
                  <p:oleObj name="Equation" r:id="rId4" imgW="495148" imgH="22875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8496" y="2655763"/>
                          <a:ext cx="1145994" cy="612775"/>
                        </a:xfrm>
                        <a:prstGeom prst="rect">
                          <a:avLst/>
                        </a:prstGeom>
                        <a:noFill/>
                        <a:ln>
                          <a:noFill/>
                        </a:ln>
                        <a:extLst>
                          <a:ext uri="{909E8E84-426E-40DD-AFC4-6F175D3DCCD1}">
                            <a14:hiddenFill xmlns:a14="http://schemas.microsoft.com/office/drawing/2010/main">
                              <a:solidFill>
                                <a:srgbClr val="777777"/>
                              </a:solidFill>
                            </a14:hiddenFill>
                          </a:ext>
                          <a:ext uri="{91240B29-F687-4F45-9708-019B960494DF}">
                            <a14:hiddenLine xmlns:a14="http://schemas.microsoft.com/office/drawing/2010/main" w="28575">
                              <a:solidFill>
                                <a:schemeClr val="tx1"/>
                              </a:solidFill>
                              <a:miter lim="800000"/>
                              <a:headEnd/>
                              <a:tailEnd/>
                            </a14:hiddenLine>
                          </a:ext>
                        </a:extLst>
                      </p:spPr>
                    </p:pic>
                  </p:oleObj>
                </mc:Fallback>
              </mc:AlternateContent>
            </a:graphicData>
          </a:graphic>
        </p:graphicFrame>
      </p:grpSp>
      <mc:AlternateContent xmlns:mc="http://schemas.openxmlformats.org/markup-compatibility/2006" xmlns:a14="http://schemas.microsoft.com/office/drawing/2010/main">
        <mc:Choice Requires="a14">
          <p:sp>
            <p:nvSpPr>
              <p:cNvPr id="6" name="Rectangle 5"/>
              <p:cNvSpPr/>
              <p:nvPr/>
            </p:nvSpPr>
            <p:spPr>
              <a:xfrm>
                <a:off x="5382376" y="979530"/>
                <a:ext cx="1692753" cy="6613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a:rPr>
                        <m:t>𝑒</m:t>
                      </m:r>
                      <m:r>
                        <a:rPr lang="en-GB" i="1">
                          <a:latin typeface="Cambria Math"/>
                        </a:rPr>
                        <m:t>=</m:t>
                      </m:r>
                      <m:r>
                        <a:rPr lang="en-GB" i="1">
                          <a:latin typeface="Cambria Math"/>
                        </a:rPr>
                        <m:t>𝑦</m:t>
                      </m:r>
                      <m:r>
                        <a:rPr lang="en-GB" i="1">
                          <a:latin typeface="Cambria Math"/>
                        </a:rPr>
                        <m:t> − </m:t>
                      </m:r>
                      <m:acc>
                        <m:accPr>
                          <m:chr m:val="̂"/>
                          <m:ctrlPr>
                            <a:rPr lang="en-GB" i="1">
                              <a:latin typeface="Cambria Math"/>
                            </a:rPr>
                          </m:ctrlPr>
                        </m:accPr>
                        <m:e>
                          <m:r>
                            <a:rPr lang="en-GB" i="1">
                              <a:latin typeface="Cambria Math"/>
                            </a:rPr>
                            <m:t>𝑦</m:t>
                          </m:r>
                        </m:e>
                      </m:acc>
                    </m:oMath>
                  </m:oMathPara>
                </a14:m>
                <a:endParaRPr lang="en-GB" i="1" dirty="0">
                  <a:latin typeface="Cambria Math"/>
                </a:endParaRPr>
              </a:p>
              <a:p>
                <a:pPr/>
                <a14:m>
                  <m:oMathPara xmlns:m="http://schemas.openxmlformats.org/officeDocument/2006/math">
                    <m:oMathParaPr>
                      <m:jc m:val="centerGroup"/>
                    </m:oMathParaPr>
                    <m:oMath xmlns:m="http://schemas.openxmlformats.org/officeDocument/2006/math">
                      <m:r>
                        <a:rPr lang="en-GB" i="1">
                          <a:latin typeface="Cambria Math"/>
                        </a:rPr>
                        <m:t>      =</m:t>
                      </m:r>
                      <m:r>
                        <a:rPr lang="en-GB" i="1">
                          <a:latin typeface="Cambria Math"/>
                        </a:rPr>
                        <m:t>𝑦</m:t>
                      </m:r>
                      <m:r>
                        <a:rPr lang="en-GB" i="1">
                          <a:latin typeface="Cambria Math"/>
                        </a:rPr>
                        <m:t> −</m:t>
                      </m:r>
                      <m:r>
                        <a:rPr lang="en-GB" i="1">
                          <a:latin typeface="Cambria Math"/>
                        </a:rPr>
                        <m:t>𝑋</m:t>
                      </m:r>
                      <m:acc>
                        <m:accPr>
                          <m:chr m:val="̂"/>
                          <m:ctrlPr>
                            <a:rPr lang="en-GB" i="1">
                              <a:latin typeface="Cambria Math"/>
                            </a:rPr>
                          </m:ctrlPr>
                        </m:accPr>
                        <m:e>
                          <m:r>
                            <a:rPr lang="en-GB" i="1">
                              <a:latin typeface="Cambria Math"/>
                              <a:ea typeface="Cambria Math"/>
                            </a:rPr>
                            <m:t>𝛽</m:t>
                          </m:r>
                        </m:e>
                      </m:acc>
                    </m:oMath>
                  </m:oMathPara>
                </a14:m>
                <a:endParaRPr lang="en-GB" dirty="0"/>
              </a:p>
            </p:txBody>
          </p:sp>
        </mc:Choice>
        <mc:Fallback xmlns="">
          <p:sp>
            <p:nvSpPr>
              <p:cNvPr id="6" name="Rectangle 5"/>
              <p:cNvSpPr>
                <a:spLocks noRot="1" noChangeAspect="1" noMove="1" noResize="1" noEditPoints="1" noAdjustHandles="1" noChangeArrowheads="1" noChangeShapeType="1" noTextEdit="1"/>
              </p:cNvSpPr>
              <p:nvPr/>
            </p:nvSpPr>
            <p:spPr>
              <a:xfrm>
                <a:off x="5382376" y="979530"/>
                <a:ext cx="1692753" cy="661335"/>
              </a:xfrm>
              <a:prstGeom prst="rect">
                <a:avLst/>
              </a:prstGeom>
              <a:blipFill rotWithShape="1">
                <a:blip r:embed="rId6"/>
                <a:stretch>
                  <a:fillRect t="-2778" r="-4676" b="-7407"/>
                </a:stretch>
              </a:blipFill>
            </p:spPr>
            <p:txBody>
              <a:bodyPr/>
              <a:lstStyle/>
              <a:p>
                <a:r>
                  <a:rPr lang="en-GB">
                    <a:noFill/>
                  </a:rPr>
                  <a:t> </a:t>
                </a:r>
              </a:p>
            </p:txBody>
          </p:sp>
        </mc:Fallback>
      </mc:AlternateContent>
      <p:sp>
        <p:nvSpPr>
          <p:cNvPr id="13" name="TextBox 12"/>
          <p:cNvSpPr txBox="1"/>
          <p:nvPr/>
        </p:nvSpPr>
        <p:spPr>
          <a:xfrm>
            <a:off x="304392" y="980728"/>
            <a:ext cx="5256584" cy="369332"/>
          </a:xfrm>
          <a:prstGeom prst="rect">
            <a:avLst/>
          </a:prstGeom>
          <a:noFill/>
        </p:spPr>
        <p:txBody>
          <a:bodyPr wrap="square" rtlCol="0">
            <a:spAutoFit/>
          </a:bodyPr>
          <a:lstStyle/>
          <a:p>
            <a:r>
              <a:rPr lang="en-GB" dirty="0" smtClean="0"/>
              <a:t>So the aim is to minimize:</a:t>
            </a:r>
            <a:endParaRPr lang="en-GB" dirty="0"/>
          </a:p>
        </p:txBody>
      </p:sp>
      <mc:AlternateContent xmlns:mc="http://schemas.openxmlformats.org/markup-compatibility/2006" xmlns:a14="http://schemas.microsoft.com/office/drawing/2010/main">
        <mc:Choice Requires="a14">
          <p:sp>
            <p:nvSpPr>
              <p:cNvPr id="21" name="Rectangle 20"/>
              <p:cNvSpPr/>
              <p:nvPr/>
            </p:nvSpPr>
            <p:spPr>
              <a:xfrm>
                <a:off x="2028535" y="1412776"/>
                <a:ext cx="1751377" cy="9025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GB" i="1">
                              <a:latin typeface="Cambria Math"/>
                            </a:rPr>
                          </m:ctrlPr>
                        </m:naryPr>
                        <m:sub>
                          <m:r>
                            <m:rPr>
                              <m:brk m:alnAt="23"/>
                            </m:rPr>
                            <a:rPr lang="en-GB" i="1">
                              <a:latin typeface="Cambria Math"/>
                            </a:rPr>
                            <m:t>𝑗</m:t>
                          </m:r>
                          <m:r>
                            <a:rPr lang="en-GB" i="1">
                              <a:latin typeface="Cambria Math"/>
                            </a:rPr>
                            <m:t>=1</m:t>
                          </m:r>
                        </m:sub>
                        <m:sup>
                          <m:r>
                            <a:rPr lang="en-GB" i="1">
                              <a:latin typeface="Cambria Math"/>
                            </a:rPr>
                            <m:t>𝐽</m:t>
                          </m:r>
                        </m:sup>
                        <m:e>
                          <m:sSup>
                            <m:sSupPr>
                              <m:ctrlPr>
                                <a:rPr lang="en-GB" i="1">
                                  <a:latin typeface="Cambria Math"/>
                                </a:rPr>
                              </m:ctrlPr>
                            </m:sSupPr>
                            <m:e>
                              <m:sSub>
                                <m:sSubPr>
                                  <m:ctrlPr>
                                    <a:rPr lang="en-GB" i="1">
                                      <a:latin typeface="Cambria Math"/>
                                    </a:rPr>
                                  </m:ctrlPr>
                                </m:sSubPr>
                                <m:e>
                                  <m:r>
                                    <a:rPr lang="en-GB" i="1">
                                      <a:latin typeface="Cambria Math"/>
                                    </a:rPr>
                                    <m:t>𝑒</m:t>
                                  </m:r>
                                </m:e>
                                <m:sub>
                                  <m:r>
                                    <a:rPr lang="en-GB" i="1">
                                      <a:latin typeface="Cambria Math"/>
                                    </a:rPr>
                                    <m:t>𝑗</m:t>
                                  </m:r>
                                </m:sub>
                              </m:sSub>
                            </m:e>
                            <m:sup>
                              <m:r>
                                <a:rPr lang="en-GB" i="1">
                                  <a:latin typeface="Cambria Math"/>
                                </a:rPr>
                                <m:t>2</m:t>
                              </m:r>
                            </m:sup>
                          </m:sSup>
                        </m:e>
                      </m:nary>
                      <m:r>
                        <a:rPr lang="en-GB" i="1">
                          <a:latin typeface="Cambria Math"/>
                        </a:rPr>
                        <m:t>=</m:t>
                      </m:r>
                      <m:sSup>
                        <m:sSupPr>
                          <m:ctrlPr>
                            <a:rPr lang="en-GB" i="1">
                              <a:latin typeface="Cambria Math"/>
                            </a:rPr>
                          </m:ctrlPr>
                        </m:sSupPr>
                        <m:e>
                          <m:r>
                            <a:rPr lang="en-GB" b="1" i="1">
                              <a:latin typeface="Cambria Math"/>
                            </a:rPr>
                            <m:t>𝒆</m:t>
                          </m:r>
                        </m:e>
                        <m:sup>
                          <m:r>
                            <a:rPr lang="en-GB" b="1" i="1">
                              <a:latin typeface="Cambria Math"/>
                            </a:rPr>
                            <m:t>𝑻</m:t>
                          </m:r>
                        </m:sup>
                      </m:sSup>
                      <m:r>
                        <a:rPr lang="en-GB" i="1">
                          <a:latin typeface="Cambria Math"/>
                        </a:rPr>
                        <m:t>∗</m:t>
                      </m:r>
                      <m:r>
                        <a:rPr lang="en-GB" b="1" i="1">
                          <a:latin typeface="Cambria Math"/>
                        </a:rPr>
                        <m:t>𝒆</m:t>
                      </m:r>
                    </m:oMath>
                  </m:oMathPara>
                </a14:m>
                <a:endParaRPr lang="en-GB" b="1" i="1" dirty="0">
                  <a:latin typeface="Cambria Math"/>
                </a:endParaRPr>
              </a:p>
            </p:txBody>
          </p:sp>
        </mc:Choice>
        <mc:Fallback xmlns="">
          <p:sp>
            <p:nvSpPr>
              <p:cNvPr id="21" name="Rectangle 20"/>
              <p:cNvSpPr>
                <a:spLocks noRot="1" noChangeAspect="1" noMove="1" noResize="1" noEditPoints="1" noAdjustHandles="1" noChangeArrowheads="1" noChangeShapeType="1" noTextEdit="1"/>
              </p:cNvSpPr>
              <p:nvPr/>
            </p:nvSpPr>
            <p:spPr>
              <a:xfrm>
                <a:off x="2028535" y="1412776"/>
                <a:ext cx="1751377" cy="902555"/>
              </a:xfrm>
              <a:prstGeom prst="rect">
                <a:avLst/>
              </a:prstGeom>
              <a:blipFill rotWithShape="1">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1427736" y="3682157"/>
                <a:ext cx="2784224" cy="4669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1" i="1">
                          <a:latin typeface="Cambria Math"/>
                        </a:rPr>
                        <m:t>=</m:t>
                      </m:r>
                      <m:sSup>
                        <m:sSupPr>
                          <m:ctrlPr>
                            <a:rPr lang="en-GB" b="1" i="1">
                              <a:latin typeface="Cambria Math"/>
                            </a:rPr>
                          </m:ctrlPr>
                        </m:sSupPr>
                        <m:e>
                          <m:d>
                            <m:dPr>
                              <m:ctrlPr>
                                <a:rPr lang="en-GB" b="1" i="1">
                                  <a:latin typeface="Cambria Math"/>
                                </a:rPr>
                              </m:ctrlPr>
                            </m:dPr>
                            <m:e>
                              <m:r>
                                <a:rPr lang="en-GB" b="1" i="1">
                                  <a:latin typeface="Cambria Math"/>
                                </a:rPr>
                                <m:t>𝒚</m:t>
                              </m:r>
                              <m:r>
                                <a:rPr lang="en-GB" b="1" i="1">
                                  <a:latin typeface="Cambria Math"/>
                                </a:rPr>
                                <m:t> −</m:t>
                              </m:r>
                              <m:r>
                                <a:rPr lang="en-GB" b="1" i="1">
                                  <a:latin typeface="Cambria Math"/>
                                </a:rPr>
                                <m:t>𝑿</m:t>
                              </m:r>
                              <m:acc>
                                <m:accPr>
                                  <m:chr m:val="̂"/>
                                  <m:ctrlPr>
                                    <a:rPr lang="en-GB" b="1" i="1">
                                      <a:latin typeface="Cambria Math"/>
                                    </a:rPr>
                                  </m:ctrlPr>
                                </m:accPr>
                                <m:e>
                                  <m:r>
                                    <a:rPr lang="en-GB" b="1" i="1">
                                      <a:latin typeface="Cambria Math"/>
                                      <a:ea typeface="Cambria Math"/>
                                    </a:rPr>
                                    <m:t>𝜷</m:t>
                                  </m:r>
                                </m:e>
                              </m:acc>
                            </m:e>
                          </m:d>
                        </m:e>
                        <m:sup>
                          <m:r>
                            <a:rPr lang="en-GB" b="1" i="1">
                              <a:latin typeface="Cambria Math"/>
                            </a:rPr>
                            <m:t>𝑻</m:t>
                          </m:r>
                        </m:sup>
                      </m:sSup>
                      <m:r>
                        <a:rPr lang="en-GB" b="1" i="1">
                          <a:latin typeface="Cambria Math"/>
                        </a:rPr>
                        <m:t>∗</m:t>
                      </m:r>
                      <m:d>
                        <m:dPr>
                          <m:ctrlPr>
                            <a:rPr lang="en-GB" b="1" i="1">
                              <a:latin typeface="Cambria Math"/>
                            </a:rPr>
                          </m:ctrlPr>
                        </m:dPr>
                        <m:e>
                          <m:r>
                            <a:rPr lang="en-GB" b="1" i="1">
                              <a:latin typeface="Cambria Math"/>
                            </a:rPr>
                            <m:t>𝒚</m:t>
                          </m:r>
                          <m:r>
                            <a:rPr lang="en-GB" b="1" i="1">
                              <a:latin typeface="Cambria Math"/>
                            </a:rPr>
                            <m:t> −</m:t>
                          </m:r>
                          <m:r>
                            <a:rPr lang="en-GB" b="1" i="1">
                              <a:latin typeface="Cambria Math"/>
                            </a:rPr>
                            <m:t>𝑿</m:t>
                          </m:r>
                          <m:acc>
                            <m:accPr>
                              <m:chr m:val="̂"/>
                              <m:ctrlPr>
                                <a:rPr lang="en-GB" b="1" i="1">
                                  <a:latin typeface="Cambria Math"/>
                                </a:rPr>
                              </m:ctrlPr>
                            </m:accPr>
                            <m:e>
                              <m:r>
                                <a:rPr lang="en-GB" b="1" i="1">
                                  <a:latin typeface="Cambria Math"/>
                                  <a:ea typeface="Cambria Math"/>
                                </a:rPr>
                                <m:t>𝜷</m:t>
                              </m:r>
                            </m:e>
                          </m:acc>
                        </m:e>
                      </m:d>
                    </m:oMath>
                  </m:oMathPara>
                </a14:m>
                <a:endParaRPr lang="en-GB" dirty="0"/>
              </a:p>
            </p:txBody>
          </p:sp>
        </mc:Choice>
        <mc:Fallback xmlns="">
          <p:sp>
            <p:nvSpPr>
              <p:cNvPr id="23" name="Rectangle 22"/>
              <p:cNvSpPr>
                <a:spLocks noRot="1" noChangeAspect="1" noMove="1" noResize="1" noEditPoints="1" noAdjustHandles="1" noChangeArrowheads="1" noChangeShapeType="1" noTextEdit="1"/>
              </p:cNvSpPr>
              <p:nvPr/>
            </p:nvSpPr>
            <p:spPr>
              <a:xfrm>
                <a:off x="1427736" y="3682157"/>
                <a:ext cx="2784224" cy="466923"/>
              </a:xfrm>
              <a:prstGeom prst="rect">
                <a:avLst/>
              </a:prstGeom>
              <a:blipFill rotWithShape="1">
                <a:blip r:embed="rId8"/>
                <a:stretch>
                  <a:fillRect r="-7440" b="-649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3995936" y="3755491"/>
                <a:ext cx="2960426" cy="4064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1" i="1">
                          <a:latin typeface="Cambria Math"/>
                          <a:ea typeface="Cambria Math"/>
                        </a:rPr>
                        <m:t>=</m:t>
                      </m:r>
                      <m:d>
                        <m:dPr>
                          <m:ctrlPr>
                            <a:rPr lang="en-GB" b="1" i="1">
                              <a:latin typeface="Cambria Math"/>
                              <a:ea typeface="Cambria Math"/>
                            </a:rPr>
                          </m:ctrlPr>
                        </m:dPr>
                        <m:e>
                          <m:sSup>
                            <m:sSupPr>
                              <m:ctrlPr>
                                <a:rPr lang="en-GB" b="1" i="1">
                                  <a:latin typeface="Cambria Math"/>
                                  <a:ea typeface="Cambria Math"/>
                                </a:rPr>
                              </m:ctrlPr>
                            </m:sSupPr>
                            <m:e>
                              <m:r>
                                <a:rPr lang="en-GB" b="1" i="1">
                                  <a:latin typeface="Cambria Math"/>
                                  <a:ea typeface="Cambria Math"/>
                                </a:rPr>
                                <m:t>𝒚</m:t>
                              </m:r>
                            </m:e>
                            <m:sup>
                              <m:r>
                                <a:rPr lang="en-GB" b="1" i="1">
                                  <a:latin typeface="Cambria Math"/>
                                  <a:ea typeface="Cambria Math"/>
                                </a:rPr>
                                <m:t>𝑻</m:t>
                              </m:r>
                            </m:sup>
                          </m:sSup>
                          <m:r>
                            <a:rPr lang="en-GB" b="1" i="1">
                              <a:latin typeface="Cambria Math"/>
                              <a:ea typeface="Cambria Math"/>
                            </a:rPr>
                            <m:t>−</m:t>
                          </m:r>
                          <m:sSup>
                            <m:sSupPr>
                              <m:ctrlPr>
                                <a:rPr lang="en-GB" b="1" i="1">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e>
                      </m:d>
                      <m:r>
                        <a:rPr lang="en-GB" b="1" i="1">
                          <a:latin typeface="Cambria Math"/>
                          <a:ea typeface="Cambria Math"/>
                        </a:rPr>
                        <m:t>∗</m:t>
                      </m:r>
                      <m:d>
                        <m:dPr>
                          <m:ctrlPr>
                            <a:rPr lang="en-GB" b="1" i="1">
                              <a:latin typeface="Cambria Math"/>
                            </a:rPr>
                          </m:ctrlPr>
                        </m:dPr>
                        <m:e>
                          <m:r>
                            <a:rPr lang="en-GB" b="1" i="1">
                              <a:latin typeface="Cambria Math"/>
                            </a:rPr>
                            <m:t>𝒚</m:t>
                          </m:r>
                          <m:r>
                            <a:rPr lang="en-GB" b="1" i="1">
                              <a:latin typeface="Cambria Math"/>
                            </a:rPr>
                            <m:t> −</m:t>
                          </m:r>
                          <m:r>
                            <a:rPr lang="en-GB" b="1" i="1">
                              <a:latin typeface="Cambria Math"/>
                            </a:rPr>
                            <m:t>𝑿</m:t>
                          </m:r>
                          <m:acc>
                            <m:accPr>
                              <m:chr m:val="̂"/>
                              <m:ctrlPr>
                                <a:rPr lang="en-GB" b="1" i="1">
                                  <a:latin typeface="Cambria Math"/>
                                </a:rPr>
                              </m:ctrlPr>
                            </m:accPr>
                            <m:e>
                              <m:r>
                                <a:rPr lang="en-GB" b="1" i="1">
                                  <a:latin typeface="Cambria Math"/>
                                  <a:ea typeface="Cambria Math"/>
                                </a:rPr>
                                <m:t>𝜷</m:t>
                              </m:r>
                            </m:e>
                          </m:acc>
                        </m:e>
                      </m:d>
                    </m:oMath>
                  </m:oMathPara>
                </a14:m>
                <a:endParaRPr lang="en-GB" b="1" i="1" dirty="0">
                  <a:latin typeface="Cambria Math"/>
                  <a:ea typeface="Cambria Math"/>
                </a:endParaRPr>
              </a:p>
            </p:txBody>
          </p:sp>
        </mc:Choice>
        <mc:Fallback xmlns="">
          <p:sp>
            <p:nvSpPr>
              <p:cNvPr id="24" name="Rectangle 23"/>
              <p:cNvSpPr>
                <a:spLocks noRot="1" noChangeAspect="1" noMove="1" noResize="1" noEditPoints="1" noAdjustHandles="1" noChangeArrowheads="1" noChangeShapeType="1" noTextEdit="1"/>
              </p:cNvSpPr>
              <p:nvPr/>
            </p:nvSpPr>
            <p:spPr>
              <a:xfrm>
                <a:off x="3995936" y="3755491"/>
                <a:ext cx="2960426" cy="406458"/>
              </a:xfrm>
              <a:prstGeom prst="rect">
                <a:avLst/>
              </a:prstGeom>
              <a:blipFill rotWithShape="1">
                <a:blip r:embed="rId9"/>
                <a:stretch>
                  <a:fillRect r="-7010" b="-74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1417814" y="4259547"/>
                <a:ext cx="3802258" cy="3842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1" i="1">
                          <a:latin typeface="Cambria Math"/>
                          <a:ea typeface="Cambria Math"/>
                        </a:rPr>
                        <m:t>=</m:t>
                      </m:r>
                      <m:sSup>
                        <m:sSupPr>
                          <m:ctrlPr>
                            <a:rPr lang="en-GB" b="1" i="1">
                              <a:latin typeface="Cambria Math"/>
                              <a:ea typeface="Cambria Math"/>
                            </a:rPr>
                          </m:ctrlPr>
                        </m:sSupPr>
                        <m:e>
                          <m:r>
                            <a:rPr lang="en-GB" b="1" i="1">
                              <a:latin typeface="Cambria Math"/>
                              <a:ea typeface="Cambria Math"/>
                            </a:rPr>
                            <m:t>𝒚</m:t>
                          </m:r>
                        </m:e>
                        <m:sup>
                          <m:r>
                            <a:rPr lang="en-GB" b="1" i="1">
                              <a:latin typeface="Cambria Math"/>
                              <a:ea typeface="Cambria Math"/>
                            </a:rPr>
                            <m:t>𝑻</m:t>
                          </m:r>
                        </m:sup>
                      </m:sSup>
                      <m:r>
                        <a:rPr lang="en-GB" b="1" i="1">
                          <a:latin typeface="Cambria Math"/>
                        </a:rPr>
                        <m:t>𝒚</m:t>
                      </m:r>
                      <m:r>
                        <a:rPr lang="en-GB" b="1">
                          <a:latin typeface="Cambria Math"/>
                        </a:rPr>
                        <m:t>−</m:t>
                      </m:r>
                      <m:sSup>
                        <m:sSupPr>
                          <m:ctrlPr>
                            <a:rPr lang="en-GB" b="1" i="1">
                              <a:latin typeface="Cambria Math"/>
                              <a:ea typeface="Cambria Math"/>
                            </a:rPr>
                          </m:ctrlPr>
                        </m:sSupPr>
                        <m:e>
                          <m:r>
                            <a:rPr lang="en-GB" b="1" i="1">
                              <a:latin typeface="Cambria Math"/>
                              <a:ea typeface="Cambria Math"/>
                            </a:rPr>
                            <m:t>𝒚</m:t>
                          </m:r>
                        </m:e>
                        <m:sup>
                          <m:r>
                            <a:rPr lang="en-GB" b="1" i="1">
                              <a:latin typeface="Cambria Math"/>
                              <a:ea typeface="Cambria Math"/>
                            </a:rPr>
                            <m:t>𝑻</m:t>
                          </m:r>
                        </m:sup>
                      </m:sSup>
                      <m:r>
                        <a:rPr lang="en-GB" b="1" i="1">
                          <a:latin typeface="Cambria Math"/>
                        </a:rPr>
                        <m:t>𝑿</m:t>
                      </m:r>
                      <m:acc>
                        <m:accPr>
                          <m:chr m:val="̂"/>
                          <m:ctrlPr>
                            <a:rPr lang="en-GB" b="1" i="1">
                              <a:latin typeface="Cambria Math"/>
                            </a:rPr>
                          </m:ctrlPr>
                        </m:accPr>
                        <m:e>
                          <m:r>
                            <a:rPr lang="en-GB" b="1" i="1">
                              <a:latin typeface="Cambria Math"/>
                              <a:ea typeface="Cambria Math"/>
                            </a:rPr>
                            <m:t>𝜷</m:t>
                          </m:r>
                        </m:e>
                      </m:acc>
                      <m:r>
                        <a:rPr lang="en-GB" b="1" i="1">
                          <a:latin typeface="Cambria Math"/>
                          <a:ea typeface="Cambria Math"/>
                        </a:rPr>
                        <m:t>−</m:t>
                      </m:r>
                      <m:sSup>
                        <m:sSupPr>
                          <m:ctrlPr>
                            <a:rPr lang="en-GB" b="1" i="1">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a:latin typeface="Cambria Math"/>
                          <a:ea typeface="Cambria Math"/>
                        </a:rPr>
                        <m:t>𝐲</m:t>
                      </m:r>
                      <m:r>
                        <a:rPr lang="en-GB" b="1">
                          <a:latin typeface="Cambria Math"/>
                          <a:ea typeface="Cambria Math"/>
                        </a:rPr>
                        <m:t>+</m:t>
                      </m:r>
                      <m:sSup>
                        <m:sSupPr>
                          <m:ctrlPr>
                            <a:rPr lang="en-GB" b="1" i="1">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i="1">
                          <a:latin typeface="Cambria Math"/>
                        </a:rPr>
                        <m:t>𝑿</m:t>
                      </m:r>
                      <m:acc>
                        <m:accPr>
                          <m:chr m:val="̂"/>
                          <m:ctrlPr>
                            <a:rPr lang="en-GB" b="1" i="1">
                              <a:latin typeface="Cambria Math"/>
                            </a:rPr>
                          </m:ctrlPr>
                        </m:accPr>
                        <m:e>
                          <m:r>
                            <a:rPr lang="en-GB" b="1" i="1">
                              <a:latin typeface="Cambria Math"/>
                              <a:ea typeface="Cambria Math"/>
                            </a:rPr>
                            <m:t>𝜷</m:t>
                          </m:r>
                        </m:e>
                      </m:acc>
                    </m:oMath>
                  </m:oMathPara>
                </a14:m>
                <a:endParaRPr lang="en-GB" dirty="0"/>
              </a:p>
            </p:txBody>
          </p:sp>
        </mc:Choice>
        <mc:Fallback xmlns="">
          <p:sp>
            <p:nvSpPr>
              <p:cNvPr id="25" name="Rectangle 24"/>
              <p:cNvSpPr>
                <a:spLocks noRot="1" noChangeAspect="1" noMove="1" noResize="1" noEditPoints="1" noAdjustHandles="1" noChangeArrowheads="1" noChangeShapeType="1" noTextEdit="1"/>
              </p:cNvSpPr>
              <p:nvPr/>
            </p:nvSpPr>
            <p:spPr>
              <a:xfrm>
                <a:off x="1417814" y="4259547"/>
                <a:ext cx="3802258" cy="384208"/>
              </a:xfrm>
              <a:prstGeom prst="rect">
                <a:avLst/>
              </a:prstGeom>
              <a:blipFill rotWithShape="1">
                <a:blip r:embed="rId10"/>
                <a:stretch>
                  <a:fillRect t="-1587" r="-8026" b="-1269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1417814" y="5277040"/>
                <a:ext cx="3093796" cy="3842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ea typeface="Cambria Math"/>
                        </a:rPr>
                        <m:t>=</m:t>
                      </m:r>
                      <m:sSup>
                        <m:sSupPr>
                          <m:ctrlPr>
                            <a:rPr lang="en-GB" b="1" i="1">
                              <a:latin typeface="Cambria Math"/>
                              <a:ea typeface="Cambria Math"/>
                            </a:rPr>
                          </m:ctrlPr>
                        </m:sSupPr>
                        <m:e>
                          <m:r>
                            <a:rPr lang="en-GB" b="1" i="1">
                              <a:latin typeface="Cambria Math"/>
                              <a:ea typeface="Cambria Math"/>
                            </a:rPr>
                            <m:t>𝒚</m:t>
                          </m:r>
                        </m:e>
                        <m:sup>
                          <m:r>
                            <a:rPr lang="en-GB" b="1" i="1">
                              <a:latin typeface="Cambria Math"/>
                              <a:ea typeface="Cambria Math"/>
                            </a:rPr>
                            <m:t>𝑻</m:t>
                          </m:r>
                        </m:sup>
                      </m:sSup>
                      <m:r>
                        <a:rPr lang="en-GB" b="1" i="1">
                          <a:latin typeface="Cambria Math"/>
                        </a:rPr>
                        <m:t>𝒚</m:t>
                      </m:r>
                      <m:r>
                        <a:rPr lang="en-GB" b="1">
                          <a:latin typeface="Cambria Math"/>
                        </a:rPr>
                        <m:t>−</m:t>
                      </m:r>
                      <m:r>
                        <a:rPr lang="en-GB" b="1" i="1" smtClean="0">
                          <a:latin typeface="Cambria Math"/>
                          <a:ea typeface="Cambria Math"/>
                        </a:rPr>
                        <m:t>𝟐</m:t>
                      </m:r>
                      <m:sSup>
                        <m:sSupPr>
                          <m:ctrlPr>
                            <a:rPr lang="en-GB" b="1" i="1">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a:latin typeface="Cambria Math"/>
                          <a:ea typeface="Cambria Math"/>
                        </a:rPr>
                        <m:t>𝐲</m:t>
                      </m:r>
                      <m:r>
                        <a:rPr lang="en-GB" b="1">
                          <a:latin typeface="Cambria Math"/>
                          <a:ea typeface="Cambria Math"/>
                        </a:rPr>
                        <m:t>+</m:t>
                      </m:r>
                      <m:sSup>
                        <m:sSupPr>
                          <m:ctrlPr>
                            <a:rPr lang="en-GB" b="1" i="1">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i="1">
                          <a:latin typeface="Cambria Math"/>
                        </a:rPr>
                        <m:t>𝑿</m:t>
                      </m:r>
                      <m:acc>
                        <m:accPr>
                          <m:chr m:val="̂"/>
                          <m:ctrlPr>
                            <a:rPr lang="en-GB" b="1" i="1">
                              <a:latin typeface="Cambria Math"/>
                            </a:rPr>
                          </m:ctrlPr>
                        </m:accPr>
                        <m:e>
                          <m:r>
                            <a:rPr lang="en-GB" b="1" i="1">
                              <a:latin typeface="Cambria Math"/>
                              <a:ea typeface="Cambria Math"/>
                            </a:rPr>
                            <m:t>𝜷</m:t>
                          </m:r>
                        </m:e>
                      </m:acc>
                    </m:oMath>
                  </m:oMathPara>
                </a14:m>
                <a:endParaRPr lang="en-GB" dirty="0"/>
              </a:p>
            </p:txBody>
          </p:sp>
        </mc:Choice>
        <mc:Fallback xmlns="">
          <p:sp>
            <p:nvSpPr>
              <p:cNvPr id="28" name="Rectangle 27"/>
              <p:cNvSpPr>
                <a:spLocks noRot="1" noChangeAspect="1" noMove="1" noResize="1" noEditPoints="1" noAdjustHandles="1" noChangeArrowheads="1" noChangeShapeType="1" noTextEdit="1"/>
              </p:cNvSpPr>
              <p:nvPr/>
            </p:nvSpPr>
            <p:spPr>
              <a:xfrm>
                <a:off x="1417814" y="5277040"/>
                <a:ext cx="3093796" cy="384208"/>
              </a:xfrm>
              <a:prstGeom prst="rect">
                <a:avLst/>
              </a:prstGeom>
              <a:blipFill rotWithShape="1">
                <a:blip r:embed="rId11"/>
                <a:stretch>
                  <a:fillRect t="-1587" r="-10059" b="-12698"/>
                </a:stretch>
              </a:blipFill>
            </p:spPr>
            <p:txBody>
              <a:bodyPr/>
              <a:lstStyle/>
              <a:p>
                <a:r>
                  <a:rPr lang="en-GB">
                    <a:noFill/>
                  </a:rPr>
                  <a:t> </a:t>
                </a:r>
              </a:p>
            </p:txBody>
          </p:sp>
        </mc:Fallback>
      </mc:AlternateContent>
      <p:sp>
        <p:nvSpPr>
          <p:cNvPr id="29" name="TextBox 28"/>
          <p:cNvSpPr txBox="1"/>
          <p:nvPr/>
        </p:nvSpPr>
        <p:spPr>
          <a:xfrm>
            <a:off x="2771800" y="4772571"/>
            <a:ext cx="5904656" cy="461665"/>
          </a:xfrm>
          <a:prstGeom prst="rect">
            <a:avLst/>
          </a:prstGeom>
          <a:noFill/>
        </p:spPr>
        <p:txBody>
          <a:bodyPr wrap="square" rtlCol="0">
            <a:spAutoFit/>
          </a:bodyPr>
          <a:lstStyle/>
          <a:p>
            <a:r>
              <a:rPr lang="en-GB" sz="1200" i="1" dirty="0" smtClean="0"/>
              <a:t>Both multiplications involve the same vectors/matrices, so the same numbers/entries are involved. Since they are scalar, they are actually the same so we can just add them together</a:t>
            </a:r>
            <a:endParaRPr lang="en-GB" sz="1200" i="1" dirty="0"/>
          </a:p>
        </p:txBody>
      </p:sp>
      <mc:AlternateContent xmlns:mc="http://schemas.openxmlformats.org/markup-compatibility/2006" xmlns:a14="http://schemas.microsoft.com/office/drawing/2010/main">
        <mc:Choice Requires="a14">
          <p:sp>
            <p:nvSpPr>
              <p:cNvPr id="34" name="TextBox 33"/>
              <p:cNvSpPr txBox="1"/>
              <p:nvPr/>
            </p:nvSpPr>
            <p:spPr>
              <a:xfrm>
                <a:off x="323528" y="2771636"/>
                <a:ext cx="5832648" cy="369332"/>
              </a:xfrm>
              <a:prstGeom prst="rect">
                <a:avLst/>
              </a:prstGeom>
              <a:noFill/>
            </p:spPr>
            <p:txBody>
              <a:bodyPr wrap="square" rtlCol="0">
                <a:spAutoFit/>
              </a:bodyPr>
              <a:lstStyle/>
              <a:p>
                <a:r>
                  <a:rPr lang="en-GB" dirty="0" smtClean="0"/>
                  <a:t>This is the inner product of </a:t>
                </a:r>
                <a14:m>
                  <m:oMath xmlns:m="http://schemas.openxmlformats.org/officeDocument/2006/math">
                    <m:r>
                      <a:rPr lang="en-GB" b="1" i="1" dirty="0" smtClean="0">
                        <a:latin typeface="Cambria Math"/>
                      </a:rPr>
                      <m:t>𝒆</m:t>
                    </m:r>
                  </m:oMath>
                </a14:m>
                <a:r>
                  <a:rPr lang="en-GB" dirty="0" smtClean="0"/>
                  <a:t> by itself and is hence a scalar:</a:t>
                </a:r>
                <a:endParaRPr lang="en-GB" dirty="0"/>
              </a:p>
            </p:txBody>
          </p:sp>
        </mc:Choice>
        <mc:Fallback xmlns="">
          <p:sp>
            <p:nvSpPr>
              <p:cNvPr id="34" name="TextBox 33"/>
              <p:cNvSpPr txBox="1">
                <a:spLocks noRot="1" noChangeAspect="1" noMove="1" noResize="1" noEditPoints="1" noAdjustHandles="1" noChangeArrowheads="1" noChangeShapeType="1" noTextEdit="1"/>
              </p:cNvSpPr>
              <p:nvPr/>
            </p:nvSpPr>
            <p:spPr>
              <a:xfrm>
                <a:off x="323528" y="2771636"/>
                <a:ext cx="5832648" cy="369332"/>
              </a:xfrm>
              <a:prstGeom prst="rect">
                <a:avLst/>
              </a:prstGeom>
              <a:blipFill rotWithShape="1">
                <a:blip r:embed="rId12"/>
                <a:stretch>
                  <a:fillRect l="-836" t="-8333"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755576" y="3140968"/>
                <a:ext cx="1751377" cy="9025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GB" i="1">
                              <a:latin typeface="Cambria Math"/>
                            </a:rPr>
                          </m:ctrlPr>
                        </m:naryPr>
                        <m:sub>
                          <m:r>
                            <m:rPr>
                              <m:brk m:alnAt="23"/>
                            </m:rPr>
                            <a:rPr lang="en-GB" i="1">
                              <a:latin typeface="Cambria Math"/>
                            </a:rPr>
                            <m:t>𝑗</m:t>
                          </m:r>
                          <m:r>
                            <a:rPr lang="en-GB" i="1">
                              <a:latin typeface="Cambria Math"/>
                            </a:rPr>
                            <m:t>=1</m:t>
                          </m:r>
                        </m:sub>
                        <m:sup>
                          <m:r>
                            <a:rPr lang="en-GB" i="1">
                              <a:latin typeface="Cambria Math"/>
                            </a:rPr>
                            <m:t>𝐽</m:t>
                          </m:r>
                        </m:sup>
                        <m:e>
                          <m:sSup>
                            <m:sSupPr>
                              <m:ctrlPr>
                                <a:rPr lang="en-GB" i="1">
                                  <a:latin typeface="Cambria Math"/>
                                </a:rPr>
                              </m:ctrlPr>
                            </m:sSupPr>
                            <m:e>
                              <m:sSub>
                                <m:sSubPr>
                                  <m:ctrlPr>
                                    <a:rPr lang="en-GB" i="1">
                                      <a:latin typeface="Cambria Math"/>
                                    </a:rPr>
                                  </m:ctrlPr>
                                </m:sSubPr>
                                <m:e>
                                  <m:r>
                                    <a:rPr lang="en-GB" i="1">
                                      <a:latin typeface="Cambria Math"/>
                                    </a:rPr>
                                    <m:t>𝑒</m:t>
                                  </m:r>
                                </m:e>
                                <m:sub>
                                  <m:r>
                                    <a:rPr lang="en-GB" i="1">
                                      <a:latin typeface="Cambria Math"/>
                                    </a:rPr>
                                    <m:t>𝑗</m:t>
                                  </m:r>
                                </m:sub>
                              </m:sSub>
                            </m:e>
                            <m:sup>
                              <m:r>
                                <a:rPr lang="en-GB" i="1">
                                  <a:latin typeface="Cambria Math"/>
                                </a:rPr>
                                <m:t>2</m:t>
                              </m:r>
                            </m:sup>
                          </m:sSup>
                        </m:e>
                      </m:nary>
                      <m:r>
                        <a:rPr lang="en-GB" i="1">
                          <a:latin typeface="Cambria Math"/>
                        </a:rPr>
                        <m:t>=</m:t>
                      </m:r>
                      <m:sSup>
                        <m:sSupPr>
                          <m:ctrlPr>
                            <a:rPr lang="en-GB" i="1">
                              <a:latin typeface="Cambria Math"/>
                            </a:rPr>
                          </m:ctrlPr>
                        </m:sSupPr>
                        <m:e>
                          <m:r>
                            <a:rPr lang="en-GB" b="1" i="1">
                              <a:latin typeface="Cambria Math"/>
                            </a:rPr>
                            <m:t>𝒆</m:t>
                          </m:r>
                        </m:e>
                        <m:sup>
                          <m:r>
                            <a:rPr lang="en-GB" b="1" i="1">
                              <a:latin typeface="Cambria Math"/>
                            </a:rPr>
                            <m:t>𝑻</m:t>
                          </m:r>
                        </m:sup>
                      </m:sSup>
                      <m:r>
                        <a:rPr lang="en-GB" i="1">
                          <a:latin typeface="Cambria Math"/>
                        </a:rPr>
                        <m:t>∗</m:t>
                      </m:r>
                      <m:r>
                        <a:rPr lang="en-GB" b="1" i="1">
                          <a:latin typeface="Cambria Math"/>
                        </a:rPr>
                        <m:t>𝒆</m:t>
                      </m:r>
                    </m:oMath>
                  </m:oMathPara>
                </a14:m>
                <a:endParaRPr lang="en-GB" b="1" i="1" dirty="0">
                  <a:latin typeface="Cambria Math"/>
                </a:endParaRPr>
              </a:p>
            </p:txBody>
          </p:sp>
        </mc:Choice>
        <mc:Fallback xmlns="">
          <p:sp>
            <p:nvSpPr>
              <p:cNvPr id="35" name="Rectangle 34"/>
              <p:cNvSpPr>
                <a:spLocks noRot="1" noChangeAspect="1" noMove="1" noResize="1" noEditPoints="1" noAdjustHandles="1" noChangeArrowheads="1" noChangeShapeType="1" noTextEdit="1"/>
              </p:cNvSpPr>
              <p:nvPr/>
            </p:nvSpPr>
            <p:spPr>
              <a:xfrm>
                <a:off x="755576" y="3140968"/>
                <a:ext cx="1751377" cy="902555"/>
              </a:xfrm>
              <a:prstGeom prst="rect">
                <a:avLst/>
              </a:prstGeom>
              <a:blipFill rotWithShape="1">
                <a:blip r:embed="rId13"/>
                <a:stretch>
                  <a:fillRect/>
                </a:stretch>
              </a:blipFill>
            </p:spPr>
            <p:txBody>
              <a:bodyPr/>
              <a:lstStyle/>
              <a:p>
                <a:r>
                  <a:rPr lang="en-GB">
                    <a:noFill/>
                  </a:rPr>
                  <a:t> </a:t>
                </a:r>
              </a:p>
            </p:txBody>
          </p:sp>
        </mc:Fallback>
      </mc:AlternateContent>
      <p:sp>
        <p:nvSpPr>
          <p:cNvPr id="20" name="Right Brace 19"/>
          <p:cNvSpPr/>
          <p:nvPr/>
        </p:nvSpPr>
        <p:spPr>
          <a:xfrm rot="5400000">
            <a:off x="3136057" y="3912692"/>
            <a:ext cx="154516" cy="156524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6" name="TextBox 35"/>
              <p:cNvSpPr txBox="1"/>
              <p:nvPr/>
            </p:nvSpPr>
            <p:spPr>
              <a:xfrm>
                <a:off x="323528" y="5818038"/>
                <a:ext cx="8496944" cy="923330"/>
              </a:xfrm>
              <a:prstGeom prst="rect">
                <a:avLst/>
              </a:prstGeom>
              <a:noFill/>
            </p:spPr>
            <p:txBody>
              <a:bodyPr wrap="square" rtlCol="0">
                <a:spAutoFit/>
              </a:bodyPr>
              <a:lstStyle/>
              <a:p>
                <a:pPr algn="just"/>
                <a:r>
                  <a:rPr lang="en-GB" dirty="0" smtClean="0"/>
                  <a:t>In the last equation we know everything except for the </a:t>
                </a:r>
                <a14:m>
                  <m:oMath xmlns:m="http://schemas.openxmlformats.org/officeDocument/2006/math">
                    <m:r>
                      <a:rPr lang="en-GB" b="1" i="1" smtClean="0">
                        <a:latin typeface="Cambria Math"/>
                        <a:ea typeface="Cambria Math"/>
                      </a:rPr>
                      <m:t>𝜷</m:t>
                    </m:r>
                  </m:oMath>
                </a14:m>
                <a:r>
                  <a:rPr lang="en-GB" dirty="0" smtClean="0"/>
                  <a:t>, which is what we want to find out. Hence </a:t>
                </a:r>
                <a14:m>
                  <m:oMath xmlns:m="http://schemas.openxmlformats.org/officeDocument/2006/math">
                    <m:r>
                      <a:rPr lang="en-GB" b="1" i="1" dirty="0" smtClean="0">
                        <a:latin typeface="Cambria Math"/>
                      </a:rPr>
                      <m:t>𝒆</m:t>
                    </m:r>
                  </m:oMath>
                </a14:m>
                <a:r>
                  <a:rPr lang="en-GB" dirty="0" smtClean="0"/>
                  <a:t> is a scalar that depends on all the betas . In other words it is a function of the betas.</a:t>
                </a:r>
                <a:endParaRPr lang="en-GB" dirty="0"/>
              </a:p>
            </p:txBody>
          </p:sp>
        </mc:Choice>
        <mc:Fallback xmlns="">
          <p:sp>
            <p:nvSpPr>
              <p:cNvPr id="36" name="TextBox 35"/>
              <p:cNvSpPr txBox="1">
                <a:spLocks noRot="1" noChangeAspect="1" noMove="1" noResize="1" noEditPoints="1" noAdjustHandles="1" noChangeArrowheads="1" noChangeShapeType="1" noTextEdit="1"/>
              </p:cNvSpPr>
              <p:nvPr/>
            </p:nvSpPr>
            <p:spPr>
              <a:xfrm>
                <a:off x="323528" y="5818038"/>
                <a:ext cx="8496944" cy="923330"/>
              </a:xfrm>
              <a:prstGeom prst="rect">
                <a:avLst/>
              </a:prstGeom>
              <a:blipFill rotWithShape="1">
                <a:blip r:embed="rId14"/>
                <a:stretch>
                  <a:fillRect l="-574" t="-3289" r="-646" b="-9211"/>
                </a:stretch>
              </a:blipFill>
            </p:spPr>
            <p:txBody>
              <a:bodyPr/>
              <a:lstStyle/>
              <a:p>
                <a:r>
                  <a:rPr lang="en-GB">
                    <a:noFill/>
                  </a:rPr>
                  <a:t> </a:t>
                </a:r>
              </a:p>
            </p:txBody>
          </p:sp>
        </mc:Fallback>
      </mc:AlternateContent>
      <p:sp>
        <p:nvSpPr>
          <p:cNvPr id="27" name="TextBox 26"/>
          <p:cNvSpPr txBox="1"/>
          <p:nvPr/>
        </p:nvSpPr>
        <p:spPr>
          <a:xfrm>
            <a:off x="5508104" y="5157192"/>
            <a:ext cx="3124264" cy="276999"/>
          </a:xfrm>
          <a:prstGeom prst="rect">
            <a:avLst/>
          </a:prstGeom>
          <a:noFill/>
        </p:spPr>
        <p:txBody>
          <a:bodyPr wrap="square" rtlCol="0">
            <a:spAutoFit/>
          </a:bodyPr>
          <a:lstStyle/>
          <a:p>
            <a:r>
              <a:rPr lang="en-GB" sz="1200" i="1" dirty="0" smtClean="0"/>
              <a:t>Just try with a small example to see that’s true.</a:t>
            </a:r>
            <a:endParaRPr lang="en-GB" sz="1200" i="1" dirty="0"/>
          </a:p>
        </p:txBody>
      </p:sp>
    </p:spTree>
    <p:extLst>
      <p:ext uri="{BB962C8B-B14F-4D97-AF65-F5344CB8AC3E}">
        <p14:creationId xmlns:p14="http://schemas.microsoft.com/office/powerpoint/2010/main" val="16916404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Ordinary Least Squares Derived</a:t>
            </a:r>
            <a:endParaRPr lang="en-GB" sz="2400" dirty="0">
              <a:solidFill>
                <a:schemeClr val="bg1"/>
              </a:solidFill>
            </a:endParaRPr>
          </a:p>
        </p:txBody>
      </p:sp>
      <mc:AlternateContent xmlns:mc="http://schemas.openxmlformats.org/markup-compatibility/2006" xmlns:a14="http://schemas.microsoft.com/office/drawing/2010/main">
        <mc:Choice Requires="a14">
          <p:sp>
            <p:nvSpPr>
              <p:cNvPr id="33" name="TextBox 32"/>
              <p:cNvSpPr txBox="1"/>
              <p:nvPr/>
            </p:nvSpPr>
            <p:spPr>
              <a:xfrm>
                <a:off x="299982" y="1552723"/>
                <a:ext cx="8520490" cy="730200"/>
              </a:xfrm>
              <a:prstGeom prst="rect">
                <a:avLst/>
              </a:prstGeom>
              <a:noFill/>
              <a:ln w="28575">
                <a:noFill/>
              </a:ln>
            </p:spPr>
            <p:txBody>
              <a:bodyPr wrap="square" rtlCol="0">
                <a:spAutoFit/>
              </a:bodyPr>
              <a:lstStyle/>
              <a:p>
                <a:pPr algn="just"/>
                <a:r>
                  <a:rPr lang="en-GB" dirty="0" smtClean="0"/>
                  <a:t>Since </a:t>
                </a:r>
                <a14:m>
                  <m:oMath xmlns:m="http://schemas.openxmlformats.org/officeDocument/2006/math">
                    <m:nary>
                      <m:naryPr>
                        <m:chr m:val="∑"/>
                        <m:ctrlPr>
                          <a:rPr lang="en-GB" i="1">
                            <a:latin typeface="Cambria Math"/>
                          </a:rPr>
                        </m:ctrlPr>
                      </m:naryPr>
                      <m:sub>
                        <m:r>
                          <m:rPr>
                            <m:brk m:alnAt="23"/>
                          </m:rPr>
                          <a:rPr lang="en-GB" i="1">
                            <a:latin typeface="Cambria Math"/>
                          </a:rPr>
                          <m:t>𝑗</m:t>
                        </m:r>
                        <m:r>
                          <a:rPr lang="en-GB" i="1">
                            <a:latin typeface="Cambria Math"/>
                          </a:rPr>
                          <m:t>=1</m:t>
                        </m:r>
                      </m:sub>
                      <m:sup>
                        <m:r>
                          <a:rPr lang="en-GB" i="1">
                            <a:latin typeface="Cambria Math"/>
                          </a:rPr>
                          <m:t>𝐽</m:t>
                        </m:r>
                      </m:sup>
                      <m:e>
                        <m:sSup>
                          <m:sSupPr>
                            <m:ctrlPr>
                              <a:rPr lang="en-GB" i="1">
                                <a:latin typeface="Cambria Math"/>
                              </a:rPr>
                            </m:ctrlPr>
                          </m:sSupPr>
                          <m:e>
                            <m:sSub>
                              <m:sSubPr>
                                <m:ctrlPr>
                                  <a:rPr lang="en-GB" i="1">
                                    <a:latin typeface="Cambria Math"/>
                                  </a:rPr>
                                </m:ctrlPr>
                              </m:sSubPr>
                              <m:e>
                                <m:r>
                                  <a:rPr lang="en-GB" i="1">
                                    <a:latin typeface="Cambria Math"/>
                                  </a:rPr>
                                  <m:t>𝑒</m:t>
                                </m:r>
                              </m:e>
                              <m:sub>
                                <m:r>
                                  <a:rPr lang="en-GB" i="1">
                                    <a:latin typeface="Cambria Math"/>
                                  </a:rPr>
                                  <m:t>𝑗</m:t>
                                </m:r>
                              </m:sub>
                            </m:sSub>
                          </m:e>
                          <m:sup>
                            <m:r>
                              <a:rPr lang="en-GB" i="1">
                                <a:latin typeface="Cambria Math"/>
                              </a:rPr>
                              <m:t>2</m:t>
                            </m:r>
                          </m:sup>
                        </m:sSup>
                      </m:e>
                    </m:nary>
                  </m:oMath>
                </a14:m>
                <a:r>
                  <a:rPr lang="en-GB" dirty="0" smtClean="0"/>
                  <a:t> is a function of the betas, to minimize it implies to differentiate </a:t>
                </a:r>
                <a:r>
                  <a:rPr lang="en-GB" dirty="0"/>
                  <a:t>with respect </a:t>
                </a:r>
                <a:r>
                  <a:rPr lang="en-GB" dirty="0" smtClean="0"/>
                  <a:t>to every single </a:t>
                </a:r>
                <a14:m>
                  <m:oMath xmlns:m="http://schemas.openxmlformats.org/officeDocument/2006/math">
                    <m:r>
                      <a:rPr lang="en-GB" i="1" dirty="0" smtClean="0">
                        <a:latin typeface="Cambria Math"/>
                        <a:ea typeface="Cambria Math"/>
                      </a:rPr>
                      <m:t>𝛽</m:t>
                    </m:r>
                  </m:oMath>
                </a14:m>
                <a:r>
                  <a:rPr lang="en-GB" dirty="0" smtClean="0"/>
                  <a:t> (i.e., to the vector of the betas) </a:t>
                </a:r>
                <a:r>
                  <a:rPr lang="en-GB" dirty="0"/>
                  <a:t>and set </a:t>
                </a:r>
                <a:r>
                  <a:rPr lang="en-GB" dirty="0" smtClean="0"/>
                  <a:t>this derivative </a:t>
                </a:r>
                <a:r>
                  <a:rPr lang="en-GB" dirty="0"/>
                  <a:t>to </a:t>
                </a:r>
                <a:r>
                  <a:rPr lang="en-GB" dirty="0" smtClean="0"/>
                  <a:t>zero.</a:t>
                </a:r>
                <a:endParaRPr lang="en-GB" dirty="0"/>
              </a:p>
            </p:txBody>
          </p:sp>
        </mc:Choice>
        <mc:Fallback xmlns="">
          <p:sp>
            <p:nvSpPr>
              <p:cNvPr id="33" name="TextBox 32"/>
              <p:cNvSpPr txBox="1">
                <a:spLocks noRot="1" noChangeAspect="1" noMove="1" noResize="1" noEditPoints="1" noAdjustHandles="1" noChangeArrowheads="1" noChangeShapeType="1" noTextEdit="1"/>
              </p:cNvSpPr>
              <p:nvPr/>
            </p:nvSpPr>
            <p:spPr>
              <a:xfrm>
                <a:off x="299982" y="1552723"/>
                <a:ext cx="8520490" cy="730200"/>
              </a:xfrm>
              <a:prstGeom prst="rect">
                <a:avLst/>
              </a:prstGeom>
              <a:blipFill rotWithShape="1">
                <a:blip r:embed="rId3"/>
                <a:stretch>
                  <a:fillRect l="-572" t="-55462" r="-644" b="-51261"/>
                </a:stretch>
              </a:blipFill>
              <a:ln w="28575">
                <a:noFill/>
              </a:ln>
            </p:spPr>
            <p:txBody>
              <a:bodyPr/>
              <a:lstStyle/>
              <a:p>
                <a:r>
                  <a:rPr lang="en-GB">
                    <a:noFill/>
                  </a:rPr>
                  <a:t> </a:t>
                </a:r>
              </a:p>
            </p:txBody>
          </p:sp>
        </mc:Fallback>
      </mc:AlternateContent>
      <p:sp>
        <p:nvSpPr>
          <p:cNvPr id="34" name="TextBox 33"/>
          <p:cNvSpPr txBox="1"/>
          <p:nvPr/>
        </p:nvSpPr>
        <p:spPr>
          <a:xfrm>
            <a:off x="298076" y="2560836"/>
            <a:ext cx="8522396" cy="2308324"/>
          </a:xfrm>
          <a:prstGeom prst="rect">
            <a:avLst/>
          </a:prstGeom>
          <a:noFill/>
        </p:spPr>
        <p:txBody>
          <a:bodyPr wrap="square" rtlCol="0">
            <a:spAutoFit/>
          </a:bodyPr>
          <a:lstStyle/>
          <a:p>
            <a:pPr algn="just"/>
            <a:r>
              <a:rPr lang="en-GB" dirty="0" smtClean="0"/>
              <a:t>Differentiate with respect to a vector means you differentiate with respect to each component of the vector:	</a:t>
            </a:r>
          </a:p>
          <a:p>
            <a:endParaRPr lang="en-GB" dirty="0"/>
          </a:p>
          <a:p>
            <a:endParaRPr lang="en-GB" dirty="0" smtClean="0"/>
          </a:p>
          <a:p>
            <a:endParaRPr lang="en-GB" dirty="0"/>
          </a:p>
          <a:p>
            <a:endParaRPr lang="en-GB" dirty="0" smtClean="0"/>
          </a:p>
          <a:p>
            <a:endParaRPr lang="en-GB" dirty="0" smtClean="0"/>
          </a:p>
          <a:p>
            <a:r>
              <a:rPr lang="en-GB" dirty="0" smtClean="0"/>
              <a:t> </a:t>
            </a:r>
            <a:endParaRPr lang="en-GB" dirty="0"/>
          </a:p>
        </p:txBody>
      </p:sp>
      <mc:AlternateContent xmlns:mc="http://schemas.openxmlformats.org/markup-compatibility/2006" xmlns:a14="http://schemas.microsoft.com/office/drawing/2010/main">
        <mc:Choice Requires="a14">
          <p:sp>
            <p:nvSpPr>
              <p:cNvPr id="20" name="TextBox 19"/>
              <p:cNvSpPr txBox="1"/>
              <p:nvPr/>
            </p:nvSpPr>
            <p:spPr>
              <a:xfrm>
                <a:off x="3618191" y="3352924"/>
                <a:ext cx="1336070" cy="15015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a:rPr>
                          </m:ctrlPr>
                        </m:fPr>
                        <m:num>
                          <m:r>
                            <a:rPr lang="en-GB" i="1" smtClean="0">
                              <a:latin typeface="Cambria Math"/>
                            </a:rPr>
                            <m:t>𝜕</m:t>
                          </m:r>
                          <m:r>
                            <a:rPr lang="en-GB" b="0" i="1" smtClean="0">
                              <a:latin typeface="Cambria Math"/>
                            </a:rPr>
                            <m:t>𝑆</m:t>
                          </m:r>
                        </m:num>
                        <m:den>
                          <m:r>
                            <a:rPr lang="en-GB" i="1" smtClean="0">
                              <a:latin typeface="Cambria Math"/>
                            </a:rPr>
                            <m:t>𝜕</m:t>
                          </m:r>
                          <m:r>
                            <a:rPr lang="en-GB" i="1" smtClean="0">
                              <a:latin typeface="Cambria Math"/>
                              <a:ea typeface="Cambria Math"/>
                            </a:rPr>
                            <m:t>𝛽</m:t>
                          </m:r>
                        </m:den>
                      </m:f>
                      <m:r>
                        <a:rPr lang="en-GB" b="0" i="1" smtClean="0">
                          <a:latin typeface="Cambria Math"/>
                        </a:rPr>
                        <m:t>=</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f>
                                  <m:fPr>
                                    <m:ctrlPr>
                                      <a:rPr lang="en-GB" i="1">
                                        <a:latin typeface="Cambria Math"/>
                                      </a:rPr>
                                    </m:ctrlPr>
                                  </m:fPr>
                                  <m:num>
                                    <m:r>
                                      <a:rPr lang="en-GB" i="1">
                                        <a:latin typeface="Cambria Math"/>
                                      </a:rPr>
                                      <m:t>𝜕</m:t>
                                    </m:r>
                                    <m:r>
                                      <a:rPr lang="en-GB" i="1">
                                        <a:latin typeface="Cambria Math"/>
                                      </a:rPr>
                                      <m:t>𝑆</m:t>
                                    </m:r>
                                  </m:num>
                                  <m:den>
                                    <m:r>
                                      <a:rPr lang="en-GB" i="1">
                                        <a:latin typeface="Cambria Math"/>
                                      </a:rPr>
                                      <m:t>𝜕</m:t>
                                    </m:r>
                                    <m:sSub>
                                      <m:sSubPr>
                                        <m:ctrlPr>
                                          <a:rPr lang="en-GB" i="1" smtClean="0">
                                            <a:latin typeface="Cambria Math"/>
                                          </a:rPr>
                                        </m:ctrlPr>
                                      </m:sSubPr>
                                      <m:e>
                                        <m:r>
                                          <a:rPr lang="en-GB" i="1">
                                            <a:latin typeface="Cambria Math"/>
                                            <a:ea typeface="Cambria Math"/>
                                          </a:rPr>
                                          <m:t>𝛽</m:t>
                                        </m:r>
                                      </m:e>
                                      <m:sub>
                                        <m:r>
                                          <a:rPr lang="en-GB" b="0" i="1" smtClean="0">
                                            <a:latin typeface="Cambria Math"/>
                                          </a:rPr>
                                          <m:t>1</m:t>
                                        </m:r>
                                      </m:sub>
                                    </m:sSub>
                                  </m:den>
                                </m:f>
                              </m:e>
                            </m:mr>
                            <m:mr>
                              <m:e>
                                <m:r>
                                  <a:rPr lang="en-GB" b="0" i="1" smtClean="0">
                                    <a:latin typeface="Cambria Math"/>
                                  </a:rPr>
                                  <m:t>⋮</m:t>
                                </m:r>
                              </m:e>
                            </m:mr>
                            <m:mr>
                              <m:e>
                                <m:f>
                                  <m:fPr>
                                    <m:ctrlPr>
                                      <a:rPr lang="en-GB" i="1">
                                        <a:latin typeface="Cambria Math"/>
                                      </a:rPr>
                                    </m:ctrlPr>
                                  </m:fPr>
                                  <m:num>
                                    <m:r>
                                      <a:rPr lang="en-GB" i="1">
                                        <a:latin typeface="Cambria Math"/>
                                      </a:rPr>
                                      <m:t>𝜕</m:t>
                                    </m:r>
                                    <m:r>
                                      <a:rPr lang="en-GB" i="1">
                                        <a:latin typeface="Cambria Math"/>
                                      </a:rPr>
                                      <m:t>𝑆</m:t>
                                    </m:r>
                                  </m:num>
                                  <m:den>
                                    <m:r>
                                      <a:rPr lang="en-GB" i="1">
                                        <a:latin typeface="Cambria Math"/>
                                      </a:rPr>
                                      <m:t>𝜕</m:t>
                                    </m:r>
                                    <m:sSub>
                                      <m:sSubPr>
                                        <m:ctrlPr>
                                          <a:rPr lang="en-GB" i="1">
                                            <a:latin typeface="Cambria Math"/>
                                          </a:rPr>
                                        </m:ctrlPr>
                                      </m:sSubPr>
                                      <m:e>
                                        <m:r>
                                          <a:rPr lang="en-GB" i="1">
                                            <a:latin typeface="Cambria Math"/>
                                            <a:ea typeface="Cambria Math"/>
                                          </a:rPr>
                                          <m:t>𝛽</m:t>
                                        </m:r>
                                      </m:e>
                                      <m:sub>
                                        <m:r>
                                          <a:rPr lang="en-GB" b="0" i="1" smtClean="0">
                                            <a:latin typeface="Cambria Math"/>
                                          </a:rPr>
                                          <m:t>𝐼</m:t>
                                        </m:r>
                                      </m:sub>
                                    </m:sSub>
                                  </m:den>
                                </m:f>
                              </m:e>
                            </m:mr>
                          </m:m>
                        </m:e>
                      </m:d>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3618191" y="3352924"/>
                <a:ext cx="1336070" cy="1501501"/>
              </a:xfrm>
              <a:prstGeom prst="rect">
                <a:avLst/>
              </a:prstGeom>
              <a:blipFill rotWithShape="1">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508489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3" name="TextBox 32"/>
              <p:cNvSpPr txBox="1"/>
              <p:nvPr/>
            </p:nvSpPr>
            <p:spPr>
              <a:xfrm>
                <a:off x="298076" y="3284984"/>
                <a:ext cx="8666412" cy="928267"/>
              </a:xfrm>
              <a:prstGeom prst="rect">
                <a:avLst/>
              </a:prstGeom>
              <a:noFill/>
            </p:spPr>
            <p:txBody>
              <a:bodyPr wrap="square" rtlCol="0">
                <a:spAutoFit/>
              </a:bodyPr>
              <a:lstStyle/>
              <a:p>
                <a:pPr>
                  <a:spcBef>
                    <a:spcPts val="600"/>
                  </a:spcBef>
                </a:pPr>
                <a:r>
                  <a:rPr lang="en-GB" dirty="0" smtClean="0"/>
                  <a:t>2) Part II: 	         To simplify, let’s consider a small example. Suppose you have two </a:t>
                </a:r>
                <a:r>
                  <a:rPr lang="en-GB" dirty="0" err="1" smtClean="0"/>
                  <a:t>regressors</a:t>
                </a:r>
                <a:r>
                  <a:rPr lang="en-GB" dirty="0" smtClean="0"/>
                  <a:t>    	         and only 3 data points. Hence, </a:t>
                </a:r>
                <a14:m>
                  <m:oMath xmlns:m="http://schemas.openxmlformats.org/officeDocument/2006/math">
                    <m:r>
                      <a:rPr lang="en-GB" b="1" i="1" dirty="0" smtClean="0">
                        <a:latin typeface="Cambria Math"/>
                      </a:rPr>
                      <m:t>𝑿</m:t>
                    </m:r>
                  </m:oMath>
                </a14:m>
                <a:r>
                  <a:rPr lang="en-GB" dirty="0" smtClean="0"/>
                  <a:t> is a (</a:t>
                </a:r>
                <a14:m>
                  <m:oMath xmlns:m="http://schemas.openxmlformats.org/officeDocument/2006/math">
                    <m:r>
                      <a:rPr lang="en-GB" i="1" dirty="0" smtClean="0">
                        <a:latin typeface="Cambria Math"/>
                      </a:rPr>
                      <m:t>3</m:t>
                    </m:r>
                    <m:r>
                      <a:rPr lang="en-GB" i="1" dirty="0" smtClean="0">
                        <a:latin typeface="Cambria Math"/>
                      </a:rPr>
                      <m:t>𝑥</m:t>
                    </m:r>
                    <m:r>
                      <a:rPr lang="en-GB" i="1" dirty="0" smtClean="0">
                        <a:latin typeface="Cambria Math"/>
                      </a:rPr>
                      <m:t>2</m:t>
                    </m:r>
                  </m:oMath>
                </a14:m>
                <a:r>
                  <a:rPr lang="en-GB" dirty="0" smtClean="0"/>
                  <a:t>)-matrix, </a:t>
                </a:r>
                <a14:m>
                  <m:oMath xmlns:m="http://schemas.openxmlformats.org/officeDocument/2006/math">
                    <m:r>
                      <a:rPr lang="en-GB" b="1" i="1" dirty="0" smtClean="0">
                        <a:latin typeface="Cambria Math"/>
                      </a:rPr>
                      <m:t>𝒚</m:t>
                    </m:r>
                  </m:oMath>
                </a14:m>
                <a:r>
                  <a:rPr lang="en-GB" dirty="0" smtClean="0"/>
                  <a:t> is a (</a:t>
                </a:r>
                <a14:m>
                  <m:oMath xmlns:m="http://schemas.openxmlformats.org/officeDocument/2006/math">
                    <m:r>
                      <a:rPr lang="en-GB" i="1" dirty="0" smtClean="0">
                        <a:latin typeface="Cambria Math"/>
                      </a:rPr>
                      <m:t>3</m:t>
                    </m:r>
                    <m:r>
                      <a:rPr lang="en-GB" i="1" dirty="0" smtClean="0">
                        <a:latin typeface="Cambria Math"/>
                      </a:rPr>
                      <m:t>𝑥</m:t>
                    </m:r>
                    <m:r>
                      <a:rPr lang="en-GB" i="1" dirty="0" smtClean="0">
                        <a:latin typeface="Cambria Math"/>
                      </a:rPr>
                      <m:t>1</m:t>
                    </m:r>
                  </m:oMath>
                </a14:m>
                <a:r>
                  <a:rPr lang="en-GB" dirty="0" smtClean="0"/>
                  <a:t>)-vector and 	         </a:t>
                </a:r>
                <a14:m>
                  <m:oMath xmlns:m="http://schemas.openxmlformats.org/officeDocument/2006/math">
                    <m:r>
                      <a:rPr lang="en-GB" b="1" i="1" smtClean="0">
                        <a:latin typeface="Cambria Math"/>
                        <a:ea typeface="Cambria Math"/>
                      </a:rPr>
                      <m:t>𝜷</m:t>
                    </m:r>
                    <m:r>
                      <a:rPr lang="en-GB" b="1" i="1" smtClean="0">
                        <a:latin typeface="Cambria Math"/>
                        <a:ea typeface="Cambria Math"/>
                      </a:rPr>
                      <m:t> </m:t>
                    </m:r>
                  </m:oMath>
                </a14:m>
                <a:r>
                  <a:rPr lang="en-GB" dirty="0" smtClean="0"/>
                  <a:t>is a (</a:t>
                </a:r>
                <a14:m>
                  <m:oMath xmlns:m="http://schemas.openxmlformats.org/officeDocument/2006/math">
                    <m:r>
                      <a:rPr lang="en-GB" i="1" dirty="0" smtClean="0">
                        <a:latin typeface="Cambria Math"/>
                      </a:rPr>
                      <m:t>2</m:t>
                    </m:r>
                    <m:r>
                      <a:rPr lang="en-GB" i="1" dirty="0" smtClean="0">
                        <a:latin typeface="Cambria Math"/>
                      </a:rPr>
                      <m:t>𝑥</m:t>
                    </m:r>
                    <m:r>
                      <a:rPr lang="en-GB" i="1" dirty="0" smtClean="0">
                        <a:latin typeface="Cambria Math"/>
                      </a:rPr>
                      <m:t>1</m:t>
                    </m:r>
                  </m:oMath>
                </a14:m>
                <a:r>
                  <a:rPr lang="en-GB" dirty="0" smtClean="0"/>
                  <a:t>)-vector.</a:t>
                </a:r>
                <a:r>
                  <a:rPr lang="en-GB" dirty="0"/>
                  <a:t> </a:t>
                </a:r>
                <a:r>
                  <a:rPr lang="en-GB" dirty="0" smtClean="0"/>
                  <a:t>Let’s also say that </a:t>
                </a:r>
                <a14:m>
                  <m:oMath xmlns:m="http://schemas.openxmlformats.org/officeDocument/2006/math">
                    <m:r>
                      <a:rPr lang="en-GB" b="1">
                        <a:latin typeface="Cambria Math"/>
                        <a:ea typeface="Cambria Math"/>
                      </a:rPr>
                      <m:t>𝐀</m:t>
                    </m:r>
                    <m:r>
                      <a:rPr lang="en-GB">
                        <a:latin typeface="Cambria Math"/>
                        <a:ea typeface="Cambria Math"/>
                      </a:rPr>
                      <m:t>=</m:t>
                    </m:r>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a:latin typeface="Cambria Math"/>
                        <a:ea typeface="Cambria Math"/>
                      </a:rPr>
                      <m:t>𝐲</m:t>
                    </m:r>
                  </m:oMath>
                </a14:m>
                <a:r>
                  <a:rPr lang="en-GB" dirty="0"/>
                  <a:t>   </a:t>
                </a:r>
                <a:r>
                  <a:rPr lang="en-GB" dirty="0" smtClean="0"/>
                  <a:t>((2</a:t>
                </a:r>
                <a14:m>
                  <m:oMath xmlns:m="http://schemas.openxmlformats.org/officeDocument/2006/math">
                    <m:r>
                      <a:rPr lang="en-GB" i="1" dirty="0" smtClean="0">
                        <a:latin typeface="Cambria Math"/>
                      </a:rPr>
                      <m:t>𝑥</m:t>
                    </m:r>
                    <m:r>
                      <a:rPr lang="en-GB" i="1" dirty="0" smtClean="0">
                        <a:latin typeface="Cambria Math"/>
                      </a:rPr>
                      <m:t>1</m:t>
                    </m:r>
                  </m:oMath>
                </a14:m>
                <a:r>
                  <a:rPr lang="en-GB" dirty="0"/>
                  <a:t>)-vector</a:t>
                </a:r>
                <a:r>
                  <a:rPr lang="en-GB" dirty="0" smtClean="0"/>
                  <a:t>).</a:t>
                </a:r>
                <a:endParaRPr lang="en-GB" dirty="0"/>
              </a:p>
            </p:txBody>
          </p:sp>
        </mc:Choice>
        <mc:Fallback xmlns="">
          <p:sp>
            <p:nvSpPr>
              <p:cNvPr id="33" name="TextBox 32"/>
              <p:cNvSpPr txBox="1">
                <a:spLocks noRot="1" noChangeAspect="1" noMove="1" noResize="1" noEditPoints="1" noAdjustHandles="1" noChangeArrowheads="1" noChangeShapeType="1" noTextEdit="1"/>
              </p:cNvSpPr>
              <p:nvPr/>
            </p:nvSpPr>
            <p:spPr>
              <a:xfrm>
                <a:off x="298076" y="3284984"/>
                <a:ext cx="8666412" cy="928267"/>
              </a:xfrm>
              <a:prstGeom prst="rect">
                <a:avLst/>
              </a:prstGeom>
              <a:blipFill rotWithShape="1">
                <a:blip r:embed="rId3"/>
                <a:stretch>
                  <a:fillRect l="-633" t="-3289" r="-141" b="-9868"/>
                </a:stretch>
              </a:blipFill>
            </p:spPr>
            <p:txBody>
              <a:bodyPr/>
              <a:lstStyle/>
              <a:p>
                <a:r>
                  <a:rPr lang="en-GB">
                    <a:noFill/>
                  </a:rPr>
                  <a:t> </a:t>
                </a:r>
              </a:p>
            </p:txBody>
          </p:sp>
        </mc:Fallback>
      </mc:AlternateContent>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Ordinary Least Squares Derived</a:t>
            </a:r>
            <a:endParaRPr lang="en-GB" sz="2400" dirty="0">
              <a:solidFill>
                <a:schemeClr val="bg1"/>
              </a:solidFill>
            </a:endParaRPr>
          </a:p>
        </p:txBody>
      </p:sp>
      <p:sp>
        <p:nvSpPr>
          <p:cNvPr id="13" name="TextBox 12"/>
          <p:cNvSpPr txBox="1"/>
          <p:nvPr/>
        </p:nvSpPr>
        <p:spPr>
          <a:xfrm>
            <a:off x="304392" y="908720"/>
            <a:ext cx="5256584" cy="369332"/>
          </a:xfrm>
          <a:prstGeom prst="rect">
            <a:avLst/>
          </a:prstGeom>
          <a:noFill/>
        </p:spPr>
        <p:txBody>
          <a:bodyPr wrap="square" rtlCol="0">
            <a:spAutoFit/>
          </a:bodyPr>
          <a:lstStyle/>
          <a:p>
            <a:r>
              <a:rPr lang="en-GB" dirty="0" smtClean="0"/>
              <a:t>Let’s differentiate it by parts:</a:t>
            </a:r>
            <a:endParaRPr lang="en-GB" dirty="0"/>
          </a:p>
        </p:txBody>
      </p:sp>
      <mc:AlternateContent xmlns:mc="http://schemas.openxmlformats.org/markup-compatibility/2006" xmlns:a14="http://schemas.microsoft.com/office/drawing/2010/main">
        <mc:Choice Requires="a14">
          <p:sp>
            <p:nvSpPr>
              <p:cNvPr id="21" name="Rectangle 20"/>
              <p:cNvSpPr/>
              <p:nvPr/>
            </p:nvSpPr>
            <p:spPr>
              <a:xfrm>
                <a:off x="1362291" y="1374317"/>
                <a:ext cx="4217821" cy="9025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rPr>
                        <m:t>𝑆</m:t>
                      </m:r>
                      <m:r>
                        <a:rPr lang="en-GB" b="0" i="1" smtClean="0">
                          <a:latin typeface="Cambria Math"/>
                        </a:rPr>
                        <m:t>=</m:t>
                      </m:r>
                      <m:nary>
                        <m:naryPr>
                          <m:chr m:val="∑"/>
                          <m:ctrlPr>
                            <a:rPr lang="en-GB" i="1">
                              <a:latin typeface="Cambria Math"/>
                            </a:rPr>
                          </m:ctrlPr>
                        </m:naryPr>
                        <m:sub>
                          <m:r>
                            <m:rPr>
                              <m:brk m:alnAt="23"/>
                            </m:rPr>
                            <a:rPr lang="en-GB" i="1">
                              <a:latin typeface="Cambria Math"/>
                            </a:rPr>
                            <m:t>𝑗</m:t>
                          </m:r>
                          <m:r>
                            <a:rPr lang="en-GB" i="1">
                              <a:latin typeface="Cambria Math"/>
                            </a:rPr>
                            <m:t>=1</m:t>
                          </m:r>
                        </m:sub>
                        <m:sup>
                          <m:r>
                            <a:rPr lang="en-GB" i="1">
                              <a:latin typeface="Cambria Math"/>
                            </a:rPr>
                            <m:t>𝐽</m:t>
                          </m:r>
                        </m:sup>
                        <m:e>
                          <m:sSup>
                            <m:sSupPr>
                              <m:ctrlPr>
                                <a:rPr lang="en-GB" i="1">
                                  <a:latin typeface="Cambria Math"/>
                                </a:rPr>
                              </m:ctrlPr>
                            </m:sSupPr>
                            <m:e>
                              <m:sSub>
                                <m:sSubPr>
                                  <m:ctrlPr>
                                    <a:rPr lang="en-GB" i="1">
                                      <a:latin typeface="Cambria Math"/>
                                    </a:rPr>
                                  </m:ctrlPr>
                                </m:sSubPr>
                                <m:e>
                                  <m:r>
                                    <a:rPr lang="en-GB" i="1">
                                      <a:latin typeface="Cambria Math"/>
                                    </a:rPr>
                                    <m:t>𝑒</m:t>
                                  </m:r>
                                </m:e>
                                <m:sub>
                                  <m:r>
                                    <a:rPr lang="en-GB" i="1">
                                      <a:latin typeface="Cambria Math"/>
                                    </a:rPr>
                                    <m:t>𝑗</m:t>
                                  </m:r>
                                </m:sub>
                              </m:sSub>
                            </m:e>
                            <m:sup>
                              <m:r>
                                <a:rPr lang="en-GB" i="1">
                                  <a:latin typeface="Cambria Math"/>
                                </a:rPr>
                                <m:t>2</m:t>
                              </m:r>
                            </m:sup>
                          </m:sSup>
                        </m:e>
                      </m:nary>
                      <m:r>
                        <a:rPr lang="en-GB" i="1" smtClean="0">
                          <a:latin typeface="Cambria Math"/>
                        </a:rPr>
                        <m:t>=</m:t>
                      </m:r>
                      <m:sSup>
                        <m:sSupPr>
                          <m:ctrlPr>
                            <a:rPr lang="en-GB" b="1" i="1">
                              <a:latin typeface="Cambria Math"/>
                              <a:ea typeface="Cambria Math"/>
                            </a:rPr>
                          </m:ctrlPr>
                        </m:sSupPr>
                        <m:e>
                          <m:r>
                            <a:rPr lang="en-GB" b="1" i="1">
                              <a:latin typeface="Cambria Math"/>
                              <a:ea typeface="Cambria Math"/>
                            </a:rPr>
                            <m:t>𝒚</m:t>
                          </m:r>
                        </m:e>
                        <m:sup>
                          <m:r>
                            <a:rPr lang="en-GB" b="1" i="1">
                              <a:latin typeface="Cambria Math"/>
                              <a:ea typeface="Cambria Math"/>
                            </a:rPr>
                            <m:t>𝑻</m:t>
                          </m:r>
                        </m:sup>
                      </m:sSup>
                      <m:r>
                        <a:rPr lang="en-GB" b="1" i="1">
                          <a:latin typeface="Cambria Math"/>
                        </a:rPr>
                        <m:t>𝒚</m:t>
                      </m:r>
                      <m:r>
                        <a:rPr lang="en-GB" b="1">
                          <a:latin typeface="Cambria Math"/>
                        </a:rPr>
                        <m:t>−</m:t>
                      </m:r>
                      <m:r>
                        <a:rPr lang="en-GB" b="1" i="1">
                          <a:latin typeface="Cambria Math"/>
                          <a:ea typeface="Cambria Math"/>
                        </a:rPr>
                        <m:t>𝟐</m:t>
                      </m:r>
                      <m:sSup>
                        <m:sSupPr>
                          <m:ctrlPr>
                            <a:rPr lang="en-GB" b="1" i="1">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a:latin typeface="Cambria Math"/>
                          <a:ea typeface="Cambria Math"/>
                        </a:rPr>
                        <m:t>𝐲</m:t>
                      </m:r>
                      <m:r>
                        <a:rPr lang="en-GB" b="1">
                          <a:latin typeface="Cambria Math"/>
                          <a:ea typeface="Cambria Math"/>
                        </a:rPr>
                        <m:t>+</m:t>
                      </m:r>
                      <m:sSup>
                        <m:sSupPr>
                          <m:ctrlPr>
                            <a:rPr lang="en-GB" b="1" i="1">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i="1">
                          <a:latin typeface="Cambria Math"/>
                        </a:rPr>
                        <m:t>𝑿</m:t>
                      </m:r>
                      <m:acc>
                        <m:accPr>
                          <m:chr m:val="̂"/>
                          <m:ctrlPr>
                            <a:rPr lang="en-GB" b="1" i="1">
                              <a:latin typeface="Cambria Math"/>
                            </a:rPr>
                          </m:ctrlPr>
                        </m:accPr>
                        <m:e>
                          <m:r>
                            <a:rPr lang="en-GB" b="1" i="1">
                              <a:latin typeface="Cambria Math"/>
                              <a:ea typeface="Cambria Math"/>
                            </a:rPr>
                            <m:t>𝜷</m:t>
                          </m:r>
                        </m:e>
                      </m:acc>
                    </m:oMath>
                  </m:oMathPara>
                </a14:m>
                <a:endParaRPr lang="en-GB" dirty="0"/>
              </a:p>
            </p:txBody>
          </p:sp>
        </mc:Choice>
        <mc:Fallback xmlns="">
          <p:sp>
            <p:nvSpPr>
              <p:cNvPr id="21" name="Rectangle 20"/>
              <p:cNvSpPr>
                <a:spLocks noRot="1" noChangeAspect="1" noMove="1" noResize="1" noEditPoints="1" noAdjustHandles="1" noChangeArrowheads="1" noChangeShapeType="1" noTextEdit="1"/>
              </p:cNvSpPr>
              <p:nvPr/>
            </p:nvSpPr>
            <p:spPr>
              <a:xfrm>
                <a:off x="1362291" y="1374317"/>
                <a:ext cx="4217821" cy="902555"/>
              </a:xfrm>
              <a:prstGeom prst="rect">
                <a:avLst/>
              </a:prstGeom>
              <a:blipFill rotWithShape="1">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298076" y="2788765"/>
                <a:ext cx="8522396" cy="374270"/>
              </a:xfrm>
              <a:prstGeom prst="rect">
                <a:avLst/>
              </a:prstGeom>
              <a:noFill/>
            </p:spPr>
            <p:txBody>
              <a:bodyPr wrap="square" rtlCol="0">
                <a:spAutoFit/>
              </a:bodyPr>
              <a:lstStyle/>
              <a:p>
                <a:r>
                  <a:rPr lang="en-GB" dirty="0" smtClean="0"/>
                  <a:t>1) Part I: 	         </a:t>
                </a:r>
                <a14:m>
                  <m:oMath xmlns:m="http://schemas.openxmlformats.org/officeDocument/2006/math">
                    <m:sSup>
                      <m:sSupPr>
                        <m:ctrlPr>
                          <a:rPr lang="en-GB" b="1" i="1">
                            <a:latin typeface="Cambria Math"/>
                            <a:ea typeface="Cambria Math"/>
                          </a:rPr>
                        </m:ctrlPr>
                      </m:sSupPr>
                      <m:e>
                        <m:r>
                          <a:rPr lang="en-GB" b="1" i="1">
                            <a:latin typeface="Cambria Math"/>
                            <a:ea typeface="Cambria Math"/>
                          </a:rPr>
                          <m:t>𝒚</m:t>
                        </m:r>
                      </m:e>
                      <m:sup>
                        <m:r>
                          <a:rPr lang="en-GB" b="1" i="1">
                            <a:latin typeface="Cambria Math"/>
                            <a:ea typeface="Cambria Math"/>
                          </a:rPr>
                          <m:t>𝑻</m:t>
                        </m:r>
                      </m:sup>
                    </m:sSup>
                    <m:r>
                      <a:rPr lang="en-GB" b="1" i="1">
                        <a:latin typeface="Cambria Math"/>
                      </a:rPr>
                      <m:t>𝒚</m:t>
                    </m:r>
                  </m:oMath>
                </a14:m>
                <a:r>
                  <a:rPr lang="en-GB" dirty="0" smtClean="0"/>
                  <a:t> does not depend on any </a:t>
                </a:r>
                <a14:m>
                  <m:oMath xmlns:m="http://schemas.openxmlformats.org/officeDocument/2006/math">
                    <m:r>
                      <a:rPr lang="en-GB" i="1" smtClean="0">
                        <a:latin typeface="Cambria Math"/>
                        <a:ea typeface="Cambria Math"/>
                      </a:rPr>
                      <m:t>𝛽</m:t>
                    </m:r>
                  </m:oMath>
                </a14:m>
                <a:r>
                  <a:rPr lang="en-GB" dirty="0" smtClean="0"/>
                  <a:t> so its derivative is zero.	</a:t>
                </a:r>
                <a:endParaRPr lang="en-GB" dirty="0"/>
              </a:p>
            </p:txBody>
          </p:sp>
        </mc:Choice>
        <mc:Fallback xmlns="">
          <p:sp>
            <p:nvSpPr>
              <p:cNvPr id="34" name="TextBox 33"/>
              <p:cNvSpPr txBox="1">
                <a:spLocks noRot="1" noChangeAspect="1" noMove="1" noResize="1" noEditPoints="1" noAdjustHandles="1" noChangeArrowheads="1" noChangeShapeType="1" noTextEdit="1"/>
              </p:cNvSpPr>
              <p:nvPr/>
            </p:nvSpPr>
            <p:spPr>
              <a:xfrm>
                <a:off x="298076" y="2788765"/>
                <a:ext cx="8522396" cy="374270"/>
              </a:xfrm>
              <a:prstGeom prst="rect">
                <a:avLst/>
              </a:prstGeom>
              <a:blipFill rotWithShape="1">
                <a:blip r:embed="rId5"/>
                <a:stretch>
                  <a:fillRect l="-644" t="-6452" b="-2419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339752" y="4365104"/>
                <a:ext cx="4654030" cy="5535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1" smtClean="0">
                          <a:latin typeface="Cambria Math"/>
                        </a:rPr>
                        <m:t>−</m:t>
                      </m:r>
                      <m:r>
                        <a:rPr lang="en-GB" b="0" i="1">
                          <a:latin typeface="Cambria Math"/>
                          <a:ea typeface="Cambria Math"/>
                        </a:rPr>
                        <m:t>2</m:t>
                      </m:r>
                      <m:sSup>
                        <m:sSupPr>
                          <m:ctrlPr>
                            <a:rPr lang="en-GB" b="1" i="1">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a:latin typeface="Cambria Math"/>
                          <a:ea typeface="Cambria Math"/>
                        </a:rPr>
                        <m:t>𝐲</m:t>
                      </m:r>
                      <m:r>
                        <a:rPr lang="en-GB" b="1" i="0" smtClean="0">
                          <a:latin typeface="Cambria Math"/>
                          <a:ea typeface="Cambria Math"/>
                        </a:rPr>
                        <m:t>=</m:t>
                      </m:r>
                      <m:r>
                        <a:rPr lang="en-GB" b="1">
                          <a:latin typeface="Cambria Math"/>
                        </a:rPr>
                        <m:t>−</m:t>
                      </m:r>
                      <m:r>
                        <a:rPr lang="en-GB" b="0" i="1">
                          <a:latin typeface="Cambria Math"/>
                          <a:ea typeface="Cambria Math"/>
                        </a:rPr>
                        <m:t>2</m:t>
                      </m:r>
                      <m:sSup>
                        <m:sSupPr>
                          <m:ctrlPr>
                            <a:rPr lang="en-GB" b="1" i="1">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r>
                        <a:rPr lang="en-GB" b="1" i="1" smtClean="0">
                          <a:latin typeface="Cambria Math"/>
                          <a:ea typeface="Cambria Math"/>
                        </a:rPr>
                        <m:t>𝑨</m:t>
                      </m:r>
                      <m:r>
                        <a:rPr lang="en-GB" b="1" i="1" smtClean="0">
                          <a:latin typeface="Cambria Math"/>
                          <a:ea typeface="Cambria Math"/>
                        </a:rPr>
                        <m:t>=−</m:t>
                      </m:r>
                      <m:r>
                        <a:rPr lang="en-GB" b="0" i="1" smtClean="0">
                          <a:latin typeface="Cambria Math"/>
                          <a:ea typeface="Cambria Math"/>
                        </a:rPr>
                        <m:t>2</m:t>
                      </m:r>
                      <m:r>
                        <a:rPr lang="en-GB" b="1" i="1" smtClean="0">
                          <a:latin typeface="Cambria Math"/>
                          <a:ea typeface="Cambria Math"/>
                        </a:rPr>
                        <m:t>∗</m:t>
                      </m:r>
                      <m:d>
                        <m:dPr>
                          <m:begChr m:val="["/>
                          <m:endChr m:val="]"/>
                          <m:ctrlPr>
                            <a:rPr lang="en-GB" b="1" i="1" smtClean="0">
                              <a:latin typeface="Cambria Math"/>
                              <a:ea typeface="Cambria Math"/>
                            </a:rPr>
                          </m:ctrlPr>
                        </m:dPr>
                        <m:e>
                          <m:m>
                            <m:mPr>
                              <m:mcs>
                                <m:mc>
                                  <m:mcPr>
                                    <m:count m:val="2"/>
                                    <m:mcJc m:val="center"/>
                                  </m:mcPr>
                                </m:mc>
                              </m:mcs>
                              <m:ctrlPr>
                                <a:rPr lang="en-GB" b="1" i="1" smtClean="0">
                                  <a:latin typeface="Cambria Math"/>
                                  <a:ea typeface="Cambria Math"/>
                                </a:rPr>
                              </m:ctrlPr>
                            </m:mPr>
                            <m:mr>
                              <m:e>
                                <m:sSub>
                                  <m:sSubPr>
                                    <m:ctrlPr>
                                      <a:rPr lang="en-GB" i="1">
                                        <a:latin typeface="Cambria Math"/>
                                        <a:ea typeface="Cambria Math"/>
                                      </a:rPr>
                                    </m:ctrlPr>
                                  </m:sSubPr>
                                  <m:e>
                                    <m:r>
                                      <a:rPr lang="en-GB" b="0" i="1">
                                        <a:latin typeface="Cambria Math"/>
                                        <a:ea typeface="Cambria Math"/>
                                      </a:rPr>
                                      <m:t>𝛽</m:t>
                                    </m:r>
                                  </m:e>
                                  <m:sub>
                                    <m:r>
                                      <a:rPr lang="en-GB" b="0" i="1" smtClean="0">
                                        <a:latin typeface="Cambria Math"/>
                                        <a:ea typeface="Cambria Math"/>
                                      </a:rPr>
                                      <m:t>1</m:t>
                                    </m:r>
                                  </m:sub>
                                </m:sSub>
                              </m:e>
                              <m:e>
                                <m:sSub>
                                  <m:sSubPr>
                                    <m:ctrlPr>
                                      <a:rPr lang="en-GB" i="1">
                                        <a:latin typeface="Cambria Math"/>
                                        <a:ea typeface="Cambria Math"/>
                                      </a:rPr>
                                    </m:ctrlPr>
                                  </m:sSubPr>
                                  <m:e>
                                    <m:r>
                                      <a:rPr lang="en-GB" b="0" i="1">
                                        <a:latin typeface="Cambria Math"/>
                                        <a:ea typeface="Cambria Math"/>
                                      </a:rPr>
                                      <m:t>𝛽</m:t>
                                    </m:r>
                                  </m:e>
                                  <m:sub>
                                    <m:r>
                                      <a:rPr lang="en-GB" b="0" i="1">
                                        <a:latin typeface="Cambria Math"/>
                                        <a:ea typeface="Cambria Math"/>
                                      </a:rPr>
                                      <m:t>2</m:t>
                                    </m:r>
                                  </m:sub>
                                </m:sSub>
                              </m:e>
                            </m:mr>
                          </m:m>
                        </m:e>
                      </m:d>
                      <m:r>
                        <a:rPr lang="en-GB" b="1" i="1" smtClean="0">
                          <a:latin typeface="Cambria Math"/>
                          <a:ea typeface="Cambria Math"/>
                        </a:rPr>
                        <m:t>∗</m:t>
                      </m:r>
                      <m:d>
                        <m:dPr>
                          <m:begChr m:val="["/>
                          <m:endChr m:val="]"/>
                          <m:ctrlPr>
                            <a:rPr lang="en-GB" b="1" i="1" smtClean="0">
                              <a:latin typeface="Cambria Math"/>
                              <a:ea typeface="Cambria Math"/>
                            </a:rPr>
                          </m:ctrlPr>
                        </m:dPr>
                        <m:e>
                          <m:m>
                            <m:mPr>
                              <m:mcs>
                                <m:mc>
                                  <m:mcPr>
                                    <m:count m:val="1"/>
                                    <m:mcJc m:val="center"/>
                                  </m:mcPr>
                                </m:mc>
                              </m:mcs>
                              <m:ctrlPr>
                                <a:rPr lang="en-GB" b="1" i="1" smtClean="0">
                                  <a:latin typeface="Cambria Math"/>
                                  <a:ea typeface="Cambria Math"/>
                                </a:rPr>
                              </m:ctrlPr>
                            </m:mPr>
                            <m:mr>
                              <m:e>
                                <m:sSub>
                                  <m:sSubPr>
                                    <m:ctrlPr>
                                      <a:rPr lang="en-GB" i="1">
                                        <a:latin typeface="Cambria Math"/>
                                        <a:ea typeface="Cambria Math"/>
                                      </a:rPr>
                                    </m:ctrlPr>
                                  </m:sSubPr>
                                  <m:e>
                                    <m:r>
                                      <a:rPr lang="en-GB" b="0" i="1" smtClean="0">
                                        <a:latin typeface="Cambria Math"/>
                                        <a:ea typeface="Cambria Math"/>
                                      </a:rPr>
                                      <m:t>𝑎</m:t>
                                    </m:r>
                                  </m:e>
                                  <m:sub>
                                    <m:r>
                                      <a:rPr lang="en-GB" i="1">
                                        <a:latin typeface="Cambria Math"/>
                                        <a:ea typeface="Cambria Math"/>
                                      </a:rPr>
                                      <m:t>1</m:t>
                                    </m:r>
                                    <m:r>
                                      <a:rPr lang="en-GB" b="0" i="1" smtClean="0">
                                        <a:latin typeface="Cambria Math"/>
                                        <a:ea typeface="Cambria Math"/>
                                      </a:rPr>
                                      <m:t>1</m:t>
                                    </m:r>
                                  </m:sub>
                                </m:sSub>
                              </m:e>
                            </m:mr>
                            <m:mr>
                              <m:e>
                                <m:sSub>
                                  <m:sSubPr>
                                    <m:ctrlPr>
                                      <a:rPr lang="en-GB" i="1">
                                        <a:latin typeface="Cambria Math"/>
                                        <a:ea typeface="Cambria Math"/>
                                      </a:rPr>
                                    </m:ctrlPr>
                                  </m:sSubPr>
                                  <m:e>
                                    <m:r>
                                      <a:rPr lang="en-GB" b="0" i="1" smtClean="0">
                                        <a:latin typeface="Cambria Math"/>
                                        <a:ea typeface="Cambria Math"/>
                                      </a:rPr>
                                      <m:t>𝑎</m:t>
                                    </m:r>
                                  </m:e>
                                  <m:sub>
                                    <m:r>
                                      <a:rPr lang="en-GB" b="0" i="1" smtClean="0">
                                        <a:latin typeface="Cambria Math"/>
                                        <a:ea typeface="Cambria Math"/>
                                      </a:rPr>
                                      <m:t>2</m:t>
                                    </m:r>
                                    <m:r>
                                      <a:rPr lang="en-GB" i="1">
                                        <a:latin typeface="Cambria Math"/>
                                        <a:ea typeface="Cambria Math"/>
                                      </a:rPr>
                                      <m:t>1</m:t>
                                    </m:r>
                                  </m:sub>
                                </m:sSub>
                              </m:e>
                            </m:mr>
                          </m:m>
                        </m:e>
                      </m:d>
                    </m:oMath>
                  </m:oMathPara>
                </a14:m>
                <a:endParaRPr lang="en-GB" dirty="0"/>
              </a:p>
            </p:txBody>
          </p:sp>
        </mc:Choice>
        <mc:Fallback xmlns="">
          <p:sp>
            <p:nvSpPr>
              <p:cNvPr id="5" name="Rectangle 4"/>
              <p:cNvSpPr>
                <a:spLocks noRot="1" noChangeAspect="1" noMove="1" noResize="1" noEditPoints="1" noAdjustHandles="1" noChangeArrowheads="1" noChangeShapeType="1" noTextEdit="1"/>
              </p:cNvSpPr>
              <p:nvPr/>
            </p:nvSpPr>
            <p:spPr>
              <a:xfrm>
                <a:off x="2339752" y="4365104"/>
                <a:ext cx="4654030" cy="553549"/>
              </a:xfrm>
              <a:prstGeom prst="rect">
                <a:avLst/>
              </a:prstGeom>
              <a:blipFill rotWithShape="1">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263514" y="908720"/>
                <a:ext cx="1336070" cy="1501501"/>
              </a:xfrm>
              <a:prstGeom prst="rect">
                <a:avLst/>
              </a:prstGeom>
              <a:noFill/>
              <a:ln w="28575">
                <a:solidFill>
                  <a:srgbClr val="872123"/>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a:rPr>
                          </m:ctrlPr>
                        </m:fPr>
                        <m:num>
                          <m:r>
                            <a:rPr lang="en-GB" i="1" smtClean="0">
                              <a:latin typeface="Cambria Math"/>
                            </a:rPr>
                            <m:t>𝜕</m:t>
                          </m:r>
                          <m:r>
                            <a:rPr lang="en-GB" b="0" i="1" smtClean="0">
                              <a:latin typeface="Cambria Math"/>
                            </a:rPr>
                            <m:t>𝑆</m:t>
                          </m:r>
                        </m:num>
                        <m:den>
                          <m:r>
                            <a:rPr lang="en-GB" i="1" smtClean="0">
                              <a:latin typeface="Cambria Math"/>
                            </a:rPr>
                            <m:t>𝜕</m:t>
                          </m:r>
                          <m:r>
                            <a:rPr lang="en-GB" i="1" smtClean="0">
                              <a:latin typeface="Cambria Math"/>
                              <a:ea typeface="Cambria Math"/>
                            </a:rPr>
                            <m:t>𝛽</m:t>
                          </m:r>
                        </m:den>
                      </m:f>
                      <m:r>
                        <a:rPr lang="en-GB" b="0" i="1" smtClean="0">
                          <a:latin typeface="Cambria Math"/>
                        </a:rPr>
                        <m:t>=</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f>
                                  <m:fPr>
                                    <m:ctrlPr>
                                      <a:rPr lang="en-GB" i="1">
                                        <a:latin typeface="Cambria Math"/>
                                      </a:rPr>
                                    </m:ctrlPr>
                                  </m:fPr>
                                  <m:num>
                                    <m:r>
                                      <a:rPr lang="en-GB" i="1">
                                        <a:latin typeface="Cambria Math"/>
                                      </a:rPr>
                                      <m:t>𝜕</m:t>
                                    </m:r>
                                    <m:r>
                                      <a:rPr lang="en-GB" i="1">
                                        <a:latin typeface="Cambria Math"/>
                                      </a:rPr>
                                      <m:t>𝑆</m:t>
                                    </m:r>
                                  </m:num>
                                  <m:den>
                                    <m:r>
                                      <a:rPr lang="en-GB" i="1">
                                        <a:latin typeface="Cambria Math"/>
                                      </a:rPr>
                                      <m:t>𝜕</m:t>
                                    </m:r>
                                    <m:sSub>
                                      <m:sSubPr>
                                        <m:ctrlPr>
                                          <a:rPr lang="en-GB" i="1" smtClean="0">
                                            <a:latin typeface="Cambria Math"/>
                                          </a:rPr>
                                        </m:ctrlPr>
                                      </m:sSubPr>
                                      <m:e>
                                        <m:r>
                                          <a:rPr lang="en-GB" i="1">
                                            <a:latin typeface="Cambria Math"/>
                                            <a:ea typeface="Cambria Math"/>
                                          </a:rPr>
                                          <m:t>𝛽</m:t>
                                        </m:r>
                                      </m:e>
                                      <m:sub>
                                        <m:r>
                                          <a:rPr lang="en-GB" b="0" i="1" smtClean="0">
                                            <a:latin typeface="Cambria Math"/>
                                          </a:rPr>
                                          <m:t>1</m:t>
                                        </m:r>
                                      </m:sub>
                                    </m:sSub>
                                  </m:den>
                                </m:f>
                              </m:e>
                            </m:mr>
                            <m:mr>
                              <m:e>
                                <m:r>
                                  <a:rPr lang="en-GB" b="0" i="1" smtClean="0">
                                    <a:latin typeface="Cambria Math"/>
                                  </a:rPr>
                                  <m:t>⋮</m:t>
                                </m:r>
                              </m:e>
                            </m:mr>
                            <m:mr>
                              <m:e>
                                <m:f>
                                  <m:fPr>
                                    <m:ctrlPr>
                                      <a:rPr lang="en-GB" i="1">
                                        <a:latin typeface="Cambria Math"/>
                                      </a:rPr>
                                    </m:ctrlPr>
                                  </m:fPr>
                                  <m:num>
                                    <m:r>
                                      <a:rPr lang="en-GB" i="1">
                                        <a:latin typeface="Cambria Math"/>
                                      </a:rPr>
                                      <m:t>𝜕</m:t>
                                    </m:r>
                                    <m:r>
                                      <a:rPr lang="en-GB" i="1">
                                        <a:latin typeface="Cambria Math"/>
                                      </a:rPr>
                                      <m:t>𝑆</m:t>
                                    </m:r>
                                  </m:num>
                                  <m:den>
                                    <m:r>
                                      <a:rPr lang="en-GB" i="1">
                                        <a:latin typeface="Cambria Math"/>
                                      </a:rPr>
                                      <m:t>𝜕</m:t>
                                    </m:r>
                                    <m:sSub>
                                      <m:sSubPr>
                                        <m:ctrlPr>
                                          <a:rPr lang="en-GB" i="1">
                                            <a:latin typeface="Cambria Math"/>
                                          </a:rPr>
                                        </m:ctrlPr>
                                      </m:sSubPr>
                                      <m:e>
                                        <m:r>
                                          <a:rPr lang="en-GB" i="1">
                                            <a:latin typeface="Cambria Math"/>
                                            <a:ea typeface="Cambria Math"/>
                                          </a:rPr>
                                          <m:t>𝛽</m:t>
                                        </m:r>
                                      </m:e>
                                      <m:sub>
                                        <m:r>
                                          <a:rPr lang="en-GB" b="0" i="1" smtClean="0">
                                            <a:latin typeface="Cambria Math"/>
                                          </a:rPr>
                                          <m:t>𝐼</m:t>
                                        </m:r>
                                      </m:sub>
                                    </m:sSub>
                                  </m:den>
                                </m:f>
                              </m:e>
                            </m:mr>
                          </m:m>
                        </m:e>
                      </m:d>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7263514" y="908720"/>
                <a:ext cx="1336070" cy="1501501"/>
              </a:xfrm>
              <a:prstGeom prst="rect">
                <a:avLst/>
              </a:prstGeom>
              <a:blipFill rotWithShape="1">
                <a:blip r:embed="rId8"/>
                <a:stretch>
                  <a:fillRect/>
                </a:stretch>
              </a:blipFill>
              <a:ln w="28575">
                <a:solidFill>
                  <a:srgbClr val="872123"/>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6012160" y="5565363"/>
                <a:ext cx="2440605" cy="553549"/>
              </a:xfrm>
              <a:prstGeom prst="rect">
                <a:avLst/>
              </a:prstGeom>
            </p:spPr>
            <p:txBody>
              <a:bodyPr wrap="none">
                <a:spAutoFit/>
              </a:bodyPr>
              <a:lstStyle/>
              <a:p>
                <a:r>
                  <a:rPr lang="en-GB" dirty="0" smtClean="0"/>
                  <a:t>Derivative </a:t>
                </a:r>
                <a14:m>
                  <m:oMath xmlns:m="http://schemas.openxmlformats.org/officeDocument/2006/math">
                    <m:r>
                      <a:rPr lang="en-GB" b="0" i="0" dirty="0" smtClean="0">
                        <a:latin typeface="Cambria Math"/>
                      </a:rPr>
                      <m:t>=</m:t>
                    </m:r>
                    <m:r>
                      <a:rPr lang="en-GB" i="1" dirty="0" smtClean="0">
                        <a:latin typeface="Cambria Math"/>
                      </a:rPr>
                      <m:t>−2</m:t>
                    </m:r>
                    <m:r>
                      <a:rPr lang="en-GB" b="0" i="1" dirty="0" smtClean="0">
                        <a:latin typeface="Cambria Math"/>
                      </a:rPr>
                      <m:t>∗</m:t>
                    </m:r>
                    <m:d>
                      <m:dPr>
                        <m:begChr m:val="["/>
                        <m:endChr m:val="]"/>
                        <m:ctrlPr>
                          <a:rPr lang="en-GB" b="0" i="1" dirty="0" smtClean="0">
                            <a:latin typeface="Cambria Math"/>
                          </a:rPr>
                        </m:ctrlPr>
                      </m:dPr>
                      <m:e>
                        <m:m>
                          <m:mPr>
                            <m:mcs>
                              <m:mc>
                                <m:mcPr>
                                  <m:count m:val="1"/>
                                  <m:mcJc m:val="center"/>
                                </m:mcPr>
                              </m:mc>
                            </m:mcs>
                            <m:ctrlPr>
                              <a:rPr lang="en-GB" b="0" i="1" dirty="0" smtClean="0">
                                <a:latin typeface="Cambria Math"/>
                              </a:rPr>
                            </m:ctrlPr>
                          </m:mPr>
                          <m:mr>
                            <m:e>
                              <m:sSub>
                                <m:sSubPr>
                                  <m:ctrlPr>
                                    <a:rPr lang="en-GB" i="1">
                                      <a:latin typeface="Cambria Math"/>
                                      <a:ea typeface="Cambria Math"/>
                                    </a:rPr>
                                  </m:ctrlPr>
                                </m:sSubPr>
                                <m:e>
                                  <m:r>
                                    <a:rPr lang="en-GB" i="1">
                                      <a:latin typeface="Cambria Math"/>
                                      <a:ea typeface="Cambria Math"/>
                                    </a:rPr>
                                    <m:t>𝑎</m:t>
                                  </m:r>
                                </m:e>
                                <m:sub>
                                  <m:r>
                                    <a:rPr lang="en-GB" i="1">
                                      <a:latin typeface="Cambria Math"/>
                                      <a:ea typeface="Cambria Math"/>
                                    </a:rPr>
                                    <m:t>11</m:t>
                                  </m:r>
                                </m:sub>
                              </m:sSub>
                            </m:e>
                          </m:mr>
                          <m:mr>
                            <m:e>
                              <m:sSub>
                                <m:sSubPr>
                                  <m:ctrlPr>
                                    <a:rPr lang="en-GB" i="1">
                                      <a:latin typeface="Cambria Math"/>
                                      <a:ea typeface="Cambria Math"/>
                                    </a:rPr>
                                  </m:ctrlPr>
                                </m:sSubPr>
                                <m:e>
                                  <m:r>
                                    <a:rPr lang="en-GB" i="1">
                                      <a:latin typeface="Cambria Math"/>
                                      <a:ea typeface="Cambria Math"/>
                                    </a:rPr>
                                    <m:t>𝑎</m:t>
                                  </m:r>
                                </m:e>
                                <m:sub>
                                  <m:r>
                                    <a:rPr lang="en-GB" b="0" i="1" smtClean="0">
                                      <a:latin typeface="Cambria Math"/>
                                      <a:ea typeface="Cambria Math"/>
                                    </a:rPr>
                                    <m:t>2</m:t>
                                  </m:r>
                                  <m:r>
                                    <a:rPr lang="en-GB" i="1">
                                      <a:latin typeface="Cambria Math"/>
                                      <a:ea typeface="Cambria Math"/>
                                    </a:rPr>
                                    <m:t>1</m:t>
                                  </m:r>
                                </m:sub>
                              </m:sSub>
                            </m:e>
                          </m:mr>
                        </m:m>
                      </m:e>
                    </m:d>
                  </m:oMath>
                </a14:m>
                <a:endParaRPr lang="en-GB" dirty="0"/>
              </a:p>
            </p:txBody>
          </p:sp>
        </mc:Choice>
        <mc:Fallback xmlns="">
          <p:sp>
            <p:nvSpPr>
              <p:cNvPr id="14" name="Rectangle 13"/>
              <p:cNvSpPr>
                <a:spLocks noRot="1" noChangeAspect="1" noMove="1" noResize="1" noEditPoints="1" noAdjustHandles="1" noChangeArrowheads="1" noChangeShapeType="1" noTextEdit="1"/>
              </p:cNvSpPr>
              <p:nvPr/>
            </p:nvSpPr>
            <p:spPr>
              <a:xfrm>
                <a:off x="6012160" y="5565363"/>
                <a:ext cx="2440605" cy="553549"/>
              </a:xfrm>
              <a:prstGeom prst="rect">
                <a:avLst/>
              </a:prstGeom>
              <a:blipFill rotWithShape="1">
                <a:blip r:embed="rId9"/>
                <a:stretch>
                  <a:fillRect l="-1995" b="-1099"/>
                </a:stretch>
              </a:blipFill>
            </p:spPr>
            <p:txBody>
              <a:bodyPr/>
              <a:lstStyle/>
              <a:p>
                <a:r>
                  <a:rPr lang="en-GB">
                    <a:noFill/>
                  </a:rPr>
                  <a:t> </a:t>
                </a:r>
              </a:p>
            </p:txBody>
          </p:sp>
        </mc:Fallback>
      </mc:AlternateContent>
      <p:sp>
        <p:nvSpPr>
          <p:cNvPr id="15" name="Right Arrow 14"/>
          <p:cNvSpPr/>
          <p:nvPr/>
        </p:nvSpPr>
        <p:spPr>
          <a:xfrm>
            <a:off x="5436096" y="5718447"/>
            <a:ext cx="504056" cy="247382"/>
          </a:xfrm>
          <a:prstGeom prst="rightArrow">
            <a:avLst/>
          </a:prstGeom>
          <a:solidFill>
            <a:schemeClr val="accent2">
              <a:lumMod val="75000"/>
            </a:schemeClr>
          </a:solid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ight Brace 26"/>
          <p:cNvSpPr/>
          <p:nvPr/>
        </p:nvSpPr>
        <p:spPr>
          <a:xfrm rot="5400000">
            <a:off x="3831243" y="1618623"/>
            <a:ext cx="154516" cy="894949"/>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8" name="Right Brace 27"/>
          <p:cNvSpPr/>
          <p:nvPr/>
        </p:nvSpPr>
        <p:spPr>
          <a:xfrm rot="5400000">
            <a:off x="4911363" y="1618624"/>
            <a:ext cx="154516" cy="894949"/>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Right Brace 28"/>
          <p:cNvSpPr/>
          <p:nvPr/>
        </p:nvSpPr>
        <p:spPr>
          <a:xfrm rot="5400000">
            <a:off x="2974860" y="1842363"/>
            <a:ext cx="154518" cy="44747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p:cNvSpPr txBox="1"/>
          <p:nvPr/>
        </p:nvSpPr>
        <p:spPr>
          <a:xfrm>
            <a:off x="2687295" y="2225555"/>
            <a:ext cx="729648" cy="369332"/>
          </a:xfrm>
          <a:prstGeom prst="rect">
            <a:avLst/>
          </a:prstGeom>
          <a:noFill/>
        </p:spPr>
        <p:txBody>
          <a:bodyPr wrap="square" rtlCol="0">
            <a:spAutoFit/>
          </a:bodyPr>
          <a:lstStyle/>
          <a:p>
            <a:r>
              <a:rPr lang="en-GB" dirty="0" smtClean="0"/>
              <a:t>Part I</a:t>
            </a:r>
            <a:endParaRPr lang="en-GB" dirty="0"/>
          </a:p>
        </p:txBody>
      </p:sp>
      <p:sp>
        <p:nvSpPr>
          <p:cNvPr id="30" name="TextBox 29"/>
          <p:cNvSpPr txBox="1"/>
          <p:nvPr/>
        </p:nvSpPr>
        <p:spPr>
          <a:xfrm>
            <a:off x="3554320" y="2204864"/>
            <a:ext cx="729648" cy="369332"/>
          </a:xfrm>
          <a:prstGeom prst="rect">
            <a:avLst/>
          </a:prstGeom>
          <a:noFill/>
        </p:spPr>
        <p:txBody>
          <a:bodyPr wrap="square" rtlCol="0">
            <a:spAutoFit/>
          </a:bodyPr>
          <a:lstStyle/>
          <a:p>
            <a:r>
              <a:rPr lang="en-GB" dirty="0" smtClean="0"/>
              <a:t>Part II</a:t>
            </a:r>
            <a:endParaRPr lang="en-GB" dirty="0"/>
          </a:p>
        </p:txBody>
      </p:sp>
      <p:sp>
        <p:nvSpPr>
          <p:cNvPr id="31" name="TextBox 30"/>
          <p:cNvSpPr txBox="1"/>
          <p:nvPr/>
        </p:nvSpPr>
        <p:spPr>
          <a:xfrm>
            <a:off x="4634440" y="2204864"/>
            <a:ext cx="801656" cy="369332"/>
          </a:xfrm>
          <a:prstGeom prst="rect">
            <a:avLst/>
          </a:prstGeom>
          <a:noFill/>
        </p:spPr>
        <p:txBody>
          <a:bodyPr wrap="square" rtlCol="0">
            <a:spAutoFit/>
          </a:bodyPr>
          <a:lstStyle/>
          <a:p>
            <a:r>
              <a:rPr lang="en-GB" dirty="0" smtClean="0"/>
              <a:t>Part III</a:t>
            </a:r>
            <a:endParaRPr lang="en-GB" dirty="0"/>
          </a:p>
        </p:txBody>
      </p:sp>
      <mc:AlternateContent xmlns:mc="http://schemas.openxmlformats.org/markup-compatibility/2006" xmlns:a14="http://schemas.microsoft.com/office/drawing/2010/main">
        <mc:Choice Requires="a14">
          <p:sp>
            <p:nvSpPr>
              <p:cNvPr id="10" name="TextBox 9"/>
              <p:cNvSpPr txBox="1"/>
              <p:nvPr/>
            </p:nvSpPr>
            <p:spPr>
              <a:xfrm>
                <a:off x="4430313" y="4884971"/>
                <a:ext cx="25793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rPr>
                        <m:t>=−2∗(</m:t>
                      </m:r>
                      <m:sSub>
                        <m:sSubPr>
                          <m:ctrlPr>
                            <a:rPr lang="en-GB" i="1" smtClean="0">
                              <a:latin typeface="Cambria Math"/>
                            </a:rPr>
                          </m:ctrlPr>
                        </m:sSubPr>
                        <m:e>
                          <m:r>
                            <a:rPr lang="en-GB" i="1">
                              <a:latin typeface="Cambria Math"/>
                            </a:rPr>
                            <m:t>𝑎</m:t>
                          </m:r>
                        </m:e>
                        <m:sub>
                          <m:r>
                            <a:rPr lang="en-GB" b="0" i="1" smtClean="0">
                              <a:latin typeface="Cambria Math"/>
                            </a:rPr>
                            <m:t>1</m:t>
                          </m:r>
                          <m:r>
                            <a:rPr lang="en-GB" i="1">
                              <a:latin typeface="Cambria Math"/>
                            </a:rPr>
                            <m:t>1</m:t>
                          </m:r>
                        </m:sub>
                      </m:sSub>
                      <m:sSub>
                        <m:sSubPr>
                          <m:ctrlPr>
                            <a:rPr lang="en-GB" i="1">
                              <a:latin typeface="Cambria Math"/>
                            </a:rPr>
                          </m:ctrlPr>
                        </m:sSubPr>
                        <m:e>
                          <m:r>
                            <a:rPr lang="en-GB" i="1">
                              <a:latin typeface="Cambria Math"/>
                              <a:ea typeface="Cambria Math"/>
                            </a:rPr>
                            <m:t>𝛽</m:t>
                          </m:r>
                        </m:e>
                        <m:sub>
                          <m:r>
                            <a:rPr lang="en-GB" i="1">
                              <a:latin typeface="Cambria Math"/>
                            </a:rPr>
                            <m:t>1</m:t>
                          </m:r>
                        </m:sub>
                      </m:sSub>
                      <m:r>
                        <a:rPr lang="en-GB" i="1">
                          <a:latin typeface="Cambria Math"/>
                        </a:rPr>
                        <m:t>+</m:t>
                      </m:r>
                      <m:sSub>
                        <m:sSubPr>
                          <m:ctrlPr>
                            <a:rPr lang="en-GB" i="1">
                              <a:latin typeface="Cambria Math"/>
                            </a:rPr>
                          </m:ctrlPr>
                        </m:sSubPr>
                        <m:e>
                          <m:r>
                            <a:rPr lang="en-GB" i="1">
                              <a:latin typeface="Cambria Math"/>
                            </a:rPr>
                            <m:t>𝑎</m:t>
                          </m:r>
                        </m:e>
                        <m:sub>
                          <m:r>
                            <a:rPr lang="en-GB" i="1">
                              <a:latin typeface="Cambria Math"/>
                            </a:rPr>
                            <m:t>2</m:t>
                          </m:r>
                          <m:r>
                            <a:rPr lang="en-GB" b="0" i="1" smtClean="0">
                              <a:latin typeface="Cambria Math"/>
                            </a:rPr>
                            <m:t>1</m:t>
                          </m:r>
                        </m:sub>
                      </m:sSub>
                      <m:sSub>
                        <m:sSubPr>
                          <m:ctrlPr>
                            <a:rPr lang="en-GB" i="1">
                              <a:latin typeface="Cambria Math"/>
                            </a:rPr>
                          </m:ctrlPr>
                        </m:sSubPr>
                        <m:e>
                          <m:r>
                            <a:rPr lang="en-GB" i="1">
                              <a:latin typeface="Cambria Math"/>
                              <a:ea typeface="Cambria Math"/>
                            </a:rPr>
                            <m:t>𝛽</m:t>
                          </m:r>
                        </m:e>
                        <m:sub>
                          <m:r>
                            <a:rPr lang="en-GB" i="1">
                              <a:latin typeface="Cambria Math"/>
                            </a:rPr>
                            <m:t>2</m:t>
                          </m:r>
                        </m:sub>
                      </m:sSub>
                      <m:r>
                        <a:rPr lang="en-GB" b="0" i="1" smtClean="0">
                          <a:latin typeface="Cambria Math"/>
                        </a:rPr>
                        <m:t>)</m:t>
                      </m:r>
                    </m:oMath>
                  </m:oMathPara>
                </a14:m>
                <a:endParaRPr lang="en-GB" dirty="0"/>
              </a:p>
            </p:txBody>
          </p:sp>
        </mc:Choice>
        <mc:Fallback xmlns="">
          <p:sp>
            <p:nvSpPr>
              <p:cNvPr id="10" name="TextBox 9"/>
              <p:cNvSpPr txBox="1">
                <a:spLocks noRot="1" noChangeAspect="1" noMove="1" noResize="1" noEditPoints="1" noAdjustHandles="1" noChangeArrowheads="1" noChangeShapeType="1" noTextEdit="1"/>
              </p:cNvSpPr>
              <p:nvPr/>
            </p:nvSpPr>
            <p:spPr>
              <a:xfrm>
                <a:off x="4430313" y="4884971"/>
                <a:ext cx="2579360" cy="369332"/>
              </a:xfrm>
              <a:prstGeom prst="rect">
                <a:avLst/>
              </a:prstGeom>
              <a:blipFill rotWithShape="1">
                <a:blip r:embed="rId10"/>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691680" y="5518973"/>
                <a:ext cx="3869296" cy="646331"/>
              </a:xfrm>
              <a:prstGeom prst="rect">
                <a:avLst/>
              </a:prstGeom>
              <a:noFill/>
            </p:spPr>
            <p:txBody>
              <a:bodyPr wrap="square" rtlCol="0">
                <a:spAutoFit/>
              </a:bodyPr>
              <a:lstStyle/>
              <a:p>
                <a:r>
                  <a:rPr lang="en-GB" dirty="0" smtClean="0"/>
                  <a:t>Derivative with respect to </a:t>
                </a:r>
                <a14:m>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oMath>
                </a14:m>
                <a:r>
                  <a:rPr lang="en-GB" dirty="0" smtClean="0"/>
                  <a:t>:  </a:t>
                </a:r>
                <a14:m>
                  <m:oMath xmlns:m="http://schemas.openxmlformats.org/officeDocument/2006/math">
                    <m:r>
                      <a:rPr lang="en-GB" i="1" dirty="0" smtClean="0">
                        <a:latin typeface="Cambria Math"/>
                      </a:rPr>
                      <m:t>−2</m:t>
                    </m:r>
                    <m:sSub>
                      <m:sSubPr>
                        <m:ctrlPr>
                          <a:rPr lang="en-GB" i="1">
                            <a:latin typeface="Cambria Math"/>
                          </a:rPr>
                        </m:ctrlPr>
                      </m:sSubPr>
                      <m:e>
                        <m:r>
                          <a:rPr lang="en-GB" i="1">
                            <a:latin typeface="Cambria Math"/>
                          </a:rPr>
                          <m:t>𝑎</m:t>
                        </m:r>
                      </m:e>
                      <m:sub>
                        <m:r>
                          <a:rPr lang="en-GB" i="1">
                            <a:latin typeface="Cambria Math"/>
                          </a:rPr>
                          <m:t>11</m:t>
                        </m:r>
                      </m:sub>
                    </m:sSub>
                  </m:oMath>
                </a14:m>
                <a:endParaRPr lang="en-GB" dirty="0" smtClean="0"/>
              </a:p>
              <a:p>
                <a:r>
                  <a:rPr lang="en-GB" dirty="0"/>
                  <a:t>Derivative with respect to </a:t>
                </a:r>
                <a14:m>
                  <m:oMath xmlns:m="http://schemas.openxmlformats.org/officeDocument/2006/math">
                    <m:sSub>
                      <m:sSubPr>
                        <m:ctrlPr>
                          <a:rPr lang="en-GB" i="1">
                            <a:latin typeface="Cambria Math"/>
                          </a:rPr>
                        </m:ctrlPr>
                      </m:sSubPr>
                      <m:e>
                        <m:r>
                          <a:rPr lang="en-GB" i="1">
                            <a:latin typeface="Cambria Math"/>
                            <a:ea typeface="Cambria Math"/>
                          </a:rPr>
                          <m:t>𝛽</m:t>
                        </m:r>
                      </m:e>
                      <m:sub>
                        <m:r>
                          <a:rPr lang="en-GB" b="0" i="1" smtClean="0">
                            <a:latin typeface="Cambria Math"/>
                          </a:rPr>
                          <m:t>2</m:t>
                        </m:r>
                      </m:sub>
                    </m:sSub>
                  </m:oMath>
                </a14:m>
                <a:r>
                  <a:rPr lang="en-GB" dirty="0"/>
                  <a:t>:  </a:t>
                </a:r>
                <a14:m>
                  <m:oMath xmlns:m="http://schemas.openxmlformats.org/officeDocument/2006/math">
                    <m:r>
                      <a:rPr lang="en-GB" i="1" dirty="0">
                        <a:latin typeface="Cambria Math"/>
                      </a:rPr>
                      <m:t>−2</m:t>
                    </m:r>
                    <m:sSub>
                      <m:sSubPr>
                        <m:ctrlPr>
                          <a:rPr lang="en-GB" i="1">
                            <a:latin typeface="Cambria Math"/>
                          </a:rPr>
                        </m:ctrlPr>
                      </m:sSubPr>
                      <m:e>
                        <m:r>
                          <a:rPr lang="en-GB" i="1">
                            <a:latin typeface="Cambria Math"/>
                          </a:rPr>
                          <m:t>𝑎</m:t>
                        </m:r>
                      </m:e>
                      <m:sub>
                        <m:r>
                          <a:rPr lang="en-GB" b="0" i="1" smtClean="0">
                            <a:latin typeface="Cambria Math"/>
                          </a:rPr>
                          <m:t>2</m:t>
                        </m:r>
                        <m:r>
                          <a:rPr lang="en-GB" i="1">
                            <a:latin typeface="Cambria Math"/>
                          </a:rPr>
                          <m:t>1</m:t>
                        </m:r>
                      </m:sub>
                    </m:sSub>
                  </m:oMath>
                </a14:m>
                <a:endParaRPr lang="en-GB" dirty="0"/>
              </a:p>
            </p:txBody>
          </p:sp>
        </mc:Choice>
        <mc:Fallback xmlns="">
          <p:sp>
            <p:nvSpPr>
              <p:cNvPr id="11" name="TextBox 10"/>
              <p:cNvSpPr txBox="1">
                <a:spLocks noRot="1" noChangeAspect="1" noMove="1" noResize="1" noEditPoints="1" noAdjustHandles="1" noChangeArrowheads="1" noChangeShapeType="1" noTextEdit="1"/>
              </p:cNvSpPr>
              <p:nvPr/>
            </p:nvSpPr>
            <p:spPr>
              <a:xfrm>
                <a:off x="1691680" y="5518973"/>
                <a:ext cx="3869296" cy="646331"/>
              </a:xfrm>
              <a:prstGeom prst="rect">
                <a:avLst/>
              </a:prstGeom>
              <a:blipFill rotWithShape="1">
                <a:blip r:embed="rId11"/>
                <a:stretch>
                  <a:fillRect l="-1420" t="-4717"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027804" y="6131313"/>
                <a:ext cx="1936684" cy="3742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1" smtClean="0">
                          <a:latin typeface="Cambria Math"/>
                        </a:rPr>
                        <m:t>=</m:t>
                      </m:r>
                      <m:r>
                        <a:rPr lang="en-GB" b="1" i="0" smtClean="0">
                          <a:latin typeface="Cambria Math"/>
                        </a:rPr>
                        <m:t>−</m:t>
                      </m:r>
                      <m:r>
                        <a:rPr lang="en-GB" b="0" i="0" smtClean="0">
                          <a:latin typeface="Cambria Math"/>
                        </a:rPr>
                        <m:t>2</m:t>
                      </m:r>
                      <m:r>
                        <a:rPr lang="en-GB" b="1" i="0" smtClean="0">
                          <a:latin typeface="Cambria Math"/>
                        </a:rPr>
                        <m:t>𝐀</m:t>
                      </m:r>
                      <m:r>
                        <a:rPr lang="en-GB" b="1" i="0" smtClean="0">
                          <a:latin typeface="Cambria Math"/>
                        </a:rPr>
                        <m:t>=−</m:t>
                      </m:r>
                      <m:r>
                        <a:rPr lang="en-GB" b="0" i="1">
                          <a:latin typeface="Cambria Math"/>
                          <a:ea typeface="Cambria Math"/>
                        </a:rPr>
                        <m:t>2</m:t>
                      </m:r>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a:latin typeface="Cambria Math"/>
                          <a:ea typeface="Cambria Math"/>
                        </a:rPr>
                        <m:t>𝐲</m:t>
                      </m:r>
                    </m:oMath>
                  </m:oMathPara>
                </a14:m>
                <a:endParaRPr lang="en-GB" dirty="0"/>
              </a:p>
            </p:txBody>
          </p:sp>
        </mc:Choice>
        <mc:Fallback xmlns="">
          <p:sp>
            <p:nvSpPr>
              <p:cNvPr id="12" name="Rectangle 11"/>
              <p:cNvSpPr>
                <a:spLocks noRot="1" noChangeAspect="1" noMove="1" noResize="1" noEditPoints="1" noAdjustHandles="1" noChangeArrowheads="1" noChangeShapeType="1" noTextEdit="1"/>
              </p:cNvSpPr>
              <p:nvPr/>
            </p:nvSpPr>
            <p:spPr>
              <a:xfrm>
                <a:off x="7027804" y="6131313"/>
                <a:ext cx="1936684" cy="374270"/>
              </a:xfrm>
              <a:prstGeom prst="rect">
                <a:avLst/>
              </a:prstGeom>
              <a:blipFill rotWithShape="1">
                <a:blip r:embed="rId12"/>
                <a:stretch>
                  <a:fillRect b="-6557"/>
                </a:stretch>
              </a:blipFill>
            </p:spPr>
            <p:txBody>
              <a:bodyPr/>
              <a:lstStyle/>
              <a:p>
                <a:r>
                  <a:rPr lang="en-GB">
                    <a:noFill/>
                  </a:rPr>
                  <a:t> </a:t>
                </a:r>
              </a:p>
            </p:txBody>
          </p:sp>
        </mc:Fallback>
      </mc:AlternateContent>
    </p:spTree>
    <p:extLst>
      <p:ext uri="{BB962C8B-B14F-4D97-AF65-F5344CB8AC3E}">
        <p14:creationId xmlns:p14="http://schemas.microsoft.com/office/powerpoint/2010/main" val="24921630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Ordinary Least Squares Derived</a:t>
            </a:r>
            <a:endParaRPr lang="en-GB" sz="2400" dirty="0">
              <a:solidFill>
                <a:schemeClr val="bg1"/>
              </a:solidFill>
            </a:endParaRPr>
          </a:p>
        </p:txBody>
      </p:sp>
      <p:sp>
        <p:nvSpPr>
          <p:cNvPr id="13" name="TextBox 12"/>
          <p:cNvSpPr txBox="1"/>
          <p:nvPr/>
        </p:nvSpPr>
        <p:spPr>
          <a:xfrm>
            <a:off x="304392" y="908720"/>
            <a:ext cx="5256584" cy="369332"/>
          </a:xfrm>
          <a:prstGeom prst="rect">
            <a:avLst/>
          </a:prstGeom>
          <a:noFill/>
        </p:spPr>
        <p:txBody>
          <a:bodyPr wrap="square" rtlCol="0">
            <a:spAutoFit/>
          </a:bodyPr>
          <a:lstStyle/>
          <a:p>
            <a:r>
              <a:rPr lang="en-GB" dirty="0" smtClean="0"/>
              <a:t>Let’s differentiate it by parts:</a:t>
            </a:r>
            <a:endParaRPr lang="en-GB" dirty="0"/>
          </a:p>
        </p:txBody>
      </p:sp>
      <mc:AlternateContent xmlns:mc="http://schemas.openxmlformats.org/markup-compatibility/2006" xmlns:a14="http://schemas.microsoft.com/office/drawing/2010/main">
        <mc:Choice Requires="a14">
          <p:sp>
            <p:nvSpPr>
              <p:cNvPr id="21" name="Rectangle 20"/>
              <p:cNvSpPr/>
              <p:nvPr/>
            </p:nvSpPr>
            <p:spPr>
              <a:xfrm>
                <a:off x="1362291" y="1374317"/>
                <a:ext cx="4217821" cy="9025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rPr>
                        <m:t>𝑆</m:t>
                      </m:r>
                      <m:r>
                        <a:rPr lang="en-GB" b="0" i="1" smtClean="0">
                          <a:latin typeface="Cambria Math"/>
                        </a:rPr>
                        <m:t>=</m:t>
                      </m:r>
                      <m:nary>
                        <m:naryPr>
                          <m:chr m:val="∑"/>
                          <m:ctrlPr>
                            <a:rPr lang="en-GB" i="1">
                              <a:latin typeface="Cambria Math"/>
                            </a:rPr>
                          </m:ctrlPr>
                        </m:naryPr>
                        <m:sub>
                          <m:r>
                            <m:rPr>
                              <m:brk m:alnAt="23"/>
                            </m:rPr>
                            <a:rPr lang="en-GB" i="1">
                              <a:latin typeface="Cambria Math"/>
                            </a:rPr>
                            <m:t>𝑗</m:t>
                          </m:r>
                          <m:r>
                            <a:rPr lang="en-GB" i="1">
                              <a:latin typeface="Cambria Math"/>
                            </a:rPr>
                            <m:t>=1</m:t>
                          </m:r>
                        </m:sub>
                        <m:sup>
                          <m:r>
                            <a:rPr lang="en-GB" i="1">
                              <a:latin typeface="Cambria Math"/>
                            </a:rPr>
                            <m:t>𝐽</m:t>
                          </m:r>
                        </m:sup>
                        <m:e>
                          <m:sSup>
                            <m:sSupPr>
                              <m:ctrlPr>
                                <a:rPr lang="en-GB" i="1">
                                  <a:latin typeface="Cambria Math"/>
                                </a:rPr>
                              </m:ctrlPr>
                            </m:sSupPr>
                            <m:e>
                              <m:sSub>
                                <m:sSubPr>
                                  <m:ctrlPr>
                                    <a:rPr lang="en-GB" i="1">
                                      <a:latin typeface="Cambria Math"/>
                                    </a:rPr>
                                  </m:ctrlPr>
                                </m:sSubPr>
                                <m:e>
                                  <m:r>
                                    <a:rPr lang="en-GB" i="1">
                                      <a:latin typeface="Cambria Math"/>
                                    </a:rPr>
                                    <m:t>𝑒</m:t>
                                  </m:r>
                                </m:e>
                                <m:sub>
                                  <m:r>
                                    <a:rPr lang="en-GB" i="1">
                                      <a:latin typeface="Cambria Math"/>
                                    </a:rPr>
                                    <m:t>𝑗</m:t>
                                  </m:r>
                                </m:sub>
                              </m:sSub>
                            </m:e>
                            <m:sup>
                              <m:r>
                                <a:rPr lang="en-GB" i="1">
                                  <a:latin typeface="Cambria Math"/>
                                </a:rPr>
                                <m:t>2</m:t>
                              </m:r>
                            </m:sup>
                          </m:sSup>
                        </m:e>
                      </m:nary>
                      <m:r>
                        <a:rPr lang="en-GB" i="1" smtClean="0">
                          <a:latin typeface="Cambria Math"/>
                        </a:rPr>
                        <m:t>=</m:t>
                      </m:r>
                      <m:sSup>
                        <m:sSupPr>
                          <m:ctrlPr>
                            <a:rPr lang="en-GB" b="1" i="1">
                              <a:latin typeface="Cambria Math"/>
                              <a:ea typeface="Cambria Math"/>
                            </a:rPr>
                          </m:ctrlPr>
                        </m:sSupPr>
                        <m:e>
                          <m:r>
                            <a:rPr lang="en-GB" b="1" i="1">
                              <a:latin typeface="Cambria Math"/>
                              <a:ea typeface="Cambria Math"/>
                            </a:rPr>
                            <m:t>𝒚</m:t>
                          </m:r>
                        </m:e>
                        <m:sup>
                          <m:r>
                            <a:rPr lang="en-GB" b="1" i="1">
                              <a:latin typeface="Cambria Math"/>
                              <a:ea typeface="Cambria Math"/>
                            </a:rPr>
                            <m:t>𝑻</m:t>
                          </m:r>
                        </m:sup>
                      </m:sSup>
                      <m:r>
                        <a:rPr lang="en-GB" b="1" i="1">
                          <a:latin typeface="Cambria Math"/>
                        </a:rPr>
                        <m:t>𝒚</m:t>
                      </m:r>
                      <m:r>
                        <a:rPr lang="en-GB" b="1">
                          <a:latin typeface="Cambria Math"/>
                        </a:rPr>
                        <m:t>−</m:t>
                      </m:r>
                      <m:r>
                        <a:rPr lang="en-GB" b="1" i="1">
                          <a:latin typeface="Cambria Math"/>
                          <a:ea typeface="Cambria Math"/>
                        </a:rPr>
                        <m:t>𝟐</m:t>
                      </m:r>
                      <m:sSup>
                        <m:sSupPr>
                          <m:ctrlPr>
                            <a:rPr lang="en-GB" b="1" i="1">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a:latin typeface="Cambria Math"/>
                          <a:ea typeface="Cambria Math"/>
                        </a:rPr>
                        <m:t>𝐲</m:t>
                      </m:r>
                      <m:r>
                        <a:rPr lang="en-GB" b="1">
                          <a:latin typeface="Cambria Math"/>
                          <a:ea typeface="Cambria Math"/>
                        </a:rPr>
                        <m:t>+</m:t>
                      </m:r>
                      <m:sSup>
                        <m:sSupPr>
                          <m:ctrlPr>
                            <a:rPr lang="en-GB" b="1" i="1">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i="1">
                          <a:latin typeface="Cambria Math"/>
                        </a:rPr>
                        <m:t>𝑿</m:t>
                      </m:r>
                      <m:acc>
                        <m:accPr>
                          <m:chr m:val="̂"/>
                          <m:ctrlPr>
                            <a:rPr lang="en-GB" b="1" i="1">
                              <a:latin typeface="Cambria Math"/>
                            </a:rPr>
                          </m:ctrlPr>
                        </m:accPr>
                        <m:e>
                          <m:r>
                            <a:rPr lang="en-GB" b="1" i="1">
                              <a:latin typeface="Cambria Math"/>
                              <a:ea typeface="Cambria Math"/>
                            </a:rPr>
                            <m:t>𝜷</m:t>
                          </m:r>
                        </m:e>
                      </m:acc>
                    </m:oMath>
                  </m:oMathPara>
                </a14:m>
                <a:endParaRPr lang="en-GB" dirty="0"/>
              </a:p>
            </p:txBody>
          </p:sp>
        </mc:Choice>
        <mc:Fallback xmlns="">
          <p:sp>
            <p:nvSpPr>
              <p:cNvPr id="21" name="Rectangle 20"/>
              <p:cNvSpPr>
                <a:spLocks noRot="1" noChangeAspect="1" noMove="1" noResize="1" noEditPoints="1" noAdjustHandles="1" noChangeArrowheads="1" noChangeShapeType="1" noTextEdit="1"/>
              </p:cNvSpPr>
              <p:nvPr/>
            </p:nvSpPr>
            <p:spPr>
              <a:xfrm>
                <a:off x="1362291" y="1374317"/>
                <a:ext cx="4217821" cy="902555"/>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263514" y="908720"/>
                <a:ext cx="1336070" cy="1501501"/>
              </a:xfrm>
              <a:prstGeom prst="rect">
                <a:avLst/>
              </a:prstGeom>
              <a:noFill/>
              <a:ln w="28575">
                <a:solidFill>
                  <a:srgbClr val="872123"/>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a:rPr>
                          </m:ctrlPr>
                        </m:fPr>
                        <m:num>
                          <m:r>
                            <a:rPr lang="en-GB" i="1" smtClean="0">
                              <a:latin typeface="Cambria Math"/>
                            </a:rPr>
                            <m:t>𝜕</m:t>
                          </m:r>
                          <m:r>
                            <a:rPr lang="en-GB" b="0" i="1" smtClean="0">
                              <a:latin typeface="Cambria Math"/>
                            </a:rPr>
                            <m:t>𝑆</m:t>
                          </m:r>
                        </m:num>
                        <m:den>
                          <m:r>
                            <a:rPr lang="en-GB" i="1" smtClean="0">
                              <a:latin typeface="Cambria Math"/>
                            </a:rPr>
                            <m:t>𝜕</m:t>
                          </m:r>
                          <m:r>
                            <a:rPr lang="en-GB" i="1" smtClean="0">
                              <a:latin typeface="Cambria Math"/>
                              <a:ea typeface="Cambria Math"/>
                            </a:rPr>
                            <m:t>𝛽</m:t>
                          </m:r>
                        </m:den>
                      </m:f>
                      <m:r>
                        <a:rPr lang="en-GB" b="0" i="1" smtClean="0">
                          <a:latin typeface="Cambria Math"/>
                        </a:rPr>
                        <m:t>=</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f>
                                  <m:fPr>
                                    <m:ctrlPr>
                                      <a:rPr lang="en-GB" i="1">
                                        <a:latin typeface="Cambria Math"/>
                                      </a:rPr>
                                    </m:ctrlPr>
                                  </m:fPr>
                                  <m:num>
                                    <m:r>
                                      <a:rPr lang="en-GB" i="1">
                                        <a:latin typeface="Cambria Math"/>
                                      </a:rPr>
                                      <m:t>𝜕</m:t>
                                    </m:r>
                                    <m:r>
                                      <a:rPr lang="en-GB" i="1">
                                        <a:latin typeface="Cambria Math"/>
                                      </a:rPr>
                                      <m:t>𝑆</m:t>
                                    </m:r>
                                  </m:num>
                                  <m:den>
                                    <m:r>
                                      <a:rPr lang="en-GB" i="1">
                                        <a:latin typeface="Cambria Math"/>
                                      </a:rPr>
                                      <m:t>𝜕</m:t>
                                    </m:r>
                                    <m:sSub>
                                      <m:sSubPr>
                                        <m:ctrlPr>
                                          <a:rPr lang="en-GB" i="1" smtClean="0">
                                            <a:latin typeface="Cambria Math"/>
                                          </a:rPr>
                                        </m:ctrlPr>
                                      </m:sSubPr>
                                      <m:e>
                                        <m:r>
                                          <a:rPr lang="en-GB" i="1">
                                            <a:latin typeface="Cambria Math"/>
                                            <a:ea typeface="Cambria Math"/>
                                          </a:rPr>
                                          <m:t>𝛽</m:t>
                                        </m:r>
                                      </m:e>
                                      <m:sub>
                                        <m:r>
                                          <a:rPr lang="en-GB" b="0" i="1" smtClean="0">
                                            <a:latin typeface="Cambria Math"/>
                                          </a:rPr>
                                          <m:t>1</m:t>
                                        </m:r>
                                      </m:sub>
                                    </m:sSub>
                                  </m:den>
                                </m:f>
                              </m:e>
                            </m:mr>
                            <m:mr>
                              <m:e>
                                <m:r>
                                  <a:rPr lang="en-GB" b="0" i="1" smtClean="0">
                                    <a:latin typeface="Cambria Math"/>
                                  </a:rPr>
                                  <m:t>⋮</m:t>
                                </m:r>
                              </m:e>
                            </m:mr>
                            <m:mr>
                              <m:e>
                                <m:f>
                                  <m:fPr>
                                    <m:ctrlPr>
                                      <a:rPr lang="en-GB" i="1">
                                        <a:latin typeface="Cambria Math"/>
                                      </a:rPr>
                                    </m:ctrlPr>
                                  </m:fPr>
                                  <m:num>
                                    <m:r>
                                      <a:rPr lang="en-GB" i="1">
                                        <a:latin typeface="Cambria Math"/>
                                      </a:rPr>
                                      <m:t>𝜕</m:t>
                                    </m:r>
                                    <m:r>
                                      <a:rPr lang="en-GB" i="1">
                                        <a:latin typeface="Cambria Math"/>
                                      </a:rPr>
                                      <m:t>𝑆</m:t>
                                    </m:r>
                                  </m:num>
                                  <m:den>
                                    <m:r>
                                      <a:rPr lang="en-GB" i="1">
                                        <a:latin typeface="Cambria Math"/>
                                      </a:rPr>
                                      <m:t>𝜕</m:t>
                                    </m:r>
                                    <m:sSub>
                                      <m:sSubPr>
                                        <m:ctrlPr>
                                          <a:rPr lang="en-GB" i="1">
                                            <a:latin typeface="Cambria Math"/>
                                          </a:rPr>
                                        </m:ctrlPr>
                                      </m:sSubPr>
                                      <m:e>
                                        <m:r>
                                          <a:rPr lang="en-GB" i="1">
                                            <a:latin typeface="Cambria Math"/>
                                            <a:ea typeface="Cambria Math"/>
                                          </a:rPr>
                                          <m:t>𝛽</m:t>
                                        </m:r>
                                      </m:e>
                                      <m:sub>
                                        <m:r>
                                          <a:rPr lang="en-GB" b="0" i="1" smtClean="0">
                                            <a:latin typeface="Cambria Math"/>
                                          </a:rPr>
                                          <m:t>𝐼</m:t>
                                        </m:r>
                                      </m:sub>
                                    </m:sSub>
                                  </m:den>
                                </m:f>
                              </m:e>
                            </m:mr>
                          </m:m>
                        </m:e>
                      </m:d>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7263514" y="908720"/>
                <a:ext cx="1336070" cy="1501501"/>
              </a:xfrm>
              <a:prstGeom prst="rect">
                <a:avLst/>
              </a:prstGeom>
              <a:blipFill rotWithShape="1">
                <a:blip r:embed="rId8"/>
                <a:stretch>
                  <a:fillRect/>
                </a:stretch>
              </a:blipFill>
              <a:ln w="28575">
                <a:solidFill>
                  <a:srgbClr val="872123"/>
                </a:solidFill>
              </a:ln>
            </p:spPr>
            <p:txBody>
              <a:bodyPr/>
              <a:lstStyle/>
              <a:p>
                <a:r>
                  <a:rPr lang="en-GB">
                    <a:noFill/>
                  </a:rPr>
                  <a:t> </a:t>
                </a:r>
              </a:p>
            </p:txBody>
          </p:sp>
        </mc:Fallback>
      </mc:AlternateContent>
      <p:sp>
        <p:nvSpPr>
          <p:cNvPr id="27" name="Right Brace 26"/>
          <p:cNvSpPr/>
          <p:nvPr/>
        </p:nvSpPr>
        <p:spPr>
          <a:xfrm rot="5400000">
            <a:off x="3831243" y="1618623"/>
            <a:ext cx="154516" cy="894949"/>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8" name="Right Brace 27"/>
          <p:cNvSpPr/>
          <p:nvPr/>
        </p:nvSpPr>
        <p:spPr>
          <a:xfrm rot="5400000">
            <a:off x="4911363" y="1618624"/>
            <a:ext cx="154516" cy="894949"/>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Right Brace 28"/>
          <p:cNvSpPr/>
          <p:nvPr/>
        </p:nvSpPr>
        <p:spPr>
          <a:xfrm rot="5400000">
            <a:off x="2974860" y="1842363"/>
            <a:ext cx="154518" cy="44747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p:cNvSpPr txBox="1"/>
          <p:nvPr/>
        </p:nvSpPr>
        <p:spPr>
          <a:xfrm>
            <a:off x="2687295" y="2225555"/>
            <a:ext cx="729648" cy="369332"/>
          </a:xfrm>
          <a:prstGeom prst="rect">
            <a:avLst/>
          </a:prstGeom>
          <a:noFill/>
        </p:spPr>
        <p:txBody>
          <a:bodyPr wrap="square" rtlCol="0">
            <a:spAutoFit/>
          </a:bodyPr>
          <a:lstStyle/>
          <a:p>
            <a:r>
              <a:rPr lang="en-GB" dirty="0" smtClean="0"/>
              <a:t>Part I</a:t>
            </a:r>
            <a:endParaRPr lang="en-GB" dirty="0"/>
          </a:p>
        </p:txBody>
      </p:sp>
      <p:sp>
        <p:nvSpPr>
          <p:cNvPr id="30" name="TextBox 29"/>
          <p:cNvSpPr txBox="1"/>
          <p:nvPr/>
        </p:nvSpPr>
        <p:spPr>
          <a:xfrm>
            <a:off x="3554320" y="2204864"/>
            <a:ext cx="729648" cy="369332"/>
          </a:xfrm>
          <a:prstGeom prst="rect">
            <a:avLst/>
          </a:prstGeom>
          <a:noFill/>
        </p:spPr>
        <p:txBody>
          <a:bodyPr wrap="square" rtlCol="0">
            <a:spAutoFit/>
          </a:bodyPr>
          <a:lstStyle/>
          <a:p>
            <a:r>
              <a:rPr lang="en-GB" dirty="0" smtClean="0"/>
              <a:t>Part II</a:t>
            </a:r>
            <a:endParaRPr lang="en-GB" dirty="0"/>
          </a:p>
        </p:txBody>
      </p:sp>
      <p:sp>
        <p:nvSpPr>
          <p:cNvPr id="31" name="TextBox 30"/>
          <p:cNvSpPr txBox="1"/>
          <p:nvPr/>
        </p:nvSpPr>
        <p:spPr>
          <a:xfrm>
            <a:off x="4634440" y="2204864"/>
            <a:ext cx="801656" cy="369332"/>
          </a:xfrm>
          <a:prstGeom prst="rect">
            <a:avLst/>
          </a:prstGeom>
          <a:noFill/>
        </p:spPr>
        <p:txBody>
          <a:bodyPr wrap="square" rtlCol="0">
            <a:spAutoFit/>
          </a:bodyPr>
          <a:lstStyle/>
          <a:p>
            <a:r>
              <a:rPr lang="en-GB" dirty="0" smtClean="0"/>
              <a:t>Part III</a:t>
            </a:r>
            <a:endParaRPr lang="en-GB" dirty="0"/>
          </a:p>
        </p:txBody>
      </p:sp>
      <mc:AlternateContent xmlns:mc="http://schemas.openxmlformats.org/markup-compatibility/2006" xmlns:a14="http://schemas.microsoft.com/office/drawing/2010/main">
        <mc:Choice Requires="a14">
          <p:sp>
            <p:nvSpPr>
              <p:cNvPr id="22" name="TextBox 21"/>
              <p:cNvSpPr txBox="1"/>
              <p:nvPr/>
            </p:nvSpPr>
            <p:spPr>
              <a:xfrm>
                <a:off x="298076" y="3068960"/>
                <a:ext cx="8522396" cy="651269"/>
              </a:xfrm>
              <a:prstGeom prst="rect">
                <a:avLst/>
              </a:prstGeom>
              <a:noFill/>
            </p:spPr>
            <p:txBody>
              <a:bodyPr wrap="square" rtlCol="0">
                <a:spAutoFit/>
              </a:bodyPr>
              <a:lstStyle/>
              <a:p>
                <a:r>
                  <a:rPr lang="en-GB" dirty="0" smtClean="0"/>
                  <a:t>3) Part III: </a:t>
                </a:r>
                <a:r>
                  <a:rPr lang="en-GB" dirty="0"/>
                  <a:t> </a:t>
                </a:r>
                <a:r>
                  <a:rPr lang="en-GB" dirty="0" smtClean="0"/>
                  <a:t>        Let’s use the same small example but now with </a:t>
                </a:r>
                <a14:m>
                  <m:oMath xmlns:m="http://schemas.openxmlformats.org/officeDocument/2006/math">
                    <m:r>
                      <a:rPr lang="en-GB" b="1" i="0" smtClean="0">
                        <a:latin typeface="Cambria Math"/>
                        <a:ea typeface="Cambria Math"/>
                      </a:rPr>
                      <m:t>𝐀</m:t>
                    </m:r>
                    <m:r>
                      <a:rPr lang="en-GB" b="0" i="0" smtClean="0">
                        <a:latin typeface="Cambria Math"/>
                        <a:ea typeface="Cambria Math"/>
                      </a:rPr>
                      <m:t>=</m:t>
                    </m:r>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i="0" smtClean="0">
                        <a:latin typeface="Cambria Math"/>
                        <a:ea typeface="Cambria Math"/>
                      </a:rPr>
                      <m:t>𝐗</m:t>
                    </m:r>
                  </m:oMath>
                </a14:m>
                <a:r>
                  <a:rPr lang="en-GB" dirty="0" smtClean="0"/>
                  <a:t>   ((</a:t>
                </a:r>
                <a14:m>
                  <m:oMath xmlns:m="http://schemas.openxmlformats.org/officeDocument/2006/math">
                    <m:r>
                      <a:rPr lang="en-GB" b="0" i="0" dirty="0" smtClean="0">
                        <a:latin typeface="Cambria Math"/>
                      </a:rPr>
                      <m:t>2</m:t>
                    </m:r>
                  </m:oMath>
                </a14:m>
                <a:r>
                  <a:rPr lang="en-GB" dirty="0" smtClean="0"/>
                  <a:t>x</a:t>
                </a:r>
                <a:r>
                  <a:rPr lang="en-GB" dirty="0"/>
                  <a:t>2</a:t>
                </a:r>
                <a:r>
                  <a:rPr lang="en-GB" dirty="0" smtClean="0"/>
                  <a:t>)-matrix).</a:t>
                </a:r>
              </a:p>
              <a:p>
                <a:r>
                  <a:rPr lang="en-GB" dirty="0"/>
                  <a:t>	 </a:t>
                </a:r>
                <a:r>
                  <a:rPr lang="en-GB" dirty="0" smtClean="0"/>
                  <a:t>         Note that this matrix </a:t>
                </a:r>
                <a14:m>
                  <m:oMath xmlns:m="http://schemas.openxmlformats.org/officeDocument/2006/math">
                    <m:r>
                      <a:rPr lang="en-GB" b="1" i="1" dirty="0" smtClean="0">
                        <a:latin typeface="Cambria Math"/>
                      </a:rPr>
                      <m:t>𝑨</m:t>
                    </m:r>
                  </m:oMath>
                </a14:m>
                <a:r>
                  <a:rPr lang="en-GB" dirty="0" smtClean="0"/>
                  <a:t> is symmetrical, i.e. </a:t>
                </a:r>
                <a14:m>
                  <m:oMath xmlns:m="http://schemas.openxmlformats.org/officeDocument/2006/math">
                    <m:sSub>
                      <m:sSubPr>
                        <m:ctrlPr>
                          <a:rPr lang="en-GB" i="1">
                            <a:latin typeface="Cambria Math"/>
                            <a:ea typeface="Cambria Math"/>
                          </a:rPr>
                        </m:ctrlPr>
                      </m:sSubPr>
                      <m:e>
                        <m:r>
                          <a:rPr lang="en-GB" i="1">
                            <a:latin typeface="Cambria Math"/>
                            <a:ea typeface="Cambria Math"/>
                          </a:rPr>
                          <m:t>𝑎</m:t>
                        </m:r>
                      </m:e>
                      <m:sub>
                        <m:r>
                          <a:rPr lang="en-GB" b="0" i="1" smtClean="0">
                            <a:latin typeface="Cambria Math"/>
                            <a:ea typeface="Cambria Math"/>
                          </a:rPr>
                          <m:t>2</m:t>
                        </m:r>
                        <m:r>
                          <a:rPr lang="en-GB" i="1">
                            <a:latin typeface="Cambria Math"/>
                            <a:ea typeface="Cambria Math"/>
                          </a:rPr>
                          <m:t>1</m:t>
                        </m:r>
                      </m:sub>
                    </m:sSub>
                    <m:r>
                      <a:rPr lang="en-GB" b="0" i="1" smtClean="0">
                        <a:latin typeface="Cambria Math"/>
                        <a:ea typeface="Cambria Math"/>
                      </a:rPr>
                      <m:t>=</m:t>
                    </m:r>
                    <m:sSub>
                      <m:sSubPr>
                        <m:ctrlPr>
                          <a:rPr lang="en-GB" i="1">
                            <a:latin typeface="Cambria Math"/>
                            <a:ea typeface="Cambria Math"/>
                          </a:rPr>
                        </m:ctrlPr>
                      </m:sSubPr>
                      <m:e>
                        <m:r>
                          <a:rPr lang="en-GB" i="1">
                            <a:latin typeface="Cambria Math"/>
                            <a:ea typeface="Cambria Math"/>
                          </a:rPr>
                          <m:t>𝑎</m:t>
                        </m:r>
                      </m:e>
                      <m:sub>
                        <m:r>
                          <a:rPr lang="en-GB" i="1">
                            <a:latin typeface="Cambria Math"/>
                            <a:ea typeface="Cambria Math"/>
                          </a:rPr>
                          <m:t>1</m:t>
                        </m:r>
                        <m:r>
                          <a:rPr lang="en-GB" b="0" i="1" smtClean="0">
                            <a:latin typeface="Cambria Math"/>
                            <a:ea typeface="Cambria Math"/>
                          </a:rPr>
                          <m:t>2</m:t>
                        </m:r>
                      </m:sub>
                    </m:sSub>
                  </m:oMath>
                </a14:m>
                <a:r>
                  <a:rPr lang="en-GB" dirty="0" smtClean="0"/>
                  <a:t>. Indeed: </a:t>
                </a:r>
                <a:endParaRPr lang="en-GB" dirty="0"/>
              </a:p>
            </p:txBody>
          </p:sp>
        </mc:Choice>
        <mc:Fallback xmlns="">
          <p:sp>
            <p:nvSpPr>
              <p:cNvPr id="22" name="TextBox 21"/>
              <p:cNvSpPr txBox="1">
                <a:spLocks noRot="1" noChangeAspect="1" noMove="1" noResize="1" noEditPoints="1" noAdjustHandles="1" noChangeArrowheads="1" noChangeShapeType="1" noTextEdit="1"/>
              </p:cNvSpPr>
              <p:nvPr/>
            </p:nvSpPr>
            <p:spPr>
              <a:xfrm>
                <a:off x="298076" y="3068960"/>
                <a:ext cx="8522396" cy="651269"/>
              </a:xfrm>
              <a:prstGeom prst="rect">
                <a:avLst/>
              </a:prstGeom>
              <a:blipFill rotWithShape="1">
                <a:blip r:embed="rId9"/>
                <a:stretch>
                  <a:fillRect l="-644" t="-3738" b="-1401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2123728" y="3861048"/>
                <a:ext cx="3667222" cy="8107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a:latin typeface="Cambria Math"/>
                          <a:ea typeface="Cambria Math"/>
                        </a:rPr>
                        <m:t>𝐗</m:t>
                      </m:r>
                      <m:r>
                        <a:rPr lang="en-GB" b="1" i="1" smtClean="0">
                          <a:latin typeface="Cambria Math"/>
                          <a:ea typeface="Cambria Math"/>
                        </a:rPr>
                        <m:t>=</m:t>
                      </m:r>
                      <m:d>
                        <m:dPr>
                          <m:begChr m:val="["/>
                          <m:endChr m:val="]"/>
                          <m:ctrlPr>
                            <a:rPr lang="en-GB" b="1" i="1" smtClean="0">
                              <a:latin typeface="Cambria Math"/>
                              <a:ea typeface="Cambria Math"/>
                            </a:rPr>
                          </m:ctrlPr>
                        </m:dPr>
                        <m:e>
                          <m:m>
                            <m:mPr>
                              <m:mcs>
                                <m:mc>
                                  <m:mcPr>
                                    <m:count m:val="1"/>
                                    <m:mcJc m:val="center"/>
                                  </m:mcPr>
                                </m:mc>
                              </m:mcs>
                              <m:ctrlPr>
                                <a:rPr lang="en-GB" b="1" i="1" smtClean="0">
                                  <a:latin typeface="Cambria Math"/>
                                  <a:ea typeface="Cambria Math"/>
                                </a:rPr>
                              </m:ctrlPr>
                            </m:mPr>
                            <m:mr>
                              <m:e>
                                <m:m>
                                  <m:mPr>
                                    <m:mcs>
                                      <m:mc>
                                        <m:mcPr>
                                          <m:count m:val="3"/>
                                          <m:mcJc m:val="center"/>
                                        </m:mcPr>
                                      </m:mc>
                                    </m:mcs>
                                    <m:ctrlPr>
                                      <a:rPr lang="en-GB" b="1" i="1" smtClean="0">
                                        <a:latin typeface="Cambria Math"/>
                                        <a:ea typeface="Cambria Math"/>
                                      </a:rPr>
                                    </m:ctrlPr>
                                  </m:mPr>
                                  <m:mr>
                                    <m:e>
                                      <m:sSub>
                                        <m:sSubPr>
                                          <m:ctrlPr>
                                            <a:rPr lang="en-GB" b="1" i="1" smtClean="0">
                                              <a:latin typeface="Cambria Math"/>
                                              <a:ea typeface="Cambria Math"/>
                                            </a:rPr>
                                          </m:ctrlPr>
                                        </m:sSubPr>
                                        <m:e>
                                          <m:r>
                                            <a:rPr lang="en-GB" b="0" i="1" smtClean="0">
                                              <a:latin typeface="Cambria Math"/>
                                              <a:ea typeface="Cambria Math"/>
                                            </a:rPr>
                                            <m:t>𝑥</m:t>
                                          </m:r>
                                        </m:e>
                                        <m:sub>
                                          <m:r>
                                            <a:rPr lang="en-GB" b="0" i="1" smtClean="0">
                                              <a:latin typeface="Cambria Math"/>
                                              <a:ea typeface="Cambria Math"/>
                                            </a:rPr>
                                            <m:t>11</m:t>
                                          </m:r>
                                        </m:sub>
                                      </m:sSub>
                                    </m:e>
                                    <m:e>
                                      <m:sSub>
                                        <m:sSubPr>
                                          <m:ctrlPr>
                                            <a:rPr lang="en-GB" b="1" i="1">
                                              <a:latin typeface="Cambria Math"/>
                                              <a:ea typeface="Cambria Math"/>
                                            </a:rPr>
                                          </m:ctrlPr>
                                        </m:sSubPr>
                                        <m:e>
                                          <m:r>
                                            <a:rPr lang="en-GB" i="1">
                                              <a:latin typeface="Cambria Math"/>
                                              <a:ea typeface="Cambria Math"/>
                                            </a:rPr>
                                            <m:t>𝑥</m:t>
                                          </m:r>
                                        </m:e>
                                        <m:sub>
                                          <m:r>
                                            <a:rPr lang="en-GB" b="0" i="1" smtClean="0">
                                              <a:latin typeface="Cambria Math"/>
                                              <a:ea typeface="Cambria Math"/>
                                            </a:rPr>
                                            <m:t>2</m:t>
                                          </m:r>
                                          <m:r>
                                            <a:rPr lang="en-GB" i="1">
                                              <a:latin typeface="Cambria Math"/>
                                              <a:ea typeface="Cambria Math"/>
                                            </a:rPr>
                                            <m:t>1</m:t>
                                          </m:r>
                                        </m:sub>
                                      </m:sSub>
                                    </m:e>
                                    <m:e>
                                      <m:sSub>
                                        <m:sSubPr>
                                          <m:ctrlPr>
                                            <a:rPr lang="en-GB" b="1" i="1">
                                              <a:latin typeface="Cambria Math"/>
                                              <a:ea typeface="Cambria Math"/>
                                            </a:rPr>
                                          </m:ctrlPr>
                                        </m:sSubPr>
                                        <m:e>
                                          <m:r>
                                            <a:rPr lang="en-GB" i="1">
                                              <a:latin typeface="Cambria Math"/>
                                              <a:ea typeface="Cambria Math"/>
                                            </a:rPr>
                                            <m:t>𝑥</m:t>
                                          </m:r>
                                        </m:e>
                                        <m:sub>
                                          <m:r>
                                            <a:rPr lang="en-GB" b="0" i="1" smtClean="0">
                                              <a:latin typeface="Cambria Math"/>
                                              <a:ea typeface="Cambria Math"/>
                                            </a:rPr>
                                            <m:t>3</m:t>
                                          </m:r>
                                          <m:r>
                                            <a:rPr lang="en-GB" i="1">
                                              <a:latin typeface="Cambria Math"/>
                                              <a:ea typeface="Cambria Math"/>
                                            </a:rPr>
                                            <m:t>1</m:t>
                                          </m:r>
                                        </m:sub>
                                      </m:sSub>
                                    </m:e>
                                  </m:mr>
                                </m:m>
                              </m:e>
                            </m:mr>
                            <m:mr>
                              <m:e>
                                <m:m>
                                  <m:mPr>
                                    <m:mcs>
                                      <m:mc>
                                        <m:mcPr>
                                          <m:count m:val="3"/>
                                          <m:mcJc m:val="center"/>
                                        </m:mcPr>
                                      </m:mc>
                                    </m:mcs>
                                    <m:ctrlPr>
                                      <a:rPr lang="en-GB" b="1" i="1" smtClean="0">
                                        <a:latin typeface="Cambria Math"/>
                                        <a:ea typeface="Cambria Math"/>
                                      </a:rPr>
                                    </m:ctrlPr>
                                  </m:mPr>
                                  <m:mr>
                                    <m:e>
                                      <m:sSub>
                                        <m:sSubPr>
                                          <m:ctrlPr>
                                            <a:rPr lang="en-GB" b="1" i="1">
                                              <a:latin typeface="Cambria Math"/>
                                              <a:ea typeface="Cambria Math"/>
                                            </a:rPr>
                                          </m:ctrlPr>
                                        </m:sSubPr>
                                        <m:e>
                                          <m:r>
                                            <a:rPr lang="en-GB" i="1">
                                              <a:latin typeface="Cambria Math"/>
                                              <a:ea typeface="Cambria Math"/>
                                            </a:rPr>
                                            <m:t>𝑥</m:t>
                                          </m:r>
                                        </m:e>
                                        <m:sub>
                                          <m:r>
                                            <a:rPr lang="en-GB" b="0" i="1" smtClean="0">
                                              <a:latin typeface="Cambria Math"/>
                                              <a:ea typeface="Cambria Math"/>
                                            </a:rPr>
                                            <m:t>12</m:t>
                                          </m:r>
                                        </m:sub>
                                      </m:sSub>
                                    </m:e>
                                    <m:e>
                                      <m:sSub>
                                        <m:sSubPr>
                                          <m:ctrlPr>
                                            <a:rPr lang="en-GB" b="1" i="1">
                                              <a:latin typeface="Cambria Math"/>
                                              <a:ea typeface="Cambria Math"/>
                                            </a:rPr>
                                          </m:ctrlPr>
                                        </m:sSubPr>
                                        <m:e>
                                          <m:r>
                                            <a:rPr lang="en-GB" i="1">
                                              <a:latin typeface="Cambria Math"/>
                                              <a:ea typeface="Cambria Math"/>
                                            </a:rPr>
                                            <m:t>𝑥</m:t>
                                          </m:r>
                                        </m:e>
                                        <m:sub>
                                          <m:r>
                                            <a:rPr lang="en-GB" b="0" i="1" smtClean="0">
                                              <a:latin typeface="Cambria Math"/>
                                              <a:ea typeface="Cambria Math"/>
                                            </a:rPr>
                                            <m:t>22</m:t>
                                          </m:r>
                                        </m:sub>
                                      </m:sSub>
                                    </m:e>
                                    <m:e>
                                      <m:sSub>
                                        <m:sSubPr>
                                          <m:ctrlPr>
                                            <a:rPr lang="en-GB" b="1" i="1">
                                              <a:latin typeface="Cambria Math"/>
                                              <a:ea typeface="Cambria Math"/>
                                            </a:rPr>
                                          </m:ctrlPr>
                                        </m:sSubPr>
                                        <m:e>
                                          <m:r>
                                            <a:rPr lang="en-GB" i="1">
                                              <a:latin typeface="Cambria Math"/>
                                              <a:ea typeface="Cambria Math"/>
                                            </a:rPr>
                                            <m:t>𝑥</m:t>
                                          </m:r>
                                        </m:e>
                                        <m:sub>
                                          <m:r>
                                            <a:rPr lang="en-GB" b="0" i="1" smtClean="0">
                                              <a:latin typeface="Cambria Math"/>
                                              <a:ea typeface="Cambria Math"/>
                                            </a:rPr>
                                            <m:t>32</m:t>
                                          </m:r>
                                        </m:sub>
                                      </m:sSub>
                                    </m:e>
                                  </m:mr>
                                </m:m>
                              </m:e>
                            </m:mr>
                          </m:m>
                        </m:e>
                      </m:d>
                      <m:d>
                        <m:dPr>
                          <m:begChr m:val="["/>
                          <m:endChr m:val="]"/>
                          <m:ctrlPr>
                            <a:rPr lang="en-GB" b="1" i="1" smtClean="0">
                              <a:latin typeface="Cambria Math"/>
                              <a:ea typeface="Cambria Math"/>
                            </a:rPr>
                          </m:ctrlPr>
                        </m:dPr>
                        <m:e>
                          <m:m>
                            <m:mPr>
                              <m:mcs>
                                <m:mc>
                                  <m:mcPr>
                                    <m:count m:val="2"/>
                                    <m:mcJc m:val="center"/>
                                  </m:mcPr>
                                </m:mc>
                              </m:mcs>
                              <m:ctrlPr>
                                <a:rPr lang="en-GB" b="1" i="1" smtClean="0">
                                  <a:latin typeface="Cambria Math"/>
                                  <a:ea typeface="Cambria Math"/>
                                </a:rPr>
                              </m:ctrlPr>
                            </m:mPr>
                            <m:mr>
                              <m:e>
                                <m:sSub>
                                  <m:sSubPr>
                                    <m:ctrlPr>
                                      <a:rPr lang="en-GB" b="1" i="1">
                                        <a:latin typeface="Cambria Math"/>
                                        <a:ea typeface="Cambria Math"/>
                                      </a:rPr>
                                    </m:ctrlPr>
                                  </m:sSubPr>
                                  <m:e>
                                    <m:r>
                                      <a:rPr lang="en-GB" i="1">
                                        <a:latin typeface="Cambria Math"/>
                                        <a:ea typeface="Cambria Math"/>
                                      </a:rPr>
                                      <m:t>𝑥</m:t>
                                    </m:r>
                                  </m:e>
                                  <m:sub>
                                    <m:r>
                                      <a:rPr lang="en-GB" i="1">
                                        <a:latin typeface="Cambria Math"/>
                                        <a:ea typeface="Cambria Math"/>
                                      </a:rPr>
                                      <m:t>11</m:t>
                                    </m:r>
                                  </m:sub>
                                </m:sSub>
                              </m:e>
                              <m:e>
                                <m:sSub>
                                  <m:sSubPr>
                                    <m:ctrlPr>
                                      <a:rPr lang="en-GB" b="1" i="1">
                                        <a:latin typeface="Cambria Math"/>
                                        <a:ea typeface="Cambria Math"/>
                                      </a:rPr>
                                    </m:ctrlPr>
                                  </m:sSubPr>
                                  <m:e>
                                    <m:r>
                                      <a:rPr lang="en-GB" i="1">
                                        <a:latin typeface="Cambria Math"/>
                                        <a:ea typeface="Cambria Math"/>
                                      </a:rPr>
                                      <m:t>𝑥</m:t>
                                    </m:r>
                                  </m:e>
                                  <m:sub>
                                    <m:r>
                                      <a:rPr lang="en-GB" i="1">
                                        <a:latin typeface="Cambria Math"/>
                                        <a:ea typeface="Cambria Math"/>
                                      </a:rPr>
                                      <m:t>1</m:t>
                                    </m:r>
                                    <m:r>
                                      <a:rPr lang="en-GB" b="0" i="1" smtClean="0">
                                        <a:latin typeface="Cambria Math"/>
                                        <a:ea typeface="Cambria Math"/>
                                      </a:rPr>
                                      <m:t>2</m:t>
                                    </m:r>
                                  </m:sub>
                                </m:sSub>
                              </m:e>
                            </m:mr>
                            <m:mr>
                              <m:e>
                                <m:m>
                                  <m:mPr>
                                    <m:mcs>
                                      <m:mc>
                                        <m:mcPr>
                                          <m:count m:val="1"/>
                                          <m:mcJc m:val="center"/>
                                        </m:mcPr>
                                      </m:mc>
                                    </m:mcs>
                                    <m:ctrlPr>
                                      <a:rPr lang="en-GB" b="1" i="1" smtClean="0">
                                        <a:latin typeface="Cambria Math"/>
                                        <a:ea typeface="Cambria Math"/>
                                      </a:rPr>
                                    </m:ctrlPr>
                                  </m:mPr>
                                  <m:mr>
                                    <m:e>
                                      <m:sSub>
                                        <m:sSubPr>
                                          <m:ctrlPr>
                                            <a:rPr lang="en-GB" b="1" i="1">
                                              <a:latin typeface="Cambria Math"/>
                                              <a:ea typeface="Cambria Math"/>
                                            </a:rPr>
                                          </m:ctrlPr>
                                        </m:sSubPr>
                                        <m:e>
                                          <m:r>
                                            <a:rPr lang="en-GB" i="1">
                                              <a:latin typeface="Cambria Math"/>
                                              <a:ea typeface="Cambria Math"/>
                                            </a:rPr>
                                            <m:t>𝑥</m:t>
                                          </m:r>
                                        </m:e>
                                        <m:sub>
                                          <m:r>
                                            <a:rPr lang="en-GB" b="0" i="1" smtClean="0">
                                              <a:latin typeface="Cambria Math"/>
                                              <a:ea typeface="Cambria Math"/>
                                            </a:rPr>
                                            <m:t>2</m:t>
                                          </m:r>
                                          <m:r>
                                            <a:rPr lang="en-GB" i="1">
                                              <a:latin typeface="Cambria Math"/>
                                              <a:ea typeface="Cambria Math"/>
                                            </a:rPr>
                                            <m:t>1</m:t>
                                          </m:r>
                                        </m:sub>
                                      </m:sSub>
                                    </m:e>
                                  </m:mr>
                                  <m:mr>
                                    <m:e>
                                      <m:sSub>
                                        <m:sSubPr>
                                          <m:ctrlPr>
                                            <a:rPr lang="en-GB" b="1" i="1">
                                              <a:latin typeface="Cambria Math"/>
                                              <a:ea typeface="Cambria Math"/>
                                            </a:rPr>
                                          </m:ctrlPr>
                                        </m:sSubPr>
                                        <m:e>
                                          <m:r>
                                            <a:rPr lang="en-GB" i="1">
                                              <a:latin typeface="Cambria Math"/>
                                              <a:ea typeface="Cambria Math"/>
                                            </a:rPr>
                                            <m:t>𝑥</m:t>
                                          </m:r>
                                        </m:e>
                                        <m:sub>
                                          <m:r>
                                            <a:rPr lang="en-GB" b="0" i="1" smtClean="0">
                                              <a:latin typeface="Cambria Math"/>
                                              <a:ea typeface="Cambria Math"/>
                                            </a:rPr>
                                            <m:t>3</m:t>
                                          </m:r>
                                          <m:r>
                                            <a:rPr lang="en-GB" i="1">
                                              <a:latin typeface="Cambria Math"/>
                                              <a:ea typeface="Cambria Math"/>
                                            </a:rPr>
                                            <m:t>1</m:t>
                                          </m:r>
                                        </m:sub>
                                      </m:sSub>
                                    </m:e>
                                  </m:mr>
                                </m:m>
                              </m:e>
                              <m:e>
                                <m:m>
                                  <m:mPr>
                                    <m:mcs>
                                      <m:mc>
                                        <m:mcPr>
                                          <m:count m:val="1"/>
                                          <m:mcJc m:val="center"/>
                                        </m:mcPr>
                                      </m:mc>
                                    </m:mcs>
                                    <m:ctrlPr>
                                      <a:rPr lang="en-GB" b="1" i="1" smtClean="0">
                                        <a:latin typeface="Cambria Math"/>
                                        <a:ea typeface="Cambria Math"/>
                                      </a:rPr>
                                    </m:ctrlPr>
                                  </m:mPr>
                                  <m:mr>
                                    <m:e>
                                      <m:sSub>
                                        <m:sSubPr>
                                          <m:ctrlPr>
                                            <a:rPr lang="en-GB" b="1" i="1">
                                              <a:latin typeface="Cambria Math"/>
                                              <a:ea typeface="Cambria Math"/>
                                            </a:rPr>
                                          </m:ctrlPr>
                                        </m:sSubPr>
                                        <m:e>
                                          <m:r>
                                            <a:rPr lang="en-GB" i="1">
                                              <a:latin typeface="Cambria Math"/>
                                              <a:ea typeface="Cambria Math"/>
                                            </a:rPr>
                                            <m:t>𝑥</m:t>
                                          </m:r>
                                        </m:e>
                                        <m:sub>
                                          <m:r>
                                            <a:rPr lang="en-GB" b="0" i="1" smtClean="0">
                                              <a:latin typeface="Cambria Math"/>
                                              <a:ea typeface="Cambria Math"/>
                                            </a:rPr>
                                            <m:t>22</m:t>
                                          </m:r>
                                        </m:sub>
                                      </m:sSub>
                                    </m:e>
                                  </m:mr>
                                  <m:mr>
                                    <m:e>
                                      <m:sSub>
                                        <m:sSubPr>
                                          <m:ctrlPr>
                                            <a:rPr lang="en-GB" b="1" i="1">
                                              <a:latin typeface="Cambria Math"/>
                                              <a:ea typeface="Cambria Math"/>
                                            </a:rPr>
                                          </m:ctrlPr>
                                        </m:sSubPr>
                                        <m:e>
                                          <m:r>
                                            <a:rPr lang="en-GB" i="1">
                                              <a:latin typeface="Cambria Math"/>
                                              <a:ea typeface="Cambria Math"/>
                                            </a:rPr>
                                            <m:t>𝑥</m:t>
                                          </m:r>
                                        </m:e>
                                        <m:sub>
                                          <m:r>
                                            <a:rPr lang="en-GB" b="0" i="1" smtClean="0">
                                              <a:latin typeface="Cambria Math"/>
                                              <a:ea typeface="Cambria Math"/>
                                            </a:rPr>
                                            <m:t>32</m:t>
                                          </m:r>
                                        </m:sub>
                                      </m:sSub>
                                    </m:e>
                                  </m:mr>
                                </m:m>
                              </m:e>
                            </m:mr>
                          </m:m>
                        </m:e>
                      </m:d>
                    </m:oMath>
                  </m:oMathPara>
                </a14:m>
                <a:endParaRPr lang="en-GB" dirty="0"/>
              </a:p>
            </p:txBody>
          </p:sp>
        </mc:Choice>
        <mc:Fallback xmlns="">
          <p:sp>
            <p:nvSpPr>
              <p:cNvPr id="2" name="Rectangle 1"/>
              <p:cNvSpPr>
                <a:spLocks noRot="1" noChangeAspect="1" noMove="1" noResize="1" noEditPoints="1" noAdjustHandles="1" noChangeArrowheads="1" noChangeShapeType="1" noTextEdit="1"/>
              </p:cNvSpPr>
              <p:nvPr/>
            </p:nvSpPr>
            <p:spPr>
              <a:xfrm>
                <a:off x="2123728" y="3861048"/>
                <a:ext cx="3667222" cy="810735"/>
              </a:xfrm>
              <a:prstGeom prst="rect">
                <a:avLst/>
              </a:prstGeom>
              <a:blipFill rotWithShape="1">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2580296" y="4745293"/>
                <a:ext cx="5880136" cy="7087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ea typeface="Cambria Math"/>
                        </a:rPr>
                        <m:t>=</m:t>
                      </m:r>
                      <m:d>
                        <m:dPr>
                          <m:begChr m:val="["/>
                          <m:endChr m:val="]"/>
                          <m:ctrlPr>
                            <a:rPr lang="en-GB" b="1" i="1" smtClean="0">
                              <a:latin typeface="Cambria Math"/>
                              <a:ea typeface="Cambria Math"/>
                            </a:rPr>
                          </m:ctrlPr>
                        </m:dPr>
                        <m:e>
                          <m:m>
                            <m:mPr>
                              <m:mcs>
                                <m:mc>
                                  <m:mcPr>
                                    <m:count m:val="2"/>
                                    <m:mcJc m:val="center"/>
                                  </m:mcPr>
                                </m:mc>
                              </m:mcs>
                              <m:ctrlPr>
                                <a:rPr lang="en-GB" b="1" i="1" smtClean="0">
                                  <a:latin typeface="Cambria Math"/>
                                  <a:ea typeface="Cambria Math"/>
                                </a:rPr>
                              </m:ctrlPr>
                            </m:mPr>
                            <m:mr>
                              <m:e>
                                <m:sSup>
                                  <m:sSupPr>
                                    <m:ctrlPr>
                                      <a:rPr lang="en-GB" b="1" i="1" smtClean="0">
                                        <a:latin typeface="Cambria Math"/>
                                        <a:ea typeface="Cambria Math"/>
                                      </a:rPr>
                                    </m:ctrlPr>
                                  </m:sSupPr>
                                  <m:e>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11</m:t>
                                        </m:r>
                                      </m:sub>
                                    </m:sSub>
                                  </m:e>
                                  <m:sup>
                                    <m:r>
                                      <a:rPr lang="en-GB" b="0" i="1" smtClean="0">
                                        <a:latin typeface="Cambria Math"/>
                                        <a:ea typeface="Cambria Math"/>
                                      </a:rPr>
                                      <m:t>2</m:t>
                                    </m:r>
                                  </m:sup>
                                </m:sSup>
                                <m:r>
                                  <m:rPr>
                                    <m:brk m:alnAt="7"/>
                                  </m:rPr>
                                  <a:rPr lang="en-GB" b="0" i="1" smtClean="0">
                                    <a:latin typeface="Cambria Math"/>
                                    <a:ea typeface="Cambria Math"/>
                                  </a:rPr>
                                  <m:t>+</m:t>
                                </m:r>
                                <m:sSup>
                                  <m:sSupPr>
                                    <m:ctrlPr>
                                      <a:rPr lang="en-GB" b="1" i="1">
                                        <a:latin typeface="Cambria Math"/>
                                        <a:ea typeface="Cambria Math"/>
                                      </a:rPr>
                                    </m:ctrlPr>
                                  </m:sSupPr>
                                  <m:e>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2</m:t>
                                        </m:r>
                                        <m:r>
                                          <a:rPr lang="en-GB" i="1">
                                            <a:latin typeface="Cambria Math"/>
                                            <a:ea typeface="Cambria Math"/>
                                          </a:rPr>
                                          <m:t>1</m:t>
                                        </m:r>
                                      </m:sub>
                                    </m:sSub>
                                  </m:e>
                                  <m:sup>
                                    <m:r>
                                      <a:rPr lang="en-GB" i="1">
                                        <a:latin typeface="Cambria Math"/>
                                        <a:ea typeface="Cambria Math"/>
                                      </a:rPr>
                                      <m:t>2</m:t>
                                    </m:r>
                                  </m:sup>
                                </m:sSup>
                                <m:r>
                                  <a:rPr lang="en-GB" b="0" i="1" smtClean="0">
                                    <a:latin typeface="Cambria Math"/>
                                    <a:ea typeface="Cambria Math"/>
                                  </a:rPr>
                                  <m:t>+</m:t>
                                </m:r>
                                <m:sSup>
                                  <m:sSupPr>
                                    <m:ctrlPr>
                                      <a:rPr lang="en-GB" b="1" i="1">
                                        <a:latin typeface="Cambria Math"/>
                                        <a:ea typeface="Cambria Math"/>
                                      </a:rPr>
                                    </m:ctrlPr>
                                  </m:sSupPr>
                                  <m:e>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3</m:t>
                                        </m:r>
                                        <m:r>
                                          <a:rPr lang="en-GB" i="1">
                                            <a:latin typeface="Cambria Math"/>
                                            <a:ea typeface="Cambria Math"/>
                                          </a:rPr>
                                          <m:t>1</m:t>
                                        </m:r>
                                      </m:sub>
                                    </m:sSub>
                                  </m:e>
                                  <m:sup>
                                    <m:r>
                                      <a:rPr lang="en-GB" i="1">
                                        <a:latin typeface="Cambria Math"/>
                                        <a:ea typeface="Cambria Math"/>
                                      </a:rPr>
                                      <m:t>2</m:t>
                                    </m:r>
                                  </m:sup>
                                </m:sSup>
                              </m:e>
                              <m:e>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1</m:t>
                                    </m:r>
                                    <m:r>
                                      <a:rPr lang="en-GB" b="0" i="1" smtClean="0">
                                        <a:latin typeface="Cambria Math"/>
                                        <a:ea typeface="Cambria Math"/>
                                      </a:rPr>
                                      <m:t>2</m:t>
                                    </m:r>
                                  </m:sub>
                                </m:sSub>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1</m:t>
                                    </m:r>
                                    <m:r>
                                      <a:rPr lang="en-GB" b="0" i="1" smtClean="0">
                                        <a:latin typeface="Cambria Math"/>
                                        <a:ea typeface="Cambria Math"/>
                                      </a:rPr>
                                      <m:t>1</m:t>
                                    </m:r>
                                  </m:sub>
                                </m:sSub>
                                <m:r>
                                  <a:rPr lang="en-GB" b="1"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2</m:t>
                                    </m:r>
                                    <m:r>
                                      <a:rPr lang="en-GB" b="0" i="1" smtClean="0">
                                        <a:latin typeface="Cambria Math"/>
                                        <a:ea typeface="Cambria Math"/>
                                      </a:rPr>
                                      <m:t>2</m:t>
                                    </m:r>
                                  </m:sub>
                                </m:sSub>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2</m:t>
                                    </m:r>
                                    <m:r>
                                      <a:rPr lang="en-GB" b="0" i="1" smtClean="0">
                                        <a:latin typeface="Cambria Math"/>
                                        <a:ea typeface="Cambria Math"/>
                                      </a:rPr>
                                      <m:t>1</m:t>
                                    </m:r>
                                  </m:sub>
                                </m:sSub>
                                <m:r>
                                  <a:rPr lang="en-GB" b="1"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3</m:t>
                                    </m:r>
                                    <m:r>
                                      <a:rPr lang="en-GB" b="0" i="1" smtClean="0">
                                        <a:latin typeface="Cambria Math"/>
                                        <a:ea typeface="Cambria Math"/>
                                      </a:rPr>
                                      <m:t>2</m:t>
                                    </m:r>
                                  </m:sub>
                                </m:sSub>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3</m:t>
                                    </m:r>
                                    <m:r>
                                      <a:rPr lang="en-GB" b="0" i="1" smtClean="0">
                                        <a:latin typeface="Cambria Math"/>
                                        <a:ea typeface="Cambria Math"/>
                                      </a:rPr>
                                      <m:t>1</m:t>
                                    </m:r>
                                  </m:sub>
                                </m:sSub>
                              </m:e>
                            </m:mr>
                            <m:mr>
                              <m:e>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11</m:t>
                                    </m:r>
                                  </m:sub>
                                </m:sSub>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1</m:t>
                                    </m:r>
                                    <m:r>
                                      <a:rPr lang="en-GB" b="0" i="1" smtClean="0">
                                        <a:latin typeface="Cambria Math"/>
                                        <a:ea typeface="Cambria Math"/>
                                      </a:rPr>
                                      <m:t>2</m:t>
                                    </m:r>
                                  </m:sub>
                                </m:sSub>
                                <m:r>
                                  <a:rPr lang="en-GB" b="1" i="1" smtClean="0">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21</m:t>
                                    </m:r>
                                  </m:sub>
                                </m:sSub>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22</m:t>
                                    </m:r>
                                  </m:sub>
                                </m:sSub>
                                <m:r>
                                  <a:rPr lang="en-GB" b="1" i="1" smtClean="0">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31</m:t>
                                    </m:r>
                                  </m:sub>
                                </m:sSub>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32</m:t>
                                    </m:r>
                                  </m:sub>
                                </m:sSub>
                              </m:e>
                              <m:e>
                                <m:sSup>
                                  <m:sSupPr>
                                    <m:ctrlPr>
                                      <a:rPr lang="en-GB" b="1" i="1">
                                        <a:latin typeface="Cambria Math"/>
                                        <a:ea typeface="Cambria Math"/>
                                      </a:rPr>
                                    </m:ctrlPr>
                                  </m:sSupPr>
                                  <m:e>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1</m:t>
                                        </m:r>
                                        <m:r>
                                          <a:rPr lang="en-GB" b="0" i="1" smtClean="0">
                                            <a:latin typeface="Cambria Math"/>
                                            <a:ea typeface="Cambria Math"/>
                                          </a:rPr>
                                          <m:t>2</m:t>
                                        </m:r>
                                      </m:sub>
                                    </m:sSub>
                                  </m:e>
                                  <m:sup>
                                    <m:r>
                                      <a:rPr lang="en-GB" i="1">
                                        <a:latin typeface="Cambria Math"/>
                                        <a:ea typeface="Cambria Math"/>
                                      </a:rPr>
                                      <m:t>2</m:t>
                                    </m:r>
                                  </m:sup>
                                </m:sSup>
                                <m:r>
                                  <m:rPr>
                                    <m:brk m:alnAt="7"/>
                                  </m:rPr>
                                  <a:rPr lang="en-GB" i="1">
                                    <a:latin typeface="Cambria Math"/>
                                    <a:ea typeface="Cambria Math"/>
                                  </a:rPr>
                                  <m:t>+</m:t>
                                </m:r>
                                <m:sSup>
                                  <m:sSupPr>
                                    <m:ctrlPr>
                                      <a:rPr lang="en-GB" b="1" i="1">
                                        <a:latin typeface="Cambria Math"/>
                                        <a:ea typeface="Cambria Math"/>
                                      </a:rPr>
                                    </m:ctrlPr>
                                  </m:sSupPr>
                                  <m:e>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2</m:t>
                                        </m:r>
                                        <m:r>
                                          <a:rPr lang="en-GB" b="0" i="1" smtClean="0">
                                            <a:latin typeface="Cambria Math"/>
                                            <a:ea typeface="Cambria Math"/>
                                          </a:rPr>
                                          <m:t>2</m:t>
                                        </m:r>
                                      </m:sub>
                                    </m:sSub>
                                  </m:e>
                                  <m:sup>
                                    <m:r>
                                      <a:rPr lang="en-GB" i="1">
                                        <a:latin typeface="Cambria Math"/>
                                        <a:ea typeface="Cambria Math"/>
                                      </a:rPr>
                                      <m:t>2</m:t>
                                    </m:r>
                                  </m:sup>
                                </m:sSup>
                                <m:r>
                                  <a:rPr lang="en-GB" i="1">
                                    <a:latin typeface="Cambria Math"/>
                                    <a:ea typeface="Cambria Math"/>
                                  </a:rPr>
                                  <m:t>+</m:t>
                                </m:r>
                                <m:sSup>
                                  <m:sSupPr>
                                    <m:ctrlPr>
                                      <a:rPr lang="en-GB" b="1" i="1">
                                        <a:latin typeface="Cambria Math"/>
                                        <a:ea typeface="Cambria Math"/>
                                      </a:rPr>
                                    </m:ctrlPr>
                                  </m:sSupPr>
                                  <m:e>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3</m:t>
                                        </m:r>
                                        <m:r>
                                          <a:rPr lang="en-GB" b="0" i="1" smtClean="0">
                                            <a:latin typeface="Cambria Math"/>
                                            <a:ea typeface="Cambria Math"/>
                                          </a:rPr>
                                          <m:t>2</m:t>
                                        </m:r>
                                      </m:sub>
                                    </m:sSub>
                                  </m:e>
                                  <m:sup>
                                    <m:r>
                                      <a:rPr lang="en-GB" i="1">
                                        <a:latin typeface="Cambria Math"/>
                                        <a:ea typeface="Cambria Math"/>
                                      </a:rPr>
                                      <m:t>2</m:t>
                                    </m:r>
                                  </m:sup>
                                </m:sSup>
                              </m:e>
                            </m:mr>
                          </m:m>
                        </m:e>
                      </m:d>
                    </m:oMath>
                  </m:oMathPara>
                </a14:m>
                <a:endParaRPr lang="en-GB" dirty="0"/>
              </a:p>
            </p:txBody>
          </p:sp>
        </mc:Choice>
        <mc:Fallback xmlns="">
          <p:sp>
            <p:nvSpPr>
              <p:cNvPr id="26" name="Rectangle 25"/>
              <p:cNvSpPr>
                <a:spLocks noRot="1" noChangeAspect="1" noMove="1" noResize="1" noEditPoints="1" noAdjustHandles="1" noChangeArrowheads="1" noChangeShapeType="1" noTextEdit="1"/>
              </p:cNvSpPr>
              <p:nvPr/>
            </p:nvSpPr>
            <p:spPr>
              <a:xfrm>
                <a:off x="2580296" y="4745293"/>
                <a:ext cx="5880136" cy="708720"/>
              </a:xfrm>
              <a:prstGeom prst="rect">
                <a:avLst/>
              </a:prstGeom>
              <a:blipFill rotWithShape="1">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580296" y="5609389"/>
                <a:ext cx="1540999" cy="5535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ea typeface="Cambria Math"/>
                        </a:rPr>
                        <m:t>=</m:t>
                      </m:r>
                      <m:d>
                        <m:dPr>
                          <m:begChr m:val="["/>
                          <m:endChr m:val="]"/>
                          <m:ctrlPr>
                            <a:rPr lang="en-GB" b="1" i="1">
                              <a:latin typeface="Cambria Math"/>
                              <a:ea typeface="Cambria Math"/>
                            </a:rPr>
                          </m:ctrlPr>
                        </m:dPr>
                        <m:e>
                          <m:m>
                            <m:mPr>
                              <m:mcs>
                                <m:mc>
                                  <m:mcPr>
                                    <m:count m:val="2"/>
                                    <m:mcJc m:val="center"/>
                                  </m:mcPr>
                                </m:mc>
                              </m:mcs>
                              <m:ctrlPr>
                                <a:rPr lang="en-GB" b="1"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𝑎</m:t>
                                    </m:r>
                                  </m:e>
                                  <m:sub>
                                    <m:r>
                                      <a:rPr lang="en-GB" i="1">
                                        <a:latin typeface="Cambria Math"/>
                                        <a:ea typeface="Cambria Math"/>
                                      </a:rPr>
                                      <m:t>11</m:t>
                                    </m:r>
                                  </m:sub>
                                </m:sSub>
                              </m:e>
                              <m:e>
                                <m:sSub>
                                  <m:sSubPr>
                                    <m:ctrlPr>
                                      <a:rPr lang="en-GB" i="1">
                                        <a:latin typeface="Cambria Math"/>
                                        <a:ea typeface="Cambria Math"/>
                                      </a:rPr>
                                    </m:ctrlPr>
                                  </m:sSubPr>
                                  <m:e>
                                    <m:r>
                                      <a:rPr lang="en-GB" i="1">
                                        <a:latin typeface="Cambria Math"/>
                                        <a:ea typeface="Cambria Math"/>
                                      </a:rPr>
                                      <m:t>𝑎</m:t>
                                    </m:r>
                                  </m:e>
                                  <m:sub>
                                    <m:r>
                                      <a:rPr lang="en-GB" i="1">
                                        <a:latin typeface="Cambria Math"/>
                                        <a:ea typeface="Cambria Math"/>
                                      </a:rPr>
                                      <m:t>12</m:t>
                                    </m:r>
                                  </m:sub>
                                </m:sSub>
                              </m:e>
                            </m:mr>
                            <m:mr>
                              <m:e>
                                <m:sSub>
                                  <m:sSubPr>
                                    <m:ctrlPr>
                                      <a:rPr lang="en-GB" i="1">
                                        <a:latin typeface="Cambria Math"/>
                                        <a:ea typeface="Cambria Math"/>
                                      </a:rPr>
                                    </m:ctrlPr>
                                  </m:sSubPr>
                                  <m:e>
                                    <m:r>
                                      <a:rPr lang="en-GB" i="1">
                                        <a:latin typeface="Cambria Math"/>
                                        <a:ea typeface="Cambria Math"/>
                                      </a:rPr>
                                      <m:t>𝑎</m:t>
                                    </m:r>
                                  </m:e>
                                  <m:sub>
                                    <m:r>
                                      <a:rPr lang="en-GB" i="1">
                                        <a:latin typeface="Cambria Math"/>
                                        <a:ea typeface="Cambria Math"/>
                                      </a:rPr>
                                      <m:t>21</m:t>
                                    </m:r>
                                  </m:sub>
                                </m:sSub>
                              </m:e>
                              <m:e>
                                <m:sSub>
                                  <m:sSubPr>
                                    <m:ctrlPr>
                                      <a:rPr lang="en-GB" i="1">
                                        <a:latin typeface="Cambria Math"/>
                                        <a:ea typeface="Cambria Math"/>
                                      </a:rPr>
                                    </m:ctrlPr>
                                  </m:sSubPr>
                                  <m:e>
                                    <m:r>
                                      <a:rPr lang="en-GB" i="1">
                                        <a:latin typeface="Cambria Math"/>
                                        <a:ea typeface="Cambria Math"/>
                                      </a:rPr>
                                      <m:t>𝑎</m:t>
                                    </m:r>
                                  </m:e>
                                  <m:sub>
                                    <m:r>
                                      <a:rPr lang="en-GB" i="1">
                                        <a:latin typeface="Cambria Math"/>
                                        <a:ea typeface="Cambria Math"/>
                                      </a:rPr>
                                      <m:t>22</m:t>
                                    </m:r>
                                  </m:sub>
                                </m:sSub>
                              </m:e>
                            </m:mr>
                          </m:m>
                        </m:e>
                      </m:d>
                    </m:oMath>
                  </m:oMathPara>
                </a14:m>
                <a:endParaRPr lang="en-GB" dirty="0"/>
              </a:p>
            </p:txBody>
          </p:sp>
        </mc:Choice>
        <mc:Fallback xmlns="">
          <p:sp>
            <p:nvSpPr>
              <p:cNvPr id="9" name="Rectangle 8"/>
              <p:cNvSpPr>
                <a:spLocks noRot="1" noChangeAspect="1" noMove="1" noResize="1" noEditPoints="1" noAdjustHandles="1" noChangeArrowheads="1" noChangeShapeType="1" noTextEdit="1"/>
              </p:cNvSpPr>
              <p:nvPr/>
            </p:nvSpPr>
            <p:spPr>
              <a:xfrm>
                <a:off x="2580296" y="5609389"/>
                <a:ext cx="1540999" cy="553549"/>
              </a:xfrm>
              <a:prstGeom prst="rect">
                <a:avLst/>
              </a:prstGeom>
              <a:blipFill rotWithShape="1">
                <a:blip r:embed="rId1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8743880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Ordinary Least Squares Derived</a:t>
            </a:r>
            <a:endParaRPr lang="en-GB" sz="2400" dirty="0">
              <a:solidFill>
                <a:schemeClr val="bg1"/>
              </a:solidFill>
            </a:endParaRPr>
          </a:p>
        </p:txBody>
      </p:sp>
      <p:sp>
        <p:nvSpPr>
          <p:cNvPr id="13" name="TextBox 12"/>
          <p:cNvSpPr txBox="1"/>
          <p:nvPr/>
        </p:nvSpPr>
        <p:spPr>
          <a:xfrm>
            <a:off x="304392" y="908720"/>
            <a:ext cx="5256584" cy="369332"/>
          </a:xfrm>
          <a:prstGeom prst="rect">
            <a:avLst/>
          </a:prstGeom>
          <a:noFill/>
        </p:spPr>
        <p:txBody>
          <a:bodyPr wrap="square" rtlCol="0">
            <a:spAutoFit/>
          </a:bodyPr>
          <a:lstStyle/>
          <a:p>
            <a:r>
              <a:rPr lang="en-GB" dirty="0" smtClean="0"/>
              <a:t>Let’s differentiate it by parts:</a:t>
            </a:r>
            <a:endParaRPr lang="en-GB" dirty="0"/>
          </a:p>
        </p:txBody>
      </p:sp>
      <mc:AlternateContent xmlns:mc="http://schemas.openxmlformats.org/markup-compatibility/2006" xmlns:a14="http://schemas.microsoft.com/office/drawing/2010/main">
        <mc:Choice Requires="a14">
          <p:sp>
            <p:nvSpPr>
              <p:cNvPr id="21" name="Rectangle 20"/>
              <p:cNvSpPr/>
              <p:nvPr/>
            </p:nvSpPr>
            <p:spPr>
              <a:xfrm>
                <a:off x="1362291" y="1374317"/>
                <a:ext cx="4217821" cy="9025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rPr>
                        <m:t>𝑆</m:t>
                      </m:r>
                      <m:r>
                        <a:rPr lang="en-GB" b="0" i="1" smtClean="0">
                          <a:latin typeface="Cambria Math"/>
                        </a:rPr>
                        <m:t>=</m:t>
                      </m:r>
                      <m:nary>
                        <m:naryPr>
                          <m:chr m:val="∑"/>
                          <m:ctrlPr>
                            <a:rPr lang="en-GB" i="1">
                              <a:latin typeface="Cambria Math"/>
                            </a:rPr>
                          </m:ctrlPr>
                        </m:naryPr>
                        <m:sub>
                          <m:r>
                            <m:rPr>
                              <m:brk m:alnAt="23"/>
                            </m:rPr>
                            <a:rPr lang="en-GB" i="1">
                              <a:latin typeface="Cambria Math"/>
                            </a:rPr>
                            <m:t>𝑗</m:t>
                          </m:r>
                          <m:r>
                            <a:rPr lang="en-GB" i="1">
                              <a:latin typeface="Cambria Math"/>
                            </a:rPr>
                            <m:t>=1</m:t>
                          </m:r>
                        </m:sub>
                        <m:sup>
                          <m:r>
                            <a:rPr lang="en-GB" i="1">
                              <a:latin typeface="Cambria Math"/>
                            </a:rPr>
                            <m:t>𝐽</m:t>
                          </m:r>
                        </m:sup>
                        <m:e>
                          <m:sSup>
                            <m:sSupPr>
                              <m:ctrlPr>
                                <a:rPr lang="en-GB" i="1">
                                  <a:latin typeface="Cambria Math"/>
                                </a:rPr>
                              </m:ctrlPr>
                            </m:sSupPr>
                            <m:e>
                              <m:sSub>
                                <m:sSubPr>
                                  <m:ctrlPr>
                                    <a:rPr lang="en-GB" i="1">
                                      <a:latin typeface="Cambria Math"/>
                                    </a:rPr>
                                  </m:ctrlPr>
                                </m:sSubPr>
                                <m:e>
                                  <m:r>
                                    <a:rPr lang="en-GB" i="1">
                                      <a:latin typeface="Cambria Math"/>
                                    </a:rPr>
                                    <m:t>𝑒</m:t>
                                  </m:r>
                                </m:e>
                                <m:sub>
                                  <m:r>
                                    <a:rPr lang="en-GB" i="1">
                                      <a:latin typeface="Cambria Math"/>
                                    </a:rPr>
                                    <m:t>𝑗</m:t>
                                  </m:r>
                                </m:sub>
                              </m:sSub>
                            </m:e>
                            <m:sup>
                              <m:r>
                                <a:rPr lang="en-GB" i="1">
                                  <a:latin typeface="Cambria Math"/>
                                </a:rPr>
                                <m:t>2</m:t>
                              </m:r>
                            </m:sup>
                          </m:sSup>
                        </m:e>
                      </m:nary>
                      <m:r>
                        <a:rPr lang="en-GB" i="1" smtClean="0">
                          <a:latin typeface="Cambria Math"/>
                        </a:rPr>
                        <m:t>=</m:t>
                      </m:r>
                      <m:sSup>
                        <m:sSupPr>
                          <m:ctrlPr>
                            <a:rPr lang="en-GB" b="1" i="1">
                              <a:latin typeface="Cambria Math"/>
                              <a:ea typeface="Cambria Math"/>
                            </a:rPr>
                          </m:ctrlPr>
                        </m:sSupPr>
                        <m:e>
                          <m:r>
                            <a:rPr lang="en-GB" b="1" i="1">
                              <a:latin typeface="Cambria Math"/>
                              <a:ea typeface="Cambria Math"/>
                            </a:rPr>
                            <m:t>𝒚</m:t>
                          </m:r>
                        </m:e>
                        <m:sup>
                          <m:r>
                            <a:rPr lang="en-GB" b="1" i="1">
                              <a:latin typeface="Cambria Math"/>
                              <a:ea typeface="Cambria Math"/>
                            </a:rPr>
                            <m:t>𝑻</m:t>
                          </m:r>
                        </m:sup>
                      </m:sSup>
                      <m:r>
                        <a:rPr lang="en-GB" b="1" i="1">
                          <a:latin typeface="Cambria Math"/>
                        </a:rPr>
                        <m:t>𝒚</m:t>
                      </m:r>
                      <m:r>
                        <a:rPr lang="en-GB" b="1">
                          <a:latin typeface="Cambria Math"/>
                        </a:rPr>
                        <m:t>−</m:t>
                      </m:r>
                      <m:r>
                        <a:rPr lang="en-GB" b="1" i="1">
                          <a:latin typeface="Cambria Math"/>
                          <a:ea typeface="Cambria Math"/>
                        </a:rPr>
                        <m:t>𝟐</m:t>
                      </m:r>
                      <m:sSup>
                        <m:sSupPr>
                          <m:ctrlPr>
                            <a:rPr lang="en-GB" b="1" i="1">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a:latin typeface="Cambria Math"/>
                          <a:ea typeface="Cambria Math"/>
                        </a:rPr>
                        <m:t>𝐲</m:t>
                      </m:r>
                      <m:r>
                        <a:rPr lang="en-GB" b="1">
                          <a:latin typeface="Cambria Math"/>
                          <a:ea typeface="Cambria Math"/>
                        </a:rPr>
                        <m:t>+</m:t>
                      </m:r>
                      <m:sSup>
                        <m:sSupPr>
                          <m:ctrlPr>
                            <a:rPr lang="en-GB" b="1" i="1">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i="1">
                          <a:latin typeface="Cambria Math"/>
                        </a:rPr>
                        <m:t>𝑿</m:t>
                      </m:r>
                      <m:acc>
                        <m:accPr>
                          <m:chr m:val="̂"/>
                          <m:ctrlPr>
                            <a:rPr lang="en-GB" b="1" i="1">
                              <a:latin typeface="Cambria Math"/>
                            </a:rPr>
                          </m:ctrlPr>
                        </m:accPr>
                        <m:e>
                          <m:r>
                            <a:rPr lang="en-GB" b="1" i="1">
                              <a:latin typeface="Cambria Math"/>
                              <a:ea typeface="Cambria Math"/>
                            </a:rPr>
                            <m:t>𝜷</m:t>
                          </m:r>
                        </m:e>
                      </m:acc>
                    </m:oMath>
                  </m:oMathPara>
                </a14:m>
                <a:endParaRPr lang="en-GB" dirty="0"/>
              </a:p>
            </p:txBody>
          </p:sp>
        </mc:Choice>
        <mc:Fallback xmlns="">
          <p:sp>
            <p:nvSpPr>
              <p:cNvPr id="21" name="Rectangle 20"/>
              <p:cNvSpPr>
                <a:spLocks noRot="1" noChangeAspect="1" noMove="1" noResize="1" noEditPoints="1" noAdjustHandles="1" noChangeArrowheads="1" noChangeShapeType="1" noTextEdit="1"/>
              </p:cNvSpPr>
              <p:nvPr/>
            </p:nvSpPr>
            <p:spPr>
              <a:xfrm>
                <a:off x="1362291" y="1374317"/>
                <a:ext cx="4217821" cy="902555"/>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263514" y="908720"/>
                <a:ext cx="1336070" cy="1501501"/>
              </a:xfrm>
              <a:prstGeom prst="rect">
                <a:avLst/>
              </a:prstGeom>
              <a:noFill/>
              <a:ln w="28575">
                <a:solidFill>
                  <a:srgbClr val="872123"/>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a:rPr>
                          </m:ctrlPr>
                        </m:fPr>
                        <m:num>
                          <m:r>
                            <a:rPr lang="en-GB" i="1" smtClean="0">
                              <a:latin typeface="Cambria Math"/>
                            </a:rPr>
                            <m:t>𝜕</m:t>
                          </m:r>
                          <m:r>
                            <a:rPr lang="en-GB" b="0" i="1" smtClean="0">
                              <a:latin typeface="Cambria Math"/>
                            </a:rPr>
                            <m:t>𝑆</m:t>
                          </m:r>
                        </m:num>
                        <m:den>
                          <m:r>
                            <a:rPr lang="en-GB" i="1" smtClean="0">
                              <a:latin typeface="Cambria Math"/>
                            </a:rPr>
                            <m:t>𝜕</m:t>
                          </m:r>
                          <m:r>
                            <a:rPr lang="en-GB" i="1" smtClean="0">
                              <a:latin typeface="Cambria Math"/>
                              <a:ea typeface="Cambria Math"/>
                            </a:rPr>
                            <m:t>𝛽</m:t>
                          </m:r>
                        </m:den>
                      </m:f>
                      <m:r>
                        <a:rPr lang="en-GB" b="0" i="1" smtClean="0">
                          <a:latin typeface="Cambria Math"/>
                        </a:rPr>
                        <m:t>=</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f>
                                  <m:fPr>
                                    <m:ctrlPr>
                                      <a:rPr lang="en-GB" i="1">
                                        <a:latin typeface="Cambria Math"/>
                                      </a:rPr>
                                    </m:ctrlPr>
                                  </m:fPr>
                                  <m:num>
                                    <m:r>
                                      <a:rPr lang="en-GB" i="1">
                                        <a:latin typeface="Cambria Math"/>
                                      </a:rPr>
                                      <m:t>𝜕</m:t>
                                    </m:r>
                                    <m:r>
                                      <a:rPr lang="en-GB" i="1">
                                        <a:latin typeface="Cambria Math"/>
                                      </a:rPr>
                                      <m:t>𝑆</m:t>
                                    </m:r>
                                  </m:num>
                                  <m:den>
                                    <m:r>
                                      <a:rPr lang="en-GB" i="1">
                                        <a:latin typeface="Cambria Math"/>
                                      </a:rPr>
                                      <m:t>𝜕</m:t>
                                    </m:r>
                                    <m:sSub>
                                      <m:sSubPr>
                                        <m:ctrlPr>
                                          <a:rPr lang="en-GB" i="1" smtClean="0">
                                            <a:latin typeface="Cambria Math"/>
                                          </a:rPr>
                                        </m:ctrlPr>
                                      </m:sSubPr>
                                      <m:e>
                                        <m:r>
                                          <a:rPr lang="en-GB" i="1">
                                            <a:latin typeface="Cambria Math"/>
                                            <a:ea typeface="Cambria Math"/>
                                          </a:rPr>
                                          <m:t>𝛽</m:t>
                                        </m:r>
                                      </m:e>
                                      <m:sub>
                                        <m:r>
                                          <a:rPr lang="en-GB" b="0" i="1" smtClean="0">
                                            <a:latin typeface="Cambria Math"/>
                                          </a:rPr>
                                          <m:t>1</m:t>
                                        </m:r>
                                      </m:sub>
                                    </m:sSub>
                                  </m:den>
                                </m:f>
                              </m:e>
                            </m:mr>
                            <m:mr>
                              <m:e>
                                <m:r>
                                  <a:rPr lang="en-GB" b="0" i="1" smtClean="0">
                                    <a:latin typeface="Cambria Math"/>
                                  </a:rPr>
                                  <m:t>⋮</m:t>
                                </m:r>
                              </m:e>
                            </m:mr>
                            <m:mr>
                              <m:e>
                                <m:f>
                                  <m:fPr>
                                    <m:ctrlPr>
                                      <a:rPr lang="en-GB" i="1">
                                        <a:latin typeface="Cambria Math"/>
                                      </a:rPr>
                                    </m:ctrlPr>
                                  </m:fPr>
                                  <m:num>
                                    <m:r>
                                      <a:rPr lang="en-GB" i="1">
                                        <a:latin typeface="Cambria Math"/>
                                      </a:rPr>
                                      <m:t>𝜕</m:t>
                                    </m:r>
                                    <m:r>
                                      <a:rPr lang="en-GB" i="1">
                                        <a:latin typeface="Cambria Math"/>
                                      </a:rPr>
                                      <m:t>𝑆</m:t>
                                    </m:r>
                                  </m:num>
                                  <m:den>
                                    <m:r>
                                      <a:rPr lang="en-GB" i="1">
                                        <a:latin typeface="Cambria Math"/>
                                      </a:rPr>
                                      <m:t>𝜕</m:t>
                                    </m:r>
                                    <m:sSub>
                                      <m:sSubPr>
                                        <m:ctrlPr>
                                          <a:rPr lang="en-GB" i="1">
                                            <a:latin typeface="Cambria Math"/>
                                          </a:rPr>
                                        </m:ctrlPr>
                                      </m:sSubPr>
                                      <m:e>
                                        <m:r>
                                          <a:rPr lang="en-GB" i="1">
                                            <a:latin typeface="Cambria Math"/>
                                            <a:ea typeface="Cambria Math"/>
                                          </a:rPr>
                                          <m:t>𝛽</m:t>
                                        </m:r>
                                      </m:e>
                                      <m:sub>
                                        <m:r>
                                          <a:rPr lang="en-GB" b="0" i="1" smtClean="0">
                                            <a:latin typeface="Cambria Math"/>
                                          </a:rPr>
                                          <m:t>𝐼</m:t>
                                        </m:r>
                                      </m:sub>
                                    </m:sSub>
                                  </m:den>
                                </m:f>
                              </m:e>
                            </m:mr>
                          </m:m>
                        </m:e>
                      </m:d>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7263514" y="908720"/>
                <a:ext cx="1336070" cy="1501501"/>
              </a:xfrm>
              <a:prstGeom prst="rect">
                <a:avLst/>
              </a:prstGeom>
              <a:blipFill rotWithShape="1">
                <a:blip r:embed="rId8"/>
                <a:stretch>
                  <a:fillRect/>
                </a:stretch>
              </a:blipFill>
              <a:ln w="28575">
                <a:solidFill>
                  <a:srgbClr val="872123"/>
                </a:solidFill>
              </a:ln>
            </p:spPr>
            <p:txBody>
              <a:bodyPr/>
              <a:lstStyle/>
              <a:p>
                <a:r>
                  <a:rPr lang="en-GB">
                    <a:noFill/>
                  </a:rPr>
                  <a:t> </a:t>
                </a:r>
              </a:p>
            </p:txBody>
          </p:sp>
        </mc:Fallback>
      </mc:AlternateContent>
      <p:sp>
        <p:nvSpPr>
          <p:cNvPr id="27" name="Right Brace 26"/>
          <p:cNvSpPr/>
          <p:nvPr/>
        </p:nvSpPr>
        <p:spPr>
          <a:xfrm rot="5400000">
            <a:off x="3831243" y="1618623"/>
            <a:ext cx="154516" cy="894949"/>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8" name="Right Brace 27"/>
          <p:cNvSpPr/>
          <p:nvPr/>
        </p:nvSpPr>
        <p:spPr>
          <a:xfrm rot="5400000">
            <a:off x="4911363" y="1618624"/>
            <a:ext cx="154516" cy="894949"/>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Right Brace 28"/>
          <p:cNvSpPr/>
          <p:nvPr/>
        </p:nvSpPr>
        <p:spPr>
          <a:xfrm rot="5400000">
            <a:off x="2974860" y="1842363"/>
            <a:ext cx="154518" cy="44747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p:cNvSpPr txBox="1"/>
          <p:nvPr/>
        </p:nvSpPr>
        <p:spPr>
          <a:xfrm>
            <a:off x="2687295" y="2225555"/>
            <a:ext cx="729648" cy="369332"/>
          </a:xfrm>
          <a:prstGeom prst="rect">
            <a:avLst/>
          </a:prstGeom>
          <a:noFill/>
        </p:spPr>
        <p:txBody>
          <a:bodyPr wrap="square" rtlCol="0">
            <a:spAutoFit/>
          </a:bodyPr>
          <a:lstStyle/>
          <a:p>
            <a:r>
              <a:rPr lang="en-GB" dirty="0" smtClean="0"/>
              <a:t>Part I</a:t>
            </a:r>
            <a:endParaRPr lang="en-GB" dirty="0"/>
          </a:p>
        </p:txBody>
      </p:sp>
      <p:sp>
        <p:nvSpPr>
          <p:cNvPr id="30" name="TextBox 29"/>
          <p:cNvSpPr txBox="1"/>
          <p:nvPr/>
        </p:nvSpPr>
        <p:spPr>
          <a:xfrm>
            <a:off x="3554320" y="2204864"/>
            <a:ext cx="729648" cy="369332"/>
          </a:xfrm>
          <a:prstGeom prst="rect">
            <a:avLst/>
          </a:prstGeom>
          <a:noFill/>
        </p:spPr>
        <p:txBody>
          <a:bodyPr wrap="square" rtlCol="0">
            <a:spAutoFit/>
          </a:bodyPr>
          <a:lstStyle/>
          <a:p>
            <a:r>
              <a:rPr lang="en-GB" dirty="0" smtClean="0"/>
              <a:t>Part II</a:t>
            </a:r>
            <a:endParaRPr lang="en-GB" dirty="0"/>
          </a:p>
        </p:txBody>
      </p:sp>
      <p:sp>
        <p:nvSpPr>
          <p:cNvPr id="31" name="TextBox 30"/>
          <p:cNvSpPr txBox="1"/>
          <p:nvPr/>
        </p:nvSpPr>
        <p:spPr>
          <a:xfrm>
            <a:off x="4634440" y="2204864"/>
            <a:ext cx="801656" cy="369332"/>
          </a:xfrm>
          <a:prstGeom prst="rect">
            <a:avLst/>
          </a:prstGeom>
          <a:noFill/>
        </p:spPr>
        <p:txBody>
          <a:bodyPr wrap="square" rtlCol="0">
            <a:spAutoFit/>
          </a:bodyPr>
          <a:lstStyle/>
          <a:p>
            <a:r>
              <a:rPr lang="en-GB" dirty="0" smtClean="0"/>
              <a:t>Part III</a:t>
            </a:r>
            <a:endParaRPr lang="en-GB" dirty="0"/>
          </a:p>
        </p:txBody>
      </p:sp>
      <p:sp>
        <p:nvSpPr>
          <p:cNvPr id="22" name="TextBox 21"/>
          <p:cNvSpPr txBox="1"/>
          <p:nvPr/>
        </p:nvSpPr>
        <p:spPr>
          <a:xfrm>
            <a:off x="298076" y="3068960"/>
            <a:ext cx="8522396" cy="369332"/>
          </a:xfrm>
          <a:prstGeom prst="rect">
            <a:avLst/>
          </a:prstGeom>
          <a:noFill/>
        </p:spPr>
        <p:txBody>
          <a:bodyPr wrap="square" rtlCol="0">
            <a:spAutoFit/>
          </a:bodyPr>
          <a:lstStyle/>
          <a:p>
            <a:r>
              <a:rPr lang="en-GB" dirty="0" smtClean="0"/>
              <a:t>3) Part III:</a:t>
            </a:r>
            <a:endParaRPr lang="en-GB" dirty="0"/>
          </a:p>
        </p:txBody>
      </p:sp>
      <mc:AlternateContent xmlns:mc="http://schemas.openxmlformats.org/markup-compatibility/2006" xmlns:a14="http://schemas.microsoft.com/office/drawing/2010/main">
        <mc:Choice Requires="a14">
          <p:sp>
            <p:nvSpPr>
              <p:cNvPr id="2" name="Rectangle 1"/>
              <p:cNvSpPr/>
              <p:nvPr/>
            </p:nvSpPr>
            <p:spPr>
              <a:xfrm>
                <a:off x="1547664" y="2924944"/>
                <a:ext cx="5041765" cy="6192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i="1">
                          <a:latin typeface="Cambria Math"/>
                        </a:rPr>
                        <m:t>𝑿</m:t>
                      </m:r>
                      <m:acc>
                        <m:accPr>
                          <m:chr m:val="̂"/>
                          <m:ctrlPr>
                            <a:rPr lang="en-GB" b="1" i="1">
                              <a:latin typeface="Cambria Math"/>
                            </a:rPr>
                          </m:ctrlPr>
                        </m:accPr>
                        <m:e>
                          <m:r>
                            <a:rPr lang="en-GB" b="1" i="1">
                              <a:latin typeface="Cambria Math"/>
                              <a:ea typeface="Cambria Math"/>
                            </a:rPr>
                            <m:t>𝜷</m:t>
                          </m:r>
                        </m:e>
                      </m:acc>
                      <m:r>
                        <a:rPr lang="en-GB" b="1" i="1" smtClean="0">
                          <a:latin typeface="Cambria Math"/>
                          <a:ea typeface="Cambria Math"/>
                        </a:rPr>
                        <m:t>=</m:t>
                      </m:r>
                      <m:sSup>
                        <m:sSupPr>
                          <m:ctrlPr>
                            <a:rPr lang="en-GB" b="1" i="1">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r>
                        <a:rPr lang="en-GB" b="1" i="1" smtClean="0">
                          <a:latin typeface="Cambria Math"/>
                          <a:ea typeface="Cambria Math"/>
                        </a:rPr>
                        <m:t>𝑨</m:t>
                      </m:r>
                      <m:acc>
                        <m:accPr>
                          <m:chr m:val="̂"/>
                          <m:ctrlPr>
                            <a:rPr lang="en-GB" b="1" i="1">
                              <a:latin typeface="Cambria Math"/>
                            </a:rPr>
                          </m:ctrlPr>
                        </m:accPr>
                        <m:e>
                          <m:r>
                            <a:rPr lang="en-GB" b="1" i="1">
                              <a:latin typeface="Cambria Math"/>
                              <a:ea typeface="Cambria Math"/>
                            </a:rPr>
                            <m:t>𝜷</m:t>
                          </m:r>
                        </m:e>
                      </m:acc>
                      <m:r>
                        <a:rPr lang="en-GB" b="1" i="1">
                          <a:latin typeface="Cambria Math"/>
                          <a:ea typeface="Cambria Math"/>
                        </a:rPr>
                        <m:t>=</m:t>
                      </m:r>
                      <m:d>
                        <m:dPr>
                          <m:begChr m:val="["/>
                          <m:endChr m:val="]"/>
                          <m:ctrlPr>
                            <a:rPr lang="en-GB" b="1" i="1">
                              <a:latin typeface="Cambria Math"/>
                              <a:ea typeface="Cambria Math"/>
                            </a:rPr>
                          </m:ctrlPr>
                        </m:dPr>
                        <m:e>
                          <m:m>
                            <m:mPr>
                              <m:mcs>
                                <m:mc>
                                  <m:mcPr>
                                    <m:count m:val="2"/>
                                    <m:mcJc m:val="center"/>
                                  </m:mcPr>
                                </m:mc>
                              </m:mcs>
                              <m:ctrlPr>
                                <a:rPr lang="en-GB" b="1"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e>
                              <m:e>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e>
                            </m:mr>
                          </m:m>
                        </m:e>
                      </m:d>
                      <m:r>
                        <a:rPr lang="en-GB" b="1" i="1">
                          <a:latin typeface="Cambria Math"/>
                          <a:ea typeface="Cambria Math"/>
                        </a:rPr>
                        <m:t>∗</m:t>
                      </m:r>
                      <m:d>
                        <m:dPr>
                          <m:begChr m:val="["/>
                          <m:endChr m:val="]"/>
                          <m:ctrlPr>
                            <a:rPr lang="en-GB" b="1" i="1" smtClean="0">
                              <a:latin typeface="Cambria Math"/>
                              <a:ea typeface="Cambria Math"/>
                            </a:rPr>
                          </m:ctrlPr>
                        </m:dPr>
                        <m:e>
                          <m:m>
                            <m:mPr>
                              <m:mcs>
                                <m:mc>
                                  <m:mcPr>
                                    <m:count m:val="2"/>
                                    <m:mcJc m:val="center"/>
                                  </m:mcPr>
                                </m:mc>
                              </m:mcs>
                              <m:ctrlPr>
                                <a:rPr lang="en-GB" b="1" i="1" smtClean="0">
                                  <a:latin typeface="Cambria Math"/>
                                  <a:ea typeface="Cambria Math"/>
                                </a:rPr>
                              </m:ctrlPr>
                            </m:mPr>
                            <m:mr>
                              <m:e>
                                <m:sSub>
                                  <m:sSubPr>
                                    <m:ctrlPr>
                                      <a:rPr lang="en-GB" i="1">
                                        <a:latin typeface="Cambria Math"/>
                                        <a:ea typeface="Cambria Math"/>
                                      </a:rPr>
                                    </m:ctrlPr>
                                  </m:sSubPr>
                                  <m:e>
                                    <m:r>
                                      <a:rPr lang="en-GB" b="0" i="1" smtClean="0">
                                        <a:latin typeface="Cambria Math"/>
                                        <a:ea typeface="Cambria Math"/>
                                      </a:rPr>
                                      <m:t>𝑎</m:t>
                                    </m:r>
                                  </m:e>
                                  <m:sub>
                                    <m:r>
                                      <a:rPr lang="en-GB" b="0" i="1" smtClean="0">
                                        <a:latin typeface="Cambria Math"/>
                                        <a:ea typeface="Cambria Math"/>
                                      </a:rPr>
                                      <m:t>11</m:t>
                                    </m:r>
                                  </m:sub>
                                </m:sSub>
                              </m:e>
                              <m:e>
                                <m:sSub>
                                  <m:sSubPr>
                                    <m:ctrlPr>
                                      <a:rPr lang="en-GB" i="1">
                                        <a:latin typeface="Cambria Math"/>
                                        <a:ea typeface="Cambria Math"/>
                                      </a:rPr>
                                    </m:ctrlPr>
                                  </m:sSubPr>
                                  <m:e>
                                    <m:r>
                                      <a:rPr lang="en-GB" i="1">
                                        <a:latin typeface="Cambria Math"/>
                                        <a:ea typeface="Cambria Math"/>
                                      </a:rPr>
                                      <m:t>𝑎</m:t>
                                    </m:r>
                                  </m:e>
                                  <m:sub>
                                    <m:r>
                                      <a:rPr lang="en-GB" b="0" i="1" smtClean="0">
                                        <a:latin typeface="Cambria Math"/>
                                        <a:ea typeface="Cambria Math"/>
                                      </a:rPr>
                                      <m:t>12</m:t>
                                    </m:r>
                                  </m:sub>
                                </m:sSub>
                              </m:e>
                            </m:mr>
                            <m:mr>
                              <m:e>
                                <m:sSub>
                                  <m:sSubPr>
                                    <m:ctrlPr>
                                      <a:rPr lang="en-GB" i="1">
                                        <a:latin typeface="Cambria Math"/>
                                        <a:ea typeface="Cambria Math"/>
                                      </a:rPr>
                                    </m:ctrlPr>
                                  </m:sSubPr>
                                  <m:e>
                                    <m:r>
                                      <a:rPr lang="en-GB" i="1">
                                        <a:latin typeface="Cambria Math"/>
                                        <a:ea typeface="Cambria Math"/>
                                      </a:rPr>
                                      <m:t>𝑎</m:t>
                                    </m:r>
                                  </m:e>
                                  <m:sub>
                                    <m:r>
                                      <a:rPr lang="en-GB" b="0" i="1" smtClean="0">
                                        <a:latin typeface="Cambria Math"/>
                                        <a:ea typeface="Cambria Math"/>
                                      </a:rPr>
                                      <m:t>2</m:t>
                                    </m:r>
                                    <m:r>
                                      <a:rPr lang="en-GB" i="1">
                                        <a:latin typeface="Cambria Math"/>
                                        <a:ea typeface="Cambria Math"/>
                                      </a:rPr>
                                      <m:t>1</m:t>
                                    </m:r>
                                  </m:sub>
                                </m:sSub>
                              </m:e>
                              <m:e>
                                <m:sSub>
                                  <m:sSubPr>
                                    <m:ctrlPr>
                                      <a:rPr lang="en-GB" i="1">
                                        <a:latin typeface="Cambria Math"/>
                                        <a:ea typeface="Cambria Math"/>
                                      </a:rPr>
                                    </m:ctrlPr>
                                  </m:sSubPr>
                                  <m:e>
                                    <m:r>
                                      <a:rPr lang="en-GB" i="1">
                                        <a:latin typeface="Cambria Math"/>
                                        <a:ea typeface="Cambria Math"/>
                                      </a:rPr>
                                      <m:t>𝑎</m:t>
                                    </m:r>
                                  </m:e>
                                  <m:sub>
                                    <m:r>
                                      <a:rPr lang="en-GB" b="0" i="1" smtClean="0">
                                        <a:latin typeface="Cambria Math"/>
                                        <a:ea typeface="Cambria Math"/>
                                      </a:rPr>
                                      <m:t>22</m:t>
                                    </m:r>
                                  </m:sub>
                                </m:sSub>
                              </m:e>
                            </m:mr>
                          </m:m>
                        </m:e>
                      </m:d>
                      <m:r>
                        <a:rPr lang="en-GB" b="1" i="1" smtClean="0">
                          <a:latin typeface="Cambria Math"/>
                          <a:ea typeface="Cambria Math"/>
                        </a:rPr>
                        <m:t>∗</m:t>
                      </m:r>
                      <m:d>
                        <m:dPr>
                          <m:begChr m:val="["/>
                          <m:endChr m:val="]"/>
                          <m:ctrlPr>
                            <a:rPr lang="en-GB" b="1" i="1">
                              <a:latin typeface="Cambria Math"/>
                              <a:ea typeface="Cambria Math"/>
                            </a:rPr>
                          </m:ctrlPr>
                        </m:dPr>
                        <m:e>
                          <m:m>
                            <m:mPr>
                              <m:mcs>
                                <m:mc>
                                  <m:mcPr>
                                    <m:count m:val="1"/>
                                    <m:mcJc m:val="center"/>
                                  </m:mcPr>
                                </m:mc>
                              </m:mcs>
                              <m:ctrlPr>
                                <a:rPr lang="en-GB" b="1"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e>
                            </m:mr>
                            <m:mr>
                              <m:e>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e>
                            </m:mr>
                          </m:m>
                        </m:e>
                      </m:d>
                    </m:oMath>
                  </m:oMathPara>
                </a14:m>
                <a:endParaRPr lang="en-GB" dirty="0"/>
              </a:p>
            </p:txBody>
          </p:sp>
        </mc:Choice>
        <mc:Fallback xmlns="">
          <p:sp>
            <p:nvSpPr>
              <p:cNvPr id="2" name="Rectangle 1"/>
              <p:cNvSpPr>
                <a:spLocks noRot="1" noChangeAspect="1" noMove="1" noResize="1" noEditPoints="1" noAdjustHandles="1" noChangeArrowheads="1" noChangeShapeType="1" noTextEdit="1"/>
              </p:cNvSpPr>
              <p:nvPr/>
            </p:nvSpPr>
            <p:spPr>
              <a:xfrm>
                <a:off x="1547664" y="2924944"/>
                <a:ext cx="5041765" cy="619208"/>
              </a:xfrm>
              <a:prstGeom prst="rect">
                <a:avLst/>
              </a:prstGeom>
              <a:blipFill rotWithShape="1">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3383286" y="3537709"/>
                <a:ext cx="3229409" cy="6192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ea typeface="Cambria Math"/>
                        </a:rPr>
                        <m:t>=</m:t>
                      </m:r>
                      <m:d>
                        <m:dPr>
                          <m:begChr m:val="["/>
                          <m:endChr m:val="]"/>
                          <m:ctrlPr>
                            <a:rPr lang="en-GB" b="1" i="1">
                              <a:latin typeface="Cambria Math"/>
                              <a:ea typeface="Cambria Math"/>
                            </a:rPr>
                          </m:ctrlPr>
                        </m:dPr>
                        <m:e>
                          <m:m>
                            <m:mPr>
                              <m:mcs>
                                <m:mc>
                                  <m:mcPr>
                                    <m:count m:val="2"/>
                                    <m:mcJc m:val="center"/>
                                  </m:mcPr>
                                </m:mc>
                              </m:mcs>
                              <m:ctrlPr>
                                <a:rPr lang="en-GB" b="1"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e>
                              <m:e>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e>
                            </m:mr>
                          </m:m>
                        </m:e>
                      </m:d>
                      <m:r>
                        <a:rPr lang="en-GB" b="1" i="1">
                          <a:latin typeface="Cambria Math"/>
                          <a:ea typeface="Cambria Math"/>
                        </a:rPr>
                        <m:t>∗</m:t>
                      </m:r>
                      <m:d>
                        <m:dPr>
                          <m:begChr m:val="["/>
                          <m:endChr m:val="]"/>
                          <m:ctrlPr>
                            <a:rPr lang="en-GB" b="1" i="1">
                              <a:latin typeface="Cambria Math"/>
                              <a:ea typeface="Cambria Math"/>
                            </a:rPr>
                          </m:ctrlPr>
                        </m:dPr>
                        <m:e>
                          <m:m>
                            <m:mPr>
                              <m:mcs>
                                <m:mc>
                                  <m:mcPr>
                                    <m:count m:val="1"/>
                                    <m:mcJc m:val="center"/>
                                  </m:mcPr>
                                </m:mc>
                              </m:mcs>
                              <m:ctrlPr>
                                <a:rPr lang="en-GB" b="1" i="1">
                                  <a:latin typeface="Cambria Math"/>
                                  <a:ea typeface="Cambria Math"/>
                                </a:rPr>
                              </m:ctrlPr>
                            </m:mPr>
                            <m:mr>
                              <m:e>
                                <m:sSub>
                                  <m:sSubPr>
                                    <m:ctrlPr>
                                      <a:rPr lang="en-GB" i="1">
                                        <a:latin typeface="Cambria Math"/>
                                        <a:ea typeface="Cambria Math"/>
                                      </a:rPr>
                                    </m:ctrlPr>
                                  </m:sSubPr>
                                  <m:e>
                                    <m:sSub>
                                      <m:sSubPr>
                                        <m:ctrlPr>
                                          <a:rPr lang="en-GB" i="1">
                                            <a:latin typeface="Cambria Math"/>
                                            <a:ea typeface="Cambria Math"/>
                                          </a:rPr>
                                        </m:ctrlPr>
                                      </m:sSubPr>
                                      <m:e>
                                        <m:r>
                                          <a:rPr lang="en-GB" i="1">
                                            <a:latin typeface="Cambria Math"/>
                                            <a:ea typeface="Cambria Math"/>
                                          </a:rPr>
                                          <m:t>𝑎</m:t>
                                        </m:r>
                                      </m:e>
                                      <m:sub>
                                        <m:r>
                                          <a:rPr lang="en-GB" i="1">
                                            <a:latin typeface="Cambria Math"/>
                                            <a:ea typeface="Cambria Math"/>
                                          </a:rPr>
                                          <m:t>11</m:t>
                                        </m:r>
                                      </m:sub>
                                    </m:sSub>
                                    <m:r>
                                      <a:rPr lang="en-GB" i="1">
                                        <a:latin typeface="Cambria Math"/>
                                        <a:ea typeface="Cambria Math"/>
                                      </a:rPr>
                                      <m:t>𝛽</m:t>
                                    </m:r>
                                  </m:e>
                                  <m:sub>
                                    <m:r>
                                      <a:rPr lang="en-GB" i="1">
                                        <a:latin typeface="Cambria Math"/>
                                        <a:ea typeface="Cambria Math"/>
                                      </a:rPr>
                                      <m:t>1</m:t>
                                    </m:r>
                                  </m:sub>
                                </m:sSub>
                                <m:r>
                                  <a:rPr lang="en-GB" b="0" i="1" smtClean="0">
                                    <a:latin typeface="Cambria Math"/>
                                    <a:ea typeface="Cambria Math"/>
                                  </a:rPr>
                                  <m:t>+</m:t>
                                </m:r>
                                <m:sSub>
                                  <m:sSubPr>
                                    <m:ctrlPr>
                                      <a:rPr lang="en-GB" i="1">
                                        <a:latin typeface="Cambria Math"/>
                                        <a:ea typeface="Cambria Math"/>
                                      </a:rPr>
                                    </m:ctrlPr>
                                  </m:sSubPr>
                                  <m:e>
                                    <m:r>
                                      <a:rPr lang="en-GB" i="1">
                                        <a:latin typeface="Cambria Math"/>
                                        <a:ea typeface="Cambria Math"/>
                                      </a:rPr>
                                      <m:t>𝑎</m:t>
                                    </m:r>
                                  </m:e>
                                  <m:sub>
                                    <m:r>
                                      <a:rPr lang="en-GB" i="1">
                                        <a:latin typeface="Cambria Math"/>
                                        <a:ea typeface="Cambria Math"/>
                                      </a:rPr>
                                      <m:t>1</m:t>
                                    </m:r>
                                    <m:r>
                                      <a:rPr lang="en-GB" b="0" i="1" smtClean="0">
                                        <a:latin typeface="Cambria Math"/>
                                        <a:ea typeface="Cambria Math"/>
                                      </a:rPr>
                                      <m:t>2</m:t>
                                    </m:r>
                                  </m:sub>
                                </m:sSub>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e>
                            </m:mr>
                            <m:mr>
                              <m:e>
                                <m:sSub>
                                  <m:sSubPr>
                                    <m:ctrlPr>
                                      <a:rPr lang="en-GB" i="1">
                                        <a:latin typeface="Cambria Math"/>
                                        <a:ea typeface="Cambria Math"/>
                                      </a:rPr>
                                    </m:ctrlPr>
                                  </m:sSubPr>
                                  <m:e>
                                    <m:sSub>
                                      <m:sSubPr>
                                        <m:ctrlPr>
                                          <a:rPr lang="en-GB" i="1">
                                            <a:latin typeface="Cambria Math"/>
                                            <a:ea typeface="Cambria Math"/>
                                          </a:rPr>
                                        </m:ctrlPr>
                                      </m:sSubPr>
                                      <m:e>
                                        <m:r>
                                          <a:rPr lang="en-GB" i="1">
                                            <a:latin typeface="Cambria Math"/>
                                            <a:ea typeface="Cambria Math"/>
                                          </a:rPr>
                                          <m:t>𝑎</m:t>
                                        </m:r>
                                      </m:e>
                                      <m:sub>
                                        <m:r>
                                          <a:rPr lang="en-GB" b="0" i="1" smtClean="0">
                                            <a:latin typeface="Cambria Math"/>
                                            <a:ea typeface="Cambria Math"/>
                                          </a:rPr>
                                          <m:t>2</m:t>
                                        </m:r>
                                        <m:r>
                                          <a:rPr lang="en-GB" i="1">
                                            <a:latin typeface="Cambria Math"/>
                                            <a:ea typeface="Cambria Math"/>
                                          </a:rPr>
                                          <m:t>1</m:t>
                                        </m:r>
                                      </m:sub>
                                    </m:sSub>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𝑎</m:t>
                                    </m:r>
                                  </m:e>
                                  <m:sub>
                                    <m:r>
                                      <a:rPr lang="en-GB" i="1">
                                        <a:latin typeface="Cambria Math"/>
                                        <a:ea typeface="Cambria Math"/>
                                      </a:rPr>
                                      <m:t>2</m:t>
                                    </m:r>
                                    <m:r>
                                      <a:rPr lang="en-GB" b="0" i="1" smtClean="0">
                                        <a:latin typeface="Cambria Math"/>
                                        <a:ea typeface="Cambria Math"/>
                                      </a:rPr>
                                      <m:t>2</m:t>
                                    </m:r>
                                  </m:sub>
                                </m:sSub>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e>
                            </m:mr>
                          </m:m>
                        </m:e>
                      </m:d>
                    </m:oMath>
                  </m:oMathPara>
                </a14:m>
                <a:endParaRPr lang="en-GB" dirty="0"/>
              </a:p>
            </p:txBody>
          </p:sp>
        </mc:Choice>
        <mc:Fallback xmlns="">
          <p:sp>
            <p:nvSpPr>
              <p:cNvPr id="3" name="Rectangle 2"/>
              <p:cNvSpPr>
                <a:spLocks noRot="1" noChangeAspect="1" noMove="1" noResize="1" noEditPoints="1" noAdjustHandles="1" noChangeArrowheads="1" noChangeShapeType="1" noTextEdit="1"/>
              </p:cNvSpPr>
              <p:nvPr/>
            </p:nvSpPr>
            <p:spPr>
              <a:xfrm>
                <a:off x="3383286" y="3537709"/>
                <a:ext cx="3229409" cy="619208"/>
              </a:xfrm>
              <a:prstGeom prst="rect">
                <a:avLst/>
              </a:prstGeom>
              <a:blipFill rotWithShape="1">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410763" y="4219633"/>
                <a:ext cx="48719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b="0" i="1" smtClean="0">
                          <a:latin typeface="Cambria Math"/>
                          <a:ea typeface="Cambria Math"/>
                        </a:rPr>
                        <m:t>∗</m:t>
                      </m:r>
                      <m:d>
                        <m:dPr>
                          <m:ctrlPr>
                            <a:rPr lang="en-GB" b="0" i="1" smtClean="0">
                              <a:latin typeface="Cambria Math"/>
                              <a:ea typeface="Cambria Math"/>
                            </a:rPr>
                          </m:ctrlPr>
                        </m:dPr>
                        <m:e>
                          <m:sSub>
                            <m:sSubPr>
                              <m:ctrlPr>
                                <a:rPr lang="en-GB" i="1">
                                  <a:latin typeface="Cambria Math"/>
                                  <a:ea typeface="Cambria Math"/>
                                </a:rPr>
                              </m:ctrlPr>
                            </m:sSubPr>
                            <m:e>
                              <m:sSub>
                                <m:sSubPr>
                                  <m:ctrlPr>
                                    <a:rPr lang="en-GB" i="1">
                                      <a:latin typeface="Cambria Math"/>
                                      <a:ea typeface="Cambria Math"/>
                                    </a:rPr>
                                  </m:ctrlPr>
                                </m:sSubPr>
                                <m:e>
                                  <m:r>
                                    <a:rPr lang="en-GB" i="1">
                                      <a:latin typeface="Cambria Math"/>
                                      <a:ea typeface="Cambria Math"/>
                                    </a:rPr>
                                    <m:t>𝑎</m:t>
                                  </m:r>
                                </m:e>
                                <m:sub>
                                  <m:r>
                                    <a:rPr lang="en-GB" i="1">
                                      <a:latin typeface="Cambria Math"/>
                                      <a:ea typeface="Cambria Math"/>
                                    </a:rPr>
                                    <m:t>11</m:t>
                                  </m:r>
                                </m:sub>
                              </m:sSub>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𝑎</m:t>
                              </m:r>
                            </m:e>
                            <m:sub>
                              <m:r>
                                <a:rPr lang="en-GB" b="0" i="1" smtClean="0">
                                  <a:latin typeface="Cambria Math"/>
                                  <a:ea typeface="Cambria Math"/>
                                </a:rPr>
                                <m:t>1</m:t>
                              </m:r>
                              <m:r>
                                <a:rPr lang="en-GB" i="1">
                                  <a:latin typeface="Cambria Math"/>
                                  <a:ea typeface="Cambria Math"/>
                                </a:rPr>
                                <m:t>2</m:t>
                              </m:r>
                            </m:sub>
                          </m:sSub>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e>
                      </m:d>
                      <m:r>
                        <a:rPr lang="en-GB" b="0" i="1" smtClean="0">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b="0" i="1" smtClean="0">
                              <a:latin typeface="Cambria Math"/>
                              <a:ea typeface="Cambria Math"/>
                            </a:rPr>
                            <m:t>2</m:t>
                          </m:r>
                        </m:sub>
                      </m:sSub>
                      <m:r>
                        <a:rPr lang="en-GB" i="1">
                          <a:latin typeface="Cambria Math"/>
                          <a:ea typeface="Cambria Math"/>
                        </a:rPr>
                        <m:t>∗</m:t>
                      </m:r>
                      <m:d>
                        <m:dPr>
                          <m:ctrlPr>
                            <a:rPr lang="en-GB" i="1">
                              <a:latin typeface="Cambria Math"/>
                              <a:ea typeface="Cambria Math"/>
                            </a:rPr>
                          </m:ctrlPr>
                        </m:dPr>
                        <m:e>
                          <m:sSub>
                            <m:sSubPr>
                              <m:ctrlPr>
                                <a:rPr lang="en-GB" i="1">
                                  <a:latin typeface="Cambria Math"/>
                                  <a:ea typeface="Cambria Math"/>
                                </a:rPr>
                              </m:ctrlPr>
                            </m:sSubPr>
                            <m:e>
                              <m:sSub>
                                <m:sSubPr>
                                  <m:ctrlPr>
                                    <a:rPr lang="en-GB" i="1">
                                      <a:latin typeface="Cambria Math"/>
                                      <a:ea typeface="Cambria Math"/>
                                    </a:rPr>
                                  </m:ctrlPr>
                                </m:sSubPr>
                                <m:e>
                                  <m:r>
                                    <a:rPr lang="en-GB" i="1">
                                      <a:latin typeface="Cambria Math"/>
                                      <a:ea typeface="Cambria Math"/>
                                    </a:rPr>
                                    <m:t>𝑎</m:t>
                                  </m:r>
                                </m:e>
                                <m:sub>
                                  <m:r>
                                    <a:rPr lang="en-GB" b="0" i="1" smtClean="0">
                                      <a:latin typeface="Cambria Math"/>
                                      <a:ea typeface="Cambria Math"/>
                                    </a:rPr>
                                    <m:t>21</m:t>
                                  </m:r>
                                </m:sub>
                              </m:sSub>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𝑎</m:t>
                              </m:r>
                            </m:e>
                            <m:sub>
                              <m:r>
                                <a:rPr lang="en-GB" i="1">
                                  <a:latin typeface="Cambria Math"/>
                                  <a:ea typeface="Cambria Math"/>
                                </a:rPr>
                                <m:t>2</m:t>
                              </m:r>
                              <m:r>
                                <a:rPr lang="en-GB" b="0" i="1" smtClean="0">
                                  <a:latin typeface="Cambria Math"/>
                                  <a:ea typeface="Cambria Math"/>
                                </a:rPr>
                                <m:t>2</m:t>
                              </m:r>
                            </m:sub>
                          </m:sSub>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e>
                      </m:d>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3410763" y="4219633"/>
                <a:ext cx="4871975" cy="369332"/>
              </a:xfrm>
              <a:prstGeom prst="rect">
                <a:avLst/>
              </a:prstGeom>
              <a:blipFill rotWithShape="1">
                <a:blip r:embed="rId11"/>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3410763" y="4651681"/>
                <a:ext cx="3379515" cy="393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rPr>
                        <m:t>=</m:t>
                      </m:r>
                      <m:sSup>
                        <m:sSupPr>
                          <m:ctrlPr>
                            <a:rPr lang="en-GB" b="0" i="1" smtClean="0">
                              <a:latin typeface="Cambria Math"/>
                            </a:rPr>
                          </m:ctrlPr>
                        </m:sSupPr>
                        <m:e>
                          <m:sSub>
                            <m:sSubPr>
                              <m:ctrlPr>
                                <a:rPr lang="en-GB" i="1">
                                  <a:latin typeface="Cambria Math"/>
                                  <a:ea typeface="Cambria Math"/>
                                </a:rPr>
                              </m:ctrlPr>
                            </m:sSubPr>
                            <m:e>
                              <m:r>
                                <a:rPr lang="en-GB" i="1">
                                  <a:latin typeface="Cambria Math"/>
                                  <a:ea typeface="Cambria Math"/>
                                </a:rPr>
                                <m:t>𝑎</m:t>
                              </m:r>
                            </m:e>
                            <m:sub>
                              <m:r>
                                <a:rPr lang="en-GB" i="1">
                                  <a:latin typeface="Cambria Math"/>
                                  <a:ea typeface="Cambria Math"/>
                                </a:rPr>
                                <m:t>11</m:t>
                              </m:r>
                            </m:sub>
                          </m:sSub>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e>
                        <m:sup>
                          <m:r>
                            <a:rPr lang="en-GB" b="0" i="1" smtClean="0">
                              <a:latin typeface="Cambria Math"/>
                            </a:rPr>
                            <m:t>2</m:t>
                          </m:r>
                        </m:sup>
                      </m:sSup>
                      <m:r>
                        <a:rPr lang="en-GB" b="0" i="1" smtClean="0">
                          <a:latin typeface="Cambria Math"/>
                          <a:ea typeface="Cambria Math"/>
                        </a:rPr>
                        <m:t>+2</m:t>
                      </m:r>
                      <m:sSub>
                        <m:sSubPr>
                          <m:ctrlPr>
                            <a:rPr lang="en-GB" i="1">
                              <a:latin typeface="Cambria Math"/>
                              <a:ea typeface="Cambria Math"/>
                            </a:rPr>
                          </m:ctrlPr>
                        </m:sSubPr>
                        <m:e>
                          <m:r>
                            <a:rPr lang="en-GB" i="1">
                              <a:latin typeface="Cambria Math"/>
                              <a:ea typeface="Cambria Math"/>
                            </a:rPr>
                            <m:t>𝑎</m:t>
                          </m:r>
                        </m:e>
                        <m:sub>
                          <m:r>
                            <a:rPr lang="en-GB" i="1">
                              <a:latin typeface="Cambria Math"/>
                              <a:ea typeface="Cambria Math"/>
                            </a:rPr>
                            <m:t>21</m:t>
                          </m:r>
                        </m:sub>
                      </m:sSub>
                      <m:sSub>
                        <m:sSubPr>
                          <m:ctrlPr>
                            <a:rPr lang="en-GB" i="1">
                              <a:latin typeface="Cambria Math"/>
                              <a:ea typeface="Cambria Math"/>
                            </a:rPr>
                          </m:ctrlPr>
                        </m:sSubPr>
                        <m:e>
                          <m:r>
                            <a:rPr lang="en-GB" i="1">
                              <a:latin typeface="Cambria Math"/>
                              <a:ea typeface="Cambria Math"/>
                            </a:rPr>
                            <m:t>𝛽</m:t>
                          </m:r>
                        </m:e>
                        <m:sub>
                          <m:r>
                            <a:rPr lang="en-GB" b="0" i="1" smtClean="0">
                              <a:latin typeface="Cambria Math"/>
                              <a:ea typeface="Cambria Math"/>
                            </a:rPr>
                            <m:t>1</m:t>
                          </m:r>
                        </m:sub>
                      </m:sSub>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b="0" i="1" smtClean="0">
                          <a:latin typeface="Cambria Math"/>
                          <a:ea typeface="Cambria Math"/>
                        </a:rPr>
                        <m:t>+</m:t>
                      </m:r>
                      <m:sSup>
                        <m:sSupPr>
                          <m:ctrlPr>
                            <a:rPr lang="en-GB" i="1">
                              <a:latin typeface="Cambria Math"/>
                            </a:rPr>
                          </m:ctrlPr>
                        </m:sSupPr>
                        <m:e>
                          <m:sSub>
                            <m:sSubPr>
                              <m:ctrlPr>
                                <a:rPr lang="en-GB" i="1">
                                  <a:latin typeface="Cambria Math"/>
                                  <a:ea typeface="Cambria Math"/>
                                </a:rPr>
                              </m:ctrlPr>
                            </m:sSubPr>
                            <m:e>
                              <m:r>
                                <a:rPr lang="en-GB" i="1">
                                  <a:latin typeface="Cambria Math"/>
                                  <a:ea typeface="Cambria Math"/>
                                </a:rPr>
                                <m:t>𝑎</m:t>
                              </m:r>
                            </m:e>
                            <m:sub>
                              <m:r>
                                <a:rPr lang="en-GB" b="0" i="1" smtClean="0">
                                  <a:latin typeface="Cambria Math"/>
                                  <a:ea typeface="Cambria Math"/>
                                </a:rPr>
                                <m:t>22</m:t>
                              </m:r>
                            </m:sub>
                          </m:sSub>
                          <m:sSub>
                            <m:sSubPr>
                              <m:ctrlPr>
                                <a:rPr lang="en-GB" i="1">
                                  <a:latin typeface="Cambria Math"/>
                                  <a:ea typeface="Cambria Math"/>
                                </a:rPr>
                              </m:ctrlPr>
                            </m:sSubPr>
                            <m:e>
                              <m:r>
                                <a:rPr lang="en-GB" i="1">
                                  <a:latin typeface="Cambria Math"/>
                                  <a:ea typeface="Cambria Math"/>
                                </a:rPr>
                                <m:t>𝛽</m:t>
                              </m:r>
                            </m:e>
                            <m:sub>
                              <m:r>
                                <a:rPr lang="en-GB" b="0" i="1" smtClean="0">
                                  <a:latin typeface="Cambria Math"/>
                                  <a:ea typeface="Cambria Math"/>
                                </a:rPr>
                                <m:t>2</m:t>
                              </m:r>
                            </m:sub>
                          </m:sSub>
                        </m:e>
                        <m:sup>
                          <m:r>
                            <a:rPr lang="en-GB" i="1">
                              <a:latin typeface="Cambria Math"/>
                            </a:rPr>
                            <m:t>2</m:t>
                          </m:r>
                        </m:sup>
                      </m:sSup>
                    </m:oMath>
                  </m:oMathPara>
                </a14:m>
                <a:endParaRPr lang="en-GB" dirty="0"/>
              </a:p>
            </p:txBody>
          </p:sp>
        </mc:Choice>
        <mc:Fallback xmlns="">
          <p:sp>
            <p:nvSpPr>
              <p:cNvPr id="24" name="TextBox 23"/>
              <p:cNvSpPr txBox="1">
                <a:spLocks noRot="1" noChangeAspect="1" noMove="1" noResize="1" noEditPoints="1" noAdjustHandles="1" noChangeArrowheads="1" noChangeShapeType="1" noTextEdit="1"/>
              </p:cNvSpPr>
              <p:nvPr/>
            </p:nvSpPr>
            <p:spPr>
              <a:xfrm>
                <a:off x="3410763" y="4651681"/>
                <a:ext cx="3379515" cy="393377"/>
              </a:xfrm>
              <a:prstGeom prst="rect">
                <a:avLst/>
              </a:prstGeom>
              <a:blipFill rotWithShape="1">
                <a:blip r:embed="rId12"/>
                <a:stretch>
                  <a:fillRect b="-1076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2932684" y="6029573"/>
                <a:ext cx="5108193" cy="619208"/>
              </a:xfrm>
              <a:prstGeom prst="rect">
                <a:avLst/>
              </a:prstGeom>
            </p:spPr>
            <p:txBody>
              <a:bodyPr wrap="none">
                <a:spAutoFit/>
              </a:bodyPr>
              <a:lstStyle/>
              <a:p>
                <a:r>
                  <a:rPr lang="en-GB" dirty="0" smtClean="0"/>
                  <a:t>Derivative </a:t>
                </a:r>
                <a14:m>
                  <m:oMath xmlns:m="http://schemas.openxmlformats.org/officeDocument/2006/math">
                    <m:r>
                      <a:rPr lang="en-GB" b="0" i="0" dirty="0" smtClean="0">
                        <a:latin typeface="Cambria Math"/>
                      </a:rPr>
                      <m:t>=</m:t>
                    </m:r>
                    <m:r>
                      <a:rPr lang="en-GB" i="1" dirty="0" smtClean="0">
                        <a:latin typeface="Cambria Math"/>
                      </a:rPr>
                      <m:t>2</m:t>
                    </m:r>
                    <m:r>
                      <a:rPr lang="en-GB" b="0" i="1" dirty="0" smtClean="0">
                        <a:latin typeface="Cambria Math"/>
                      </a:rPr>
                      <m:t>∗</m:t>
                    </m:r>
                    <m:d>
                      <m:dPr>
                        <m:begChr m:val="["/>
                        <m:endChr m:val="]"/>
                        <m:ctrlPr>
                          <a:rPr lang="en-GB" b="0" i="1" dirty="0" smtClean="0">
                            <a:latin typeface="Cambria Math"/>
                          </a:rPr>
                        </m:ctrlPr>
                      </m:dPr>
                      <m:e>
                        <m:m>
                          <m:mPr>
                            <m:mcs>
                              <m:mc>
                                <m:mcPr>
                                  <m:count m:val="1"/>
                                  <m:mcJc m:val="center"/>
                                </m:mcPr>
                              </m:mc>
                            </m:mcs>
                            <m:ctrlPr>
                              <a:rPr lang="en-GB" b="0" i="1" dirty="0" smtClean="0">
                                <a:latin typeface="Cambria Math"/>
                              </a:rPr>
                            </m:ctrlPr>
                          </m:mPr>
                          <m:mr>
                            <m:e>
                              <m:sSub>
                                <m:sSubPr>
                                  <m:ctrlPr>
                                    <a:rPr lang="en-GB" i="1">
                                      <a:latin typeface="Cambria Math"/>
                                    </a:rPr>
                                  </m:ctrlPr>
                                </m:sSubPr>
                                <m:e>
                                  <m:r>
                                    <a:rPr lang="en-GB" i="1">
                                      <a:latin typeface="Cambria Math"/>
                                    </a:rPr>
                                    <m:t>𝑎</m:t>
                                  </m:r>
                                </m:e>
                                <m:sub>
                                  <m:r>
                                    <a:rPr lang="en-GB" i="1">
                                      <a:latin typeface="Cambria Math"/>
                                    </a:rPr>
                                    <m:t>11</m:t>
                                  </m:r>
                                </m:sub>
                              </m:sSub>
                              <m:sSub>
                                <m:sSubPr>
                                  <m:ctrlPr>
                                    <a:rPr lang="en-GB" i="1">
                                      <a:latin typeface="Cambria Math"/>
                                    </a:rPr>
                                  </m:ctrlPr>
                                </m:sSubPr>
                                <m:e>
                                  <m:r>
                                    <a:rPr lang="en-GB" i="1">
                                      <a:latin typeface="Cambria Math"/>
                                      <a:ea typeface="Cambria Math"/>
                                    </a:rPr>
                                    <m:t>𝛽</m:t>
                                  </m:r>
                                </m:e>
                                <m:sub>
                                  <m:r>
                                    <a:rPr lang="en-GB" i="1">
                                      <a:latin typeface="Cambria Math"/>
                                    </a:rPr>
                                    <m:t>1</m:t>
                                  </m:r>
                                </m:sub>
                              </m:sSub>
                              <m:r>
                                <a:rPr lang="en-GB" i="1">
                                  <a:latin typeface="Cambria Math"/>
                                </a:rPr>
                                <m:t>+</m:t>
                              </m:r>
                              <m:sSub>
                                <m:sSubPr>
                                  <m:ctrlPr>
                                    <a:rPr lang="en-GB" i="1">
                                      <a:latin typeface="Cambria Math"/>
                                    </a:rPr>
                                  </m:ctrlPr>
                                </m:sSubPr>
                                <m:e>
                                  <m:r>
                                    <a:rPr lang="en-GB" i="1">
                                      <a:latin typeface="Cambria Math"/>
                                    </a:rPr>
                                    <m:t>𝑎</m:t>
                                  </m:r>
                                </m:e>
                                <m:sub>
                                  <m:r>
                                    <a:rPr lang="en-GB" i="1">
                                      <a:latin typeface="Cambria Math"/>
                                    </a:rPr>
                                    <m:t>1</m:t>
                                  </m:r>
                                  <m:r>
                                    <a:rPr lang="en-GB" b="0" i="1" smtClean="0">
                                      <a:latin typeface="Cambria Math"/>
                                    </a:rPr>
                                    <m:t>2</m:t>
                                  </m:r>
                                </m:sub>
                              </m:sSub>
                              <m:sSub>
                                <m:sSubPr>
                                  <m:ctrlPr>
                                    <a:rPr lang="en-GB" i="1">
                                      <a:latin typeface="Cambria Math"/>
                                    </a:rPr>
                                  </m:ctrlPr>
                                </m:sSubPr>
                                <m:e>
                                  <m:r>
                                    <a:rPr lang="en-GB" i="1">
                                      <a:latin typeface="Cambria Math"/>
                                      <a:ea typeface="Cambria Math"/>
                                    </a:rPr>
                                    <m:t>𝛽</m:t>
                                  </m:r>
                                </m:e>
                                <m:sub>
                                  <m:r>
                                    <a:rPr lang="en-GB" i="1">
                                      <a:latin typeface="Cambria Math"/>
                                      <a:ea typeface="Cambria Math"/>
                                    </a:rPr>
                                    <m:t>2</m:t>
                                  </m:r>
                                </m:sub>
                              </m:sSub>
                            </m:e>
                          </m:mr>
                          <m:mr>
                            <m:e>
                              <m:sSub>
                                <m:sSubPr>
                                  <m:ctrlPr>
                                    <a:rPr lang="en-GB" i="1">
                                      <a:latin typeface="Cambria Math"/>
                                    </a:rPr>
                                  </m:ctrlPr>
                                </m:sSubPr>
                                <m:e>
                                  <m:r>
                                    <a:rPr lang="en-GB" i="1">
                                      <a:latin typeface="Cambria Math"/>
                                    </a:rPr>
                                    <m:t>𝑎</m:t>
                                  </m:r>
                                </m:e>
                                <m:sub>
                                  <m:r>
                                    <a:rPr lang="en-GB" b="0" i="1" smtClean="0">
                                      <a:latin typeface="Cambria Math"/>
                                    </a:rPr>
                                    <m:t>21</m:t>
                                  </m:r>
                                </m:sub>
                              </m:sSub>
                              <m:sSub>
                                <m:sSubPr>
                                  <m:ctrlPr>
                                    <a:rPr lang="en-GB" i="1">
                                      <a:latin typeface="Cambria Math"/>
                                    </a:rPr>
                                  </m:ctrlPr>
                                </m:sSubPr>
                                <m:e>
                                  <m:r>
                                    <a:rPr lang="en-GB" i="1">
                                      <a:latin typeface="Cambria Math"/>
                                      <a:ea typeface="Cambria Math"/>
                                    </a:rPr>
                                    <m:t>𝛽</m:t>
                                  </m:r>
                                </m:e>
                                <m:sub>
                                  <m:r>
                                    <a:rPr lang="en-GB" i="1">
                                      <a:latin typeface="Cambria Math"/>
                                    </a:rPr>
                                    <m:t>1</m:t>
                                  </m:r>
                                </m:sub>
                              </m:sSub>
                              <m:r>
                                <a:rPr lang="en-GB" i="1">
                                  <a:latin typeface="Cambria Math"/>
                                </a:rPr>
                                <m:t>+</m:t>
                              </m:r>
                              <m:sSub>
                                <m:sSubPr>
                                  <m:ctrlPr>
                                    <a:rPr lang="en-GB" i="1">
                                      <a:latin typeface="Cambria Math"/>
                                    </a:rPr>
                                  </m:ctrlPr>
                                </m:sSubPr>
                                <m:e>
                                  <m:r>
                                    <a:rPr lang="en-GB" i="1">
                                      <a:latin typeface="Cambria Math"/>
                                    </a:rPr>
                                    <m:t>𝑎</m:t>
                                  </m:r>
                                </m:e>
                                <m:sub>
                                  <m:r>
                                    <a:rPr lang="en-GB" i="1">
                                      <a:latin typeface="Cambria Math"/>
                                    </a:rPr>
                                    <m:t>2</m:t>
                                  </m:r>
                                  <m:r>
                                    <a:rPr lang="en-GB" b="0" i="1" smtClean="0">
                                      <a:latin typeface="Cambria Math"/>
                                    </a:rPr>
                                    <m:t>2</m:t>
                                  </m:r>
                                </m:sub>
                              </m:sSub>
                              <m:sSub>
                                <m:sSubPr>
                                  <m:ctrlPr>
                                    <a:rPr lang="en-GB" i="1">
                                      <a:latin typeface="Cambria Math"/>
                                    </a:rPr>
                                  </m:ctrlPr>
                                </m:sSubPr>
                                <m:e>
                                  <m:r>
                                    <a:rPr lang="en-GB" i="1">
                                      <a:latin typeface="Cambria Math"/>
                                      <a:ea typeface="Cambria Math"/>
                                    </a:rPr>
                                    <m:t>𝛽</m:t>
                                  </m:r>
                                </m:e>
                                <m:sub>
                                  <m:r>
                                    <a:rPr lang="en-GB" i="1">
                                      <a:latin typeface="Cambria Math"/>
                                      <a:ea typeface="Cambria Math"/>
                                    </a:rPr>
                                    <m:t>2</m:t>
                                  </m:r>
                                </m:sub>
                              </m:sSub>
                            </m:e>
                          </m:mr>
                        </m:m>
                      </m:e>
                    </m:d>
                    <m:r>
                      <a:rPr lang="en-GB" b="1">
                        <a:latin typeface="Cambria Math"/>
                      </a:rPr>
                      <m:t>=</m:t>
                    </m:r>
                    <m:r>
                      <a:rPr lang="en-GB">
                        <a:latin typeface="Cambria Math"/>
                      </a:rPr>
                      <m:t>2</m:t>
                    </m:r>
                    <m:r>
                      <a:rPr lang="en-GB" b="1">
                        <a:latin typeface="Cambria Math"/>
                      </a:rPr>
                      <m:t>𝐀</m:t>
                    </m:r>
                    <m:r>
                      <a:rPr lang="en-GB" b="1" i="1">
                        <a:latin typeface="Cambria Math"/>
                        <a:ea typeface="Cambria Math"/>
                      </a:rPr>
                      <m:t>𝜷</m:t>
                    </m:r>
                    <m:r>
                      <a:rPr lang="en-GB" b="1">
                        <a:latin typeface="Cambria Math"/>
                      </a:rPr>
                      <m:t>=</m:t>
                    </m:r>
                    <m:r>
                      <a:rPr lang="en-GB" i="1">
                        <a:latin typeface="Cambria Math"/>
                        <a:ea typeface="Cambria Math"/>
                      </a:rPr>
                      <m:t>2</m:t>
                    </m:r>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i="1">
                        <a:latin typeface="Cambria Math"/>
                        <a:ea typeface="Cambria Math"/>
                      </a:rPr>
                      <m:t>𝑿</m:t>
                    </m:r>
                    <m:r>
                      <a:rPr lang="en-GB" b="1" i="1">
                        <a:latin typeface="Cambria Math"/>
                        <a:ea typeface="Cambria Math"/>
                      </a:rPr>
                      <m:t>𝜷</m:t>
                    </m:r>
                  </m:oMath>
                </a14:m>
                <a:endParaRPr lang="en-GB" dirty="0"/>
              </a:p>
            </p:txBody>
          </p:sp>
        </mc:Choice>
        <mc:Fallback xmlns="">
          <p:sp>
            <p:nvSpPr>
              <p:cNvPr id="17" name="Rectangle 16"/>
              <p:cNvSpPr>
                <a:spLocks noRot="1" noChangeAspect="1" noMove="1" noResize="1" noEditPoints="1" noAdjustHandles="1" noChangeArrowheads="1" noChangeShapeType="1" noTextEdit="1"/>
              </p:cNvSpPr>
              <p:nvPr/>
            </p:nvSpPr>
            <p:spPr>
              <a:xfrm>
                <a:off x="2932684" y="6029573"/>
                <a:ext cx="5108193" cy="619208"/>
              </a:xfrm>
              <a:prstGeom prst="rect">
                <a:avLst/>
              </a:prstGeom>
              <a:blipFill rotWithShape="1">
                <a:blip r:embed="rId13"/>
                <a:stretch>
                  <a:fillRect l="-955"/>
                </a:stretch>
              </a:blipFill>
            </p:spPr>
            <p:txBody>
              <a:bodyPr/>
              <a:lstStyle/>
              <a:p>
                <a:r>
                  <a:rPr lang="en-GB">
                    <a:noFill/>
                  </a:rPr>
                  <a:t> </a:t>
                </a:r>
              </a:p>
            </p:txBody>
          </p:sp>
        </mc:Fallback>
      </mc:AlternateContent>
      <p:sp>
        <p:nvSpPr>
          <p:cNvPr id="18" name="Right Arrow 17"/>
          <p:cNvSpPr/>
          <p:nvPr/>
        </p:nvSpPr>
        <p:spPr>
          <a:xfrm>
            <a:off x="2186555" y="6170256"/>
            <a:ext cx="504056" cy="247382"/>
          </a:xfrm>
          <a:prstGeom prst="rightArrow">
            <a:avLst/>
          </a:prstGeom>
          <a:solidFill>
            <a:schemeClr val="accent2">
              <a:lumMod val="75000"/>
            </a:schemeClr>
          </a:solid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19" name="TextBox 18"/>
              <p:cNvSpPr txBox="1"/>
              <p:nvPr/>
            </p:nvSpPr>
            <p:spPr>
              <a:xfrm>
                <a:off x="1547664" y="5229200"/>
                <a:ext cx="7051920" cy="646331"/>
              </a:xfrm>
              <a:prstGeom prst="rect">
                <a:avLst/>
              </a:prstGeom>
              <a:noFill/>
            </p:spPr>
            <p:txBody>
              <a:bodyPr wrap="square" rtlCol="0">
                <a:spAutoFit/>
              </a:bodyPr>
              <a:lstStyle/>
              <a:p>
                <a:r>
                  <a:rPr lang="en-GB" dirty="0" smtClean="0"/>
                  <a:t>Derivative with respect to </a:t>
                </a:r>
                <a14:m>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oMath>
                </a14:m>
                <a:r>
                  <a:rPr lang="en-GB" dirty="0" smtClean="0"/>
                  <a:t>:  </a:t>
                </a:r>
                <a14:m>
                  <m:oMath xmlns:m="http://schemas.openxmlformats.org/officeDocument/2006/math">
                    <m:sSub>
                      <m:sSubPr>
                        <m:ctrlPr>
                          <a:rPr lang="en-GB" i="1">
                            <a:latin typeface="Cambria Math"/>
                          </a:rPr>
                        </m:ctrlPr>
                      </m:sSubPr>
                      <m:e>
                        <m:r>
                          <a:rPr lang="en-GB" b="0" i="1" smtClean="0">
                            <a:latin typeface="Cambria Math"/>
                          </a:rPr>
                          <m:t>2</m:t>
                        </m:r>
                        <m:r>
                          <a:rPr lang="en-GB" i="1">
                            <a:latin typeface="Cambria Math"/>
                          </a:rPr>
                          <m:t>𝑎</m:t>
                        </m:r>
                      </m:e>
                      <m:sub>
                        <m:r>
                          <a:rPr lang="en-GB" i="1">
                            <a:latin typeface="Cambria Math"/>
                          </a:rPr>
                          <m:t>11</m:t>
                        </m:r>
                      </m:sub>
                    </m:sSub>
                    <m:sSub>
                      <m:sSubPr>
                        <m:ctrlPr>
                          <a:rPr lang="en-GB" i="1">
                            <a:latin typeface="Cambria Math"/>
                          </a:rPr>
                        </m:ctrlPr>
                      </m:sSubPr>
                      <m:e>
                        <m:r>
                          <a:rPr lang="en-GB" i="1">
                            <a:latin typeface="Cambria Math"/>
                            <a:ea typeface="Cambria Math"/>
                          </a:rPr>
                          <m:t>𝛽</m:t>
                        </m:r>
                      </m:e>
                      <m:sub>
                        <m:r>
                          <a:rPr lang="en-GB" i="1">
                            <a:latin typeface="Cambria Math"/>
                          </a:rPr>
                          <m:t>1</m:t>
                        </m:r>
                      </m:sub>
                    </m:sSub>
                    <m:r>
                      <a:rPr lang="en-GB" b="0" i="1" smtClean="0">
                        <a:latin typeface="Cambria Math"/>
                      </a:rPr>
                      <m:t>+</m:t>
                    </m:r>
                    <m:sSub>
                      <m:sSubPr>
                        <m:ctrlPr>
                          <a:rPr lang="en-GB" i="1">
                            <a:latin typeface="Cambria Math"/>
                          </a:rPr>
                        </m:ctrlPr>
                      </m:sSubPr>
                      <m:e>
                        <m:r>
                          <a:rPr lang="en-GB" i="1">
                            <a:latin typeface="Cambria Math"/>
                          </a:rPr>
                          <m:t>2</m:t>
                        </m:r>
                        <m:r>
                          <a:rPr lang="en-GB" i="1">
                            <a:latin typeface="Cambria Math"/>
                          </a:rPr>
                          <m:t>𝑎</m:t>
                        </m:r>
                      </m:e>
                      <m:sub>
                        <m:r>
                          <a:rPr lang="en-GB" b="0" i="1" smtClean="0">
                            <a:latin typeface="Cambria Math"/>
                          </a:rPr>
                          <m:t>21</m:t>
                        </m:r>
                      </m:sub>
                    </m:sSub>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2</m:t>
                        </m:r>
                      </m:sub>
                    </m:sSub>
                    <m:r>
                      <a:rPr lang="en-GB" b="0" i="1" smtClean="0">
                        <a:latin typeface="Cambria Math"/>
                      </a:rPr>
                      <m:t>=</m:t>
                    </m:r>
                    <m:sSub>
                      <m:sSubPr>
                        <m:ctrlPr>
                          <a:rPr lang="en-GB" i="1">
                            <a:latin typeface="Cambria Math"/>
                          </a:rPr>
                        </m:ctrlPr>
                      </m:sSubPr>
                      <m:e>
                        <m:r>
                          <a:rPr lang="en-GB" b="0" i="1" smtClean="0">
                            <a:latin typeface="Cambria Math"/>
                          </a:rPr>
                          <m:t>2</m:t>
                        </m:r>
                        <m:r>
                          <a:rPr lang="en-GB" i="1">
                            <a:latin typeface="Cambria Math"/>
                          </a:rPr>
                          <m:t>𝑎</m:t>
                        </m:r>
                      </m:e>
                      <m:sub>
                        <m:r>
                          <a:rPr lang="en-GB" i="1">
                            <a:latin typeface="Cambria Math"/>
                          </a:rPr>
                          <m:t>11</m:t>
                        </m:r>
                      </m:sub>
                    </m:sSub>
                    <m:sSub>
                      <m:sSubPr>
                        <m:ctrlPr>
                          <a:rPr lang="en-GB" i="1">
                            <a:latin typeface="Cambria Math"/>
                          </a:rPr>
                        </m:ctrlPr>
                      </m:sSubPr>
                      <m:e>
                        <m:r>
                          <a:rPr lang="en-GB" i="1">
                            <a:latin typeface="Cambria Math"/>
                            <a:ea typeface="Cambria Math"/>
                          </a:rPr>
                          <m:t>𝛽</m:t>
                        </m:r>
                      </m:e>
                      <m:sub>
                        <m:r>
                          <a:rPr lang="en-GB" i="1">
                            <a:latin typeface="Cambria Math"/>
                          </a:rPr>
                          <m:t>1</m:t>
                        </m:r>
                      </m:sub>
                    </m:sSub>
                    <m:r>
                      <a:rPr lang="en-GB" i="1">
                        <a:latin typeface="Cambria Math"/>
                      </a:rPr>
                      <m:t>+</m:t>
                    </m:r>
                    <m:sSub>
                      <m:sSubPr>
                        <m:ctrlPr>
                          <a:rPr lang="en-GB" i="1">
                            <a:latin typeface="Cambria Math"/>
                          </a:rPr>
                        </m:ctrlPr>
                      </m:sSubPr>
                      <m:e>
                        <m:r>
                          <a:rPr lang="en-GB" b="0" i="1" smtClean="0">
                            <a:latin typeface="Cambria Math"/>
                          </a:rPr>
                          <m:t>2</m:t>
                        </m:r>
                        <m:r>
                          <a:rPr lang="en-GB" i="1">
                            <a:latin typeface="Cambria Math"/>
                          </a:rPr>
                          <m:t>𝑎</m:t>
                        </m:r>
                      </m:e>
                      <m:sub>
                        <m:r>
                          <a:rPr lang="en-GB" i="1">
                            <a:latin typeface="Cambria Math"/>
                          </a:rPr>
                          <m:t>12</m:t>
                        </m:r>
                      </m:sub>
                    </m:sSub>
                    <m:sSub>
                      <m:sSubPr>
                        <m:ctrlPr>
                          <a:rPr lang="en-GB" i="1">
                            <a:latin typeface="Cambria Math"/>
                          </a:rPr>
                        </m:ctrlPr>
                      </m:sSubPr>
                      <m:e>
                        <m:r>
                          <a:rPr lang="en-GB" i="1">
                            <a:latin typeface="Cambria Math"/>
                            <a:ea typeface="Cambria Math"/>
                          </a:rPr>
                          <m:t>𝛽</m:t>
                        </m:r>
                      </m:e>
                      <m:sub>
                        <m:r>
                          <a:rPr lang="en-GB" i="1">
                            <a:latin typeface="Cambria Math"/>
                            <a:ea typeface="Cambria Math"/>
                          </a:rPr>
                          <m:t>2</m:t>
                        </m:r>
                      </m:sub>
                    </m:sSub>
                  </m:oMath>
                </a14:m>
                <a:endParaRPr lang="en-GB" dirty="0" smtClean="0"/>
              </a:p>
              <a:p>
                <a:r>
                  <a:rPr lang="en-GB" dirty="0"/>
                  <a:t>Derivative with respect to </a:t>
                </a:r>
                <a14:m>
                  <m:oMath xmlns:m="http://schemas.openxmlformats.org/officeDocument/2006/math">
                    <m:sSub>
                      <m:sSubPr>
                        <m:ctrlPr>
                          <a:rPr lang="en-GB" i="1">
                            <a:latin typeface="Cambria Math"/>
                          </a:rPr>
                        </m:ctrlPr>
                      </m:sSubPr>
                      <m:e>
                        <m:r>
                          <a:rPr lang="en-GB" i="1">
                            <a:latin typeface="Cambria Math"/>
                            <a:ea typeface="Cambria Math"/>
                          </a:rPr>
                          <m:t>𝛽</m:t>
                        </m:r>
                      </m:e>
                      <m:sub>
                        <m:r>
                          <a:rPr lang="en-GB" b="0" i="1" smtClean="0">
                            <a:latin typeface="Cambria Math"/>
                          </a:rPr>
                          <m:t>2</m:t>
                        </m:r>
                      </m:sub>
                    </m:sSub>
                  </m:oMath>
                </a14:m>
                <a:r>
                  <a:rPr lang="en-GB" dirty="0"/>
                  <a:t>:</a:t>
                </a:r>
                <a:r>
                  <a:rPr lang="en-GB" dirty="0" smtClean="0"/>
                  <a:t>  </a:t>
                </a:r>
                <a14:m>
                  <m:oMath xmlns:m="http://schemas.openxmlformats.org/officeDocument/2006/math">
                    <m:sSub>
                      <m:sSubPr>
                        <m:ctrlPr>
                          <a:rPr lang="en-GB" i="1">
                            <a:latin typeface="Cambria Math"/>
                          </a:rPr>
                        </m:ctrlPr>
                      </m:sSubPr>
                      <m:e>
                        <m:r>
                          <a:rPr lang="en-GB" i="1">
                            <a:latin typeface="Cambria Math"/>
                          </a:rPr>
                          <m:t>2</m:t>
                        </m:r>
                        <m:r>
                          <a:rPr lang="en-GB" i="1">
                            <a:latin typeface="Cambria Math"/>
                          </a:rPr>
                          <m:t>𝑎</m:t>
                        </m:r>
                      </m:e>
                      <m:sub>
                        <m:r>
                          <a:rPr lang="en-GB" b="0" i="1" smtClean="0">
                            <a:latin typeface="Cambria Math"/>
                          </a:rPr>
                          <m:t>22</m:t>
                        </m:r>
                      </m:sub>
                    </m:sSub>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2</m:t>
                        </m:r>
                      </m:sub>
                    </m:sSub>
                    <m:r>
                      <a:rPr lang="en-GB" i="1">
                        <a:latin typeface="Cambria Math"/>
                      </a:rPr>
                      <m:t>+</m:t>
                    </m:r>
                    <m:sSub>
                      <m:sSubPr>
                        <m:ctrlPr>
                          <a:rPr lang="en-GB" i="1">
                            <a:latin typeface="Cambria Math"/>
                          </a:rPr>
                        </m:ctrlPr>
                      </m:sSubPr>
                      <m:e>
                        <m:r>
                          <a:rPr lang="en-GB" i="1">
                            <a:latin typeface="Cambria Math"/>
                          </a:rPr>
                          <m:t>2</m:t>
                        </m:r>
                        <m:r>
                          <a:rPr lang="en-GB" i="1">
                            <a:latin typeface="Cambria Math"/>
                          </a:rPr>
                          <m:t>𝑎</m:t>
                        </m:r>
                      </m:e>
                      <m:sub>
                        <m:r>
                          <a:rPr lang="en-GB" i="1">
                            <a:latin typeface="Cambria Math"/>
                          </a:rPr>
                          <m:t>21</m:t>
                        </m:r>
                      </m:sub>
                    </m:sSub>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1</m:t>
                        </m:r>
                      </m:sub>
                    </m:sSub>
                    <m:r>
                      <a:rPr lang="en-GB" b="0" i="1" smtClean="0">
                        <a:latin typeface="Cambria Math"/>
                        <a:ea typeface="Cambria Math"/>
                      </a:rPr>
                      <m:t>=</m:t>
                    </m:r>
                    <m:sSub>
                      <m:sSubPr>
                        <m:ctrlPr>
                          <a:rPr lang="en-GB" i="1">
                            <a:latin typeface="Cambria Math"/>
                          </a:rPr>
                        </m:ctrlPr>
                      </m:sSubPr>
                      <m:e>
                        <m:r>
                          <a:rPr lang="en-GB" b="0" i="1" smtClean="0">
                            <a:latin typeface="Cambria Math"/>
                          </a:rPr>
                          <m:t>2</m:t>
                        </m:r>
                        <m:r>
                          <a:rPr lang="en-GB" i="1">
                            <a:latin typeface="Cambria Math"/>
                          </a:rPr>
                          <m:t>𝑎</m:t>
                        </m:r>
                      </m:e>
                      <m:sub>
                        <m:r>
                          <a:rPr lang="en-GB" i="1">
                            <a:latin typeface="Cambria Math"/>
                          </a:rPr>
                          <m:t>21</m:t>
                        </m:r>
                      </m:sub>
                    </m:sSub>
                    <m:sSub>
                      <m:sSubPr>
                        <m:ctrlPr>
                          <a:rPr lang="en-GB" i="1">
                            <a:latin typeface="Cambria Math"/>
                          </a:rPr>
                        </m:ctrlPr>
                      </m:sSubPr>
                      <m:e>
                        <m:r>
                          <a:rPr lang="en-GB" i="1">
                            <a:latin typeface="Cambria Math"/>
                            <a:ea typeface="Cambria Math"/>
                          </a:rPr>
                          <m:t>𝛽</m:t>
                        </m:r>
                      </m:e>
                      <m:sub>
                        <m:r>
                          <a:rPr lang="en-GB" i="1">
                            <a:latin typeface="Cambria Math"/>
                          </a:rPr>
                          <m:t>1</m:t>
                        </m:r>
                      </m:sub>
                    </m:sSub>
                    <m:r>
                      <a:rPr lang="en-GB" i="1">
                        <a:latin typeface="Cambria Math"/>
                      </a:rPr>
                      <m:t>+</m:t>
                    </m:r>
                    <m:sSub>
                      <m:sSubPr>
                        <m:ctrlPr>
                          <a:rPr lang="en-GB" i="1">
                            <a:latin typeface="Cambria Math"/>
                          </a:rPr>
                        </m:ctrlPr>
                      </m:sSubPr>
                      <m:e>
                        <m:r>
                          <a:rPr lang="en-GB" b="0" i="1" smtClean="0">
                            <a:latin typeface="Cambria Math"/>
                          </a:rPr>
                          <m:t>2</m:t>
                        </m:r>
                        <m:r>
                          <a:rPr lang="en-GB" i="1">
                            <a:latin typeface="Cambria Math"/>
                          </a:rPr>
                          <m:t>𝑎</m:t>
                        </m:r>
                      </m:e>
                      <m:sub>
                        <m:r>
                          <a:rPr lang="en-GB" i="1">
                            <a:latin typeface="Cambria Math"/>
                          </a:rPr>
                          <m:t>22</m:t>
                        </m:r>
                      </m:sub>
                    </m:sSub>
                    <m:sSub>
                      <m:sSubPr>
                        <m:ctrlPr>
                          <a:rPr lang="en-GB" i="1">
                            <a:latin typeface="Cambria Math"/>
                          </a:rPr>
                        </m:ctrlPr>
                      </m:sSubPr>
                      <m:e>
                        <m:r>
                          <a:rPr lang="en-GB" i="1">
                            <a:latin typeface="Cambria Math"/>
                            <a:ea typeface="Cambria Math"/>
                          </a:rPr>
                          <m:t>𝛽</m:t>
                        </m:r>
                      </m:e>
                      <m:sub>
                        <m:r>
                          <a:rPr lang="en-GB" i="1">
                            <a:latin typeface="Cambria Math"/>
                            <a:ea typeface="Cambria Math"/>
                          </a:rPr>
                          <m:t>2</m:t>
                        </m:r>
                      </m:sub>
                    </m:sSub>
                  </m:oMath>
                </a14:m>
                <a:endParaRPr lang="en-GB" dirty="0"/>
              </a:p>
            </p:txBody>
          </p:sp>
        </mc:Choice>
        <mc:Fallback>
          <p:sp>
            <p:nvSpPr>
              <p:cNvPr id="19" name="TextBox 18"/>
              <p:cNvSpPr txBox="1">
                <a:spLocks noRot="1" noChangeAspect="1" noMove="1" noResize="1" noEditPoints="1" noAdjustHandles="1" noChangeArrowheads="1" noChangeShapeType="1" noTextEdit="1"/>
              </p:cNvSpPr>
              <p:nvPr/>
            </p:nvSpPr>
            <p:spPr>
              <a:xfrm>
                <a:off x="1547664" y="5229200"/>
                <a:ext cx="7051920" cy="646331"/>
              </a:xfrm>
              <a:prstGeom prst="rect">
                <a:avLst/>
              </a:prstGeom>
              <a:blipFill rotWithShape="1">
                <a:blip r:embed="rId14"/>
                <a:stretch>
                  <a:fillRect l="-778" t="-4717"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142206" y="5090700"/>
                <a:ext cx="1296144" cy="276999"/>
              </a:xfrm>
              <a:prstGeom prst="rect">
                <a:avLst/>
              </a:prstGeom>
              <a:noFill/>
            </p:spPr>
            <p:txBody>
              <a:bodyPr wrap="square" rtlCol="0">
                <a:spAutoFit/>
              </a:bodyPr>
              <a:lstStyle/>
              <a:p>
                <a14:m>
                  <m:oMath xmlns:m="http://schemas.openxmlformats.org/officeDocument/2006/math">
                    <m:r>
                      <a:rPr lang="en-GB" sz="1200" b="1" i="1" dirty="0" smtClean="0">
                        <a:latin typeface="Cambria Math"/>
                      </a:rPr>
                      <m:t>𝑨</m:t>
                    </m:r>
                  </m:oMath>
                </a14:m>
                <a:r>
                  <a:rPr lang="en-GB" sz="1200" dirty="0" smtClean="0"/>
                  <a:t> is symmetrical</a:t>
                </a:r>
                <a:endParaRPr lang="en-GB" sz="1200" dirty="0"/>
              </a:p>
            </p:txBody>
          </p:sp>
        </mc:Choice>
        <mc:Fallback xmlns="">
          <p:sp>
            <p:nvSpPr>
              <p:cNvPr id="5" name="TextBox 4"/>
              <p:cNvSpPr txBox="1">
                <a:spLocks noRot="1" noChangeAspect="1" noMove="1" noResize="1" noEditPoints="1" noAdjustHandles="1" noChangeArrowheads="1" noChangeShapeType="1" noTextEdit="1"/>
              </p:cNvSpPr>
              <p:nvPr/>
            </p:nvSpPr>
            <p:spPr>
              <a:xfrm>
                <a:off x="6142206" y="5090700"/>
                <a:ext cx="1296144" cy="276999"/>
              </a:xfrm>
              <a:prstGeom prst="rect">
                <a:avLst/>
              </a:prstGeom>
              <a:blipFill rotWithShape="1">
                <a:blip r:embed="rId15"/>
                <a:stretch>
                  <a:fillRect b="-15217"/>
                </a:stretch>
              </a:blipFill>
            </p:spPr>
            <p:txBody>
              <a:bodyPr/>
              <a:lstStyle/>
              <a:p>
                <a:r>
                  <a:rPr lang="en-GB">
                    <a:noFill/>
                  </a:rPr>
                  <a:t> </a:t>
                </a:r>
              </a:p>
            </p:txBody>
          </p:sp>
        </mc:Fallback>
      </mc:AlternateContent>
      <p:sp>
        <p:nvSpPr>
          <p:cNvPr id="7" name="Oval 6"/>
          <p:cNvSpPr/>
          <p:nvPr/>
        </p:nvSpPr>
        <p:spPr>
          <a:xfrm>
            <a:off x="6142206" y="5332566"/>
            <a:ext cx="229994" cy="184666"/>
          </a:xfrm>
          <a:prstGeom prst="ellipse">
            <a:avLst/>
          </a:prstGeom>
          <a:no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922737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Ordinary Least Squares Derived</a:t>
            </a:r>
            <a:endParaRPr lang="en-GB" sz="2400" dirty="0">
              <a:solidFill>
                <a:schemeClr val="bg1"/>
              </a:solidFill>
            </a:endParaRPr>
          </a:p>
        </p:txBody>
      </p:sp>
      <p:sp>
        <p:nvSpPr>
          <p:cNvPr id="13" name="TextBox 12"/>
          <p:cNvSpPr txBox="1"/>
          <p:nvPr/>
        </p:nvSpPr>
        <p:spPr>
          <a:xfrm>
            <a:off x="304392" y="908720"/>
            <a:ext cx="5256584" cy="369332"/>
          </a:xfrm>
          <a:prstGeom prst="rect">
            <a:avLst/>
          </a:prstGeom>
          <a:noFill/>
        </p:spPr>
        <p:txBody>
          <a:bodyPr wrap="square" rtlCol="0">
            <a:spAutoFit/>
          </a:bodyPr>
          <a:lstStyle/>
          <a:p>
            <a:r>
              <a:rPr lang="en-GB" dirty="0" smtClean="0"/>
              <a:t>Let’s differentiate it by parts:</a:t>
            </a:r>
            <a:endParaRPr lang="en-GB" dirty="0"/>
          </a:p>
        </p:txBody>
      </p:sp>
      <mc:AlternateContent xmlns:mc="http://schemas.openxmlformats.org/markup-compatibility/2006" xmlns:a14="http://schemas.microsoft.com/office/drawing/2010/main">
        <mc:Choice Requires="a14">
          <p:sp>
            <p:nvSpPr>
              <p:cNvPr id="21" name="Rectangle 20"/>
              <p:cNvSpPr/>
              <p:nvPr/>
            </p:nvSpPr>
            <p:spPr>
              <a:xfrm>
                <a:off x="1362291" y="1374317"/>
                <a:ext cx="4217821" cy="9025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rPr>
                        <m:t>𝑆</m:t>
                      </m:r>
                      <m:r>
                        <a:rPr lang="en-GB" b="0" i="1" smtClean="0">
                          <a:latin typeface="Cambria Math"/>
                        </a:rPr>
                        <m:t>=</m:t>
                      </m:r>
                      <m:nary>
                        <m:naryPr>
                          <m:chr m:val="∑"/>
                          <m:ctrlPr>
                            <a:rPr lang="en-GB" i="1">
                              <a:latin typeface="Cambria Math"/>
                            </a:rPr>
                          </m:ctrlPr>
                        </m:naryPr>
                        <m:sub>
                          <m:r>
                            <m:rPr>
                              <m:brk m:alnAt="23"/>
                            </m:rPr>
                            <a:rPr lang="en-GB" i="1">
                              <a:latin typeface="Cambria Math"/>
                            </a:rPr>
                            <m:t>𝑗</m:t>
                          </m:r>
                          <m:r>
                            <a:rPr lang="en-GB" i="1">
                              <a:latin typeface="Cambria Math"/>
                            </a:rPr>
                            <m:t>=1</m:t>
                          </m:r>
                        </m:sub>
                        <m:sup>
                          <m:r>
                            <a:rPr lang="en-GB" i="1">
                              <a:latin typeface="Cambria Math"/>
                            </a:rPr>
                            <m:t>𝐽</m:t>
                          </m:r>
                        </m:sup>
                        <m:e>
                          <m:sSup>
                            <m:sSupPr>
                              <m:ctrlPr>
                                <a:rPr lang="en-GB" i="1">
                                  <a:latin typeface="Cambria Math"/>
                                </a:rPr>
                              </m:ctrlPr>
                            </m:sSupPr>
                            <m:e>
                              <m:sSub>
                                <m:sSubPr>
                                  <m:ctrlPr>
                                    <a:rPr lang="en-GB" i="1">
                                      <a:latin typeface="Cambria Math"/>
                                    </a:rPr>
                                  </m:ctrlPr>
                                </m:sSubPr>
                                <m:e>
                                  <m:r>
                                    <a:rPr lang="en-GB" i="1">
                                      <a:latin typeface="Cambria Math"/>
                                    </a:rPr>
                                    <m:t>𝑒</m:t>
                                  </m:r>
                                </m:e>
                                <m:sub>
                                  <m:r>
                                    <a:rPr lang="en-GB" i="1">
                                      <a:latin typeface="Cambria Math"/>
                                    </a:rPr>
                                    <m:t>𝑗</m:t>
                                  </m:r>
                                </m:sub>
                              </m:sSub>
                            </m:e>
                            <m:sup>
                              <m:r>
                                <a:rPr lang="en-GB" i="1">
                                  <a:latin typeface="Cambria Math"/>
                                </a:rPr>
                                <m:t>2</m:t>
                              </m:r>
                            </m:sup>
                          </m:sSup>
                        </m:e>
                      </m:nary>
                      <m:r>
                        <a:rPr lang="en-GB" i="1" smtClean="0">
                          <a:latin typeface="Cambria Math"/>
                        </a:rPr>
                        <m:t>=</m:t>
                      </m:r>
                      <m:sSup>
                        <m:sSupPr>
                          <m:ctrlPr>
                            <a:rPr lang="en-GB" b="1" i="1">
                              <a:latin typeface="Cambria Math"/>
                              <a:ea typeface="Cambria Math"/>
                            </a:rPr>
                          </m:ctrlPr>
                        </m:sSupPr>
                        <m:e>
                          <m:r>
                            <a:rPr lang="en-GB" b="1" i="1">
                              <a:latin typeface="Cambria Math"/>
                              <a:ea typeface="Cambria Math"/>
                            </a:rPr>
                            <m:t>𝒚</m:t>
                          </m:r>
                        </m:e>
                        <m:sup>
                          <m:r>
                            <a:rPr lang="en-GB" b="1" i="1">
                              <a:latin typeface="Cambria Math"/>
                              <a:ea typeface="Cambria Math"/>
                            </a:rPr>
                            <m:t>𝑻</m:t>
                          </m:r>
                        </m:sup>
                      </m:sSup>
                      <m:r>
                        <a:rPr lang="en-GB" b="1" i="1">
                          <a:latin typeface="Cambria Math"/>
                        </a:rPr>
                        <m:t>𝒚</m:t>
                      </m:r>
                      <m:r>
                        <a:rPr lang="en-GB" b="1">
                          <a:latin typeface="Cambria Math"/>
                        </a:rPr>
                        <m:t>−</m:t>
                      </m:r>
                      <m:r>
                        <a:rPr lang="en-GB" b="1" i="1">
                          <a:latin typeface="Cambria Math"/>
                          <a:ea typeface="Cambria Math"/>
                        </a:rPr>
                        <m:t>𝟐</m:t>
                      </m:r>
                      <m:sSup>
                        <m:sSupPr>
                          <m:ctrlPr>
                            <a:rPr lang="en-GB" b="1" i="1">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a:latin typeface="Cambria Math"/>
                          <a:ea typeface="Cambria Math"/>
                        </a:rPr>
                        <m:t>𝐲</m:t>
                      </m:r>
                      <m:r>
                        <a:rPr lang="en-GB" b="1">
                          <a:latin typeface="Cambria Math"/>
                          <a:ea typeface="Cambria Math"/>
                        </a:rPr>
                        <m:t>+</m:t>
                      </m:r>
                      <m:sSup>
                        <m:sSupPr>
                          <m:ctrlPr>
                            <a:rPr lang="en-GB" b="1" i="1">
                              <a:latin typeface="Cambria Math"/>
                              <a:ea typeface="Cambria Math"/>
                            </a:rPr>
                          </m:ctrlPr>
                        </m:sSupPr>
                        <m:e>
                          <m:acc>
                            <m:accPr>
                              <m:chr m:val="̂"/>
                              <m:ctrlPr>
                                <a:rPr lang="en-GB" b="1" i="1">
                                  <a:latin typeface="Cambria Math"/>
                                  <a:ea typeface="Cambria Math"/>
                                </a:rPr>
                              </m:ctrlPr>
                            </m:accPr>
                            <m:e>
                              <m:r>
                                <a:rPr lang="en-GB" b="1" i="1">
                                  <a:latin typeface="Cambria Math"/>
                                  <a:ea typeface="Cambria Math"/>
                                </a:rPr>
                                <m:t>𝜷</m:t>
                              </m:r>
                            </m:e>
                          </m:acc>
                        </m:e>
                        <m:sup>
                          <m:r>
                            <a:rPr lang="en-GB" b="1" i="1">
                              <a:latin typeface="Cambria Math"/>
                              <a:ea typeface="Cambria Math"/>
                            </a:rPr>
                            <m:t>𝑻</m:t>
                          </m:r>
                        </m:sup>
                      </m:sSup>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i="1">
                          <a:latin typeface="Cambria Math"/>
                        </a:rPr>
                        <m:t>𝑿</m:t>
                      </m:r>
                      <m:acc>
                        <m:accPr>
                          <m:chr m:val="̂"/>
                          <m:ctrlPr>
                            <a:rPr lang="en-GB" b="1" i="1">
                              <a:latin typeface="Cambria Math"/>
                            </a:rPr>
                          </m:ctrlPr>
                        </m:accPr>
                        <m:e>
                          <m:r>
                            <a:rPr lang="en-GB" b="1" i="1">
                              <a:latin typeface="Cambria Math"/>
                              <a:ea typeface="Cambria Math"/>
                            </a:rPr>
                            <m:t>𝜷</m:t>
                          </m:r>
                        </m:e>
                      </m:acc>
                    </m:oMath>
                  </m:oMathPara>
                </a14:m>
                <a:endParaRPr lang="en-GB" dirty="0"/>
              </a:p>
            </p:txBody>
          </p:sp>
        </mc:Choice>
        <mc:Fallback xmlns="">
          <p:sp>
            <p:nvSpPr>
              <p:cNvPr id="21" name="Rectangle 20"/>
              <p:cNvSpPr>
                <a:spLocks noRot="1" noChangeAspect="1" noMove="1" noResize="1" noEditPoints="1" noAdjustHandles="1" noChangeArrowheads="1" noChangeShapeType="1" noTextEdit="1"/>
              </p:cNvSpPr>
              <p:nvPr/>
            </p:nvSpPr>
            <p:spPr>
              <a:xfrm>
                <a:off x="1362291" y="1374317"/>
                <a:ext cx="4217821" cy="902555"/>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263514" y="908720"/>
                <a:ext cx="1336070" cy="1501501"/>
              </a:xfrm>
              <a:prstGeom prst="rect">
                <a:avLst/>
              </a:prstGeom>
              <a:noFill/>
              <a:ln w="28575">
                <a:solidFill>
                  <a:srgbClr val="872123"/>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a:rPr>
                          </m:ctrlPr>
                        </m:fPr>
                        <m:num>
                          <m:r>
                            <a:rPr lang="en-GB" i="1" smtClean="0">
                              <a:latin typeface="Cambria Math"/>
                            </a:rPr>
                            <m:t>𝜕</m:t>
                          </m:r>
                          <m:r>
                            <a:rPr lang="en-GB" b="0" i="1" smtClean="0">
                              <a:latin typeface="Cambria Math"/>
                            </a:rPr>
                            <m:t>𝑆</m:t>
                          </m:r>
                        </m:num>
                        <m:den>
                          <m:r>
                            <a:rPr lang="en-GB" i="1" smtClean="0">
                              <a:latin typeface="Cambria Math"/>
                            </a:rPr>
                            <m:t>𝜕</m:t>
                          </m:r>
                          <m:r>
                            <a:rPr lang="en-GB" i="1" smtClean="0">
                              <a:latin typeface="Cambria Math"/>
                              <a:ea typeface="Cambria Math"/>
                            </a:rPr>
                            <m:t>𝛽</m:t>
                          </m:r>
                        </m:den>
                      </m:f>
                      <m:r>
                        <a:rPr lang="en-GB" b="0" i="1" smtClean="0">
                          <a:latin typeface="Cambria Math"/>
                        </a:rPr>
                        <m:t>=</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f>
                                  <m:fPr>
                                    <m:ctrlPr>
                                      <a:rPr lang="en-GB" i="1">
                                        <a:latin typeface="Cambria Math"/>
                                      </a:rPr>
                                    </m:ctrlPr>
                                  </m:fPr>
                                  <m:num>
                                    <m:r>
                                      <a:rPr lang="en-GB" i="1">
                                        <a:latin typeface="Cambria Math"/>
                                      </a:rPr>
                                      <m:t>𝜕</m:t>
                                    </m:r>
                                    <m:r>
                                      <a:rPr lang="en-GB" i="1">
                                        <a:latin typeface="Cambria Math"/>
                                      </a:rPr>
                                      <m:t>𝑆</m:t>
                                    </m:r>
                                  </m:num>
                                  <m:den>
                                    <m:r>
                                      <a:rPr lang="en-GB" i="1">
                                        <a:latin typeface="Cambria Math"/>
                                      </a:rPr>
                                      <m:t>𝜕</m:t>
                                    </m:r>
                                    <m:sSub>
                                      <m:sSubPr>
                                        <m:ctrlPr>
                                          <a:rPr lang="en-GB" i="1" smtClean="0">
                                            <a:latin typeface="Cambria Math"/>
                                          </a:rPr>
                                        </m:ctrlPr>
                                      </m:sSubPr>
                                      <m:e>
                                        <m:r>
                                          <a:rPr lang="en-GB" i="1">
                                            <a:latin typeface="Cambria Math"/>
                                            <a:ea typeface="Cambria Math"/>
                                          </a:rPr>
                                          <m:t>𝛽</m:t>
                                        </m:r>
                                      </m:e>
                                      <m:sub>
                                        <m:r>
                                          <a:rPr lang="en-GB" b="0" i="1" smtClean="0">
                                            <a:latin typeface="Cambria Math"/>
                                          </a:rPr>
                                          <m:t>1</m:t>
                                        </m:r>
                                      </m:sub>
                                    </m:sSub>
                                  </m:den>
                                </m:f>
                              </m:e>
                            </m:mr>
                            <m:mr>
                              <m:e>
                                <m:r>
                                  <a:rPr lang="en-GB" b="0" i="1" smtClean="0">
                                    <a:latin typeface="Cambria Math"/>
                                  </a:rPr>
                                  <m:t>⋮</m:t>
                                </m:r>
                              </m:e>
                            </m:mr>
                            <m:mr>
                              <m:e>
                                <m:f>
                                  <m:fPr>
                                    <m:ctrlPr>
                                      <a:rPr lang="en-GB" i="1">
                                        <a:latin typeface="Cambria Math"/>
                                      </a:rPr>
                                    </m:ctrlPr>
                                  </m:fPr>
                                  <m:num>
                                    <m:r>
                                      <a:rPr lang="en-GB" i="1">
                                        <a:latin typeface="Cambria Math"/>
                                      </a:rPr>
                                      <m:t>𝜕</m:t>
                                    </m:r>
                                    <m:r>
                                      <a:rPr lang="en-GB" i="1">
                                        <a:latin typeface="Cambria Math"/>
                                      </a:rPr>
                                      <m:t>𝑆</m:t>
                                    </m:r>
                                  </m:num>
                                  <m:den>
                                    <m:r>
                                      <a:rPr lang="en-GB" i="1">
                                        <a:latin typeface="Cambria Math"/>
                                      </a:rPr>
                                      <m:t>𝜕</m:t>
                                    </m:r>
                                    <m:sSub>
                                      <m:sSubPr>
                                        <m:ctrlPr>
                                          <a:rPr lang="en-GB" i="1">
                                            <a:latin typeface="Cambria Math"/>
                                          </a:rPr>
                                        </m:ctrlPr>
                                      </m:sSubPr>
                                      <m:e>
                                        <m:r>
                                          <a:rPr lang="en-GB" i="1">
                                            <a:latin typeface="Cambria Math"/>
                                            <a:ea typeface="Cambria Math"/>
                                          </a:rPr>
                                          <m:t>𝛽</m:t>
                                        </m:r>
                                      </m:e>
                                      <m:sub>
                                        <m:r>
                                          <a:rPr lang="en-GB" b="0" i="1" smtClean="0">
                                            <a:latin typeface="Cambria Math"/>
                                          </a:rPr>
                                          <m:t>𝐼</m:t>
                                        </m:r>
                                      </m:sub>
                                    </m:sSub>
                                  </m:den>
                                </m:f>
                              </m:e>
                            </m:mr>
                          </m:m>
                        </m:e>
                      </m:d>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7263514" y="908720"/>
                <a:ext cx="1336070" cy="1501501"/>
              </a:xfrm>
              <a:prstGeom prst="rect">
                <a:avLst/>
              </a:prstGeom>
              <a:blipFill rotWithShape="1">
                <a:blip r:embed="rId8"/>
                <a:stretch>
                  <a:fillRect/>
                </a:stretch>
              </a:blipFill>
              <a:ln w="28575">
                <a:solidFill>
                  <a:srgbClr val="872123"/>
                </a:solidFill>
              </a:ln>
            </p:spPr>
            <p:txBody>
              <a:bodyPr/>
              <a:lstStyle/>
              <a:p>
                <a:r>
                  <a:rPr lang="en-GB">
                    <a:noFill/>
                  </a:rPr>
                  <a:t> </a:t>
                </a:r>
              </a:p>
            </p:txBody>
          </p:sp>
        </mc:Fallback>
      </mc:AlternateContent>
      <p:sp>
        <p:nvSpPr>
          <p:cNvPr id="27" name="Right Brace 26"/>
          <p:cNvSpPr/>
          <p:nvPr/>
        </p:nvSpPr>
        <p:spPr>
          <a:xfrm rot="5400000">
            <a:off x="3831243" y="1618623"/>
            <a:ext cx="154516" cy="894949"/>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8" name="Right Brace 27"/>
          <p:cNvSpPr/>
          <p:nvPr/>
        </p:nvSpPr>
        <p:spPr>
          <a:xfrm rot="5400000">
            <a:off x="4911363" y="1618624"/>
            <a:ext cx="154516" cy="894949"/>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Right Brace 28"/>
          <p:cNvSpPr/>
          <p:nvPr/>
        </p:nvSpPr>
        <p:spPr>
          <a:xfrm rot="5400000">
            <a:off x="2974860" y="1842363"/>
            <a:ext cx="154518" cy="44747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p:cNvSpPr txBox="1"/>
          <p:nvPr/>
        </p:nvSpPr>
        <p:spPr>
          <a:xfrm>
            <a:off x="2687295" y="2225555"/>
            <a:ext cx="729648" cy="369332"/>
          </a:xfrm>
          <a:prstGeom prst="rect">
            <a:avLst/>
          </a:prstGeom>
          <a:noFill/>
        </p:spPr>
        <p:txBody>
          <a:bodyPr wrap="square" rtlCol="0">
            <a:spAutoFit/>
          </a:bodyPr>
          <a:lstStyle/>
          <a:p>
            <a:r>
              <a:rPr lang="en-GB" dirty="0" smtClean="0"/>
              <a:t>Part I</a:t>
            </a:r>
            <a:endParaRPr lang="en-GB" dirty="0"/>
          </a:p>
        </p:txBody>
      </p:sp>
      <p:sp>
        <p:nvSpPr>
          <p:cNvPr id="30" name="TextBox 29"/>
          <p:cNvSpPr txBox="1"/>
          <p:nvPr/>
        </p:nvSpPr>
        <p:spPr>
          <a:xfrm>
            <a:off x="3554320" y="2204864"/>
            <a:ext cx="729648" cy="369332"/>
          </a:xfrm>
          <a:prstGeom prst="rect">
            <a:avLst/>
          </a:prstGeom>
          <a:noFill/>
        </p:spPr>
        <p:txBody>
          <a:bodyPr wrap="square" rtlCol="0">
            <a:spAutoFit/>
          </a:bodyPr>
          <a:lstStyle/>
          <a:p>
            <a:r>
              <a:rPr lang="en-GB" dirty="0" smtClean="0"/>
              <a:t>Part II</a:t>
            </a:r>
            <a:endParaRPr lang="en-GB" dirty="0"/>
          </a:p>
        </p:txBody>
      </p:sp>
      <p:sp>
        <p:nvSpPr>
          <p:cNvPr id="31" name="TextBox 30"/>
          <p:cNvSpPr txBox="1"/>
          <p:nvPr/>
        </p:nvSpPr>
        <p:spPr>
          <a:xfrm>
            <a:off x="4634440" y="2204864"/>
            <a:ext cx="801656" cy="369332"/>
          </a:xfrm>
          <a:prstGeom prst="rect">
            <a:avLst/>
          </a:prstGeom>
          <a:noFill/>
        </p:spPr>
        <p:txBody>
          <a:bodyPr wrap="square" rtlCol="0">
            <a:spAutoFit/>
          </a:bodyPr>
          <a:lstStyle/>
          <a:p>
            <a:r>
              <a:rPr lang="en-GB" dirty="0" smtClean="0"/>
              <a:t>Part III</a:t>
            </a:r>
            <a:endParaRPr lang="en-GB" dirty="0"/>
          </a:p>
        </p:txBody>
      </p:sp>
      <p:sp>
        <p:nvSpPr>
          <p:cNvPr id="23" name="Rectangle 22"/>
          <p:cNvSpPr/>
          <p:nvPr/>
        </p:nvSpPr>
        <p:spPr>
          <a:xfrm>
            <a:off x="311743" y="2924944"/>
            <a:ext cx="2795958" cy="369332"/>
          </a:xfrm>
          <a:prstGeom prst="rect">
            <a:avLst/>
          </a:prstGeom>
        </p:spPr>
        <p:txBody>
          <a:bodyPr wrap="none">
            <a:spAutoFit/>
          </a:bodyPr>
          <a:lstStyle/>
          <a:p>
            <a:r>
              <a:rPr lang="en-GB" dirty="0" smtClean="0"/>
              <a:t>The total Derivative is thus: </a:t>
            </a:r>
            <a:endParaRPr lang="en-GB" dirty="0"/>
          </a:p>
        </p:txBody>
      </p:sp>
      <mc:AlternateContent xmlns:mc="http://schemas.openxmlformats.org/markup-compatibility/2006" xmlns:a14="http://schemas.microsoft.com/office/drawing/2010/main">
        <mc:Choice Requires="a14">
          <p:sp>
            <p:nvSpPr>
              <p:cNvPr id="25" name="Rectangle 24"/>
              <p:cNvSpPr/>
              <p:nvPr/>
            </p:nvSpPr>
            <p:spPr>
              <a:xfrm>
                <a:off x="3107701" y="2924944"/>
                <a:ext cx="1625638" cy="3742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1" i="1">
                          <a:latin typeface="Cambria Math"/>
                          <a:ea typeface="Cambria Math"/>
                        </a:rPr>
                        <m:t>𝟐</m:t>
                      </m:r>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i="1">
                          <a:latin typeface="Cambria Math"/>
                          <a:ea typeface="Cambria Math"/>
                        </a:rPr>
                        <m:t>𝑿</m:t>
                      </m:r>
                      <m:r>
                        <a:rPr lang="en-GB" b="1">
                          <a:latin typeface="Cambria Math"/>
                        </a:rPr>
                        <m:t>−</m:t>
                      </m:r>
                      <m:r>
                        <a:rPr lang="en-GB" b="1" i="1">
                          <a:latin typeface="Cambria Math"/>
                          <a:ea typeface="Cambria Math"/>
                        </a:rPr>
                        <m:t>𝟐</m:t>
                      </m:r>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a:latin typeface="Cambria Math"/>
                          <a:ea typeface="Cambria Math"/>
                        </a:rPr>
                        <m:t>𝐲</m:t>
                      </m:r>
                    </m:oMath>
                  </m:oMathPara>
                </a14:m>
                <a:endParaRPr lang="en-GB" dirty="0"/>
              </a:p>
            </p:txBody>
          </p:sp>
        </mc:Choice>
        <mc:Fallback xmlns="">
          <p:sp>
            <p:nvSpPr>
              <p:cNvPr id="25" name="Rectangle 24"/>
              <p:cNvSpPr>
                <a:spLocks noRot="1" noChangeAspect="1" noMove="1" noResize="1" noEditPoints="1" noAdjustHandles="1" noChangeArrowheads="1" noChangeShapeType="1" noTextEdit="1"/>
              </p:cNvSpPr>
              <p:nvPr/>
            </p:nvSpPr>
            <p:spPr>
              <a:xfrm>
                <a:off x="3107701" y="2924944"/>
                <a:ext cx="1625638" cy="374270"/>
              </a:xfrm>
              <a:prstGeom prst="rect">
                <a:avLst/>
              </a:prstGeom>
              <a:blipFill rotWithShape="1">
                <a:blip r:embed="rId9"/>
                <a:stretch>
                  <a:fillRect b="-6557"/>
                </a:stretch>
              </a:blipFill>
            </p:spPr>
            <p:txBody>
              <a:bodyPr/>
              <a:lstStyle/>
              <a:p>
                <a:r>
                  <a:rPr lang="en-GB">
                    <a:noFill/>
                  </a:rPr>
                  <a:t> </a:t>
                </a:r>
              </a:p>
            </p:txBody>
          </p:sp>
        </mc:Fallback>
      </mc:AlternateContent>
      <p:sp>
        <p:nvSpPr>
          <p:cNvPr id="26" name="Right Arrow 25"/>
          <p:cNvSpPr/>
          <p:nvPr/>
        </p:nvSpPr>
        <p:spPr>
          <a:xfrm>
            <a:off x="1835696" y="4149080"/>
            <a:ext cx="504056" cy="247382"/>
          </a:xfrm>
          <a:prstGeom prst="rightArrow">
            <a:avLst/>
          </a:prstGeom>
          <a:solidFill>
            <a:schemeClr val="accent2">
              <a:lumMod val="75000"/>
            </a:schemeClr>
          </a:solid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2" name="Rectangle 31"/>
              <p:cNvSpPr/>
              <p:nvPr/>
            </p:nvSpPr>
            <p:spPr>
              <a:xfrm>
                <a:off x="2586322" y="4077072"/>
                <a:ext cx="2221955" cy="3742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ea typeface="Cambria Math"/>
                        </a:rPr>
                        <m:t>𝟐</m:t>
                      </m:r>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i="1">
                          <a:latin typeface="Cambria Math"/>
                          <a:ea typeface="Cambria Math"/>
                        </a:rPr>
                        <m:t>𝑿</m:t>
                      </m:r>
                      <m:r>
                        <a:rPr lang="en-GB" b="1" i="1">
                          <a:latin typeface="Cambria Math"/>
                          <a:ea typeface="Cambria Math"/>
                        </a:rPr>
                        <m:t>𝜷</m:t>
                      </m:r>
                      <m:r>
                        <a:rPr lang="en-GB" b="1">
                          <a:latin typeface="Cambria Math"/>
                        </a:rPr>
                        <m:t>−</m:t>
                      </m:r>
                      <m:r>
                        <a:rPr lang="en-GB" b="1" i="1">
                          <a:latin typeface="Cambria Math"/>
                          <a:ea typeface="Cambria Math"/>
                        </a:rPr>
                        <m:t>𝟐</m:t>
                      </m:r>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a:latin typeface="Cambria Math"/>
                          <a:ea typeface="Cambria Math"/>
                        </a:rPr>
                        <m:t>𝐲</m:t>
                      </m:r>
                      <m:r>
                        <a:rPr lang="en-GB" b="1" i="0" smtClean="0">
                          <a:latin typeface="Cambria Math"/>
                          <a:ea typeface="Cambria Math"/>
                        </a:rPr>
                        <m:t>=</m:t>
                      </m:r>
                      <m:r>
                        <a:rPr lang="en-GB" b="1" i="0" smtClean="0">
                          <a:latin typeface="Cambria Math"/>
                          <a:ea typeface="Cambria Math"/>
                        </a:rPr>
                        <m:t>𝟎</m:t>
                      </m:r>
                    </m:oMath>
                  </m:oMathPara>
                </a14:m>
                <a:endParaRPr lang="en-GB" dirty="0"/>
              </a:p>
            </p:txBody>
          </p:sp>
        </mc:Choice>
        <mc:Fallback xmlns="">
          <p:sp>
            <p:nvSpPr>
              <p:cNvPr id="32" name="Rectangle 31"/>
              <p:cNvSpPr>
                <a:spLocks noRot="1" noChangeAspect="1" noMove="1" noResize="1" noEditPoints="1" noAdjustHandles="1" noChangeArrowheads="1" noChangeShapeType="1" noTextEdit="1"/>
              </p:cNvSpPr>
              <p:nvPr/>
            </p:nvSpPr>
            <p:spPr>
              <a:xfrm>
                <a:off x="2586322" y="4077072"/>
                <a:ext cx="2221955" cy="374270"/>
              </a:xfrm>
              <a:prstGeom prst="rect">
                <a:avLst/>
              </a:prstGeom>
              <a:blipFill rotWithShape="1">
                <a:blip r:embed="rId10"/>
                <a:stretch>
                  <a:fillRect b="-131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3411692" y="4452024"/>
                <a:ext cx="1808380" cy="3742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ea typeface="Cambria Math"/>
                        </a:rPr>
                        <m:t>𝟐</m:t>
                      </m:r>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i="1">
                          <a:latin typeface="Cambria Math"/>
                          <a:ea typeface="Cambria Math"/>
                        </a:rPr>
                        <m:t>𝑿</m:t>
                      </m:r>
                      <m:r>
                        <a:rPr lang="en-GB" b="1" i="1">
                          <a:latin typeface="Cambria Math"/>
                          <a:ea typeface="Cambria Math"/>
                        </a:rPr>
                        <m:t>𝜷</m:t>
                      </m:r>
                      <m:r>
                        <a:rPr lang="en-GB" b="1" i="0" smtClean="0">
                          <a:latin typeface="Cambria Math"/>
                        </a:rPr>
                        <m:t>=</m:t>
                      </m:r>
                      <m:r>
                        <a:rPr lang="en-GB" b="1" i="1">
                          <a:latin typeface="Cambria Math"/>
                          <a:ea typeface="Cambria Math"/>
                        </a:rPr>
                        <m:t>𝟐</m:t>
                      </m:r>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a:latin typeface="Cambria Math"/>
                          <a:ea typeface="Cambria Math"/>
                        </a:rPr>
                        <m:t>𝐲</m:t>
                      </m:r>
                    </m:oMath>
                  </m:oMathPara>
                </a14:m>
                <a:endParaRPr lang="en-GB" dirty="0"/>
              </a:p>
            </p:txBody>
          </p:sp>
        </mc:Choice>
        <mc:Fallback xmlns="">
          <p:sp>
            <p:nvSpPr>
              <p:cNvPr id="33" name="Rectangle 32"/>
              <p:cNvSpPr>
                <a:spLocks noRot="1" noChangeAspect="1" noMove="1" noResize="1" noEditPoints="1" noAdjustHandles="1" noChangeArrowheads="1" noChangeShapeType="1" noTextEdit="1"/>
              </p:cNvSpPr>
              <p:nvPr/>
            </p:nvSpPr>
            <p:spPr>
              <a:xfrm>
                <a:off x="3411692" y="4452024"/>
                <a:ext cx="1808380" cy="374270"/>
              </a:xfrm>
              <a:prstGeom prst="rect">
                <a:avLst/>
              </a:prstGeom>
              <a:blipFill rotWithShape="1">
                <a:blip r:embed="rId11"/>
                <a:stretch>
                  <a:fillRect b="-112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3982757" y="4840964"/>
                <a:ext cx="1957395" cy="3842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GB" b="1" i="1" smtClean="0">
                              <a:latin typeface="Cambria Math"/>
                              <a:ea typeface="Cambria Math"/>
                            </a:rPr>
                          </m:ctrlPr>
                        </m:accPr>
                        <m:e>
                          <m:r>
                            <a:rPr lang="en-GB" b="1" i="1">
                              <a:latin typeface="Cambria Math"/>
                              <a:ea typeface="Cambria Math"/>
                            </a:rPr>
                            <m:t>𝜷</m:t>
                          </m:r>
                        </m:e>
                      </m:acc>
                      <m:r>
                        <a:rPr lang="en-GB" b="1" i="0" smtClean="0">
                          <a:latin typeface="Cambria Math"/>
                        </a:rPr>
                        <m:t>=</m:t>
                      </m:r>
                      <m:sSup>
                        <m:sSupPr>
                          <m:ctrlPr>
                            <a:rPr lang="en-GB" b="1" i="1">
                              <a:latin typeface="Cambria Math"/>
                              <a:ea typeface="Cambria Math"/>
                            </a:rPr>
                          </m:ctrlPr>
                        </m:sSupPr>
                        <m:e>
                          <m:sSup>
                            <m:sSupPr>
                              <m:ctrlPr>
                                <a:rPr lang="en-GB" b="1" i="1" smtClean="0">
                                  <a:latin typeface="Cambria Math"/>
                                  <a:ea typeface="Cambria Math"/>
                                </a:rPr>
                              </m:ctrlPr>
                            </m:sSupPr>
                            <m:e>
                              <m:r>
                                <a:rPr lang="en-GB" b="1" i="1">
                                  <a:latin typeface="Cambria Math"/>
                                  <a:ea typeface="Cambria Math"/>
                                </a:rPr>
                                <m:t>(</m:t>
                              </m:r>
                              <m:sSup>
                                <m:sSupPr>
                                  <m:ctrlPr>
                                    <a:rPr lang="en-GB" b="1" i="1">
                                      <a:latin typeface="Cambria Math"/>
                                      <a:ea typeface="Cambria Math"/>
                                    </a:rPr>
                                  </m:ctrlPr>
                                </m:sSupPr>
                                <m:e>
                                  <m:r>
                                    <a:rPr lang="en-GB" b="1" i="1">
                                      <a:latin typeface="Cambria Math"/>
                                      <a:ea typeface="Cambria Math"/>
                                    </a:rPr>
                                    <m:t>𝑿</m:t>
                                  </m:r>
                                </m:e>
                                <m:sup>
                                  <m:r>
                                    <a:rPr lang="en-GB" b="1" i="1">
                                      <a:latin typeface="Cambria Math"/>
                                      <a:ea typeface="Cambria Math"/>
                                    </a:rPr>
                                    <m:t>𝑻</m:t>
                                  </m:r>
                                </m:sup>
                              </m:sSup>
                              <m:r>
                                <a:rPr lang="en-GB" b="1" i="1">
                                  <a:latin typeface="Cambria Math"/>
                                  <a:ea typeface="Cambria Math"/>
                                </a:rPr>
                                <m:t>𝑿</m:t>
                              </m:r>
                              <m:r>
                                <a:rPr lang="en-GB" b="1" i="1">
                                  <a:latin typeface="Cambria Math"/>
                                  <a:ea typeface="Cambria Math"/>
                                </a:rPr>
                                <m:t>)</m:t>
                              </m:r>
                            </m:e>
                            <m:sup>
                              <m:r>
                                <a:rPr lang="en-GB" b="1" i="1" smtClean="0">
                                  <a:latin typeface="Cambria Math"/>
                                  <a:ea typeface="Cambria Math"/>
                                </a:rPr>
                                <m:t>−</m:t>
                              </m:r>
                              <m:r>
                                <a:rPr lang="en-GB" b="1" i="1" smtClean="0">
                                  <a:latin typeface="Cambria Math"/>
                                  <a:ea typeface="Cambria Math"/>
                                </a:rPr>
                                <m:t>𝟏</m:t>
                              </m:r>
                            </m:sup>
                          </m:sSup>
                          <m:r>
                            <a:rPr lang="en-GB" b="1" i="1">
                              <a:latin typeface="Cambria Math"/>
                              <a:ea typeface="Cambria Math"/>
                            </a:rPr>
                            <m:t>𝑿</m:t>
                          </m:r>
                        </m:e>
                        <m:sup>
                          <m:r>
                            <a:rPr lang="en-GB" b="1" i="1">
                              <a:latin typeface="Cambria Math"/>
                              <a:ea typeface="Cambria Math"/>
                            </a:rPr>
                            <m:t>𝑻</m:t>
                          </m:r>
                        </m:sup>
                      </m:sSup>
                      <m:r>
                        <a:rPr lang="en-GB" b="1">
                          <a:latin typeface="Cambria Math"/>
                          <a:ea typeface="Cambria Math"/>
                        </a:rPr>
                        <m:t>𝐲</m:t>
                      </m:r>
                    </m:oMath>
                  </m:oMathPara>
                </a14:m>
                <a:endParaRPr lang="en-GB" dirty="0"/>
              </a:p>
            </p:txBody>
          </p:sp>
        </mc:Choice>
        <mc:Fallback xmlns="">
          <p:sp>
            <p:nvSpPr>
              <p:cNvPr id="34" name="Rectangle 33"/>
              <p:cNvSpPr>
                <a:spLocks noRot="1" noChangeAspect="1" noMove="1" noResize="1" noEditPoints="1" noAdjustHandles="1" noChangeArrowheads="1" noChangeShapeType="1" noTextEdit="1"/>
              </p:cNvSpPr>
              <p:nvPr/>
            </p:nvSpPr>
            <p:spPr>
              <a:xfrm>
                <a:off x="3982757" y="4840964"/>
                <a:ext cx="1957395" cy="384208"/>
              </a:xfrm>
              <a:prstGeom prst="rect">
                <a:avLst/>
              </a:prstGeom>
              <a:blipFill rotWithShape="1">
                <a:blip r:embed="rId12"/>
                <a:stretch>
                  <a:fillRect t="-1587" b="-12698"/>
                </a:stretch>
              </a:blipFill>
            </p:spPr>
            <p:txBody>
              <a:bodyPr/>
              <a:lstStyle/>
              <a:p>
                <a:r>
                  <a:rPr lang="en-GB">
                    <a:noFill/>
                  </a:rPr>
                  <a:t> </a:t>
                </a:r>
              </a:p>
            </p:txBody>
          </p:sp>
        </mc:Fallback>
      </mc:AlternateContent>
      <p:sp>
        <p:nvSpPr>
          <p:cNvPr id="35" name="Rectangle 34"/>
          <p:cNvSpPr/>
          <p:nvPr/>
        </p:nvSpPr>
        <p:spPr>
          <a:xfrm>
            <a:off x="323528" y="3419708"/>
            <a:ext cx="5718489" cy="369332"/>
          </a:xfrm>
          <a:prstGeom prst="rect">
            <a:avLst/>
          </a:prstGeom>
        </p:spPr>
        <p:txBody>
          <a:bodyPr wrap="none">
            <a:spAutoFit/>
          </a:bodyPr>
          <a:lstStyle/>
          <a:p>
            <a:r>
              <a:rPr lang="en-GB" dirty="0" smtClean="0"/>
              <a:t>To find the minimum we have to set the derivative to zero: </a:t>
            </a:r>
            <a:endParaRPr lang="en-GB" dirty="0"/>
          </a:p>
        </p:txBody>
      </p:sp>
      <p:sp>
        <p:nvSpPr>
          <p:cNvPr id="9" name="TextBox 8"/>
          <p:cNvSpPr txBox="1"/>
          <p:nvPr/>
        </p:nvSpPr>
        <p:spPr>
          <a:xfrm>
            <a:off x="395536" y="5589240"/>
            <a:ext cx="8640960" cy="646331"/>
          </a:xfrm>
          <a:prstGeom prst="rect">
            <a:avLst/>
          </a:prstGeom>
          <a:noFill/>
        </p:spPr>
        <p:txBody>
          <a:bodyPr wrap="square" rtlCol="0">
            <a:spAutoFit/>
          </a:bodyPr>
          <a:lstStyle/>
          <a:p>
            <a:r>
              <a:rPr lang="en-GB" b="1" dirty="0" smtClean="0"/>
              <a:t>Note:</a:t>
            </a:r>
            <a:r>
              <a:rPr lang="en-GB" dirty="0" smtClean="0"/>
              <a:t> taking the inverse is </a:t>
            </a:r>
            <a:r>
              <a:rPr lang="en-GB" dirty="0"/>
              <a:t>o</a:t>
            </a:r>
            <a:r>
              <a:rPr lang="en-GB" dirty="0" smtClean="0"/>
              <a:t>nly possible if there are no two linearly dependent columns in the matrix. Hence, you have to take care not to put for instance the same </a:t>
            </a:r>
            <a:r>
              <a:rPr lang="en-GB" dirty="0" err="1" smtClean="0"/>
              <a:t>regressor</a:t>
            </a:r>
            <a:r>
              <a:rPr lang="en-GB" dirty="0" smtClean="0"/>
              <a:t> twice.</a:t>
            </a:r>
            <a:endParaRPr lang="en-GB" dirty="0"/>
          </a:p>
        </p:txBody>
      </p:sp>
    </p:spTree>
    <p:extLst>
      <p:ext uri="{BB962C8B-B14F-4D97-AF65-F5344CB8AC3E}">
        <p14:creationId xmlns:p14="http://schemas.microsoft.com/office/powerpoint/2010/main" val="32562683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858000"/>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GB" sz="2400" dirty="0">
              <a:solidFill>
                <a:schemeClr val="bg1"/>
              </a:solidFill>
            </a:endParaRPr>
          </a:p>
        </p:txBody>
      </p:sp>
      <p:grpSp>
        <p:nvGrpSpPr>
          <p:cNvPr id="7" name="Group 6"/>
          <p:cNvGrpSpPr/>
          <p:nvPr/>
        </p:nvGrpSpPr>
        <p:grpSpPr>
          <a:xfrm>
            <a:off x="2411760" y="2811125"/>
            <a:ext cx="4392488" cy="1231106"/>
            <a:chOff x="2411760" y="2811125"/>
            <a:chExt cx="4392488" cy="1231106"/>
          </a:xfrm>
        </p:grpSpPr>
        <p:sp>
          <p:nvSpPr>
            <p:cNvPr id="2" name="TextBox 1"/>
            <p:cNvSpPr txBox="1"/>
            <p:nvPr/>
          </p:nvSpPr>
          <p:spPr>
            <a:xfrm>
              <a:off x="2411760" y="2811125"/>
              <a:ext cx="4392488" cy="584775"/>
            </a:xfrm>
            <a:prstGeom prst="rect">
              <a:avLst/>
            </a:prstGeom>
            <a:noFill/>
          </p:spPr>
          <p:txBody>
            <a:bodyPr wrap="square" rtlCol="0" anchor="ctr">
              <a:spAutoFit/>
            </a:bodyPr>
            <a:lstStyle/>
            <a:p>
              <a:pPr algn="ctr"/>
              <a:r>
                <a:rPr lang="en-GB" sz="3200" dirty="0" smtClean="0">
                  <a:solidFill>
                    <a:schemeClr val="bg1"/>
                  </a:solidFill>
                </a:rPr>
                <a:t>CHANGE OF TOPIC!</a:t>
              </a:r>
            </a:p>
          </p:txBody>
        </p:sp>
        <p:grpSp>
          <p:nvGrpSpPr>
            <p:cNvPr id="6" name="Group 5"/>
            <p:cNvGrpSpPr/>
            <p:nvPr/>
          </p:nvGrpSpPr>
          <p:grpSpPr>
            <a:xfrm>
              <a:off x="3275856" y="3395900"/>
              <a:ext cx="2664296" cy="646331"/>
              <a:chOff x="3059832" y="3395900"/>
              <a:chExt cx="2664296" cy="646331"/>
            </a:xfrm>
          </p:grpSpPr>
          <p:sp>
            <p:nvSpPr>
              <p:cNvPr id="3" name="TextBox 2"/>
              <p:cNvSpPr txBox="1"/>
              <p:nvPr/>
            </p:nvSpPr>
            <p:spPr>
              <a:xfrm rot="5400000">
                <a:off x="5274864" y="3383499"/>
                <a:ext cx="436863" cy="461665"/>
              </a:xfrm>
              <a:prstGeom prst="rect">
                <a:avLst/>
              </a:prstGeom>
              <a:noFill/>
            </p:spPr>
            <p:txBody>
              <a:bodyPr wrap="square" rtlCol="0">
                <a:spAutoFit/>
              </a:bodyPr>
              <a:lstStyle/>
              <a:p>
                <a:r>
                  <a:rPr lang="en-GB" sz="2400" dirty="0" smtClean="0">
                    <a:solidFill>
                      <a:schemeClr val="bg1"/>
                    </a:solidFill>
                  </a:rPr>
                  <a:t>=)</a:t>
                </a:r>
                <a:endParaRPr lang="en-GB" sz="2400" dirty="0">
                  <a:solidFill>
                    <a:schemeClr val="bg1"/>
                  </a:solidFill>
                </a:endParaRPr>
              </a:p>
            </p:txBody>
          </p:sp>
          <p:sp>
            <p:nvSpPr>
              <p:cNvPr id="5" name="TextBox 4"/>
              <p:cNvSpPr txBox="1"/>
              <p:nvPr/>
            </p:nvSpPr>
            <p:spPr>
              <a:xfrm>
                <a:off x="3059832" y="3395900"/>
                <a:ext cx="2319994" cy="646331"/>
              </a:xfrm>
              <a:prstGeom prst="rect">
                <a:avLst/>
              </a:prstGeom>
              <a:noFill/>
            </p:spPr>
            <p:txBody>
              <a:bodyPr wrap="none" rtlCol="0">
                <a:spAutoFit/>
              </a:bodyPr>
              <a:lstStyle/>
              <a:p>
                <a:r>
                  <a:rPr lang="en-GB" dirty="0">
                    <a:solidFill>
                      <a:schemeClr val="bg1"/>
                    </a:solidFill>
                  </a:rPr>
                  <a:t>Good time for a break!</a:t>
                </a:r>
              </a:p>
              <a:p>
                <a:endParaRPr lang="en-GB" dirty="0"/>
              </a:p>
            </p:txBody>
          </p:sp>
        </p:grpSp>
      </p:grpSp>
    </p:spTree>
    <p:extLst>
      <p:ext uri="{BB962C8B-B14F-4D97-AF65-F5344CB8AC3E}">
        <p14:creationId xmlns:p14="http://schemas.microsoft.com/office/powerpoint/2010/main" val="14162585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grpSp>
        <p:nvGrpSpPr>
          <p:cNvPr id="12" name="Group 11"/>
          <p:cNvGrpSpPr/>
          <p:nvPr/>
        </p:nvGrpSpPr>
        <p:grpSpPr>
          <a:xfrm>
            <a:off x="2411760" y="2348880"/>
            <a:ext cx="3672408" cy="1259387"/>
            <a:chOff x="2555776" y="1665557"/>
            <a:chExt cx="3672408" cy="1259387"/>
          </a:xfrm>
        </p:grpSpPr>
        <p:pic>
          <p:nvPicPr>
            <p:cNvPr id="13314" name="Picture 2" descr="http://www.wbc.co.uk/13777_zoom-medium-textured-hamper-box-blac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1940" y="1665557"/>
              <a:ext cx="648072" cy="64807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923928" y="2348880"/>
              <a:ext cx="864096" cy="576064"/>
            </a:xfrm>
            <a:prstGeom prst="rect">
              <a:avLst/>
            </a:prstGeom>
            <a:solidFill>
              <a:schemeClr val="bg1">
                <a:lumMod val="95000"/>
              </a:schemeClr>
            </a:solid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p:nvPr/>
          </p:nvCxnSpPr>
          <p:spPr>
            <a:xfrm>
              <a:off x="2915816" y="2636912"/>
              <a:ext cx="864096" cy="0"/>
            </a:xfrm>
            <a:prstGeom prst="straightConnector1">
              <a:avLst/>
            </a:prstGeom>
            <a:ln w="28575">
              <a:solidFill>
                <a:srgbClr val="872123"/>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932040" y="2636912"/>
              <a:ext cx="864096" cy="0"/>
            </a:xfrm>
            <a:prstGeom prst="straightConnector1">
              <a:avLst/>
            </a:prstGeom>
            <a:ln w="28575">
              <a:solidFill>
                <a:srgbClr val="872123"/>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923928" y="2420888"/>
              <a:ext cx="864096" cy="369332"/>
            </a:xfrm>
            <a:prstGeom prst="rect">
              <a:avLst/>
            </a:prstGeom>
            <a:noFill/>
          </p:spPr>
          <p:txBody>
            <a:bodyPr wrap="square" rtlCol="0">
              <a:spAutoFit/>
            </a:bodyPr>
            <a:lstStyle/>
            <a:p>
              <a:r>
                <a:rPr lang="en-GB" b="1" dirty="0" smtClean="0">
                  <a:solidFill>
                    <a:srgbClr val="872123"/>
                  </a:solidFill>
                </a:rPr>
                <a:t>System</a:t>
              </a:r>
              <a:endParaRPr lang="en-GB" b="1" dirty="0">
                <a:solidFill>
                  <a:srgbClr val="872123"/>
                </a:solidFill>
              </a:endParaRPr>
            </a:p>
          </p:txBody>
        </p:sp>
        <p:sp>
          <p:nvSpPr>
            <p:cNvPr id="11" name="TextBox 10"/>
            <p:cNvSpPr txBox="1"/>
            <p:nvPr/>
          </p:nvSpPr>
          <p:spPr>
            <a:xfrm>
              <a:off x="2555776" y="2267580"/>
              <a:ext cx="720080" cy="369332"/>
            </a:xfrm>
            <a:prstGeom prst="rect">
              <a:avLst/>
            </a:prstGeom>
            <a:noFill/>
          </p:spPr>
          <p:txBody>
            <a:bodyPr wrap="square" rtlCol="0">
              <a:spAutoFit/>
            </a:bodyPr>
            <a:lstStyle/>
            <a:p>
              <a:r>
                <a:rPr lang="en-GB" b="1" dirty="0" smtClean="0">
                  <a:solidFill>
                    <a:srgbClr val="872123"/>
                  </a:solidFill>
                </a:rPr>
                <a:t>input</a:t>
              </a:r>
              <a:endParaRPr lang="en-GB" b="1" dirty="0">
                <a:solidFill>
                  <a:srgbClr val="872123"/>
                </a:solidFill>
              </a:endParaRPr>
            </a:p>
          </p:txBody>
        </p:sp>
        <p:sp>
          <p:nvSpPr>
            <p:cNvPr id="13" name="TextBox 12"/>
            <p:cNvSpPr txBox="1"/>
            <p:nvPr/>
          </p:nvSpPr>
          <p:spPr>
            <a:xfrm>
              <a:off x="5340150" y="2267580"/>
              <a:ext cx="888034" cy="369332"/>
            </a:xfrm>
            <a:prstGeom prst="rect">
              <a:avLst/>
            </a:prstGeom>
            <a:noFill/>
          </p:spPr>
          <p:txBody>
            <a:bodyPr wrap="square" rtlCol="0">
              <a:spAutoFit/>
            </a:bodyPr>
            <a:lstStyle/>
            <a:p>
              <a:r>
                <a:rPr lang="en-GB" b="1" dirty="0" smtClean="0">
                  <a:solidFill>
                    <a:srgbClr val="872123"/>
                  </a:solidFill>
                </a:rPr>
                <a:t>output</a:t>
              </a:r>
              <a:endParaRPr lang="en-GB" b="1" dirty="0">
                <a:solidFill>
                  <a:srgbClr val="872123"/>
                </a:solidFill>
              </a:endParaRPr>
            </a:p>
          </p:txBody>
        </p:sp>
      </p:grpSp>
      <p:sp>
        <p:nvSpPr>
          <p:cNvPr id="2" name="TextBox 1"/>
          <p:cNvSpPr txBox="1"/>
          <p:nvPr/>
        </p:nvSpPr>
        <p:spPr>
          <a:xfrm>
            <a:off x="179512" y="1196752"/>
            <a:ext cx="8640960" cy="464871"/>
          </a:xfrm>
          <a:prstGeom prst="rect">
            <a:avLst/>
          </a:prstGeom>
          <a:noFill/>
        </p:spPr>
        <p:txBody>
          <a:bodyPr wrap="square" rtlCol="0">
            <a:spAutoFit/>
          </a:bodyPr>
          <a:lstStyle/>
          <a:p>
            <a:pPr>
              <a:lnSpc>
                <a:spcPct val="150000"/>
              </a:lnSpc>
            </a:pPr>
            <a:r>
              <a:rPr lang="en-GB" dirty="0" smtClean="0"/>
              <a:t>Suppose you have a system. </a:t>
            </a:r>
          </a:p>
        </p:txBody>
      </p:sp>
      <p:sp>
        <p:nvSpPr>
          <p:cNvPr id="3" name="Rectangle 2"/>
          <p:cNvSpPr/>
          <p:nvPr/>
        </p:nvSpPr>
        <p:spPr>
          <a:xfrm>
            <a:off x="1872208" y="4365104"/>
            <a:ext cx="6660232" cy="880369"/>
          </a:xfrm>
          <a:prstGeom prst="rect">
            <a:avLst/>
          </a:prstGeom>
        </p:spPr>
        <p:txBody>
          <a:bodyPr wrap="square">
            <a:spAutoFit/>
          </a:bodyPr>
          <a:lstStyle/>
          <a:p>
            <a:pPr algn="just">
              <a:lnSpc>
                <a:spcPct val="150000"/>
              </a:lnSpc>
            </a:pPr>
            <a:r>
              <a:rPr lang="en-GB" dirty="0"/>
              <a:t>The system is </a:t>
            </a:r>
            <a:r>
              <a:rPr lang="en-GB" dirty="0" smtClean="0"/>
              <a:t>like a </a:t>
            </a:r>
            <a:r>
              <a:rPr lang="en-GB" dirty="0"/>
              <a:t>black box to you. You don’t know anything about it except that when you put something in, something comes out.</a:t>
            </a:r>
          </a:p>
        </p:txBody>
      </p:sp>
    </p:spTree>
    <p:extLst>
      <p:ext uri="{BB962C8B-B14F-4D97-AF65-F5344CB8AC3E}">
        <p14:creationId xmlns:p14="http://schemas.microsoft.com/office/powerpoint/2010/main" val="37703751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47861"/>
            <a:ext cx="8712968" cy="5289451"/>
          </a:xfrm>
        </p:spPr>
        <p:txBody>
          <a:bodyPr/>
          <a:lstStyle/>
          <a:p>
            <a:pPr marL="0" indent="0">
              <a:buNone/>
            </a:pPr>
            <a:r>
              <a:rPr lang="en-GB" sz="2000" b="1" dirty="0" smtClean="0"/>
              <a:t>Time-series in one single voxel</a:t>
            </a:r>
            <a:endParaRPr lang="en-GB" sz="2000" b="1" dirty="0"/>
          </a:p>
        </p:txBody>
      </p:sp>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 What is a matrix?</a:t>
            </a:r>
          </a:p>
        </p:txBody>
      </p:sp>
      <p:grpSp>
        <p:nvGrpSpPr>
          <p:cNvPr id="17" name="Group 16"/>
          <p:cNvGrpSpPr/>
          <p:nvPr/>
        </p:nvGrpSpPr>
        <p:grpSpPr>
          <a:xfrm>
            <a:off x="818292" y="1694719"/>
            <a:ext cx="5040560" cy="1544269"/>
            <a:chOff x="683568" y="3180875"/>
            <a:chExt cx="5040560" cy="1544269"/>
          </a:xfrm>
        </p:grpSpPr>
        <mc:AlternateContent xmlns:mc="http://schemas.openxmlformats.org/markup-compatibility/2006" xmlns:a14="http://schemas.microsoft.com/office/drawing/2010/main">
          <mc:Choice Requires="a14">
            <p:sp>
              <p:nvSpPr>
                <p:cNvPr id="6" name="TextBox 5"/>
                <p:cNvSpPr txBox="1"/>
                <p:nvPr/>
              </p:nvSpPr>
              <p:spPr>
                <a:xfrm>
                  <a:off x="683568" y="3180875"/>
                  <a:ext cx="5040560" cy="15442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a:latin typeface="Cambria Math"/>
                              </a:rPr>
                              <m:t>𝑌</m:t>
                            </m:r>
                          </m:e>
                          <m:sub>
                            <m:r>
                              <a:rPr lang="en-GB" b="0" i="1" smtClean="0">
                                <a:latin typeface="Cambria Math"/>
                              </a:rPr>
                              <m:t>1</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1</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1</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i="1">
                                <a:latin typeface="Cambria Math"/>
                              </a:rPr>
                              <m:t>𝑗</m:t>
                            </m:r>
                          </m:sub>
                        </m:sSub>
                        <m:r>
                          <a:rPr lang="en-GB" i="1">
                            <a:latin typeface="Cambria Math"/>
                          </a:rPr>
                          <m:t>=</m:t>
                        </m:r>
                        <m:sSub>
                          <m:sSubPr>
                            <m:ctrlPr>
                              <a:rPr lang="en-GB" i="1">
                                <a:latin typeface="Cambria Math"/>
                              </a:rPr>
                            </m:ctrlPr>
                          </m:sSubPr>
                          <m:e>
                            <m:r>
                              <a:rPr lang="en-GB" i="1">
                                <a:latin typeface="Cambria Math"/>
                              </a:rPr>
                              <m:t>𝑥</m:t>
                            </m:r>
                          </m:e>
                          <m:sub>
                            <m:r>
                              <a:rPr lang="en-GB" i="1">
                                <a:latin typeface="Cambria Math"/>
                              </a:rPr>
                              <m:t>𝑗</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𝑗𝐼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𝑗</m:t>
                            </m:r>
                          </m:sub>
                        </m:sSub>
                      </m:oMath>
                    </m:oMathPara>
                  </a14:m>
                  <a:endParaRPr lang="en-GB"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b="0" i="1" smtClean="0">
                                <a:latin typeface="Cambria Math"/>
                              </a:rPr>
                              <m:t>𝐽</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𝐽</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𝑖</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𝐽</m:t>
                            </m:r>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𝐼</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b="0" i="1" smtClean="0">
                                <a:latin typeface="Cambria Math"/>
                                <a:ea typeface="Cambria Math"/>
                              </a:rPr>
                              <m:t>𝐽</m:t>
                            </m:r>
                          </m:sub>
                        </m:sSub>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683568" y="3180875"/>
                  <a:ext cx="5040560" cy="1544269"/>
                </a:xfrm>
                <a:prstGeom prst="rect">
                  <a:avLst/>
                </a:prstGeom>
                <a:blipFill rotWithShape="1">
                  <a:blip r:embed="rId4"/>
                  <a:stretch>
                    <a:fillRect/>
                  </a:stretch>
                </a:blipFill>
              </p:spPr>
              <p:txBody>
                <a:bodyPr/>
                <a:lstStyle/>
                <a:p>
                  <a:r>
                    <a:rPr lang="en-GB">
                      <a:noFill/>
                    </a:rPr>
                    <a:t> </a:t>
                  </a:r>
                </a:p>
              </p:txBody>
            </p:sp>
          </mc:Fallback>
        </mc:AlternateContent>
        <p:sp>
          <p:nvSpPr>
            <p:cNvPr id="7" name="TextBox 6"/>
            <p:cNvSpPr txBox="1"/>
            <p:nvPr/>
          </p:nvSpPr>
          <p:spPr>
            <a:xfrm rot="16200000">
              <a:off x="858942" y="3532365"/>
              <a:ext cx="288032" cy="369332"/>
            </a:xfrm>
            <a:prstGeom prst="rect">
              <a:avLst/>
            </a:prstGeom>
            <a:noFill/>
          </p:spPr>
          <p:txBody>
            <a:bodyPr wrap="square" rtlCol="0">
              <a:spAutoFit/>
            </a:bodyPr>
            <a:lstStyle/>
            <a:p>
              <a:r>
                <a:rPr lang="en-GB" dirty="0" smtClean="0"/>
                <a:t>…</a:t>
              </a:r>
              <a:endParaRPr lang="en-GB" dirty="0"/>
            </a:p>
          </p:txBody>
        </p:sp>
        <p:sp>
          <p:nvSpPr>
            <p:cNvPr id="8" name="TextBox 7"/>
            <p:cNvSpPr txBox="1"/>
            <p:nvPr/>
          </p:nvSpPr>
          <p:spPr>
            <a:xfrm rot="16200000">
              <a:off x="868234" y="4108430"/>
              <a:ext cx="288032" cy="369332"/>
            </a:xfrm>
            <a:prstGeom prst="rect">
              <a:avLst/>
            </a:prstGeom>
            <a:noFill/>
          </p:spPr>
          <p:txBody>
            <a:bodyPr wrap="square" rtlCol="0">
              <a:spAutoFit/>
            </a:bodyPr>
            <a:lstStyle/>
            <a:p>
              <a:r>
                <a:rPr lang="en-GB" dirty="0" smtClean="0"/>
                <a:t>…</a:t>
              </a:r>
              <a:endParaRPr lang="en-GB" dirty="0"/>
            </a:p>
          </p:txBody>
        </p:sp>
        <p:sp>
          <p:nvSpPr>
            <p:cNvPr id="9" name="TextBox 8"/>
            <p:cNvSpPr txBox="1"/>
            <p:nvPr/>
          </p:nvSpPr>
          <p:spPr>
            <a:xfrm rot="16200000">
              <a:off x="1641738" y="3532366"/>
              <a:ext cx="288032" cy="369332"/>
            </a:xfrm>
            <a:prstGeom prst="rect">
              <a:avLst/>
            </a:prstGeom>
            <a:noFill/>
          </p:spPr>
          <p:txBody>
            <a:bodyPr wrap="square" rtlCol="0">
              <a:spAutoFit/>
            </a:bodyPr>
            <a:lstStyle/>
            <a:p>
              <a:r>
                <a:rPr lang="en-GB" dirty="0" smtClean="0"/>
                <a:t>…</a:t>
              </a:r>
              <a:endParaRPr lang="en-GB" dirty="0"/>
            </a:p>
          </p:txBody>
        </p:sp>
        <p:sp>
          <p:nvSpPr>
            <p:cNvPr id="10" name="TextBox 9"/>
            <p:cNvSpPr txBox="1"/>
            <p:nvPr/>
          </p:nvSpPr>
          <p:spPr>
            <a:xfrm rot="16200000">
              <a:off x="1651030" y="4108431"/>
              <a:ext cx="288032" cy="369332"/>
            </a:xfrm>
            <a:prstGeom prst="rect">
              <a:avLst/>
            </a:prstGeom>
            <a:noFill/>
          </p:spPr>
          <p:txBody>
            <a:bodyPr wrap="square" rtlCol="0">
              <a:spAutoFit/>
            </a:bodyPr>
            <a:lstStyle/>
            <a:p>
              <a:r>
                <a:rPr lang="en-GB" dirty="0" smtClean="0"/>
                <a:t>…</a:t>
              </a:r>
              <a:endParaRPr lang="en-GB" dirty="0"/>
            </a:p>
          </p:txBody>
        </p:sp>
        <p:sp>
          <p:nvSpPr>
            <p:cNvPr id="11" name="TextBox 10"/>
            <p:cNvSpPr txBox="1"/>
            <p:nvPr/>
          </p:nvSpPr>
          <p:spPr>
            <a:xfrm rot="16200000">
              <a:off x="3009890" y="3532366"/>
              <a:ext cx="288032" cy="369332"/>
            </a:xfrm>
            <a:prstGeom prst="rect">
              <a:avLst/>
            </a:prstGeom>
            <a:noFill/>
          </p:spPr>
          <p:txBody>
            <a:bodyPr wrap="square" rtlCol="0">
              <a:spAutoFit/>
            </a:bodyPr>
            <a:lstStyle/>
            <a:p>
              <a:r>
                <a:rPr lang="en-GB" dirty="0" smtClean="0"/>
                <a:t>…</a:t>
              </a:r>
              <a:endParaRPr lang="en-GB" dirty="0"/>
            </a:p>
          </p:txBody>
        </p:sp>
        <p:sp>
          <p:nvSpPr>
            <p:cNvPr id="12" name="TextBox 11"/>
            <p:cNvSpPr txBox="1"/>
            <p:nvPr/>
          </p:nvSpPr>
          <p:spPr>
            <a:xfrm rot="16200000">
              <a:off x="3019182" y="4108431"/>
              <a:ext cx="288032" cy="369332"/>
            </a:xfrm>
            <a:prstGeom prst="rect">
              <a:avLst/>
            </a:prstGeom>
            <a:noFill/>
          </p:spPr>
          <p:txBody>
            <a:bodyPr wrap="square" rtlCol="0">
              <a:spAutoFit/>
            </a:bodyPr>
            <a:lstStyle/>
            <a:p>
              <a:r>
                <a:rPr lang="en-GB" dirty="0" smtClean="0"/>
                <a:t>…</a:t>
              </a:r>
              <a:endParaRPr lang="en-GB" dirty="0"/>
            </a:p>
          </p:txBody>
        </p:sp>
        <p:sp>
          <p:nvSpPr>
            <p:cNvPr id="13" name="TextBox 12"/>
            <p:cNvSpPr txBox="1"/>
            <p:nvPr/>
          </p:nvSpPr>
          <p:spPr>
            <a:xfrm rot="16200000">
              <a:off x="4468634" y="3532366"/>
              <a:ext cx="288032" cy="369332"/>
            </a:xfrm>
            <a:prstGeom prst="rect">
              <a:avLst/>
            </a:prstGeom>
            <a:noFill/>
          </p:spPr>
          <p:txBody>
            <a:bodyPr wrap="square" rtlCol="0">
              <a:spAutoFit/>
            </a:bodyPr>
            <a:lstStyle/>
            <a:p>
              <a:r>
                <a:rPr lang="en-GB" dirty="0" smtClean="0"/>
                <a:t>…</a:t>
              </a:r>
              <a:endParaRPr lang="en-GB" dirty="0"/>
            </a:p>
          </p:txBody>
        </p:sp>
        <p:sp>
          <p:nvSpPr>
            <p:cNvPr id="14" name="TextBox 13"/>
            <p:cNvSpPr txBox="1"/>
            <p:nvPr/>
          </p:nvSpPr>
          <p:spPr>
            <a:xfrm rot="16200000">
              <a:off x="4477926" y="4108431"/>
              <a:ext cx="288032" cy="369332"/>
            </a:xfrm>
            <a:prstGeom prst="rect">
              <a:avLst/>
            </a:prstGeom>
            <a:noFill/>
          </p:spPr>
          <p:txBody>
            <a:bodyPr wrap="square" rtlCol="0">
              <a:spAutoFit/>
            </a:bodyPr>
            <a:lstStyle/>
            <a:p>
              <a:r>
                <a:rPr lang="en-GB" dirty="0" smtClean="0"/>
                <a:t>…</a:t>
              </a:r>
              <a:endParaRPr lang="en-GB" dirty="0"/>
            </a:p>
          </p:txBody>
        </p:sp>
        <p:sp>
          <p:nvSpPr>
            <p:cNvPr id="15" name="TextBox 14"/>
            <p:cNvSpPr txBox="1"/>
            <p:nvPr/>
          </p:nvSpPr>
          <p:spPr>
            <a:xfrm rot="16200000">
              <a:off x="5188714" y="3532367"/>
              <a:ext cx="288032" cy="369332"/>
            </a:xfrm>
            <a:prstGeom prst="rect">
              <a:avLst/>
            </a:prstGeom>
            <a:noFill/>
          </p:spPr>
          <p:txBody>
            <a:bodyPr wrap="square" rtlCol="0">
              <a:spAutoFit/>
            </a:bodyPr>
            <a:lstStyle/>
            <a:p>
              <a:r>
                <a:rPr lang="en-GB" dirty="0" smtClean="0"/>
                <a:t>…</a:t>
              </a:r>
              <a:endParaRPr lang="en-GB" dirty="0"/>
            </a:p>
          </p:txBody>
        </p:sp>
        <p:sp>
          <p:nvSpPr>
            <p:cNvPr id="16" name="TextBox 15"/>
            <p:cNvSpPr txBox="1"/>
            <p:nvPr/>
          </p:nvSpPr>
          <p:spPr>
            <a:xfrm rot="16200000">
              <a:off x="5198006" y="4108432"/>
              <a:ext cx="288032" cy="369332"/>
            </a:xfrm>
            <a:prstGeom prst="rect">
              <a:avLst/>
            </a:prstGeom>
            <a:noFill/>
          </p:spPr>
          <p:txBody>
            <a:bodyPr wrap="square" rtlCol="0">
              <a:spAutoFit/>
            </a:bodyPr>
            <a:lstStyle/>
            <a:p>
              <a:r>
                <a:rPr lang="en-GB" dirty="0" smtClean="0"/>
                <a:t>…</a:t>
              </a:r>
              <a:endParaRPr lang="en-GB" dirty="0"/>
            </a:p>
          </p:txBody>
        </p:sp>
      </p:grpSp>
      <p:sp>
        <p:nvSpPr>
          <p:cNvPr id="2" name="Rectangle 1"/>
          <p:cNvSpPr/>
          <p:nvPr/>
        </p:nvSpPr>
        <p:spPr>
          <a:xfrm>
            <a:off x="962307" y="1694719"/>
            <a:ext cx="369333" cy="154426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1259632" y="5516071"/>
            <a:ext cx="855363" cy="538609"/>
          </a:xfrm>
          <a:prstGeom prst="rect">
            <a:avLst/>
          </a:prstGeom>
          <a:noFill/>
        </p:spPr>
        <p:txBody>
          <a:bodyPr wrap="square" rtlCol="0">
            <a:spAutoFit/>
          </a:bodyPr>
          <a:lstStyle/>
          <a:p>
            <a:pPr algn="ctr"/>
            <a:r>
              <a:rPr lang="en-GB" dirty="0" smtClean="0"/>
              <a:t>vector</a:t>
            </a:r>
          </a:p>
          <a:p>
            <a:pPr algn="ctr"/>
            <a:r>
              <a:rPr lang="en-GB" sz="1100" dirty="0" smtClean="0"/>
              <a:t>(Jx1)</a:t>
            </a:r>
            <a:endParaRPr lang="en-GB" sz="1100" dirty="0"/>
          </a:p>
        </p:txBody>
      </p:sp>
      <p:sp>
        <p:nvSpPr>
          <p:cNvPr id="39" name="TextBox 38"/>
          <p:cNvSpPr txBox="1"/>
          <p:nvPr/>
        </p:nvSpPr>
        <p:spPr>
          <a:xfrm>
            <a:off x="6052427" y="5516071"/>
            <a:ext cx="855363" cy="538609"/>
          </a:xfrm>
          <a:prstGeom prst="rect">
            <a:avLst/>
          </a:prstGeom>
          <a:noFill/>
        </p:spPr>
        <p:txBody>
          <a:bodyPr wrap="square" rtlCol="0">
            <a:spAutoFit/>
          </a:bodyPr>
          <a:lstStyle/>
          <a:p>
            <a:pPr algn="ctr"/>
            <a:r>
              <a:rPr lang="en-GB" dirty="0" smtClean="0"/>
              <a:t>vector</a:t>
            </a:r>
          </a:p>
          <a:p>
            <a:pPr algn="ctr"/>
            <a:r>
              <a:rPr lang="en-GB" sz="1100" dirty="0" smtClean="0"/>
              <a:t>(Jx1)</a:t>
            </a:r>
            <a:endParaRPr lang="en-GB" sz="1100" dirty="0"/>
          </a:p>
        </p:txBody>
      </p:sp>
      <p:sp>
        <p:nvSpPr>
          <p:cNvPr id="40" name="Rectangle 39"/>
          <p:cNvSpPr/>
          <p:nvPr/>
        </p:nvSpPr>
        <p:spPr>
          <a:xfrm>
            <a:off x="5354795" y="1700808"/>
            <a:ext cx="369333" cy="15442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0" name="Group 59"/>
          <p:cNvGrpSpPr/>
          <p:nvPr/>
        </p:nvGrpSpPr>
        <p:grpSpPr>
          <a:xfrm>
            <a:off x="1385949" y="3837712"/>
            <a:ext cx="602729" cy="1652514"/>
            <a:chOff x="1659278" y="3837712"/>
            <a:chExt cx="602729" cy="1652514"/>
          </a:xfrm>
        </p:grpSpPr>
        <p:sp>
          <p:nvSpPr>
            <p:cNvPr id="38" name="Rectangle 37"/>
            <p:cNvSpPr/>
            <p:nvPr/>
          </p:nvSpPr>
          <p:spPr>
            <a:xfrm>
              <a:off x="1659278" y="3837712"/>
              <a:ext cx="602729" cy="15444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1" name="TextBox 40"/>
                <p:cNvSpPr txBox="1"/>
                <p:nvPr/>
              </p:nvSpPr>
              <p:spPr>
                <a:xfrm>
                  <a:off x="1659278" y="3945826"/>
                  <a:ext cx="602729" cy="15444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𝑌</m:t>
                                      </m:r>
                                    </m:e>
                                    <m:sub>
                                      <m:r>
                                        <a:rPr lang="en-GB" b="0" i="1" smtClean="0">
                                          <a:latin typeface="Cambria Math"/>
                                        </a:rPr>
                                        <m:t>1</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b="0" i="1" smtClean="0">
                                                <a:latin typeface="Cambria Math"/>
                                              </a:rPr>
                                              <m:t>𝑌</m:t>
                                            </m:r>
                                          </m:e>
                                          <m:sub>
                                            <m:r>
                                              <a:rPr lang="en-GB" b="0" i="1" smtClean="0">
                                                <a:latin typeface="Cambria Math"/>
                                              </a:rPr>
                                              <m:t>𝑗</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rPr>
                                        <m:t>𝑌</m:t>
                                      </m:r>
                                    </m:e>
                                    <m:sub>
                                      <m:r>
                                        <a:rPr lang="en-GB" b="0" i="1" smtClean="0">
                                          <a:latin typeface="Cambria Math"/>
                                        </a:rPr>
                                        <m:t>𝐽</m:t>
                                      </m:r>
                                    </m:sub>
                                  </m:sSub>
                                </m:e>
                              </m:mr>
                            </m:m>
                          </m:e>
                        </m:d>
                      </m:oMath>
                    </m:oMathPara>
                  </a14:m>
                  <a:endParaRPr lang="en-GB" dirty="0"/>
                </a:p>
              </p:txBody>
            </p:sp>
          </mc:Choice>
          <mc:Fallback xmlns="">
            <p:sp>
              <p:nvSpPr>
                <p:cNvPr id="41" name="TextBox 40"/>
                <p:cNvSpPr txBox="1">
                  <a:spLocks noRot="1" noChangeAspect="1" noMove="1" noResize="1" noEditPoints="1" noAdjustHandles="1" noChangeArrowheads="1" noChangeShapeType="1" noTextEdit="1"/>
                </p:cNvSpPr>
                <p:nvPr/>
              </p:nvSpPr>
              <p:spPr>
                <a:xfrm>
                  <a:off x="1659278" y="3945826"/>
                  <a:ext cx="602729" cy="1544400"/>
                </a:xfrm>
                <a:prstGeom prst="rect">
                  <a:avLst/>
                </a:prstGeom>
                <a:blipFill rotWithShape="1">
                  <a:blip r:embed="rId5"/>
                  <a:stretch>
                    <a:fillRect/>
                  </a:stretch>
                </a:blipFill>
              </p:spPr>
              <p:txBody>
                <a:bodyPr/>
                <a:lstStyle/>
                <a:p>
                  <a:r>
                    <a:rPr lang="en-GB">
                      <a:noFill/>
                    </a:rPr>
                    <a:t> </a:t>
                  </a:r>
                </a:p>
              </p:txBody>
            </p:sp>
          </mc:Fallback>
        </mc:AlternateContent>
      </p:grpSp>
      <p:grpSp>
        <p:nvGrpSpPr>
          <p:cNvPr id="58" name="Group 57"/>
          <p:cNvGrpSpPr/>
          <p:nvPr/>
        </p:nvGrpSpPr>
        <p:grpSpPr>
          <a:xfrm>
            <a:off x="6178648" y="3837778"/>
            <a:ext cx="602921" cy="1544269"/>
            <a:chOff x="5809446" y="3837778"/>
            <a:chExt cx="602921" cy="1544269"/>
          </a:xfrm>
        </p:grpSpPr>
        <mc:AlternateContent xmlns:mc="http://schemas.openxmlformats.org/markup-compatibility/2006" xmlns:a14="http://schemas.microsoft.com/office/drawing/2010/main">
          <mc:Choice Requires="a14">
            <p:sp>
              <p:nvSpPr>
                <p:cNvPr id="18" name="TextBox 17"/>
                <p:cNvSpPr txBox="1"/>
                <p:nvPr/>
              </p:nvSpPr>
              <p:spPr>
                <a:xfrm>
                  <a:off x="5809446" y="3983262"/>
                  <a:ext cx="602921" cy="13372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𝜀</m:t>
                                      </m:r>
                                    </m:e>
                                    <m:sub>
                                      <m:r>
                                        <a:rPr lang="en-GB" b="0" i="1" smtClean="0">
                                          <a:latin typeface="Cambria Math"/>
                                        </a:rPr>
                                        <m:t>1</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i="1" smtClean="0">
                                                <a:latin typeface="Cambria Math"/>
                                                <a:ea typeface="Cambria Math"/>
                                              </a:rPr>
                                              <m:t>𝜀</m:t>
                                            </m:r>
                                          </m:e>
                                          <m:sub>
                                            <m:r>
                                              <a:rPr lang="en-GB" b="0" i="1" smtClean="0">
                                                <a:latin typeface="Cambria Math"/>
                                              </a:rPr>
                                              <m:t>𝑗</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ea typeface="Cambria Math"/>
                                        </a:rPr>
                                        <m:t>𝜀</m:t>
                                      </m:r>
                                    </m:e>
                                    <m:sub>
                                      <m:r>
                                        <a:rPr lang="en-GB" b="0" i="1" smtClean="0">
                                          <a:latin typeface="Cambria Math"/>
                                        </a:rPr>
                                        <m:t>𝐽</m:t>
                                      </m:r>
                                    </m:sub>
                                  </m:sSub>
                                </m:e>
                              </m:mr>
                            </m:m>
                          </m:e>
                        </m:d>
                      </m:oMath>
                    </m:oMathPara>
                  </a14:m>
                  <a:endParaRPr lang="en-GB" dirty="0"/>
                </a:p>
              </p:txBody>
            </p:sp>
          </mc:Choice>
          <mc:Fallback xmlns="">
            <p:sp>
              <p:nvSpPr>
                <p:cNvPr id="18" name="TextBox 17"/>
                <p:cNvSpPr txBox="1">
                  <a:spLocks noRot="1" noChangeAspect="1" noMove="1" noResize="1" noEditPoints="1" noAdjustHandles="1" noChangeArrowheads="1" noChangeShapeType="1" noTextEdit="1"/>
                </p:cNvSpPr>
                <p:nvPr/>
              </p:nvSpPr>
              <p:spPr>
                <a:xfrm>
                  <a:off x="5809446" y="3983262"/>
                  <a:ext cx="602921" cy="1337289"/>
                </a:xfrm>
                <a:prstGeom prst="rect">
                  <a:avLst/>
                </a:prstGeom>
                <a:blipFill rotWithShape="1">
                  <a:blip r:embed="rId6"/>
                  <a:stretch>
                    <a:fillRect/>
                  </a:stretch>
                </a:blipFill>
              </p:spPr>
              <p:txBody>
                <a:bodyPr/>
                <a:lstStyle/>
                <a:p>
                  <a:r>
                    <a:rPr lang="en-GB">
                      <a:noFill/>
                    </a:rPr>
                    <a:t> </a:t>
                  </a:r>
                </a:p>
              </p:txBody>
            </p:sp>
          </mc:Fallback>
        </mc:AlternateContent>
        <p:sp>
          <p:nvSpPr>
            <p:cNvPr id="42" name="Rectangle 41"/>
            <p:cNvSpPr/>
            <p:nvPr/>
          </p:nvSpPr>
          <p:spPr>
            <a:xfrm>
              <a:off x="5836486" y="3837778"/>
              <a:ext cx="548841" cy="15442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7" name="Group 56"/>
          <p:cNvGrpSpPr/>
          <p:nvPr/>
        </p:nvGrpSpPr>
        <p:grpSpPr>
          <a:xfrm>
            <a:off x="5236342" y="3837778"/>
            <a:ext cx="625941" cy="1544269"/>
            <a:chOff x="5087290" y="3837778"/>
            <a:chExt cx="625941" cy="1544269"/>
          </a:xfrm>
        </p:grpSpPr>
        <mc:AlternateContent xmlns:mc="http://schemas.openxmlformats.org/markup-compatibility/2006" xmlns:a14="http://schemas.microsoft.com/office/drawing/2010/main">
          <mc:Choice Requires="a14">
            <p:sp>
              <p:nvSpPr>
                <p:cNvPr id="43" name="TextBox 42"/>
                <p:cNvSpPr txBox="1"/>
                <p:nvPr/>
              </p:nvSpPr>
              <p:spPr>
                <a:xfrm>
                  <a:off x="5087290" y="3960338"/>
                  <a:ext cx="625941" cy="13831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𝑖</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ea typeface="Cambria Math"/>
                                        </a:rPr>
                                        <m:t>𝛽</m:t>
                                      </m:r>
                                    </m:e>
                                    <m:sub>
                                      <m:r>
                                        <a:rPr lang="en-GB" b="0" i="1" smtClean="0">
                                          <a:latin typeface="Cambria Math"/>
                                        </a:rPr>
                                        <m:t>𝐼</m:t>
                                      </m:r>
                                    </m:sub>
                                  </m:sSub>
                                </m:e>
                              </m:mr>
                            </m:m>
                          </m:e>
                        </m:d>
                      </m:oMath>
                    </m:oMathPara>
                  </a14:m>
                  <a:endParaRPr lang="en-GB" dirty="0"/>
                </a:p>
              </p:txBody>
            </p:sp>
          </mc:Choice>
          <mc:Fallback xmlns="">
            <p:sp>
              <p:nvSpPr>
                <p:cNvPr id="43" name="TextBox 42"/>
                <p:cNvSpPr txBox="1">
                  <a:spLocks noRot="1" noChangeAspect="1" noMove="1" noResize="1" noEditPoints="1" noAdjustHandles="1" noChangeArrowheads="1" noChangeShapeType="1" noTextEdit="1"/>
                </p:cNvSpPr>
                <p:nvPr/>
              </p:nvSpPr>
              <p:spPr>
                <a:xfrm>
                  <a:off x="5087290" y="3960338"/>
                  <a:ext cx="625941" cy="1383136"/>
                </a:xfrm>
                <a:prstGeom prst="rect">
                  <a:avLst/>
                </a:prstGeom>
                <a:blipFill rotWithShape="1">
                  <a:blip r:embed="rId7"/>
                  <a:stretch>
                    <a:fillRect/>
                  </a:stretch>
                </a:blipFill>
              </p:spPr>
              <p:txBody>
                <a:bodyPr/>
                <a:lstStyle/>
                <a:p>
                  <a:r>
                    <a:rPr lang="en-GB">
                      <a:noFill/>
                    </a:rPr>
                    <a:t> </a:t>
                  </a:r>
                </a:p>
              </p:txBody>
            </p:sp>
          </mc:Fallback>
        </mc:AlternateContent>
        <p:sp>
          <p:nvSpPr>
            <p:cNvPr id="44" name="Rectangle 43"/>
            <p:cNvSpPr/>
            <p:nvPr/>
          </p:nvSpPr>
          <p:spPr>
            <a:xfrm>
              <a:off x="5088060" y="3837778"/>
              <a:ext cx="624401" cy="1544269"/>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5" name="Rectangle 44"/>
          <p:cNvSpPr/>
          <p:nvPr/>
        </p:nvSpPr>
        <p:spPr>
          <a:xfrm>
            <a:off x="2051721" y="1694718"/>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3491880" y="1700808"/>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p:nvSpPr>
        <p:spPr>
          <a:xfrm>
            <a:off x="4906904" y="1700808"/>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p:cNvSpPr/>
          <p:nvPr/>
        </p:nvSpPr>
        <p:spPr>
          <a:xfrm>
            <a:off x="2051720" y="2244769"/>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p:cNvSpPr/>
          <p:nvPr/>
        </p:nvSpPr>
        <p:spPr>
          <a:xfrm>
            <a:off x="2051720" y="2820833"/>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p:cNvSpPr/>
          <p:nvPr/>
        </p:nvSpPr>
        <p:spPr>
          <a:xfrm>
            <a:off x="3491880" y="2244769"/>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3491880" y="2820833"/>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4906904" y="2244769"/>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4906904" y="2820833"/>
            <a:ext cx="241160" cy="39214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p:cNvSpPr txBox="1"/>
          <p:nvPr/>
        </p:nvSpPr>
        <p:spPr>
          <a:xfrm>
            <a:off x="5121631" y="5516071"/>
            <a:ext cx="855363" cy="538609"/>
          </a:xfrm>
          <a:prstGeom prst="rect">
            <a:avLst/>
          </a:prstGeom>
          <a:noFill/>
        </p:spPr>
        <p:txBody>
          <a:bodyPr wrap="square" rtlCol="0">
            <a:spAutoFit/>
          </a:bodyPr>
          <a:lstStyle/>
          <a:p>
            <a:pPr algn="ctr"/>
            <a:r>
              <a:rPr lang="en-GB" dirty="0" smtClean="0"/>
              <a:t>vector</a:t>
            </a:r>
          </a:p>
          <a:p>
            <a:pPr algn="ctr"/>
            <a:r>
              <a:rPr lang="en-GB" sz="1100" dirty="0" smtClean="0"/>
              <a:t>(Ix1)</a:t>
            </a:r>
            <a:endParaRPr lang="en-GB" sz="1100" dirty="0"/>
          </a:p>
        </p:txBody>
      </p:sp>
      <p:grpSp>
        <p:nvGrpSpPr>
          <p:cNvPr id="59" name="Group 58"/>
          <p:cNvGrpSpPr/>
          <p:nvPr/>
        </p:nvGrpSpPr>
        <p:grpSpPr>
          <a:xfrm>
            <a:off x="2341432" y="3837778"/>
            <a:ext cx="2572499" cy="1544269"/>
            <a:chOff x="2574596" y="3837778"/>
            <a:chExt cx="2572499" cy="1544269"/>
          </a:xfrm>
        </p:grpSpPr>
        <mc:AlternateContent xmlns:mc="http://schemas.openxmlformats.org/markup-compatibility/2006" xmlns:a14="http://schemas.microsoft.com/office/drawing/2010/main">
          <mc:Choice Requires="a14">
            <p:sp>
              <p:nvSpPr>
                <p:cNvPr id="22" name="TextBox 21"/>
                <p:cNvSpPr txBox="1"/>
                <p:nvPr/>
              </p:nvSpPr>
              <p:spPr>
                <a:xfrm>
                  <a:off x="2574596" y="3940750"/>
                  <a:ext cx="2572499" cy="14223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3"/>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𝑥</m:t>
                                      </m:r>
                                    </m:e>
                                    <m:sub>
                                      <m:r>
                                        <a:rPr lang="en-GB" b="0" i="1" smtClean="0">
                                          <a:latin typeface="Cambria Math"/>
                                        </a:rPr>
                                        <m:t>11</m:t>
                                      </m:r>
                                    </m:sub>
                                  </m:sSub>
                                </m:e>
                                <m:e>
                                  <m:m>
                                    <m:mPr>
                                      <m:mcs>
                                        <m:mc>
                                          <m:mcPr>
                                            <m:count m:val="3"/>
                                            <m:mcJc m:val="center"/>
                                          </m:mcPr>
                                        </m:mc>
                                      </m:mcs>
                                      <m:ctrlPr>
                                        <a:rPr lang="en-GB" i="1" smtClean="0">
                                          <a:latin typeface="Cambria Math"/>
                                        </a:rPr>
                                      </m:ctrlPr>
                                    </m:mPr>
                                    <m:mr>
                                      <m:e>
                                        <m:r>
                                          <m:rPr>
                                            <m:brk m:alnAt="7"/>
                                          </m:rPr>
                                          <a:rPr lang="en-GB" i="1" smtClean="0">
                                            <a:latin typeface="Cambria Math"/>
                                          </a:rPr>
                                          <m:t>…</m:t>
                                        </m:r>
                                      </m:e>
                                      <m:e>
                                        <m:sSub>
                                          <m:sSubPr>
                                            <m:ctrlPr>
                                              <a:rPr lang="en-GB" i="1" smtClean="0">
                                                <a:latin typeface="Cambria Math"/>
                                              </a:rPr>
                                            </m:ctrlPr>
                                          </m:sSubPr>
                                          <m:e>
                                            <m:r>
                                              <a:rPr lang="en-GB" b="0" i="1" smtClean="0">
                                                <a:latin typeface="Cambria Math"/>
                                              </a:rPr>
                                              <m:t>𝑥</m:t>
                                            </m:r>
                                          </m:e>
                                          <m:sub>
                                            <m:r>
                                              <a:rPr lang="en-GB" b="0" i="1" smtClean="0">
                                                <a:latin typeface="Cambria Math"/>
                                              </a:rPr>
                                              <m:t>1</m:t>
                                            </m:r>
                                            <m:r>
                                              <a:rPr lang="en-GB" b="0" i="1" smtClean="0">
                                                <a:latin typeface="Cambria Math"/>
                                              </a:rPr>
                                              <m:t>𝑖</m:t>
                                            </m:r>
                                          </m:sub>
                                        </m:sSub>
                                      </m:e>
                                      <m:e>
                                        <m:r>
                                          <a:rPr lang="en-GB" i="1" smtClean="0">
                                            <a:latin typeface="Cambria Math"/>
                                          </a:rPr>
                                          <m:t>…</m:t>
                                        </m:r>
                                      </m:e>
                                    </m:mr>
                                  </m:m>
                                </m:e>
                                <m:e>
                                  <m:sSub>
                                    <m:sSubPr>
                                      <m:ctrlPr>
                                        <a:rPr lang="en-GB" i="1" smtClean="0">
                                          <a:latin typeface="Cambria Math"/>
                                        </a:rPr>
                                      </m:ctrlPr>
                                    </m:sSubPr>
                                    <m:e>
                                      <m:r>
                                        <a:rPr lang="en-GB" b="0" i="1" smtClean="0">
                                          <a:latin typeface="Cambria Math"/>
                                        </a:rPr>
                                        <m:t>𝑥</m:t>
                                      </m:r>
                                    </m:e>
                                    <m:sub>
                                      <m:r>
                                        <a:rPr lang="en-GB" b="0" i="1" smtClean="0">
                                          <a:latin typeface="Cambria Math"/>
                                        </a:rPr>
                                        <m:t>1</m:t>
                                      </m:r>
                                      <m:r>
                                        <a:rPr lang="en-GB" b="0" i="1" smtClean="0">
                                          <a:latin typeface="Cambria Math"/>
                                        </a:rPr>
                                        <m:t>𝐼</m:t>
                                      </m:r>
                                    </m:sub>
                                  </m:sSub>
                                </m:e>
                              </m:mr>
                              <m:mr>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b="0" i="1" smtClean="0">
                                                <a:latin typeface="Cambria Math"/>
                                              </a:rPr>
                                              <m:t>𝑥</m:t>
                                            </m:r>
                                          </m:e>
                                          <m:sub>
                                            <m:r>
                                              <a:rPr lang="en-GB" b="0" i="1" smtClean="0">
                                                <a:latin typeface="Cambria Math"/>
                                              </a:rPr>
                                              <m:t>𝑗</m:t>
                                            </m:r>
                                            <m:r>
                                              <a:rPr lang="en-GB" b="0" i="1" smtClean="0">
                                                <a:latin typeface="Cambria Math"/>
                                              </a:rPr>
                                              <m:t>1</m:t>
                                            </m:r>
                                          </m:sub>
                                        </m:sSub>
                                      </m:e>
                                    </m:mr>
                                    <m:mr>
                                      <m:e>
                                        <m:r>
                                          <a:rPr lang="en-GB" i="1" smtClean="0">
                                            <a:latin typeface="Cambria Math"/>
                                          </a:rPr>
                                          <m:t>⋮</m:t>
                                        </m:r>
                                      </m:e>
                                    </m:mr>
                                  </m:m>
                                </m:e>
                                <m:e>
                                  <m:m>
                                    <m:mPr>
                                      <m:mcs>
                                        <m:mc>
                                          <m:mcPr>
                                            <m:count m:val="1"/>
                                            <m:mcJc m:val="center"/>
                                          </m:mcPr>
                                        </m:mc>
                                      </m:mcs>
                                      <m:ctrlPr>
                                        <a:rPr lang="en-GB" i="1" smtClean="0">
                                          <a:latin typeface="Cambria Math"/>
                                        </a:rPr>
                                      </m:ctrlPr>
                                    </m:mPr>
                                    <m:mr>
                                      <m:e>
                                        <m:m>
                                          <m:mPr>
                                            <m:mcs>
                                              <m:mc>
                                                <m:mcPr>
                                                  <m:count m:val="3"/>
                                                  <m:mcJc m:val="center"/>
                                                </m:mcPr>
                                              </m:mc>
                                            </m:mcs>
                                            <m:ctrlPr>
                                              <a:rPr lang="en-GB" i="1" smtClean="0">
                                                <a:latin typeface="Cambria Math"/>
                                              </a:rPr>
                                            </m:ctrlPr>
                                          </m:mPr>
                                          <m:mr>
                                            <m:e>
                                              <m:r>
                                                <m:rPr>
                                                  <m:brk m:alnAt="7"/>
                                                </m:rPr>
                                                <a:rPr lang="en-GB" i="1" smtClean="0">
                                                  <a:latin typeface="Cambria Math"/>
                                                </a:rPr>
                                                <m:t>⋱</m:t>
                                              </m:r>
                                            </m:e>
                                            <m:e>
                                              <m:r>
                                                <a:rPr lang="en-GB" i="1" smtClean="0">
                                                  <a:latin typeface="Cambria Math"/>
                                                </a:rPr>
                                                <m:t>⋮</m:t>
                                              </m:r>
                                            </m:e>
                                            <m:e>
                                              <m:r>
                                                <a:rPr lang="en-GB" i="1" smtClean="0">
                                                  <a:latin typeface="Cambria Math"/>
                                                </a:rPr>
                                                <m:t>⋱</m:t>
                                              </m:r>
                                            </m:e>
                                          </m:mr>
                                        </m:m>
                                      </m:e>
                                    </m:mr>
                                    <m:mr>
                                      <m:e>
                                        <m:m>
                                          <m:mPr>
                                            <m:mcs>
                                              <m:mc>
                                                <m:mcPr>
                                                  <m:count m:val="3"/>
                                                  <m:mcJc m:val="center"/>
                                                </m:mcPr>
                                              </m:mc>
                                            </m:mcs>
                                            <m:ctrlPr>
                                              <a:rPr lang="en-GB" i="1" smtClean="0">
                                                <a:latin typeface="Cambria Math"/>
                                              </a:rPr>
                                            </m:ctrlPr>
                                          </m:mPr>
                                          <m:mr>
                                            <m:e>
                                              <m:r>
                                                <m:rPr>
                                                  <m:brk m:alnAt="7"/>
                                                </m:rPr>
                                                <a:rPr lang="en-GB" i="1" smtClean="0">
                                                  <a:latin typeface="Cambria Math"/>
                                                </a:rPr>
                                                <m:t>…</m:t>
                                              </m:r>
                                            </m:e>
                                            <m:e>
                                              <m:sSub>
                                                <m:sSubPr>
                                                  <m:ctrlPr>
                                                    <a:rPr lang="en-GB" i="1" smtClean="0">
                                                      <a:latin typeface="Cambria Math"/>
                                                    </a:rPr>
                                                  </m:ctrlPr>
                                                </m:sSubPr>
                                                <m:e>
                                                  <m:r>
                                                    <a:rPr lang="en-GB" b="0" i="1" smtClean="0">
                                                      <a:latin typeface="Cambria Math"/>
                                                    </a:rPr>
                                                    <m:t>𝑥</m:t>
                                                  </m:r>
                                                </m:e>
                                                <m:sub>
                                                  <m:r>
                                                    <a:rPr lang="en-GB" b="0" i="1" smtClean="0">
                                                      <a:latin typeface="Cambria Math"/>
                                                    </a:rPr>
                                                    <m:t>𝑗𝑖</m:t>
                                                  </m:r>
                                                </m:sub>
                                              </m:sSub>
                                            </m:e>
                                            <m:e>
                                              <m:r>
                                                <a:rPr lang="en-GB" i="1" smtClean="0">
                                                  <a:latin typeface="Cambria Math"/>
                                                </a:rPr>
                                                <m:t>…</m:t>
                                              </m:r>
                                            </m:e>
                                          </m:mr>
                                        </m:m>
                                      </m:e>
                                    </m:mr>
                                    <m:mr>
                                      <m:e>
                                        <m:m>
                                          <m:mPr>
                                            <m:mcs>
                                              <m:mc>
                                                <m:mcPr>
                                                  <m:count m:val="3"/>
                                                  <m:mcJc m:val="center"/>
                                                </m:mcPr>
                                              </m:mc>
                                            </m:mcs>
                                            <m:ctrlPr>
                                              <a:rPr lang="en-GB" i="1" smtClean="0">
                                                <a:latin typeface="Cambria Math"/>
                                              </a:rPr>
                                            </m:ctrlPr>
                                          </m:mPr>
                                          <m:mr>
                                            <m:e>
                                              <m:r>
                                                <m:rPr>
                                                  <m:brk m:alnAt="7"/>
                                                </m:rPr>
                                                <a:rPr lang="en-GB" i="1" smtClean="0">
                                                  <a:latin typeface="Cambria Math"/>
                                                </a:rPr>
                                                <m:t>⋱</m:t>
                                              </m:r>
                                            </m:e>
                                            <m:e>
                                              <m:r>
                                                <a:rPr lang="en-GB" i="1" smtClean="0">
                                                  <a:latin typeface="Cambria Math"/>
                                                </a:rPr>
                                                <m:t>⋮</m:t>
                                              </m:r>
                                            </m:e>
                                            <m:e>
                                              <m:r>
                                                <a:rPr lang="en-GB" i="1" smtClean="0">
                                                  <a:latin typeface="Cambria Math"/>
                                                </a:rPr>
                                                <m:t>⋱</m:t>
                                              </m:r>
                                            </m:e>
                                          </m:mr>
                                        </m:m>
                                      </m:e>
                                    </m:mr>
                                  </m:m>
                                </m:e>
                                <m:e>
                                  <m:m>
                                    <m:mPr>
                                      <m:mcs>
                                        <m:mc>
                                          <m:mcPr>
                                            <m:count m:val="1"/>
                                            <m:mcJc m:val="center"/>
                                          </m:mcPr>
                                        </m:mc>
                                      </m:mcs>
                                      <m:ctrlPr>
                                        <a:rPr lang="en-GB" i="1" smtClean="0">
                                          <a:latin typeface="Cambria Math"/>
                                        </a:rPr>
                                      </m:ctrlPr>
                                    </m:mPr>
                                    <m:mr>
                                      <m:e>
                                        <m:r>
                                          <m:rPr>
                                            <m:brk m:alnAt="7"/>
                                          </m:rPr>
                                          <a:rPr lang="en-GB" i="1" smtClean="0">
                                            <a:latin typeface="Cambria Math"/>
                                          </a:rPr>
                                          <m:t>⋮</m:t>
                                        </m:r>
                                      </m:e>
                                    </m:mr>
                                    <m:mr>
                                      <m:e>
                                        <m:sSub>
                                          <m:sSubPr>
                                            <m:ctrlPr>
                                              <a:rPr lang="en-GB" i="1" smtClean="0">
                                                <a:latin typeface="Cambria Math"/>
                                              </a:rPr>
                                            </m:ctrlPr>
                                          </m:sSubPr>
                                          <m:e>
                                            <m:r>
                                              <a:rPr lang="en-GB" b="0" i="1" smtClean="0">
                                                <a:latin typeface="Cambria Math"/>
                                              </a:rPr>
                                              <m:t>𝑥</m:t>
                                            </m:r>
                                          </m:e>
                                          <m:sub>
                                            <m:r>
                                              <a:rPr lang="en-GB" b="0" i="1" smtClean="0">
                                                <a:latin typeface="Cambria Math"/>
                                              </a:rPr>
                                              <m:t>𝑗𝐼</m:t>
                                            </m:r>
                                          </m:sub>
                                        </m:sSub>
                                      </m:e>
                                    </m:mr>
                                    <m:mr>
                                      <m:e>
                                        <m:r>
                                          <a:rPr lang="en-GB" i="1" smtClean="0">
                                            <a:latin typeface="Cambria Math"/>
                                          </a:rPr>
                                          <m:t>⋮</m:t>
                                        </m:r>
                                      </m:e>
                                    </m:mr>
                                  </m:m>
                                </m:e>
                              </m:mr>
                              <m:mr>
                                <m:e>
                                  <m:sSub>
                                    <m:sSubPr>
                                      <m:ctrlPr>
                                        <a:rPr lang="en-GB" i="1" smtClean="0">
                                          <a:latin typeface="Cambria Math"/>
                                        </a:rPr>
                                      </m:ctrlPr>
                                    </m:sSubPr>
                                    <m:e>
                                      <m:r>
                                        <a:rPr lang="en-GB" b="0" i="1" smtClean="0">
                                          <a:latin typeface="Cambria Math"/>
                                        </a:rPr>
                                        <m:t>𝑥</m:t>
                                      </m:r>
                                    </m:e>
                                    <m:sub>
                                      <m:r>
                                        <a:rPr lang="en-GB" b="0" i="1" smtClean="0">
                                          <a:latin typeface="Cambria Math"/>
                                        </a:rPr>
                                        <m:t>𝐽</m:t>
                                      </m:r>
                                      <m:r>
                                        <a:rPr lang="en-GB" b="0" i="1" smtClean="0">
                                          <a:latin typeface="Cambria Math"/>
                                        </a:rPr>
                                        <m:t>1</m:t>
                                      </m:r>
                                    </m:sub>
                                  </m:sSub>
                                </m:e>
                                <m:e>
                                  <m:m>
                                    <m:mPr>
                                      <m:mcs>
                                        <m:mc>
                                          <m:mcPr>
                                            <m:count m:val="3"/>
                                            <m:mcJc m:val="center"/>
                                          </m:mcPr>
                                        </m:mc>
                                      </m:mcs>
                                      <m:ctrlPr>
                                        <a:rPr lang="en-GB" i="1" smtClean="0">
                                          <a:latin typeface="Cambria Math"/>
                                        </a:rPr>
                                      </m:ctrlPr>
                                    </m:mPr>
                                    <m:mr>
                                      <m:e>
                                        <m:r>
                                          <m:rPr>
                                            <m:brk m:alnAt="7"/>
                                          </m:rPr>
                                          <a:rPr lang="en-GB" i="1" smtClean="0">
                                            <a:latin typeface="Cambria Math"/>
                                          </a:rPr>
                                          <m:t>…</m:t>
                                        </m:r>
                                      </m:e>
                                      <m:e>
                                        <m:sSub>
                                          <m:sSubPr>
                                            <m:ctrlPr>
                                              <a:rPr lang="en-GB" i="1" smtClean="0">
                                                <a:latin typeface="Cambria Math"/>
                                              </a:rPr>
                                            </m:ctrlPr>
                                          </m:sSubPr>
                                          <m:e>
                                            <m:r>
                                              <a:rPr lang="en-GB" b="0" i="1" smtClean="0">
                                                <a:latin typeface="Cambria Math"/>
                                              </a:rPr>
                                              <m:t>𝑥</m:t>
                                            </m:r>
                                          </m:e>
                                          <m:sub>
                                            <m:r>
                                              <a:rPr lang="en-GB" b="0" i="1" smtClean="0">
                                                <a:latin typeface="Cambria Math"/>
                                              </a:rPr>
                                              <m:t>𝐽𝑖</m:t>
                                            </m:r>
                                          </m:sub>
                                        </m:sSub>
                                      </m:e>
                                      <m:e>
                                        <m:r>
                                          <a:rPr lang="en-GB" i="1" smtClean="0">
                                            <a:latin typeface="Cambria Math"/>
                                          </a:rPr>
                                          <m:t>…</m:t>
                                        </m:r>
                                      </m:e>
                                    </m:mr>
                                  </m:m>
                                </m:e>
                                <m:e>
                                  <m:sSub>
                                    <m:sSubPr>
                                      <m:ctrlPr>
                                        <a:rPr lang="en-GB" i="1" smtClean="0">
                                          <a:latin typeface="Cambria Math"/>
                                        </a:rPr>
                                      </m:ctrlPr>
                                    </m:sSubPr>
                                    <m:e>
                                      <m:r>
                                        <a:rPr lang="en-GB" b="0" i="1" smtClean="0">
                                          <a:latin typeface="Cambria Math"/>
                                        </a:rPr>
                                        <m:t>𝑥</m:t>
                                      </m:r>
                                    </m:e>
                                    <m:sub>
                                      <m:r>
                                        <a:rPr lang="en-GB" b="0" i="1" smtClean="0">
                                          <a:latin typeface="Cambria Math"/>
                                        </a:rPr>
                                        <m:t>𝐽𝐼</m:t>
                                      </m:r>
                                    </m:sub>
                                  </m:sSub>
                                </m:e>
                              </m:mr>
                            </m:m>
                          </m:e>
                        </m:d>
                      </m:oMath>
                    </m:oMathPara>
                  </a14:m>
                  <a:endParaRPr lang="en-GB" dirty="0"/>
                </a:p>
              </p:txBody>
            </p:sp>
          </mc:Choice>
          <mc:Fallback xmlns="">
            <p:sp>
              <p:nvSpPr>
                <p:cNvPr id="22" name="TextBox 21"/>
                <p:cNvSpPr txBox="1">
                  <a:spLocks noRot="1" noChangeAspect="1" noMove="1" noResize="1" noEditPoints="1" noAdjustHandles="1" noChangeArrowheads="1" noChangeShapeType="1" noTextEdit="1"/>
                </p:cNvSpPr>
                <p:nvPr/>
              </p:nvSpPr>
              <p:spPr>
                <a:xfrm>
                  <a:off x="2574596" y="3940750"/>
                  <a:ext cx="2572499" cy="1422312"/>
                </a:xfrm>
                <a:prstGeom prst="rect">
                  <a:avLst/>
                </a:prstGeom>
                <a:blipFill rotWithShape="1">
                  <a:blip r:embed="rId8"/>
                  <a:stretch>
                    <a:fillRect/>
                  </a:stretch>
                </a:blipFill>
              </p:spPr>
              <p:txBody>
                <a:bodyPr/>
                <a:lstStyle/>
                <a:p>
                  <a:r>
                    <a:rPr lang="en-GB">
                      <a:noFill/>
                    </a:rPr>
                    <a:t> </a:t>
                  </a:r>
                </a:p>
              </p:txBody>
            </p:sp>
          </mc:Fallback>
        </mc:AlternateContent>
        <p:sp>
          <p:nvSpPr>
            <p:cNvPr id="56" name="Rectangle 55"/>
            <p:cNvSpPr/>
            <p:nvPr/>
          </p:nvSpPr>
          <p:spPr>
            <a:xfrm>
              <a:off x="2627784" y="3837778"/>
              <a:ext cx="2459505" cy="1544269"/>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61" name="TextBox 60"/>
          <p:cNvSpPr txBox="1"/>
          <p:nvPr/>
        </p:nvSpPr>
        <p:spPr>
          <a:xfrm>
            <a:off x="2034580" y="4437112"/>
            <a:ext cx="360040" cy="369332"/>
          </a:xfrm>
          <a:prstGeom prst="rect">
            <a:avLst/>
          </a:prstGeom>
          <a:noFill/>
        </p:spPr>
        <p:txBody>
          <a:bodyPr wrap="square" rtlCol="0">
            <a:spAutoFit/>
          </a:bodyPr>
          <a:lstStyle/>
          <a:p>
            <a:r>
              <a:rPr lang="en-GB" dirty="0" smtClean="0"/>
              <a:t>=</a:t>
            </a:r>
            <a:endParaRPr lang="en-GB" dirty="0"/>
          </a:p>
        </p:txBody>
      </p:sp>
      <p:sp>
        <p:nvSpPr>
          <p:cNvPr id="62" name="TextBox 61"/>
          <p:cNvSpPr txBox="1"/>
          <p:nvPr/>
        </p:nvSpPr>
        <p:spPr>
          <a:xfrm>
            <a:off x="4914900" y="4499828"/>
            <a:ext cx="360040" cy="369332"/>
          </a:xfrm>
          <a:prstGeom prst="rect">
            <a:avLst/>
          </a:prstGeom>
          <a:noFill/>
        </p:spPr>
        <p:txBody>
          <a:bodyPr wrap="square" rtlCol="0">
            <a:spAutoFit/>
          </a:bodyPr>
          <a:lstStyle/>
          <a:p>
            <a:r>
              <a:rPr lang="en-GB" dirty="0" smtClean="0"/>
              <a:t>*</a:t>
            </a:r>
            <a:endParaRPr lang="en-GB" dirty="0"/>
          </a:p>
        </p:txBody>
      </p:sp>
      <p:sp>
        <p:nvSpPr>
          <p:cNvPr id="63" name="TextBox 62"/>
          <p:cNvSpPr txBox="1"/>
          <p:nvPr/>
        </p:nvSpPr>
        <p:spPr>
          <a:xfrm>
            <a:off x="5885786" y="4437112"/>
            <a:ext cx="360040" cy="369332"/>
          </a:xfrm>
          <a:prstGeom prst="rect">
            <a:avLst/>
          </a:prstGeom>
          <a:noFill/>
        </p:spPr>
        <p:txBody>
          <a:bodyPr wrap="square" rtlCol="0">
            <a:spAutoFit/>
          </a:bodyPr>
          <a:lstStyle/>
          <a:p>
            <a:r>
              <a:rPr lang="en-GB" dirty="0" smtClean="0"/>
              <a:t>+</a:t>
            </a:r>
            <a:endParaRPr lang="en-GB" dirty="0"/>
          </a:p>
        </p:txBody>
      </p:sp>
      <p:sp>
        <p:nvSpPr>
          <p:cNvPr id="64" name="Rectangle 63"/>
          <p:cNvSpPr/>
          <p:nvPr/>
        </p:nvSpPr>
        <p:spPr>
          <a:xfrm>
            <a:off x="1519582" y="1700808"/>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5" name="Rectangle 64"/>
          <p:cNvSpPr/>
          <p:nvPr/>
        </p:nvSpPr>
        <p:spPr>
          <a:xfrm>
            <a:off x="2959742" y="1700808"/>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6" name="Rectangle 65"/>
          <p:cNvSpPr/>
          <p:nvPr/>
        </p:nvSpPr>
        <p:spPr>
          <a:xfrm>
            <a:off x="4399902" y="1700808"/>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7" name="Rectangle 66"/>
          <p:cNvSpPr/>
          <p:nvPr/>
        </p:nvSpPr>
        <p:spPr>
          <a:xfrm>
            <a:off x="1519582" y="2270812"/>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p:cNvSpPr/>
          <p:nvPr/>
        </p:nvSpPr>
        <p:spPr>
          <a:xfrm>
            <a:off x="2987824" y="2276872"/>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p:cNvSpPr/>
          <p:nvPr/>
        </p:nvSpPr>
        <p:spPr>
          <a:xfrm>
            <a:off x="4355976" y="2270812"/>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0" name="Rectangle 69"/>
          <p:cNvSpPr/>
          <p:nvPr/>
        </p:nvSpPr>
        <p:spPr>
          <a:xfrm>
            <a:off x="1519582" y="2846876"/>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ectangle 70"/>
          <p:cNvSpPr/>
          <p:nvPr/>
        </p:nvSpPr>
        <p:spPr>
          <a:xfrm>
            <a:off x="2959742" y="2846876"/>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Rectangle 71"/>
          <p:cNvSpPr/>
          <p:nvPr/>
        </p:nvSpPr>
        <p:spPr>
          <a:xfrm>
            <a:off x="4399902" y="2846876"/>
            <a:ext cx="388122" cy="366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3" name="TextBox 72"/>
          <p:cNvSpPr txBox="1"/>
          <p:nvPr/>
        </p:nvSpPr>
        <p:spPr>
          <a:xfrm>
            <a:off x="3200000" y="5517232"/>
            <a:ext cx="855363" cy="538609"/>
          </a:xfrm>
          <a:prstGeom prst="rect">
            <a:avLst/>
          </a:prstGeom>
          <a:noFill/>
        </p:spPr>
        <p:txBody>
          <a:bodyPr wrap="square" rtlCol="0">
            <a:spAutoFit/>
          </a:bodyPr>
          <a:lstStyle/>
          <a:p>
            <a:pPr algn="ctr"/>
            <a:r>
              <a:rPr lang="en-GB" dirty="0" smtClean="0"/>
              <a:t>matrix</a:t>
            </a:r>
          </a:p>
          <a:p>
            <a:pPr algn="ctr"/>
            <a:r>
              <a:rPr lang="en-GB" sz="1100" dirty="0" smtClean="0"/>
              <a:t>(</a:t>
            </a:r>
            <a:r>
              <a:rPr lang="en-GB" sz="1100" dirty="0" err="1" smtClean="0"/>
              <a:t>JxI</a:t>
            </a:r>
            <a:r>
              <a:rPr lang="en-GB" sz="1100" dirty="0" smtClean="0"/>
              <a:t>)</a:t>
            </a:r>
            <a:endParaRPr lang="en-GB" sz="1100" dirty="0"/>
          </a:p>
        </p:txBody>
      </p:sp>
      <p:sp>
        <p:nvSpPr>
          <p:cNvPr id="55" name="TextBox 54"/>
          <p:cNvSpPr txBox="1"/>
          <p:nvPr/>
        </p:nvSpPr>
        <p:spPr>
          <a:xfrm>
            <a:off x="5220072" y="6319192"/>
            <a:ext cx="3384884" cy="307777"/>
          </a:xfrm>
          <a:prstGeom prst="rect">
            <a:avLst/>
          </a:prstGeom>
          <a:noFill/>
        </p:spPr>
        <p:txBody>
          <a:bodyPr wrap="square" rtlCol="0">
            <a:spAutoFit/>
          </a:bodyPr>
          <a:lstStyle/>
          <a:p>
            <a:r>
              <a:rPr lang="en-GB" sz="1400" b="1" dirty="0" smtClean="0"/>
              <a:t>Note:</a:t>
            </a:r>
            <a:r>
              <a:rPr lang="en-GB" sz="1400" dirty="0" smtClean="0"/>
              <a:t> if J = I the matrix is said to be squared</a:t>
            </a:r>
            <a:endParaRPr lang="en-GB" sz="1400" dirty="0"/>
          </a:p>
        </p:txBody>
      </p:sp>
      <p:sp>
        <p:nvSpPr>
          <p:cNvPr id="5" name="TextBox 4"/>
          <p:cNvSpPr txBox="1"/>
          <p:nvPr/>
        </p:nvSpPr>
        <p:spPr>
          <a:xfrm>
            <a:off x="6460734" y="1700808"/>
            <a:ext cx="2664296" cy="1569660"/>
          </a:xfrm>
          <a:prstGeom prst="rect">
            <a:avLst/>
          </a:prstGeom>
          <a:noFill/>
        </p:spPr>
        <p:txBody>
          <a:bodyPr wrap="square" rtlCol="0">
            <a:spAutoFit/>
          </a:bodyPr>
          <a:lstStyle/>
          <a:p>
            <a:pPr marL="285750" indent="-285750">
              <a:buFontTx/>
              <a:buChar char="-"/>
            </a:pPr>
            <a:r>
              <a:rPr lang="en-GB" sz="1600" dirty="0" smtClean="0"/>
              <a:t>Matrices are usually represented by capital bold letters</a:t>
            </a:r>
          </a:p>
          <a:p>
            <a:pPr marL="285750" indent="-285750">
              <a:buFontTx/>
              <a:buChar char="-"/>
            </a:pPr>
            <a:r>
              <a:rPr lang="en-GB" sz="1600" dirty="0" smtClean="0"/>
              <a:t>Vectors are usually represented by small bold letters</a:t>
            </a:r>
            <a:endParaRPr lang="en-GB" sz="1600" dirty="0"/>
          </a:p>
        </p:txBody>
      </p:sp>
      <p:graphicFrame>
        <p:nvGraphicFramePr>
          <p:cNvPr id="20" name="Object 19"/>
          <p:cNvGraphicFramePr>
            <a:graphicFrameLocks noChangeAspect="1"/>
          </p:cNvGraphicFramePr>
          <p:nvPr>
            <p:extLst>
              <p:ext uri="{D42A27DB-BD31-4B8C-83A1-F6EECF244321}">
                <p14:modId xmlns:p14="http://schemas.microsoft.com/office/powerpoint/2010/main" val="2744365596"/>
              </p:ext>
            </p:extLst>
          </p:nvPr>
        </p:nvGraphicFramePr>
        <p:xfrm>
          <a:off x="2480058" y="6165304"/>
          <a:ext cx="1575305" cy="505823"/>
        </p:xfrm>
        <a:graphic>
          <a:graphicData uri="http://schemas.openxmlformats.org/presentationml/2006/ole">
            <mc:AlternateContent xmlns:mc="http://schemas.openxmlformats.org/markup-compatibility/2006">
              <mc:Choice xmlns:v="urn:schemas-microsoft-com:vml" Requires="v">
                <p:oleObj spid="_x0000_s29843" name="Equation" r:id="rId9" imgW="710891" imgH="203112" progId="Equation.3">
                  <p:embed/>
                </p:oleObj>
              </mc:Choice>
              <mc:Fallback>
                <p:oleObj name="Equation" r:id="rId9" imgW="710891" imgH="203112" progId="Equation.3">
                  <p:embed/>
                  <p:pic>
                    <p:nvPicPr>
                      <p:cNvPr id="0" name="Object 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0058" y="6165304"/>
                        <a:ext cx="1575305" cy="505823"/>
                      </a:xfrm>
                      <a:prstGeom prst="rect">
                        <a:avLst/>
                      </a:prstGeom>
                      <a:solidFill>
                        <a:schemeClr val="bg1"/>
                      </a:solidFill>
                      <a:ln w="19050">
                        <a:solidFill>
                          <a:schemeClr val="tx1"/>
                        </a:solidFill>
                        <a:miter lim="800000"/>
                        <a:headEnd/>
                        <a:tailEnd/>
                      </a:ln>
                      <a:effectLst>
                        <a:outerShdw dist="107763" dir="2700000" algn="ctr" rotWithShape="0">
                          <a:srgbClr val="808080">
                            <a:alpha val="50000"/>
                          </a:srgbClr>
                        </a:outerShdw>
                      </a:effectLst>
                    </p:spPr>
                  </p:pic>
                </p:oleObj>
              </mc:Fallback>
            </mc:AlternateContent>
          </a:graphicData>
        </a:graphic>
      </p:graphicFrame>
      <p:sp>
        <p:nvSpPr>
          <p:cNvPr id="21" name="Oval 20"/>
          <p:cNvSpPr/>
          <p:nvPr/>
        </p:nvSpPr>
        <p:spPr>
          <a:xfrm>
            <a:off x="2627784" y="4077072"/>
            <a:ext cx="259950" cy="216024"/>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72257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9" grpId="0"/>
      <p:bldP spid="39" grpId="0"/>
      <p:bldP spid="40"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p:bldP spid="61" grpId="0"/>
      <p:bldP spid="62" grpId="0"/>
      <p:bldP spid="63" grpId="0"/>
      <p:bldP spid="64" grpId="0" animBg="1"/>
      <p:bldP spid="65" grpId="0" animBg="1"/>
      <p:bldP spid="66" grpId="0" animBg="1"/>
      <p:bldP spid="67" grpId="0" animBg="1"/>
      <p:bldP spid="68" grpId="0" animBg="1"/>
      <p:bldP spid="69" grpId="0" animBg="1"/>
      <p:bldP spid="70" grpId="0" animBg="1"/>
      <p:bldP spid="71" grpId="0" animBg="1"/>
      <p:bldP spid="72" grpId="0" animBg="1"/>
      <p:bldP spid="73" grpId="0"/>
      <p:bldP spid="55" grpId="0"/>
      <p:bldP spid="5" grpId="0"/>
      <p:bldP spid="2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grpSp>
        <p:nvGrpSpPr>
          <p:cNvPr id="36" name="Group 35"/>
          <p:cNvGrpSpPr/>
          <p:nvPr/>
        </p:nvGrpSpPr>
        <p:grpSpPr>
          <a:xfrm>
            <a:off x="397944" y="2996952"/>
            <a:ext cx="3909570" cy="1756212"/>
            <a:chOff x="397944" y="2780928"/>
            <a:chExt cx="3909570" cy="1756212"/>
          </a:xfrm>
        </p:grpSpPr>
        <p:grpSp>
          <p:nvGrpSpPr>
            <p:cNvPr id="25" name="Group 24"/>
            <p:cNvGrpSpPr/>
            <p:nvPr/>
          </p:nvGrpSpPr>
          <p:grpSpPr>
            <a:xfrm>
              <a:off x="407994" y="2853808"/>
              <a:ext cx="3899520" cy="1683332"/>
              <a:chOff x="407994" y="3403739"/>
              <a:chExt cx="3899520" cy="1683332"/>
            </a:xfrm>
          </p:grpSpPr>
          <p:pic>
            <p:nvPicPr>
              <p:cNvPr id="16" name="Picture 15"/>
              <p:cNvPicPr>
                <a:picLocks noChangeAspect="1"/>
              </p:cNvPicPr>
              <p:nvPr/>
            </p:nvPicPr>
            <p:blipFill rotWithShape="1">
              <a:blip r:embed="rId2" cstate="print">
                <a:extLst>
                  <a:ext uri="{28A0092B-C50C-407E-A947-70E740481C1C}">
                    <a14:useLocalDpi xmlns:a14="http://schemas.microsoft.com/office/drawing/2010/main" val="0"/>
                  </a:ext>
                </a:extLst>
              </a:blip>
              <a:srcRect l="23458" t="24891" r="18785" b="29099"/>
              <a:stretch/>
            </p:blipFill>
            <p:spPr>
              <a:xfrm>
                <a:off x="407994" y="3475230"/>
                <a:ext cx="3600000" cy="1368932"/>
              </a:xfrm>
              <a:prstGeom prst="rect">
                <a:avLst/>
              </a:prstGeom>
            </p:spPr>
          </p:pic>
          <p:sp>
            <p:nvSpPr>
              <p:cNvPr id="15" name="TextBox 14"/>
              <p:cNvSpPr txBox="1"/>
              <p:nvPr/>
            </p:nvSpPr>
            <p:spPr>
              <a:xfrm>
                <a:off x="2135786" y="3403739"/>
                <a:ext cx="216024" cy="338554"/>
              </a:xfrm>
              <a:prstGeom prst="rect">
                <a:avLst/>
              </a:prstGeom>
              <a:noFill/>
            </p:spPr>
            <p:txBody>
              <a:bodyPr wrap="square" rtlCol="0">
                <a:spAutoFit/>
              </a:bodyPr>
              <a:lstStyle/>
              <a:p>
                <a:r>
                  <a:rPr lang="en-GB" sz="1600" b="1" dirty="0" smtClean="0">
                    <a:solidFill>
                      <a:srgbClr val="872123"/>
                    </a:solidFill>
                  </a:rPr>
                  <a:t>1</a:t>
                </a:r>
                <a:endParaRPr lang="en-GB" sz="1600" b="1" dirty="0">
                  <a:solidFill>
                    <a:srgbClr val="872123"/>
                  </a:solidFill>
                </a:endParaRPr>
              </a:p>
            </p:txBody>
          </p:sp>
          <p:sp>
            <p:nvSpPr>
              <p:cNvPr id="19" name="TextBox 18"/>
              <p:cNvSpPr txBox="1"/>
              <p:nvPr/>
            </p:nvSpPr>
            <p:spPr>
              <a:xfrm>
                <a:off x="2027774" y="4697995"/>
                <a:ext cx="252028" cy="338554"/>
              </a:xfrm>
              <a:prstGeom prst="rect">
                <a:avLst/>
              </a:prstGeom>
              <a:noFill/>
            </p:spPr>
            <p:txBody>
              <a:bodyPr wrap="square" rtlCol="0">
                <a:spAutoFit/>
              </a:bodyPr>
              <a:lstStyle/>
              <a:p>
                <a:r>
                  <a:rPr lang="en-GB" sz="1600" b="1" dirty="0" smtClean="0">
                    <a:solidFill>
                      <a:srgbClr val="872123"/>
                    </a:solidFill>
                  </a:rPr>
                  <a:t>0</a:t>
                </a:r>
                <a:endParaRPr lang="en-GB" sz="1600" b="1" dirty="0">
                  <a:solidFill>
                    <a:srgbClr val="872123"/>
                  </a:solidFill>
                </a:endParaRPr>
              </a:p>
            </p:txBody>
          </p:sp>
          <p:sp>
            <p:nvSpPr>
              <p:cNvPr id="20" name="TextBox 19"/>
              <p:cNvSpPr txBox="1"/>
              <p:nvPr/>
            </p:nvSpPr>
            <p:spPr>
              <a:xfrm>
                <a:off x="3706934" y="4748517"/>
                <a:ext cx="600580" cy="338554"/>
              </a:xfrm>
              <a:prstGeom prst="rect">
                <a:avLst/>
              </a:prstGeom>
              <a:noFill/>
            </p:spPr>
            <p:txBody>
              <a:bodyPr wrap="square" rtlCol="0">
                <a:spAutoFit/>
              </a:bodyPr>
              <a:lstStyle/>
              <a:p>
                <a:r>
                  <a:rPr lang="en-GB" sz="1600" b="1" dirty="0" smtClean="0">
                    <a:solidFill>
                      <a:srgbClr val="872123"/>
                    </a:solidFill>
                  </a:rPr>
                  <a:t>time</a:t>
                </a:r>
                <a:endParaRPr lang="en-GB" sz="1600" b="1" dirty="0">
                  <a:solidFill>
                    <a:srgbClr val="872123"/>
                  </a:solidFill>
                </a:endParaRPr>
              </a:p>
            </p:txBody>
          </p:sp>
        </p:grpSp>
        <p:sp>
          <p:nvSpPr>
            <p:cNvPr id="18" name="TextBox 17"/>
            <p:cNvSpPr txBox="1"/>
            <p:nvPr/>
          </p:nvSpPr>
          <p:spPr>
            <a:xfrm>
              <a:off x="397944" y="2780928"/>
              <a:ext cx="1440160" cy="369332"/>
            </a:xfrm>
            <a:prstGeom prst="rect">
              <a:avLst/>
            </a:prstGeom>
            <a:noFill/>
          </p:spPr>
          <p:txBody>
            <a:bodyPr wrap="square" rtlCol="0">
              <a:spAutoFit/>
            </a:bodyPr>
            <a:lstStyle/>
            <a:p>
              <a:r>
                <a:rPr lang="en-GB" b="1" dirty="0" smtClean="0">
                  <a:solidFill>
                    <a:srgbClr val="872123"/>
                  </a:solidFill>
                </a:rPr>
                <a:t>Input</a:t>
              </a:r>
              <a:endParaRPr lang="en-GB" b="1" dirty="0">
                <a:solidFill>
                  <a:srgbClr val="872123"/>
                </a:solidFill>
              </a:endParaRPr>
            </a:p>
          </p:txBody>
        </p:sp>
      </p:grpSp>
      <p:cxnSp>
        <p:nvCxnSpPr>
          <p:cNvPr id="22" name="Straight Arrow Connector 21"/>
          <p:cNvCxnSpPr/>
          <p:nvPr/>
        </p:nvCxnSpPr>
        <p:spPr>
          <a:xfrm>
            <a:off x="3706934" y="3743165"/>
            <a:ext cx="1729162" cy="0"/>
          </a:xfrm>
          <a:prstGeom prst="straightConnector1">
            <a:avLst/>
          </a:prstGeom>
          <a:ln w="28575">
            <a:solidFill>
              <a:srgbClr val="872123"/>
            </a:solidFill>
            <a:tailEnd type="arrow"/>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5652120" y="2996952"/>
            <a:ext cx="3503876" cy="1756212"/>
            <a:chOff x="5652120" y="2780928"/>
            <a:chExt cx="3503876" cy="1756212"/>
          </a:xfrm>
        </p:grpSpPr>
        <p:grpSp>
          <p:nvGrpSpPr>
            <p:cNvPr id="24" name="Group 23"/>
            <p:cNvGrpSpPr/>
            <p:nvPr/>
          </p:nvGrpSpPr>
          <p:grpSpPr>
            <a:xfrm>
              <a:off x="5652120" y="2807061"/>
              <a:ext cx="3503876" cy="1730079"/>
              <a:chOff x="5652120" y="3356992"/>
              <a:chExt cx="3503876" cy="1730079"/>
            </a:xfrm>
          </p:grpSpPr>
          <p:pic>
            <p:nvPicPr>
              <p:cNvPr id="23" name="Picture 22"/>
              <p:cNvPicPr>
                <a:picLocks noChangeAspect="1"/>
              </p:cNvPicPr>
              <p:nvPr/>
            </p:nvPicPr>
            <p:blipFill rotWithShape="1">
              <a:blip r:embed="rId3" cstate="print">
                <a:extLst>
                  <a:ext uri="{28A0092B-C50C-407E-A947-70E740481C1C}">
                    <a14:useLocalDpi xmlns:a14="http://schemas.microsoft.com/office/drawing/2010/main" val="0"/>
                  </a:ext>
                </a:extLst>
              </a:blip>
              <a:srcRect l="29919" t="24891" r="17944" b="28513"/>
              <a:stretch/>
            </p:blipFill>
            <p:spPr>
              <a:xfrm>
                <a:off x="5652120" y="3475696"/>
                <a:ext cx="3206559" cy="1368000"/>
              </a:xfrm>
              <a:prstGeom prst="rect">
                <a:avLst/>
              </a:prstGeom>
            </p:spPr>
          </p:pic>
          <p:sp>
            <p:nvSpPr>
              <p:cNvPr id="26" name="TextBox 25"/>
              <p:cNvSpPr txBox="1"/>
              <p:nvPr/>
            </p:nvSpPr>
            <p:spPr>
              <a:xfrm>
                <a:off x="6984268" y="3356992"/>
                <a:ext cx="216024" cy="338554"/>
              </a:xfrm>
              <a:prstGeom prst="rect">
                <a:avLst/>
              </a:prstGeom>
              <a:noFill/>
            </p:spPr>
            <p:txBody>
              <a:bodyPr wrap="square" rtlCol="0">
                <a:spAutoFit/>
              </a:bodyPr>
              <a:lstStyle/>
              <a:p>
                <a:r>
                  <a:rPr lang="en-GB" sz="1600" b="1" dirty="0" smtClean="0">
                    <a:solidFill>
                      <a:srgbClr val="872123"/>
                    </a:solidFill>
                  </a:rPr>
                  <a:t>1</a:t>
                </a:r>
                <a:endParaRPr lang="en-GB" sz="1600" b="1" dirty="0">
                  <a:solidFill>
                    <a:srgbClr val="872123"/>
                  </a:solidFill>
                </a:endParaRPr>
              </a:p>
            </p:txBody>
          </p:sp>
          <p:sp>
            <p:nvSpPr>
              <p:cNvPr id="27" name="TextBox 26"/>
              <p:cNvSpPr txBox="1"/>
              <p:nvPr/>
            </p:nvSpPr>
            <p:spPr>
              <a:xfrm>
                <a:off x="6840252" y="4697995"/>
                <a:ext cx="252028" cy="338554"/>
              </a:xfrm>
              <a:prstGeom prst="rect">
                <a:avLst/>
              </a:prstGeom>
              <a:noFill/>
            </p:spPr>
            <p:txBody>
              <a:bodyPr wrap="square" rtlCol="0">
                <a:spAutoFit/>
              </a:bodyPr>
              <a:lstStyle/>
              <a:p>
                <a:r>
                  <a:rPr lang="en-GB" sz="1600" b="1" dirty="0" smtClean="0">
                    <a:solidFill>
                      <a:srgbClr val="872123"/>
                    </a:solidFill>
                  </a:rPr>
                  <a:t>0</a:t>
                </a:r>
                <a:endParaRPr lang="en-GB" sz="1600" b="1" dirty="0">
                  <a:solidFill>
                    <a:srgbClr val="872123"/>
                  </a:solidFill>
                </a:endParaRPr>
              </a:p>
            </p:txBody>
          </p:sp>
          <p:sp>
            <p:nvSpPr>
              <p:cNvPr id="28" name="TextBox 27"/>
              <p:cNvSpPr txBox="1"/>
              <p:nvPr/>
            </p:nvSpPr>
            <p:spPr>
              <a:xfrm>
                <a:off x="8555416" y="4748517"/>
                <a:ext cx="600580" cy="338554"/>
              </a:xfrm>
              <a:prstGeom prst="rect">
                <a:avLst/>
              </a:prstGeom>
              <a:noFill/>
            </p:spPr>
            <p:txBody>
              <a:bodyPr wrap="square" rtlCol="0">
                <a:spAutoFit/>
              </a:bodyPr>
              <a:lstStyle/>
              <a:p>
                <a:r>
                  <a:rPr lang="en-GB" sz="1600" b="1" dirty="0" smtClean="0">
                    <a:solidFill>
                      <a:srgbClr val="872123"/>
                    </a:solidFill>
                  </a:rPr>
                  <a:t>time</a:t>
                </a:r>
                <a:endParaRPr lang="en-GB" sz="1600" b="1" dirty="0">
                  <a:solidFill>
                    <a:srgbClr val="872123"/>
                  </a:solidFill>
                </a:endParaRPr>
              </a:p>
            </p:txBody>
          </p:sp>
          <p:sp>
            <p:nvSpPr>
              <p:cNvPr id="29" name="TextBox 28"/>
              <p:cNvSpPr txBox="1"/>
              <p:nvPr/>
            </p:nvSpPr>
            <p:spPr>
              <a:xfrm>
                <a:off x="8172400" y="3954542"/>
                <a:ext cx="459668" cy="338554"/>
              </a:xfrm>
              <a:prstGeom prst="rect">
                <a:avLst/>
              </a:prstGeom>
              <a:noFill/>
            </p:spPr>
            <p:txBody>
              <a:bodyPr wrap="square" rtlCol="0">
                <a:spAutoFit/>
              </a:bodyPr>
              <a:lstStyle/>
              <a:p>
                <a:r>
                  <a:rPr lang="en-GB" sz="1600" b="1" dirty="0" smtClean="0">
                    <a:solidFill>
                      <a:srgbClr val="872123"/>
                    </a:solidFill>
                  </a:rPr>
                  <a:t>0.5</a:t>
                </a:r>
                <a:endParaRPr lang="en-GB" sz="1600" b="1" dirty="0">
                  <a:solidFill>
                    <a:srgbClr val="872123"/>
                  </a:solidFill>
                </a:endParaRPr>
              </a:p>
            </p:txBody>
          </p:sp>
        </p:grpSp>
        <p:sp>
          <p:nvSpPr>
            <p:cNvPr id="30" name="TextBox 29"/>
            <p:cNvSpPr txBox="1"/>
            <p:nvPr/>
          </p:nvSpPr>
          <p:spPr>
            <a:xfrm>
              <a:off x="5652120" y="2780928"/>
              <a:ext cx="864096" cy="369332"/>
            </a:xfrm>
            <a:prstGeom prst="rect">
              <a:avLst/>
            </a:prstGeom>
            <a:noFill/>
          </p:spPr>
          <p:txBody>
            <a:bodyPr wrap="square" rtlCol="0">
              <a:spAutoFit/>
            </a:bodyPr>
            <a:lstStyle/>
            <a:p>
              <a:r>
                <a:rPr lang="en-GB" b="1" dirty="0" smtClean="0">
                  <a:solidFill>
                    <a:srgbClr val="872123"/>
                  </a:solidFill>
                </a:rPr>
                <a:t>Output</a:t>
              </a:r>
              <a:endParaRPr lang="en-GB" b="1" dirty="0">
                <a:solidFill>
                  <a:srgbClr val="872123"/>
                </a:solidFill>
              </a:endParaRPr>
            </a:p>
          </p:txBody>
        </p:sp>
      </p:grpSp>
      <p:sp>
        <p:nvSpPr>
          <p:cNvPr id="34" name="TextBox 33"/>
          <p:cNvSpPr txBox="1"/>
          <p:nvPr/>
        </p:nvSpPr>
        <p:spPr>
          <a:xfrm>
            <a:off x="8028384" y="4365104"/>
            <a:ext cx="216024" cy="338554"/>
          </a:xfrm>
          <a:prstGeom prst="rect">
            <a:avLst/>
          </a:prstGeom>
          <a:noFill/>
        </p:spPr>
        <p:txBody>
          <a:bodyPr wrap="square" rtlCol="0">
            <a:spAutoFit/>
          </a:bodyPr>
          <a:lstStyle/>
          <a:p>
            <a:r>
              <a:rPr lang="en-GB" sz="1600" b="1" dirty="0" smtClean="0">
                <a:solidFill>
                  <a:srgbClr val="872123"/>
                </a:solidFill>
              </a:rPr>
              <a:t>1</a:t>
            </a:r>
            <a:endParaRPr lang="en-GB" sz="1600" b="1" dirty="0">
              <a:solidFill>
                <a:srgbClr val="872123"/>
              </a:solidFill>
            </a:endParaRPr>
          </a:p>
        </p:txBody>
      </p:sp>
      <p:sp>
        <p:nvSpPr>
          <p:cNvPr id="31" name="TextBox 30"/>
          <p:cNvSpPr txBox="1"/>
          <p:nvPr/>
        </p:nvSpPr>
        <p:spPr>
          <a:xfrm>
            <a:off x="179512" y="1196752"/>
            <a:ext cx="8640960" cy="923330"/>
          </a:xfrm>
          <a:prstGeom prst="rect">
            <a:avLst/>
          </a:prstGeom>
          <a:noFill/>
        </p:spPr>
        <p:txBody>
          <a:bodyPr wrap="square" rtlCol="0">
            <a:spAutoFit/>
          </a:bodyPr>
          <a:lstStyle/>
          <a:p>
            <a:pPr>
              <a:lnSpc>
                <a:spcPct val="150000"/>
              </a:lnSpc>
            </a:pPr>
            <a:r>
              <a:rPr lang="en-GB" dirty="0" smtClean="0"/>
              <a:t>Suppose you want to understand this system.</a:t>
            </a:r>
          </a:p>
          <a:p>
            <a:pPr>
              <a:lnSpc>
                <a:spcPct val="150000"/>
              </a:lnSpc>
            </a:pPr>
            <a:r>
              <a:rPr lang="en-GB" dirty="0" smtClean="0"/>
              <a:t>For that purpose you put in the simplest signal you can imagine… </a:t>
            </a:r>
          </a:p>
        </p:txBody>
      </p:sp>
      <p:sp>
        <p:nvSpPr>
          <p:cNvPr id="2" name="TextBox 1"/>
          <p:cNvSpPr txBox="1"/>
          <p:nvPr/>
        </p:nvSpPr>
        <p:spPr>
          <a:xfrm>
            <a:off x="4499022" y="2204864"/>
            <a:ext cx="4465466" cy="369332"/>
          </a:xfrm>
          <a:prstGeom prst="rect">
            <a:avLst/>
          </a:prstGeom>
          <a:noFill/>
        </p:spPr>
        <p:txBody>
          <a:bodyPr wrap="square" rtlCol="0">
            <a:spAutoFit/>
          </a:bodyPr>
          <a:lstStyle/>
          <a:p>
            <a:r>
              <a:rPr lang="en-GB" dirty="0" smtClean="0"/>
              <a:t>… and wait to see how the system reacts to it.</a:t>
            </a:r>
            <a:endParaRPr lang="en-GB" dirty="0"/>
          </a:p>
        </p:txBody>
      </p:sp>
      <p:sp>
        <p:nvSpPr>
          <p:cNvPr id="32" name="TextBox 31"/>
          <p:cNvSpPr txBox="1"/>
          <p:nvPr/>
        </p:nvSpPr>
        <p:spPr>
          <a:xfrm>
            <a:off x="179512" y="5229200"/>
            <a:ext cx="8784976" cy="1215717"/>
          </a:xfrm>
          <a:prstGeom prst="rect">
            <a:avLst/>
          </a:prstGeom>
          <a:noFill/>
        </p:spPr>
        <p:txBody>
          <a:bodyPr wrap="square" rtlCol="0">
            <a:spAutoFit/>
          </a:bodyPr>
          <a:lstStyle/>
          <a:p>
            <a:r>
              <a:rPr lang="en-GB" sz="1700" dirty="0" smtClean="0"/>
              <a:t>You do this many times and realize that the system always reacts to this simple signal in the same way. </a:t>
            </a:r>
          </a:p>
          <a:p>
            <a:pPr algn="just">
              <a:spcBef>
                <a:spcPts val="600"/>
              </a:spcBef>
            </a:pPr>
            <a:r>
              <a:rPr lang="en-GB" sz="1700" dirty="0" smtClean="0"/>
              <a:t>The simple input as displayed here is called </a:t>
            </a:r>
            <a:r>
              <a:rPr lang="en-GB" sz="1700" b="1" dirty="0" smtClean="0"/>
              <a:t>impulse</a:t>
            </a:r>
            <a:r>
              <a:rPr lang="en-GB" sz="1700" dirty="0" smtClean="0"/>
              <a:t>. How the system reacts to it, whatever its form (the output displayed here was just an example), is called </a:t>
            </a:r>
            <a:r>
              <a:rPr lang="en-GB" sz="1700" b="1" dirty="0" smtClean="0"/>
              <a:t>impulse response function</a:t>
            </a:r>
            <a:r>
              <a:rPr lang="en-GB" sz="1700" dirty="0" smtClean="0"/>
              <a:t>.</a:t>
            </a:r>
            <a:endParaRPr lang="en-GB" sz="1700" dirty="0"/>
          </a:p>
        </p:txBody>
      </p:sp>
    </p:spTree>
    <p:extLst>
      <p:ext uri="{BB962C8B-B14F-4D97-AF65-F5344CB8AC3E}">
        <p14:creationId xmlns:p14="http://schemas.microsoft.com/office/powerpoint/2010/main" val="427030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 grpId="0"/>
      <p:bldP spid="3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sp>
        <p:nvSpPr>
          <p:cNvPr id="31" name="TextBox 30"/>
          <p:cNvSpPr txBox="1"/>
          <p:nvPr/>
        </p:nvSpPr>
        <p:spPr>
          <a:xfrm>
            <a:off x="179512" y="764704"/>
            <a:ext cx="8640960" cy="507831"/>
          </a:xfrm>
          <a:prstGeom prst="rect">
            <a:avLst/>
          </a:prstGeom>
          <a:noFill/>
        </p:spPr>
        <p:txBody>
          <a:bodyPr wrap="square" rtlCol="0">
            <a:spAutoFit/>
          </a:bodyPr>
          <a:lstStyle/>
          <a:p>
            <a:pPr>
              <a:lnSpc>
                <a:spcPct val="150000"/>
              </a:lnSpc>
            </a:pPr>
            <a:r>
              <a:rPr lang="en-GB" b="1" dirty="0" smtClean="0"/>
              <a:t>A note about the impulse function and signals in general:</a:t>
            </a:r>
          </a:p>
        </p:txBody>
      </p:sp>
      <mc:AlternateContent xmlns:mc="http://schemas.openxmlformats.org/markup-compatibility/2006" xmlns:a14="http://schemas.microsoft.com/office/drawing/2010/main">
        <mc:Choice Requires="a14">
          <p:sp>
            <p:nvSpPr>
              <p:cNvPr id="32" name="TextBox 31"/>
              <p:cNvSpPr txBox="1"/>
              <p:nvPr/>
            </p:nvSpPr>
            <p:spPr>
              <a:xfrm>
                <a:off x="179512" y="1268760"/>
                <a:ext cx="8640960" cy="1631216"/>
              </a:xfrm>
              <a:prstGeom prst="rect">
                <a:avLst/>
              </a:prstGeom>
              <a:noFill/>
            </p:spPr>
            <p:txBody>
              <a:bodyPr wrap="square" rtlCol="0">
                <a:spAutoFit/>
              </a:bodyPr>
              <a:lstStyle/>
              <a:p>
                <a:pPr algn="just"/>
                <a:r>
                  <a:rPr lang="en-GB" dirty="0" smtClean="0"/>
                  <a:t>Here we think about signals as discretized sequences of values. This means you only have discrete time points (</a:t>
                </a:r>
                <a14:m>
                  <m:oMath xmlns:m="http://schemas.openxmlformats.org/officeDocument/2006/math">
                    <m:r>
                      <a:rPr lang="en-GB" b="0" i="1" smtClean="0">
                        <a:latin typeface="Cambria Math"/>
                      </a:rPr>
                      <m:t>𝑛</m:t>
                    </m:r>
                    <m:r>
                      <a:rPr lang="en-GB" b="0" i="1" smtClean="0">
                        <a:latin typeface="Cambria Math"/>
                      </a:rPr>
                      <m:t>=…,−1,0, 1, 2, 3…</m:t>
                    </m:r>
                  </m:oMath>
                </a14:m>
                <a:r>
                  <a:rPr lang="en-GB" dirty="0" smtClean="0"/>
                  <a:t>) in which your signal assumes some value (e.g., the output signal of the previous slide assumes 1 at </a:t>
                </a:r>
                <a14:m>
                  <m:oMath xmlns:m="http://schemas.openxmlformats.org/officeDocument/2006/math">
                    <m:r>
                      <a:rPr lang="en-GB" i="1" dirty="0" smtClean="0">
                        <a:latin typeface="Cambria Math"/>
                      </a:rPr>
                      <m:t>𝑛</m:t>
                    </m:r>
                    <m:r>
                      <a:rPr lang="en-GB" i="1" dirty="0" smtClean="0">
                        <a:latin typeface="Cambria Math"/>
                      </a:rPr>
                      <m:t>=0</m:t>
                    </m:r>
                  </m:oMath>
                </a14:m>
                <a:r>
                  <a:rPr lang="en-GB" dirty="0" smtClean="0"/>
                  <a:t> and 0.5 at </a:t>
                </a:r>
                <a14:m>
                  <m:oMath xmlns:m="http://schemas.openxmlformats.org/officeDocument/2006/math">
                    <m:r>
                      <a:rPr lang="en-GB" i="1" dirty="0" smtClean="0">
                        <a:latin typeface="Cambria Math"/>
                      </a:rPr>
                      <m:t>𝑛</m:t>
                    </m:r>
                    <m:r>
                      <a:rPr lang="en-GB" i="1" dirty="0" smtClean="0">
                        <a:latin typeface="Cambria Math"/>
                      </a:rPr>
                      <m:t>=1</m:t>
                    </m:r>
                  </m:oMath>
                </a14:m>
                <a:r>
                  <a:rPr lang="en-GB" dirty="0" smtClean="0"/>
                  <a:t>).</a:t>
                </a:r>
              </a:p>
              <a:p>
                <a:pPr algn="just">
                  <a:spcBef>
                    <a:spcPts val="1200"/>
                  </a:spcBef>
                </a:pPr>
                <a:r>
                  <a:rPr lang="en-GB" dirty="0" smtClean="0"/>
                  <a:t>A reason for considering just discrete sequences is that computers actually also only deal with discrete sequences and not with continuous functions. </a:t>
                </a:r>
              </a:p>
            </p:txBody>
          </p:sp>
        </mc:Choice>
        <mc:Fallback xmlns="">
          <p:sp>
            <p:nvSpPr>
              <p:cNvPr id="32" name="TextBox 31"/>
              <p:cNvSpPr txBox="1">
                <a:spLocks noRot="1" noChangeAspect="1" noMove="1" noResize="1" noEditPoints="1" noAdjustHandles="1" noChangeArrowheads="1" noChangeShapeType="1" noTextEdit="1"/>
              </p:cNvSpPr>
              <p:nvPr/>
            </p:nvSpPr>
            <p:spPr>
              <a:xfrm>
                <a:off x="179512" y="1268760"/>
                <a:ext cx="8640960" cy="1631216"/>
              </a:xfrm>
              <a:prstGeom prst="rect">
                <a:avLst/>
              </a:prstGeom>
              <a:blipFill rotWithShape="1">
                <a:blip r:embed="rId2"/>
                <a:stretch>
                  <a:fillRect l="-564" t="-1866" r="-564" b="-4851"/>
                </a:stretch>
              </a:blipFill>
            </p:spPr>
            <p:txBody>
              <a:bodyPr/>
              <a:lstStyle/>
              <a:p>
                <a:r>
                  <a:rPr lang="en-GB">
                    <a:noFill/>
                  </a:rPr>
                  <a:t> </a:t>
                </a:r>
              </a:p>
            </p:txBody>
          </p:sp>
        </mc:Fallback>
      </mc:AlternateContent>
      <p:sp>
        <p:nvSpPr>
          <p:cNvPr id="40" name="TextBox 39"/>
          <p:cNvSpPr txBox="1"/>
          <p:nvPr/>
        </p:nvSpPr>
        <p:spPr>
          <a:xfrm>
            <a:off x="179512" y="3140968"/>
            <a:ext cx="8640960" cy="646331"/>
          </a:xfrm>
          <a:prstGeom prst="rect">
            <a:avLst/>
          </a:prstGeom>
          <a:noFill/>
        </p:spPr>
        <p:txBody>
          <a:bodyPr wrap="square" rtlCol="0">
            <a:spAutoFit/>
          </a:bodyPr>
          <a:lstStyle/>
          <a:p>
            <a:pPr algn="just"/>
            <a:r>
              <a:rPr lang="en-GB" dirty="0" smtClean="0"/>
              <a:t>The </a:t>
            </a:r>
            <a:r>
              <a:rPr lang="en-GB" b="1" dirty="0" smtClean="0"/>
              <a:t>impulse function </a:t>
            </a:r>
            <a:r>
              <a:rPr lang="en-GB" dirty="0" smtClean="0"/>
              <a:t>is defined as assuming the value one at time point zero and the value zero at all the other time points:</a:t>
            </a:r>
          </a:p>
        </p:txBody>
      </p:sp>
      <mc:AlternateContent xmlns:mc="http://schemas.openxmlformats.org/markup-compatibility/2006" xmlns:a14="http://schemas.microsoft.com/office/drawing/2010/main">
        <mc:Choice Requires="a14">
          <p:sp>
            <p:nvSpPr>
              <p:cNvPr id="2" name="TextBox 1"/>
              <p:cNvSpPr txBox="1"/>
              <p:nvPr/>
            </p:nvSpPr>
            <p:spPr>
              <a:xfrm>
                <a:off x="3203848" y="3861048"/>
                <a:ext cx="2099229" cy="62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a:ea typeface="Cambria Math"/>
                        </a:rPr>
                        <m:t>𝛿</m:t>
                      </m:r>
                      <m:d>
                        <m:dPr>
                          <m:begChr m:val="["/>
                          <m:endChr m:val="]"/>
                          <m:ctrlPr>
                            <a:rPr lang="en-GB" i="1" smtClean="0">
                              <a:latin typeface="Cambria Math"/>
                              <a:ea typeface="Cambria Math"/>
                            </a:rPr>
                          </m:ctrlPr>
                        </m:dPr>
                        <m:e>
                          <m:r>
                            <a:rPr lang="en-GB" b="0" i="1" smtClean="0">
                              <a:latin typeface="Cambria Math"/>
                              <a:ea typeface="Cambria Math"/>
                            </a:rPr>
                            <m:t>𝑛</m:t>
                          </m:r>
                        </m:e>
                      </m:d>
                      <m:r>
                        <a:rPr lang="en-GB" b="0" i="1" smtClean="0">
                          <a:latin typeface="Cambria Math"/>
                          <a:ea typeface="Cambria Math"/>
                        </a:rPr>
                        <m:t>=</m:t>
                      </m:r>
                      <m:d>
                        <m:dPr>
                          <m:begChr m:val="{"/>
                          <m:endChr m:val=""/>
                          <m:ctrlPr>
                            <a:rPr lang="en-GB" b="0" i="1" smtClean="0">
                              <a:latin typeface="Cambria Math"/>
                              <a:ea typeface="Cambria Math"/>
                            </a:rPr>
                          </m:ctrlPr>
                        </m:dPr>
                        <m:e>
                          <m:m>
                            <m:mPr>
                              <m:mcs>
                                <m:mc>
                                  <m:mcPr>
                                    <m:count m:val="1"/>
                                    <m:mcJc m:val="center"/>
                                  </m:mcPr>
                                </m:mc>
                              </m:mcs>
                              <m:ctrlPr>
                                <a:rPr lang="en-GB" b="0" i="1" smtClean="0">
                                  <a:latin typeface="Cambria Math"/>
                                  <a:ea typeface="Cambria Math"/>
                                </a:rPr>
                              </m:ctrlPr>
                            </m:mPr>
                            <m:mr>
                              <m:e>
                                <m:r>
                                  <a:rPr lang="en-GB" i="1">
                                    <a:latin typeface="Cambria Math"/>
                                    <a:ea typeface="Cambria Math"/>
                                  </a:rPr>
                                  <m:t>0, </m:t>
                                </m:r>
                                <m:r>
                                  <a:rPr lang="en-GB" i="1">
                                    <a:latin typeface="Cambria Math"/>
                                    <a:ea typeface="Cambria Math"/>
                                  </a:rPr>
                                  <m:t>𝑖𝑓</m:t>
                                </m:r>
                                <m:r>
                                  <a:rPr lang="en-GB" i="1">
                                    <a:latin typeface="Cambria Math"/>
                                    <a:ea typeface="Cambria Math"/>
                                  </a:rPr>
                                  <m:t> </m:t>
                                </m:r>
                                <m:r>
                                  <a:rPr lang="en-GB" i="1">
                                    <a:latin typeface="Cambria Math"/>
                                    <a:ea typeface="Cambria Math"/>
                                  </a:rPr>
                                  <m:t>𝑛</m:t>
                                </m:r>
                                <m:r>
                                  <a:rPr lang="en-GB" i="1">
                                    <a:latin typeface="Cambria Math"/>
                                    <a:ea typeface="Cambria Math"/>
                                  </a:rPr>
                                  <m:t>≠0</m:t>
                                </m:r>
                              </m:e>
                            </m:mr>
                            <m:mr>
                              <m:e>
                                <m:r>
                                  <a:rPr lang="en-GB" b="0" i="1" smtClean="0">
                                    <a:latin typeface="Cambria Math"/>
                                    <a:ea typeface="Cambria Math"/>
                                  </a:rPr>
                                  <m:t>1</m:t>
                                </m:r>
                                <m:r>
                                  <a:rPr lang="en-GB" i="1">
                                    <a:latin typeface="Cambria Math"/>
                                    <a:ea typeface="Cambria Math"/>
                                  </a:rPr>
                                  <m:t>, </m:t>
                                </m:r>
                                <m:r>
                                  <a:rPr lang="en-GB" i="1">
                                    <a:latin typeface="Cambria Math"/>
                                    <a:ea typeface="Cambria Math"/>
                                  </a:rPr>
                                  <m:t>𝑖𝑓</m:t>
                                </m:r>
                                <m:r>
                                  <a:rPr lang="en-GB" i="1">
                                    <a:latin typeface="Cambria Math"/>
                                    <a:ea typeface="Cambria Math"/>
                                  </a:rPr>
                                  <m:t> </m:t>
                                </m:r>
                                <m:r>
                                  <a:rPr lang="en-GB" i="1">
                                    <a:latin typeface="Cambria Math"/>
                                    <a:ea typeface="Cambria Math"/>
                                  </a:rPr>
                                  <m:t>𝑛</m:t>
                                </m:r>
                                <m:r>
                                  <a:rPr lang="en-GB" b="0" i="1" smtClean="0">
                                    <a:latin typeface="Cambria Math"/>
                                    <a:ea typeface="Cambria Math"/>
                                  </a:rPr>
                                  <m:t>=</m:t>
                                </m:r>
                                <m:r>
                                  <a:rPr lang="en-GB" i="1">
                                    <a:latin typeface="Cambria Math"/>
                                    <a:ea typeface="Cambria Math"/>
                                  </a:rPr>
                                  <m:t>0</m:t>
                                </m:r>
                              </m:e>
                            </m:mr>
                          </m:m>
                        </m:e>
                      </m:d>
                    </m:oMath>
                  </m:oMathPara>
                </a14:m>
                <a:endParaRPr lang="en-GB" dirty="0"/>
              </a:p>
            </p:txBody>
          </p:sp>
        </mc:Choice>
        <mc:Fallback xmlns="">
          <p:sp>
            <p:nvSpPr>
              <p:cNvPr id="2" name="TextBox 1"/>
              <p:cNvSpPr txBox="1">
                <a:spLocks noRot="1" noChangeAspect="1" noMove="1" noResize="1" noEditPoints="1" noAdjustHandles="1" noChangeArrowheads="1" noChangeShapeType="1" noTextEdit="1"/>
              </p:cNvSpPr>
              <p:nvPr/>
            </p:nvSpPr>
            <p:spPr>
              <a:xfrm>
                <a:off x="3203848" y="3861048"/>
                <a:ext cx="2099229" cy="624210"/>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179512" y="4864514"/>
                <a:ext cx="3888432" cy="369332"/>
              </a:xfrm>
              <a:prstGeom prst="rect">
                <a:avLst/>
              </a:prstGeom>
              <a:noFill/>
            </p:spPr>
            <p:txBody>
              <a:bodyPr wrap="square" rtlCol="0">
                <a:spAutoFit/>
              </a:bodyPr>
              <a:lstStyle/>
              <a:p>
                <a:pPr algn="just"/>
                <a:r>
                  <a:rPr lang="en-GB" dirty="0" smtClean="0"/>
                  <a:t>You can shift it by </a:t>
                </a:r>
                <a14:m>
                  <m:oMath xmlns:m="http://schemas.openxmlformats.org/officeDocument/2006/math">
                    <m:r>
                      <a:rPr lang="en-GB" i="1" dirty="0" smtClean="0">
                        <a:latin typeface="Cambria Math"/>
                      </a:rPr>
                      <m:t>𝑝</m:t>
                    </m:r>
                  </m:oMath>
                </a14:m>
                <a:r>
                  <a:rPr lang="en-GB" dirty="0" smtClean="0"/>
                  <a:t> units to the left…</a:t>
                </a:r>
              </a:p>
            </p:txBody>
          </p:sp>
        </mc:Choice>
        <mc:Fallback xmlns="">
          <p:sp>
            <p:nvSpPr>
              <p:cNvPr id="41" name="TextBox 40"/>
              <p:cNvSpPr txBox="1">
                <a:spLocks noRot="1" noChangeAspect="1" noMove="1" noResize="1" noEditPoints="1" noAdjustHandles="1" noChangeArrowheads="1" noChangeShapeType="1" noTextEdit="1"/>
              </p:cNvSpPr>
              <p:nvPr/>
            </p:nvSpPr>
            <p:spPr>
              <a:xfrm>
                <a:off x="179512" y="4864514"/>
                <a:ext cx="3888432" cy="369332"/>
              </a:xfrm>
              <a:prstGeom prst="rect">
                <a:avLst/>
              </a:prstGeom>
              <a:blipFill rotWithShape="1">
                <a:blip r:embed="rId4"/>
                <a:stretch>
                  <a:fillRect l="-1254" t="-8197" b="-24590"/>
                </a:stretch>
              </a:blipFill>
            </p:spPr>
            <p:txBody>
              <a:bodyPr/>
              <a:lstStyle/>
              <a:p>
                <a:r>
                  <a:rPr lang="en-GB">
                    <a:noFill/>
                  </a:rPr>
                  <a:t> </a:t>
                </a:r>
              </a:p>
            </p:txBody>
          </p:sp>
        </mc:Fallback>
      </mc:AlternateContent>
      <p:sp>
        <p:nvSpPr>
          <p:cNvPr id="42" name="TextBox 41"/>
          <p:cNvSpPr txBox="1"/>
          <p:nvPr/>
        </p:nvSpPr>
        <p:spPr>
          <a:xfrm>
            <a:off x="5364088" y="4864514"/>
            <a:ext cx="3024336" cy="369332"/>
          </a:xfrm>
          <a:prstGeom prst="rect">
            <a:avLst/>
          </a:prstGeom>
          <a:noFill/>
        </p:spPr>
        <p:txBody>
          <a:bodyPr wrap="square" rtlCol="0">
            <a:spAutoFit/>
          </a:bodyPr>
          <a:lstStyle/>
          <a:p>
            <a:pPr algn="just"/>
            <a:r>
              <a:rPr lang="en-GB" dirty="0" smtClean="0"/>
              <a:t>… and to the right:</a:t>
            </a:r>
          </a:p>
        </p:txBody>
      </p:sp>
      <mc:AlternateContent xmlns:mc="http://schemas.openxmlformats.org/markup-compatibility/2006" xmlns:a14="http://schemas.microsoft.com/office/drawing/2010/main">
        <mc:Choice Requires="a14">
          <p:sp>
            <p:nvSpPr>
              <p:cNvPr id="3" name="Rectangle 2"/>
              <p:cNvSpPr/>
              <p:nvPr/>
            </p:nvSpPr>
            <p:spPr>
              <a:xfrm>
                <a:off x="1200539" y="5445224"/>
                <a:ext cx="3047116" cy="5651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600" b="0" i="1" smtClean="0">
                          <a:latin typeface="Cambria Math"/>
                          <a:ea typeface="Cambria Math"/>
                        </a:rPr>
                        <m:t>𝑥</m:t>
                      </m:r>
                      <m:d>
                        <m:dPr>
                          <m:begChr m:val="["/>
                          <m:endChr m:val="]"/>
                          <m:ctrlPr>
                            <a:rPr lang="en-GB" sz="1600" b="0" i="1" smtClean="0">
                              <a:latin typeface="Cambria Math"/>
                              <a:ea typeface="Cambria Math"/>
                            </a:rPr>
                          </m:ctrlPr>
                        </m:dPr>
                        <m:e>
                          <m:r>
                            <a:rPr lang="en-GB" sz="1600" b="0" i="1" smtClean="0">
                              <a:latin typeface="Cambria Math"/>
                              <a:ea typeface="Cambria Math"/>
                            </a:rPr>
                            <m:t>𝑛</m:t>
                          </m:r>
                        </m:e>
                      </m:d>
                      <m:r>
                        <a:rPr lang="en-GB" sz="1600" b="0" i="1" smtClean="0">
                          <a:latin typeface="Cambria Math"/>
                          <a:ea typeface="Cambria Math"/>
                        </a:rPr>
                        <m:t>=</m:t>
                      </m:r>
                      <m:r>
                        <a:rPr lang="en-GB" sz="1600" i="1" smtClean="0">
                          <a:latin typeface="Cambria Math"/>
                          <a:ea typeface="Cambria Math"/>
                        </a:rPr>
                        <m:t>𝛿</m:t>
                      </m:r>
                      <m:d>
                        <m:dPr>
                          <m:begChr m:val="["/>
                          <m:endChr m:val="]"/>
                          <m:ctrlPr>
                            <a:rPr lang="en-GB" sz="1600" i="1">
                              <a:latin typeface="Cambria Math"/>
                              <a:ea typeface="Cambria Math"/>
                            </a:rPr>
                          </m:ctrlPr>
                        </m:dPr>
                        <m:e>
                          <m:r>
                            <a:rPr lang="en-GB" sz="1600" i="1">
                              <a:latin typeface="Cambria Math"/>
                              <a:ea typeface="Cambria Math"/>
                            </a:rPr>
                            <m:t>𝑛</m:t>
                          </m:r>
                          <m:r>
                            <a:rPr lang="en-GB" sz="1600" b="0" i="1" smtClean="0">
                              <a:latin typeface="Cambria Math"/>
                              <a:ea typeface="Cambria Math"/>
                            </a:rPr>
                            <m:t>+</m:t>
                          </m:r>
                          <m:r>
                            <a:rPr lang="en-GB" sz="1600" b="0" i="1" smtClean="0">
                              <a:latin typeface="Cambria Math"/>
                              <a:ea typeface="Cambria Math"/>
                            </a:rPr>
                            <m:t>𝑝</m:t>
                          </m:r>
                        </m:e>
                      </m:d>
                      <m:r>
                        <a:rPr lang="en-GB" sz="1600" i="1">
                          <a:latin typeface="Cambria Math"/>
                          <a:ea typeface="Cambria Math"/>
                        </a:rPr>
                        <m:t>=</m:t>
                      </m:r>
                      <m:d>
                        <m:dPr>
                          <m:begChr m:val="{"/>
                          <m:endChr m:val=""/>
                          <m:ctrlPr>
                            <a:rPr lang="en-GB" sz="1600" i="1">
                              <a:latin typeface="Cambria Math"/>
                              <a:ea typeface="Cambria Math"/>
                            </a:rPr>
                          </m:ctrlPr>
                        </m:dPr>
                        <m:e>
                          <m:m>
                            <m:mPr>
                              <m:mcs>
                                <m:mc>
                                  <m:mcPr>
                                    <m:count m:val="1"/>
                                    <m:mcJc m:val="center"/>
                                  </m:mcPr>
                                </m:mc>
                              </m:mcs>
                              <m:ctrlPr>
                                <a:rPr lang="en-GB" sz="1600" i="1">
                                  <a:latin typeface="Cambria Math"/>
                                  <a:ea typeface="Cambria Math"/>
                                </a:rPr>
                              </m:ctrlPr>
                            </m:mPr>
                            <m:mr>
                              <m:e>
                                <m:r>
                                  <a:rPr lang="en-GB" sz="1600" i="1">
                                    <a:latin typeface="Cambria Math"/>
                                    <a:ea typeface="Cambria Math"/>
                                  </a:rPr>
                                  <m:t>0, </m:t>
                                </m:r>
                                <m:r>
                                  <a:rPr lang="en-GB" sz="1600" i="1">
                                    <a:latin typeface="Cambria Math"/>
                                    <a:ea typeface="Cambria Math"/>
                                  </a:rPr>
                                  <m:t>𝑖𝑓</m:t>
                                </m:r>
                                <m:r>
                                  <a:rPr lang="en-GB" sz="1600" i="1">
                                    <a:latin typeface="Cambria Math"/>
                                    <a:ea typeface="Cambria Math"/>
                                  </a:rPr>
                                  <m:t> </m:t>
                                </m:r>
                                <m:r>
                                  <a:rPr lang="en-GB" sz="1600" i="1">
                                    <a:latin typeface="Cambria Math"/>
                                    <a:ea typeface="Cambria Math"/>
                                  </a:rPr>
                                  <m:t>𝑛</m:t>
                                </m:r>
                                <m:r>
                                  <a:rPr lang="en-GB" sz="1600" i="1">
                                    <a:latin typeface="Cambria Math"/>
                                    <a:ea typeface="Cambria Math"/>
                                  </a:rPr>
                                  <m:t>≠0   </m:t>
                                </m:r>
                              </m:e>
                            </m:mr>
                            <m:mr>
                              <m:e>
                                <m:r>
                                  <a:rPr lang="en-GB" sz="1600" i="1">
                                    <a:latin typeface="Cambria Math"/>
                                    <a:ea typeface="Cambria Math"/>
                                  </a:rPr>
                                  <m:t>1, </m:t>
                                </m:r>
                                <m:r>
                                  <a:rPr lang="en-GB" sz="1600" i="1">
                                    <a:latin typeface="Cambria Math"/>
                                    <a:ea typeface="Cambria Math"/>
                                  </a:rPr>
                                  <m:t>𝑖𝑓</m:t>
                                </m:r>
                                <m:r>
                                  <a:rPr lang="en-GB" sz="1600" i="1">
                                    <a:latin typeface="Cambria Math"/>
                                    <a:ea typeface="Cambria Math"/>
                                  </a:rPr>
                                  <m:t> </m:t>
                                </m:r>
                                <m:r>
                                  <a:rPr lang="en-GB" sz="1600" i="1">
                                    <a:latin typeface="Cambria Math"/>
                                    <a:ea typeface="Cambria Math"/>
                                  </a:rPr>
                                  <m:t>𝑛</m:t>
                                </m:r>
                                <m:r>
                                  <a:rPr lang="en-GB" sz="1600" i="1">
                                    <a:latin typeface="Cambria Math"/>
                                    <a:ea typeface="Cambria Math"/>
                                  </a:rPr>
                                  <m:t>=−</m:t>
                                </m:r>
                                <m:r>
                                  <a:rPr lang="en-GB" sz="1600" b="0" i="1" smtClean="0">
                                    <a:latin typeface="Cambria Math"/>
                                    <a:ea typeface="Cambria Math"/>
                                  </a:rPr>
                                  <m:t>𝑝</m:t>
                                </m:r>
                              </m:e>
                            </m:mr>
                          </m:m>
                        </m:e>
                      </m:d>
                    </m:oMath>
                  </m:oMathPara>
                </a14:m>
                <a:endParaRPr lang="en-GB" sz="1600" dirty="0"/>
              </a:p>
            </p:txBody>
          </p:sp>
        </mc:Choice>
        <mc:Fallback xmlns="">
          <p:sp>
            <p:nvSpPr>
              <p:cNvPr id="3" name="Rectangle 2"/>
              <p:cNvSpPr>
                <a:spLocks noRot="1" noChangeAspect="1" noMove="1" noResize="1" noEditPoints="1" noAdjustHandles="1" noChangeArrowheads="1" noChangeShapeType="1" noTextEdit="1"/>
              </p:cNvSpPr>
              <p:nvPr/>
            </p:nvSpPr>
            <p:spPr>
              <a:xfrm>
                <a:off x="1200539" y="5445224"/>
                <a:ext cx="3047116" cy="565155"/>
              </a:xfrm>
              <a:prstGeom prst="rect">
                <a:avLst/>
              </a:prstGeom>
              <a:blipFill rotWithShape="1">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5508104" y="5445224"/>
                <a:ext cx="2893228" cy="5651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600" b="0" i="1" smtClean="0">
                          <a:latin typeface="Cambria Math"/>
                          <a:ea typeface="Cambria Math"/>
                        </a:rPr>
                        <m:t>𝑥</m:t>
                      </m:r>
                      <m:d>
                        <m:dPr>
                          <m:begChr m:val="["/>
                          <m:endChr m:val="]"/>
                          <m:ctrlPr>
                            <a:rPr lang="en-GB" sz="1600" b="0" i="1" smtClean="0">
                              <a:latin typeface="Cambria Math"/>
                              <a:ea typeface="Cambria Math"/>
                            </a:rPr>
                          </m:ctrlPr>
                        </m:dPr>
                        <m:e>
                          <m:r>
                            <a:rPr lang="en-GB" sz="1600" b="0" i="1" smtClean="0">
                              <a:latin typeface="Cambria Math"/>
                              <a:ea typeface="Cambria Math"/>
                            </a:rPr>
                            <m:t>𝑛</m:t>
                          </m:r>
                        </m:e>
                      </m:d>
                      <m:r>
                        <a:rPr lang="en-GB" sz="1600" b="0" i="1" smtClean="0">
                          <a:latin typeface="Cambria Math"/>
                          <a:ea typeface="Cambria Math"/>
                        </a:rPr>
                        <m:t>=</m:t>
                      </m:r>
                      <m:r>
                        <a:rPr lang="en-GB" sz="1600" i="1" smtClean="0">
                          <a:latin typeface="Cambria Math"/>
                          <a:ea typeface="Cambria Math"/>
                        </a:rPr>
                        <m:t>𝛿</m:t>
                      </m:r>
                      <m:d>
                        <m:dPr>
                          <m:begChr m:val="["/>
                          <m:endChr m:val="]"/>
                          <m:ctrlPr>
                            <a:rPr lang="en-GB" sz="1600" i="1">
                              <a:latin typeface="Cambria Math"/>
                              <a:ea typeface="Cambria Math"/>
                            </a:rPr>
                          </m:ctrlPr>
                        </m:dPr>
                        <m:e>
                          <m:r>
                            <a:rPr lang="en-GB" sz="1600" i="1">
                              <a:latin typeface="Cambria Math"/>
                              <a:ea typeface="Cambria Math"/>
                            </a:rPr>
                            <m:t>𝑛</m:t>
                          </m:r>
                          <m:r>
                            <a:rPr lang="en-GB" sz="1600" b="0" i="1" smtClean="0">
                              <a:latin typeface="Cambria Math"/>
                              <a:ea typeface="Cambria Math"/>
                            </a:rPr>
                            <m:t>−</m:t>
                          </m:r>
                          <m:r>
                            <a:rPr lang="en-GB" sz="1600" b="0" i="1" smtClean="0">
                              <a:latin typeface="Cambria Math"/>
                              <a:ea typeface="Cambria Math"/>
                            </a:rPr>
                            <m:t>𝑝</m:t>
                          </m:r>
                        </m:e>
                      </m:d>
                      <m:r>
                        <a:rPr lang="en-GB" sz="1600" i="1">
                          <a:latin typeface="Cambria Math"/>
                          <a:ea typeface="Cambria Math"/>
                        </a:rPr>
                        <m:t>=</m:t>
                      </m:r>
                      <m:d>
                        <m:dPr>
                          <m:begChr m:val="{"/>
                          <m:endChr m:val=""/>
                          <m:ctrlPr>
                            <a:rPr lang="en-GB" sz="1600" i="1">
                              <a:latin typeface="Cambria Math"/>
                              <a:ea typeface="Cambria Math"/>
                            </a:rPr>
                          </m:ctrlPr>
                        </m:dPr>
                        <m:e>
                          <m:m>
                            <m:mPr>
                              <m:mcs>
                                <m:mc>
                                  <m:mcPr>
                                    <m:count m:val="1"/>
                                    <m:mcJc m:val="center"/>
                                  </m:mcPr>
                                </m:mc>
                              </m:mcs>
                              <m:ctrlPr>
                                <a:rPr lang="en-GB" sz="1600" i="1">
                                  <a:latin typeface="Cambria Math"/>
                                  <a:ea typeface="Cambria Math"/>
                                </a:rPr>
                              </m:ctrlPr>
                            </m:mPr>
                            <m:mr>
                              <m:e>
                                <m:r>
                                  <a:rPr lang="en-GB" sz="1600" i="1">
                                    <a:latin typeface="Cambria Math"/>
                                    <a:ea typeface="Cambria Math"/>
                                  </a:rPr>
                                  <m:t>0, </m:t>
                                </m:r>
                                <m:r>
                                  <a:rPr lang="en-GB" sz="1600" i="1">
                                    <a:latin typeface="Cambria Math"/>
                                    <a:ea typeface="Cambria Math"/>
                                  </a:rPr>
                                  <m:t>𝑖𝑓</m:t>
                                </m:r>
                                <m:r>
                                  <a:rPr lang="en-GB" sz="1600" i="1">
                                    <a:latin typeface="Cambria Math"/>
                                    <a:ea typeface="Cambria Math"/>
                                  </a:rPr>
                                  <m:t> </m:t>
                                </m:r>
                                <m:r>
                                  <a:rPr lang="en-GB" sz="1600" i="1">
                                    <a:latin typeface="Cambria Math"/>
                                    <a:ea typeface="Cambria Math"/>
                                  </a:rPr>
                                  <m:t>𝑛</m:t>
                                </m:r>
                                <m:r>
                                  <a:rPr lang="en-GB" sz="1600" i="1">
                                    <a:latin typeface="Cambria Math"/>
                                    <a:ea typeface="Cambria Math"/>
                                  </a:rPr>
                                  <m:t>≠0</m:t>
                                </m:r>
                              </m:e>
                            </m:mr>
                            <m:mr>
                              <m:e>
                                <m:r>
                                  <a:rPr lang="en-GB" sz="1600" i="1">
                                    <a:latin typeface="Cambria Math"/>
                                    <a:ea typeface="Cambria Math"/>
                                  </a:rPr>
                                  <m:t>1, </m:t>
                                </m:r>
                                <m:r>
                                  <a:rPr lang="en-GB" sz="1600" i="1">
                                    <a:latin typeface="Cambria Math"/>
                                    <a:ea typeface="Cambria Math"/>
                                  </a:rPr>
                                  <m:t>𝑖𝑓</m:t>
                                </m:r>
                                <m:r>
                                  <a:rPr lang="en-GB" sz="1600" i="1">
                                    <a:latin typeface="Cambria Math"/>
                                    <a:ea typeface="Cambria Math"/>
                                  </a:rPr>
                                  <m:t> </m:t>
                                </m:r>
                                <m:r>
                                  <a:rPr lang="en-GB" sz="1600" i="1">
                                    <a:latin typeface="Cambria Math"/>
                                    <a:ea typeface="Cambria Math"/>
                                  </a:rPr>
                                  <m:t>𝑛</m:t>
                                </m:r>
                                <m:r>
                                  <a:rPr lang="en-GB" sz="1600" i="1">
                                    <a:latin typeface="Cambria Math"/>
                                    <a:ea typeface="Cambria Math"/>
                                  </a:rPr>
                                  <m:t>=</m:t>
                                </m:r>
                                <m:r>
                                  <a:rPr lang="en-GB" sz="1600" b="0" i="1" smtClean="0">
                                    <a:latin typeface="Cambria Math"/>
                                    <a:ea typeface="Cambria Math"/>
                                  </a:rPr>
                                  <m:t>𝑝</m:t>
                                </m:r>
                              </m:e>
                            </m:mr>
                          </m:m>
                        </m:e>
                      </m:d>
                    </m:oMath>
                  </m:oMathPara>
                </a14:m>
                <a:endParaRPr lang="en-GB" sz="1600" dirty="0"/>
              </a:p>
            </p:txBody>
          </p:sp>
        </mc:Choice>
        <mc:Fallback xmlns="">
          <p:sp>
            <p:nvSpPr>
              <p:cNvPr id="43" name="Rectangle 42"/>
              <p:cNvSpPr>
                <a:spLocks noRot="1" noChangeAspect="1" noMove="1" noResize="1" noEditPoints="1" noAdjustHandles="1" noChangeArrowheads="1" noChangeShapeType="1" noTextEdit="1"/>
              </p:cNvSpPr>
              <p:nvPr/>
            </p:nvSpPr>
            <p:spPr>
              <a:xfrm>
                <a:off x="5508104" y="5445224"/>
                <a:ext cx="2893228" cy="565155"/>
              </a:xfrm>
              <a:prstGeom prst="rect">
                <a:avLst/>
              </a:prstGeom>
              <a:blipFill rotWithShape="1">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1043608" y="6220385"/>
                <a:ext cx="2947602" cy="3724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600" b="0" i="1" smtClean="0">
                          <a:latin typeface="Cambria Math"/>
                          <a:ea typeface="Cambria Math"/>
                        </a:rPr>
                        <m:t>𝑥</m:t>
                      </m:r>
                      <m:d>
                        <m:dPr>
                          <m:begChr m:val="["/>
                          <m:endChr m:val="]"/>
                          <m:ctrlPr>
                            <a:rPr lang="en-GB" sz="1600" i="1">
                              <a:latin typeface="Cambria Math"/>
                              <a:ea typeface="Cambria Math"/>
                            </a:rPr>
                          </m:ctrlPr>
                        </m:dPr>
                        <m:e>
                          <m:r>
                            <a:rPr lang="en-GB" sz="1600" b="0" i="1" smtClean="0">
                              <a:latin typeface="Cambria Math"/>
                              <a:ea typeface="Cambria Math"/>
                            </a:rPr>
                            <m:t>−</m:t>
                          </m:r>
                          <m:r>
                            <a:rPr lang="en-GB" sz="1600" b="0" i="1" smtClean="0">
                              <a:latin typeface="Cambria Math"/>
                              <a:ea typeface="Cambria Math"/>
                            </a:rPr>
                            <m:t>𝑝</m:t>
                          </m:r>
                        </m:e>
                      </m:d>
                      <m:r>
                        <a:rPr lang="en-GB" sz="1600" i="1">
                          <a:latin typeface="Cambria Math"/>
                          <a:ea typeface="Cambria Math"/>
                        </a:rPr>
                        <m:t>=</m:t>
                      </m:r>
                      <m:r>
                        <a:rPr lang="en-GB" sz="1600" i="1">
                          <a:latin typeface="Cambria Math"/>
                          <a:ea typeface="Cambria Math"/>
                        </a:rPr>
                        <m:t>𝛿</m:t>
                      </m:r>
                      <m:d>
                        <m:dPr>
                          <m:begChr m:val="["/>
                          <m:endChr m:val="]"/>
                          <m:ctrlPr>
                            <a:rPr lang="en-GB" sz="1600" i="1">
                              <a:latin typeface="Cambria Math"/>
                              <a:ea typeface="Cambria Math"/>
                            </a:rPr>
                          </m:ctrlPr>
                        </m:dPr>
                        <m:e>
                          <m:r>
                            <a:rPr lang="en-GB" sz="1600" b="0" i="1" smtClean="0">
                              <a:latin typeface="Cambria Math"/>
                              <a:ea typeface="Cambria Math"/>
                            </a:rPr>
                            <m:t>−</m:t>
                          </m:r>
                          <m:r>
                            <a:rPr lang="en-GB" sz="1600" b="0" i="1" smtClean="0">
                              <a:latin typeface="Cambria Math"/>
                              <a:ea typeface="Cambria Math"/>
                            </a:rPr>
                            <m:t>𝑝</m:t>
                          </m:r>
                          <m:r>
                            <a:rPr lang="en-GB" sz="1600" i="1">
                              <a:latin typeface="Cambria Math"/>
                              <a:ea typeface="Cambria Math"/>
                            </a:rPr>
                            <m:t>+</m:t>
                          </m:r>
                          <m:r>
                            <a:rPr lang="en-GB" sz="1600" i="1">
                              <a:latin typeface="Cambria Math"/>
                              <a:ea typeface="Cambria Math"/>
                            </a:rPr>
                            <m:t>𝑝</m:t>
                          </m:r>
                        </m:e>
                      </m:d>
                      <m:r>
                        <a:rPr lang="en-GB" sz="1600" b="0" i="1" smtClean="0">
                          <a:latin typeface="Cambria Math"/>
                          <a:ea typeface="Cambria Math"/>
                        </a:rPr>
                        <m:t>=</m:t>
                      </m:r>
                      <m:r>
                        <a:rPr lang="en-GB" sz="1600" i="1">
                          <a:latin typeface="Cambria Math"/>
                          <a:ea typeface="Cambria Math"/>
                        </a:rPr>
                        <m:t>𝛿</m:t>
                      </m:r>
                      <m:d>
                        <m:dPr>
                          <m:begChr m:val="["/>
                          <m:endChr m:val="]"/>
                          <m:ctrlPr>
                            <a:rPr lang="en-GB" sz="1600" i="1">
                              <a:latin typeface="Cambria Math"/>
                              <a:ea typeface="Cambria Math"/>
                            </a:rPr>
                          </m:ctrlPr>
                        </m:dPr>
                        <m:e>
                          <m:r>
                            <a:rPr lang="en-GB" sz="1600" b="0" i="1" smtClean="0">
                              <a:latin typeface="Cambria Math"/>
                              <a:ea typeface="Cambria Math"/>
                            </a:rPr>
                            <m:t>0</m:t>
                          </m:r>
                        </m:e>
                      </m:d>
                      <m:r>
                        <a:rPr lang="en-GB" sz="1600" b="0" i="1" smtClean="0">
                          <a:latin typeface="Cambria Math"/>
                          <a:ea typeface="Cambria Math"/>
                        </a:rPr>
                        <m:t>=1</m:t>
                      </m:r>
                    </m:oMath>
                  </m:oMathPara>
                </a14:m>
                <a:endParaRPr lang="en-GB" sz="1600" dirty="0"/>
              </a:p>
            </p:txBody>
          </p:sp>
        </mc:Choice>
        <mc:Fallback xmlns="">
          <p:sp>
            <p:nvSpPr>
              <p:cNvPr id="44" name="Rectangle 43"/>
              <p:cNvSpPr>
                <a:spLocks noRot="1" noChangeAspect="1" noMove="1" noResize="1" noEditPoints="1" noAdjustHandles="1" noChangeArrowheads="1" noChangeShapeType="1" noTextEdit="1"/>
              </p:cNvSpPr>
              <p:nvPr/>
            </p:nvSpPr>
            <p:spPr>
              <a:xfrm>
                <a:off x="1043608" y="6220385"/>
                <a:ext cx="2947602" cy="372409"/>
              </a:xfrm>
              <a:prstGeom prst="rect">
                <a:avLst/>
              </a:prstGeom>
              <a:blipFill rotWithShape="1">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5532575" y="6220385"/>
                <a:ext cx="2639825" cy="3724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600" b="0" i="1" smtClean="0">
                          <a:latin typeface="Cambria Math"/>
                          <a:ea typeface="Cambria Math"/>
                        </a:rPr>
                        <m:t>𝑥</m:t>
                      </m:r>
                      <m:d>
                        <m:dPr>
                          <m:begChr m:val="["/>
                          <m:endChr m:val="]"/>
                          <m:ctrlPr>
                            <a:rPr lang="en-GB" sz="1600" i="1">
                              <a:latin typeface="Cambria Math"/>
                              <a:ea typeface="Cambria Math"/>
                            </a:rPr>
                          </m:ctrlPr>
                        </m:dPr>
                        <m:e>
                          <m:r>
                            <a:rPr lang="en-GB" sz="1600" b="0" i="1" smtClean="0">
                              <a:latin typeface="Cambria Math"/>
                              <a:ea typeface="Cambria Math"/>
                            </a:rPr>
                            <m:t>𝑝</m:t>
                          </m:r>
                        </m:e>
                      </m:d>
                      <m:r>
                        <a:rPr lang="en-GB" sz="1600" i="1">
                          <a:latin typeface="Cambria Math"/>
                          <a:ea typeface="Cambria Math"/>
                        </a:rPr>
                        <m:t>=</m:t>
                      </m:r>
                      <m:r>
                        <a:rPr lang="en-GB" sz="1600" i="1">
                          <a:latin typeface="Cambria Math"/>
                          <a:ea typeface="Cambria Math"/>
                        </a:rPr>
                        <m:t>𝛿</m:t>
                      </m:r>
                      <m:d>
                        <m:dPr>
                          <m:begChr m:val="["/>
                          <m:endChr m:val="]"/>
                          <m:ctrlPr>
                            <a:rPr lang="en-GB" sz="1600" i="1">
                              <a:latin typeface="Cambria Math"/>
                              <a:ea typeface="Cambria Math"/>
                            </a:rPr>
                          </m:ctrlPr>
                        </m:dPr>
                        <m:e>
                          <m:r>
                            <a:rPr lang="en-GB" sz="1600" b="0" i="1" smtClean="0">
                              <a:latin typeface="Cambria Math"/>
                              <a:ea typeface="Cambria Math"/>
                            </a:rPr>
                            <m:t>𝑝</m:t>
                          </m:r>
                          <m:r>
                            <a:rPr lang="en-GB" sz="1600" b="0" i="1" smtClean="0">
                              <a:latin typeface="Cambria Math"/>
                              <a:ea typeface="Cambria Math"/>
                            </a:rPr>
                            <m:t>−</m:t>
                          </m:r>
                          <m:r>
                            <a:rPr lang="en-GB" sz="1600" i="1">
                              <a:latin typeface="Cambria Math"/>
                              <a:ea typeface="Cambria Math"/>
                            </a:rPr>
                            <m:t>𝑝</m:t>
                          </m:r>
                        </m:e>
                      </m:d>
                      <m:r>
                        <a:rPr lang="en-GB" sz="1600" b="0" i="1" smtClean="0">
                          <a:latin typeface="Cambria Math"/>
                          <a:ea typeface="Cambria Math"/>
                        </a:rPr>
                        <m:t>=</m:t>
                      </m:r>
                      <m:r>
                        <a:rPr lang="en-GB" sz="1600" i="1">
                          <a:latin typeface="Cambria Math"/>
                          <a:ea typeface="Cambria Math"/>
                        </a:rPr>
                        <m:t>𝛿</m:t>
                      </m:r>
                      <m:d>
                        <m:dPr>
                          <m:begChr m:val="["/>
                          <m:endChr m:val="]"/>
                          <m:ctrlPr>
                            <a:rPr lang="en-GB" sz="1600" i="1">
                              <a:latin typeface="Cambria Math"/>
                              <a:ea typeface="Cambria Math"/>
                            </a:rPr>
                          </m:ctrlPr>
                        </m:dPr>
                        <m:e>
                          <m:r>
                            <a:rPr lang="en-GB" sz="1600" b="0" i="1" smtClean="0">
                              <a:latin typeface="Cambria Math"/>
                              <a:ea typeface="Cambria Math"/>
                            </a:rPr>
                            <m:t>0</m:t>
                          </m:r>
                        </m:e>
                      </m:d>
                      <m:r>
                        <a:rPr lang="en-GB" sz="1600" b="0" i="1" smtClean="0">
                          <a:latin typeface="Cambria Math"/>
                          <a:ea typeface="Cambria Math"/>
                        </a:rPr>
                        <m:t>=1</m:t>
                      </m:r>
                    </m:oMath>
                  </m:oMathPara>
                </a14:m>
                <a:endParaRPr lang="en-GB" sz="1600" dirty="0"/>
              </a:p>
            </p:txBody>
          </p:sp>
        </mc:Choice>
        <mc:Fallback xmlns="">
          <p:sp>
            <p:nvSpPr>
              <p:cNvPr id="45" name="Rectangle 44"/>
              <p:cNvSpPr>
                <a:spLocks noRot="1" noChangeAspect="1" noMove="1" noResize="1" noEditPoints="1" noAdjustHandles="1" noChangeArrowheads="1" noChangeShapeType="1" noTextEdit="1"/>
              </p:cNvSpPr>
              <p:nvPr/>
            </p:nvSpPr>
            <p:spPr>
              <a:xfrm>
                <a:off x="5532575" y="6220385"/>
                <a:ext cx="2639825" cy="372409"/>
              </a:xfrm>
              <a:prstGeom prst="rect">
                <a:avLst/>
              </a:prstGeom>
              <a:blipFill rotWithShape="1">
                <a:blip r:embed="rId8"/>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12352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2" grpId="0"/>
      <p:bldP spid="41" grpId="0"/>
      <p:bldP spid="42" grpId="0"/>
      <p:bldP spid="3" grpId="0"/>
      <p:bldP spid="43" grpId="0"/>
      <p:bldP spid="44" grpId="0"/>
      <p:bldP spid="4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sp>
        <p:nvSpPr>
          <p:cNvPr id="31" name="TextBox 30"/>
          <p:cNvSpPr txBox="1"/>
          <p:nvPr/>
        </p:nvSpPr>
        <p:spPr>
          <a:xfrm>
            <a:off x="179512" y="836712"/>
            <a:ext cx="8640960" cy="507831"/>
          </a:xfrm>
          <a:prstGeom prst="rect">
            <a:avLst/>
          </a:prstGeom>
          <a:noFill/>
        </p:spPr>
        <p:txBody>
          <a:bodyPr wrap="square" rtlCol="0">
            <a:spAutoFit/>
          </a:bodyPr>
          <a:lstStyle/>
          <a:p>
            <a:pPr>
              <a:lnSpc>
                <a:spcPct val="150000"/>
              </a:lnSpc>
            </a:pPr>
            <a:r>
              <a:rPr lang="en-GB" b="1" dirty="0" smtClean="0"/>
              <a:t>A note about the impulse function and signals in general:</a:t>
            </a:r>
          </a:p>
        </p:txBody>
      </p:sp>
      <mc:AlternateContent xmlns:mc="http://schemas.openxmlformats.org/markup-compatibility/2006" xmlns:a14="http://schemas.microsoft.com/office/drawing/2010/main">
        <mc:Choice Requires="a14">
          <p:sp>
            <p:nvSpPr>
              <p:cNvPr id="32" name="TextBox 31"/>
              <p:cNvSpPr txBox="1"/>
              <p:nvPr/>
            </p:nvSpPr>
            <p:spPr>
              <a:xfrm>
                <a:off x="179512" y="1341044"/>
                <a:ext cx="8640960" cy="1000274"/>
              </a:xfrm>
              <a:prstGeom prst="rect">
                <a:avLst/>
              </a:prstGeom>
              <a:noFill/>
            </p:spPr>
            <p:txBody>
              <a:bodyPr wrap="square" rtlCol="0">
                <a:spAutoFit/>
              </a:bodyPr>
              <a:lstStyle/>
              <a:p>
                <a:pPr algn="just">
                  <a:spcBef>
                    <a:spcPts val="600"/>
                  </a:spcBef>
                </a:pPr>
                <a:r>
                  <a:rPr lang="en-GB" dirty="0" smtClean="0"/>
                  <a:t>Actually, the good thing about the impulse function is that any random sequence can be written as </a:t>
                </a:r>
                <a:r>
                  <a:rPr lang="en-GB" dirty="0"/>
                  <a:t>a linear combination of shifted and scaled versions of the impulse </a:t>
                </a:r>
                <a:r>
                  <a:rPr lang="en-GB" dirty="0" smtClean="0"/>
                  <a:t>function.</a:t>
                </a:r>
              </a:p>
              <a:p>
                <a:pPr algn="just">
                  <a:spcBef>
                    <a:spcPts val="600"/>
                  </a:spcBef>
                </a:pPr>
                <a:r>
                  <a:rPr lang="en-GB" dirty="0" smtClean="0"/>
                  <a:t>Imagine a complete random sequence </a:t>
                </a:r>
                <a14:m>
                  <m:oMath xmlns:m="http://schemas.openxmlformats.org/officeDocument/2006/math">
                    <m:r>
                      <a:rPr lang="en-GB" i="1" dirty="0" smtClean="0">
                        <a:latin typeface="Cambria Math"/>
                      </a:rPr>
                      <m:t>𝑥</m:t>
                    </m:r>
                    <m:r>
                      <a:rPr lang="en-GB" i="1" dirty="0" smtClean="0">
                        <a:latin typeface="Cambria Math"/>
                      </a:rPr>
                      <m:t>[</m:t>
                    </m:r>
                    <m:r>
                      <a:rPr lang="en-GB" i="1" dirty="0" smtClean="0">
                        <a:latin typeface="Cambria Math"/>
                      </a:rPr>
                      <m:t>𝑛</m:t>
                    </m:r>
                    <m:r>
                      <a:rPr lang="en-GB" i="1" dirty="0" smtClean="0">
                        <a:latin typeface="Cambria Math"/>
                      </a:rPr>
                      <m:t>]</m:t>
                    </m:r>
                  </m:oMath>
                </a14:m>
                <a:r>
                  <a:rPr lang="en-GB" dirty="0" smtClean="0"/>
                  <a:t>:</a:t>
                </a:r>
                <a:endParaRPr lang="en-GB" dirty="0"/>
              </a:p>
            </p:txBody>
          </p:sp>
        </mc:Choice>
        <mc:Fallback xmlns="">
          <p:sp>
            <p:nvSpPr>
              <p:cNvPr id="32" name="TextBox 31"/>
              <p:cNvSpPr txBox="1">
                <a:spLocks noRot="1" noChangeAspect="1" noMove="1" noResize="1" noEditPoints="1" noAdjustHandles="1" noChangeArrowheads="1" noChangeShapeType="1" noTextEdit="1"/>
              </p:cNvSpPr>
              <p:nvPr/>
            </p:nvSpPr>
            <p:spPr>
              <a:xfrm>
                <a:off x="179512" y="1341044"/>
                <a:ext cx="8640960" cy="1000274"/>
              </a:xfrm>
              <a:prstGeom prst="rect">
                <a:avLst/>
              </a:prstGeom>
              <a:blipFill rotWithShape="1">
                <a:blip r:embed="rId2"/>
                <a:stretch>
                  <a:fillRect l="-564" t="-3049" r="-564" b="-9146"/>
                </a:stretch>
              </a:blipFill>
            </p:spPr>
            <p:txBody>
              <a:bodyPr/>
              <a:lstStyle/>
              <a:p>
                <a:r>
                  <a:rPr lang="en-GB">
                    <a:noFill/>
                  </a:rPr>
                  <a:t> </a:t>
                </a:r>
              </a:p>
            </p:txBody>
          </p:sp>
        </mc:Fallback>
      </mc:AlternateContent>
      <p:sp>
        <p:nvSpPr>
          <p:cNvPr id="6" name="TextBox 5"/>
          <p:cNvSpPr txBox="1"/>
          <p:nvPr/>
        </p:nvSpPr>
        <p:spPr>
          <a:xfrm>
            <a:off x="4932040" y="3042826"/>
            <a:ext cx="3672408" cy="1754326"/>
          </a:xfrm>
          <a:prstGeom prst="rect">
            <a:avLst/>
          </a:prstGeom>
          <a:noFill/>
          <a:ln w="38100">
            <a:solidFill>
              <a:srgbClr val="872123"/>
            </a:solidFill>
          </a:ln>
        </p:spPr>
        <p:txBody>
          <a:bodyPr wrap="square" rtlCol="0">
            <a:spAutoFit/>
          </a:bodyPr>
          <a:lstStyle/>
          <a:p>
            <a:pPr algn="just">
              <a:spcBef>
                <a:spcPts val="600"/>
              </a:spcBef>
            </a:pPr>
            <a:r>
              <a:rPr lang="en-GB" dirty="0" smtClean="0"/>
              <a:t>So if we know how the system reacts to the impulse, to shifted and scaled versions of it and to additions of those, we might be able to know how the system reacts to all possible sequence you may put in!!</a:t>
            </a:r>
            <a:endParaRPr lang="en-GB" dirty="0"/>
          </a:p>
        </p:txBody>
      </p:sp>
      <p:grpSp>
        <p:nvGrpSpPr>
          <p:cNvPr id="7" name="Group 6"/>
          <p:cNvGrpSpPr/>
          <p:nvPr/>
        </p:nvGrpSpPr>
        <p:grpSpPr>
          <a:xfrm>
            <a:off x="647952" y="2942002"/>
            <a:ext cx="3492000" cy="2247624"/>
            <a:chOff x="323528" y="2942002"/>
            <a:chExt cx="3492000" cy="2247624"/>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22157" t="12033" r="15000" b="14638"/>
            <a:stretch/>
          </p:blipFill>
          <p:spPr>
            <a:xfrm>
              <a:off x="323528" y="3068960"/>
              <a:ext cx="3492000" cy="1993858"/>
            </a:xfrm>
            <a:prstGeom prst="rect">
              <a:avLst/>
            </a:prstGeom>
          </p:spPr>
        </p:pic>
        <p:sp>
          <p:nvSpPr>
            <p:cNvPr id="12" name="TextBox 11"/>
            <p:cNvSpPr txBox="1"/>
            <p:nvPr/>
          </p:nvSpPr>
          <p:spPr>
            <a:xfrm>
              <a:off x="971600" y="4437112"/>
              <a:ext cx="216024" cy="253916"/>
            </a:xfrm>
            <a:prstGeom prst="rect">
              <a:avLst/>
            </a:prstGeom>
            <a:noFill/>
          </p:spPr>
          <p:txBody>
            <a:bodyPr wrap="square" rtlCol="0">
              <a:spAutoFit/>
            </a:bodyPr>
            <a:lstStyle/>
            <a:p>
              <a:r>
                <a:rPr lang="en-GB" sz="1050" b="1" dirty="0" smtClean="0">
                  <a:solidFill>
                    <a:srgbClr val="872123"/>
                  </a:solidFill>
                </a:rPr>
                <a:t>1</a:t>
              </a:r>
              <a:endParaRPr lang="en-GB" sz="1050" b="1" dirty="0">
                <a:solidFill>
                  <a:srgbClr val="872123"/>
                </a:solidFill>
              </a:endParaRPr>
            </a:p>
          </p:txBody>
        </p:sp>
        <p:sp>
          <p:nvSpPr>
            <p:cNvPr id="13" name="TextBox 12"/>
            <p:cNvSpPr txBox="1"/>
            <p:nvPr/>
          </p:nvSpPr>
          <p:spPr>
            <a:xfrm>
              <a:off x="1331640" y="2942002"/>
              <a:ext cx="216024" cy="253916"/>
            </a:xfrm>
            <a:prstGeom prst="rect">
              <a:avLst/>
            </a:prstGeom>
            <a:noFill/>
          </p:spPr>
          <p:txBody>
            <a:bodyPr wrap="square" rtlCol="0">
              <a:spAutoFit/>
            </a:bodyPr>
            <a:lstStyle/>
            <a:p>
              <a:r>
                <a:rPr lang="en-GB" sz="1050" b="1" dirty="0" smtClean="0">
                  <a:solidFill>
                    <a:srgbClr val="872123"/>
                  </a:solidFill>
                </a:rPr>
                <a:t>5</a:t>
              </a:r>
              <a:endParaRPr lang="en-GB" sz="1050" b="1" dirty="0">
                <a:solidFill>
                  <a:srgbClr val="872123"/>
                </a:solidFill>
              </a:endParaRPr>
            </a:p>
          </p:txBody>
        </p:sp>
        <p:sp>
          <p:nvSpPr>
            <p:cNvPr id="14" name="TextBox 13"/>
            <p:cNvSpPr txBox="1"/>
            <p:nvPr/>
          </p:nvSpPr>
          <p:spPr>
            <a:xfrm>
              <a:off x="1691680" y="4759260"/>
              <a:ext cx="216024" cy="253916"/>
            </a:xfrm>
            <a:prstGeom prst="rect">
              <a:avLst/>
            </a:prstGeom>
            <a:noFill/>
          </p:spPr>
          <p:txBody>
            <a:bodyPr wrap="square" rtlCol="0">
              <a:spAutoFit/>
            </a:bodyPr>
            <a:lstStyle/>
            <a:p>
              <a:r>
                <a:rPr lang="en-GB" sz="1050" b="1" dirty="0" smtClean="0">
                  <a:solidFill>
                    <a:srgbClr val="872123"/>
                  </a:solidFill>
                </a:rPr>
                <a:t>0</a:t>
              </a:r>
              <a:endParaRPr lang="en-GB" sz="1050" b="1" dirty="0">
                <a:solidFill>
                  <a:srgbClr val="872123"/>
                </a:solidFill>
              </a:endParaRPr>
            </a:p>
          </p:txBody>
        </p:sp>
        <p:sp>
          <p:nvSpPr>
            <p:cNvPr id="15" name="TextBox 14"/>
            <p:cNvSpPr txBox="1"/>
            <p:nvPr/>
          </p:nvSpPr>
          <p:spPr>
            <a:xfrm>
              <a:off x="2123728" y="3679140"/>
              <a:ext cx="216024" cy="253916"/>
            </a:xfrm>
            <a:prstGeom prst="rect">
              <a:avLst/>
            </a:prstGeom>
            <a:noFill/>
          </p:spPr>
          <p:txBody>
            <a:bodyPr wrap="square" rtlCol="0">
              <a:spAutoFit/>
            </a:bodyPr>
            <a:lstStyle/>
            <a:p>
              <a:r>
                <a:rPr lang="en-GB" sz="1050" b="1" dirty="0" smtClean="0">
                  <a:solidFill>
                    <a:srgbClr val="872123"/>
                  </a:solidFill>
                </a:rPr>
                <a:t>3</a:t>
              </a:r>
              <a:endParaRPr lang="en-GB" sz="1050" b="1" dirty="0">
                <a:solidFill>
                  <a:srgbClr val="872123"/>
                </a:solidFill>
              </a:endParaRPr>
            </a:p>
          </p:txBody>
        </p:sp>
        <p:sp>
          <p:nvSpPr>
            <p:cNvPr id="16" name="TextBox 15"/>
            <p:cNvSpPr txBox="1"/>
            <p:nvPr/>
          </p:nvSpPr>
          <p:spPr>
            <a:xfrm>
              <a:off x="2517304" y="4581128"/>
              <a:ext cx="398512" cy="246221"/>
            </a:xfrm>
            <a:prstGeom prst="rect">
              <a:avLst/>
            </a:prstGeom>
            <a:noFill/>
          </p:spPr>
          <p:txBody>
            <a:bodyPr wrap="square" rtlCol="0">
              <a:spAutoFit/>
            </a:bodyPr>
            <a:lstStyle/>
            <a:p>
              <a:r>
                <a:rPr lang="en-GB" sz="1000" b="1" dirty="0" smtClean="0">
                  <a:solidFill>
                    <a:srgbClr val="872123"/>
                  </a:solidFill>
                </a:rPr>
                <a:t>0.5</a:t>
              </a:r>
              <a:endParaRPr lang="en-GB" sz="1000" b="1" dirty="0">
                <a:solidFill>
                  <a:srgbClr val="872123"/>
                </a:solidFill>
              </a:endParaRPr>
            </a:p>
          </p:txBody>
        </p:sp>
        <p:sp>
          <p:nvSpPr>
            <p:cNvPr id="17" name="TextBox 16"/>
            <p:cNvSpPr txBox="1"/>
            <p:nvPr/>
          </p:nvSpPr>
          <p:spPr>
            <a:xfrm>
              <a:off x="2915816" y="4036730"/>
              <a:ext cx="216024" cy="253916"/>
            </a:xfrm>
            <a:prstGeom prst="rect">
              <a:avLst/>
            </a:prstGeom>
            <a:noFill/>
          </p:spPr>
          <p:txBody>
            <a:bodyPr wrap="square" rtlCol="0">
              <a:spAutoFit/>
            </a:bodyPr>
            <a:lstStyle/>
            <a:p>
              <a:r>
                <a:rPr lang="en-GB" sz="1050" b="1" dirty="0" smtClean="0">
                  <a:solidFill>
                    <a:srgbClr val="872123"/>
                  </a:solidFill>
                </a:rPr>
                <a:t>2</a:t>
              </a:r>
              <a:endParaRPr lang="en-GB" sz="1050" b="1" dirty="0">
                <a:solidFill>
                  <a:srgbClr val="872123"/>
                </a:solidFill>
              </a:endParaRPr>
            </a:p>
          </p:txBody>
        </p:sp>
        <p:sp>
          <p:nvSpPr>
            <p:cNvPr id="18" name="TextBox 17"/>
            <p:cNvSpPr txBox="1"/>
            <p:nvPr/>
          </p:nvSpPr>
          <p:spPr>
            <a:xfrm>
              <a:off x="1655930" y="4935710"/>
              <a:ext cx="216024" cy="253916"/>
            </a:xfrm>
            <a:prstGeom prst="rect">
              <a:avLst/>
            </a:prstGeom>
            <a:noFill/>
          </p:spPr>
          <p:txBody>
            <a:bodyPr wrap="square" rtlCol="0">
              <a:spAutoFit/>
            </a:bodyPr>
            <a:lstStyle/>
            <a:p>
              <a:r>
                <a:rPr lang="en-GB" sz="1050" b="1" dirty="0" smtClean="0">
                  <a:solidFill>
                    <a:srgbClr val="872123"/>
                  </a:solidFill>
                </a:rPr>
                <a:t>0</a:t>
              </a:r>
              <a:endParaRPr lang="en-GB" sz="1050" b="1" dirty="0">
                <a:solidFill>
                  <a:srgbClr val="872123"/>
                </a:solidFill>
              </a:endParaRPr>
            </a:p>
          </p:txBody>
        </p:sp>
        <p:sp>
          <p:nvSpPr>
            <p:cNvPr id="19" name="TextBox 18"/>
            <p:cNvSpPr txBox="1"/>
            <p:nvPr/>
          </p:nvSpPr>
          <p:spPr>
            <a:xfrm>
              <a:off x="2051720" y="4935710"/>
              <a:ext cx="216024" cy="253916"/>
            </a:xfrm>
            <a:prstGeom prst="rect">
              <a:avLst/>
            </a:prstGeom>
            <a:noFill/>
          </p:spPr>
          <p:txBody>
            <a:bodyPr wrap="square" rtlCol="0">
              <a:spAutoFit/>
            </a:bodyPr>
            <a:lstStyle/>
            <a:p>
              <a:r>
                <a:rPr lang="en-GB" sz="1050" b="1" dirty="0" smtClean="0">
                  <a:solidFill>
                    <a:srgbClr val="872123"/>
                  </a:solidFill>
                </a:rPr>
                <a:t>1</a:t>
              </a:r>
              <a:endParaRPr lang="en-GB" sz="1050" b="1" dirty="0">
                <a:solidFill>
                  <a:srgbClr val="872123"/>
                </a:solidFill>
              </a:endParaRPr>
            </a:p>
          </p:txBody>
        </p:sp>
        <p:sp>
          <p:nvSpPr>
            <p:cNvPr id="20" name="TextBox 19"/>
            <p:cNvSpPr txBox="1"/>
            <p:nvPr/>
          </p:nvSpPr>
          <p:spPr>
            <a:xfrm>
              <a:off x="2411760" y="4935710"/>
              <a:ext cx="216024" cy="253916"/>
            </a:xfrm>
            <a:prstGeom prst="rect">
              <a:avLst/>
            </a:prstGeom>
            <a:noFill/>
          </p:spPr>
          <p:txBody>
            <a:bodyPr wrap="square" rtlCol="0">
              <a:spAutoFit/>
            </a:bodyPr>
            <a:lstStyle/>
            <a:p>
              <a:r>
                <a:rPr lang="en-GB" sz="1050" b="1" dirty="0" smtClean="0">
                  <a:solidFill>
                    <a:srgbClr val="872123"/>
                  </a:solidFill>
                </a:rPr>
                <a:t>2</a:t>
              </a:r>
              <a:endParaRPr lang="en-GB" sz="1050" b="1" dirty="0">
                <a:solidFill>
                  <a:srgbClr val="872123"/>
                </a:solidFill>
              </a:endParaRPr>
            </a:p>
          </p:txBody>
        </p:sp>
        <p:sp>
          <p:nvSpPr>
            <p:cNvPr id="21" name="TextBox 20"/>
            <p:cNvSpPr txBox="1"/>
            <p:nvPr/>
          </p:nvSpPr>
          <p:spPr>
            <a:xfrm>
              <a:off x="2843808" y="4935710"/>
              <a:ext cx="216024" cy="253916"/>
            </a:xfrm>
            <a:prstGeom prst="rect">
              <a:avLst/>
            </a:prstGeom>
            <a:noFill/>
          </p:spPr>
          <p:txBody>
            <a:bodyPr wrap="square" rtlCol="0">
              <a:spAutoFit/>
            </a:bodyPr>
            <a:lstStyle/>
            <a:p>
              <a:r>
                <a:rPr lang="en-GB" sz="1050" b="1" dirty="0" smtClean="0">
                  <a:solidFill>
                    <a:srgbClr val="872123"/>
                  </a:solidFill>
                </a:rPr>
                <a:t>3</a:t>
              </a:r>
              <a:endParaRPr lang="en-GB" sz="1050" b="1" dirty="0">
                <a:solidFill>
                  <a:srgbClr val="872123"/>
                </a:solidFill>
              </a:endParaRPr>
            </a:p>
          </p:txBody>
        </p:sp>
        <p:sp>
          <p:nvSpPr>
            <p:cNvPr id="22" name="TextBox 21"/>
            <p:cNvSpPr txBox="1"/>
            <p:nvPr/>
          </p:nvSpPr>
          <p:spPr>
            <a:xfrm>
              <a:off x="3203848" y="4935710"/>
              <a:ext cx="216024" cy="253916"/>
            </a:xfrm>
            <a:prstGeom prst="rect">
              <a:avLst/>
            </a:prstGeom>
            <a:noFill/>
          </p:spPr>
          <p:txBody>
            <a:bodyPr wrap="square" rtlCol="0">
              <a:spAutoFit/>
            </a:bodyPr>
            <a:lstStyle/>
            <a:p>
              <a:r>
                <a:rPr lang="en-GB" sz="1050" b="1" dirty="0" smtClean="0">
                  <a:solidFill>
                    <a:srgbClr val="872123"/>
                  </a:solidFill>
                </a:rPr>
                <a:t>4</a:t>
              </a:r>
              <a:endParaRPr lang="en-GB" sz="1050" b="1" dirty="0">
                <a:solidFill>
                  <a:srgbClr val="872123"/>
                </a:solidFill>
              </a:endParaRPr>
            </a:p>
          </p:txBody>
        </p:sp>
        <p:sp>
          <p:nvSpPr>
            <p:cNvPr id="23" name="TextBox 22"/>
            <p:cNvSpPr txBox="1"/>
            <p:nvPr/>
          </p:nvSpPr>
          <p:spPr>
            <a:xfrm>
              <a:off x="1187624" y="4935710"/>
              <a:ext cx="416441" cy="253916"/>
            </a:xfrm>
            <a:prstGeom prst="rect">
              <a:avLst/>
            </a:prstGeom>
            <a:noFill/>
          </p:spPr>
          <p:txBody>
            <a:bodyPr wrap="square" rtlCol="0">
              <a:spAutoFit/>
            </a:bodyPr>
            <a:lstStyle/>
            <a:p>
              <a:r>
                <a:rPr lang="en-GB" sz="1050" b="1" dirty="0" smtClean="0">
                  <a:solidFill>
                    <a:srgbClr val="872123"/>
                  </a:solidFill>
                </a:rPr>
                <a:t>-1</a:t>
              </a:r>
              <a:endParaRPr lang="en-GB" sz="1050" b="1" dirty="0">
                <a:solidFill>
                  <a:srgbClr val="872123"/>
                </a:solidFill>
              </a:endParaRPr>
            </a:p>
          </p:txBody>
        </p:sp>
        <p:sp>
          <p:nvSpPr>
            <p:cNvPr id="24" name="TextBox 23"/>
            <p:cNvSpPr txBox="1"/>
            <p:nvPr/>
          </p:nvSpPr>
          <p:spPr>
            <a:xfrm>
              <a:off x="827584" y="4935710"/>
              <a:ext cx="360040" cy="253916"/>
            </a:xfrm>
            <a:prstGeom prst="rect">
              <a:avLst/>
            </a:prstGeom>
            <a:noFill/>
          </p:spPr>
          <p:txBody>
            <a:bodyPr wrap="square" rtlCol="0">
              <a:spAutoFit/>
            </a:bodyPr>
            <a:lstStyle/>
            <a:p>
              <a:r>
                <a:rPr lang="en-GB" sz="1050" b="1" dirty="0" smtClean="0">
                  <a:solidFill>
                    <a:srgbClr val="872123"/>
                  </a:solidFill>
                </a:rPr>
                <a:t>-2</a:t>
              </a:r>
              <a:endParaRPr lang="en-GB" sz="1050" b="1" dirty="0">
                <a:solidFill>
                  <a:srgbClr val="872123"/>
                </a:solidFill>
              </a:endParaRPr>
            </a:p>
          </p:txBody>
        </p:sp>
      </p:grpSp>
      <mc:AlternateContent xmlns:mc="http://schemas.openxmlformats.org/markup-compatibility/2006" xmlns:a14="http://schemas.microsoft.com/office/drawing/2010/main">
        <mc:Choice Requires="a14">
          <p:sp>
            <p:nvSpPr>
              <p:cNvPr id="9" name="TextBox 8"/>
              <p:cNvSpPr txBox="1"/>
              <p:nvPr/>
            </p:nvSpPr>
            <p:spPr>
              <a:xfrm>
                <a:off x="251520" y="5898758"/>
                <a:ext cx="817672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600" b="0" i="1" smtClean="0">
                          <a:latin typeface="Cambria Math"/>
                        </a:rPr>
                        <m:t>𝑥</m:t>
                      </m:r>
                      <m:d>
                        <m:dPr>
                          <m:begChr m:val="["/>
                          <m:endChr m:val="]"/>
                          <m:ctrlPr>
                            <a:rPr lang="en-GB" sz="1600" b="0" i="1" smtClean="0">
                              <a:latin typeface="Cambria Math"/>
                            </a:rPr>
                          </m:ctrlPr>
                        </m:dPr>
                        <m:e>
                          <m:r>
                            <a:rPr lang="en-GB" sz="1600" b="0" i="1" smtClean="0">
                              <a:latin typeface="Cambria Math"/>
                            </a:rPr>
                            <m:t>𝑛</m:t>
                          </m:r>
                        </m:e>
                      </m:d>
                      <m:r>
                        <a:rPr lang="en-GB" sz="1600" b="0" i="1" smtClean="0">
                          <a:latin typeface="Cambria Math"/>
                        </a:rPr>
                        <m:t>=1∗</m:t>
                      </m:r>
                      <m:r>
                        <a:rPr lang="en-GB" sz="1600" b="0" i="1" smtClean="0">
                          <a:latin typeface="Cambria Math"/>
                          <a:ea typeface="Cambria Math"/>
                        </a:rPr>
                        <m:t>𝛿</m:t>
                      </m:r>
                      <m:d>
                        <m:dPr>
                          <m:begChr m:val="["/>
                          <m:endChr m:val="]"/>
                          <m:ctrlPr>
                            <a:rPr lang="en-GB" sz="1600" b="0" i="1" smtClean="0">
                              <a:latin typeface="Cambria Math"/>
                              <a:ea typeface="Cambria Math"/>
                            </a:rPr>
                          </m:ctrlPr>
                        </m:dPr>
                        <m:e>
                          <m:r>
                            <a:rPr lang="en-GB" sz="1600" b="0" i="1" smtClean="0">
                              <a:latin typeface="Cambria Math"/>
                              <a:ea typeface="Cambria Math"/>
                            </a:rPr>
                            <m:t>𝑛</m:t>
                          </m:r>
                          <m:r>
                            <a:rPr lang="en-GB" sz="1600" b="0" i="1" smtClean="0">
                              <a:latin typeface="Cambria Math"/>
                              <a:ea typeface="Cambria Math"/>
                            </a:rPr>
                            <m:t>+2</m:t>
                          </m:r>
                        </m:e>
                      </m:d>
                      <m:r>
                        <a:rPr lang="en-GB" sz="1600" b="0" i="1" smtClean="0">
                          <a:latin typeface="Cambria Math"/>
                          <a:ea typeface="Cambria Math"/>
                        </a:rPr>
                        <m:t>+5∗</m:t>
                      </m:r>
                      <m:r>
                        <a:rPr lang="en-GB" sz="1600" i="1">
                          <a:latin typeface="Cambria Math"/>
                          <a:ea typeface="Cambria Math"/>
                        </a:rPr>
                        <m:t>𝛿</m:t>
                      </m:r>
                      <m:d>
                        <m:dPr>
                          <m:begChr m:val="["/>
                          <m:endChr m:val="]"/>
                          <m:ctrlPr>
                            <a:rPr lang="en-GB" sz="1600" i="1">
                              <a:latin typeface="Cambria Math"/>
                              <a:ea typeface="Cambria Math"/>
                            </a:rPr>
                          </m:ctrlPr>
                        </m:dPr>
                        <m:e>
                          <m:r>
                            <a:rPr lang="en-GB" sz="1600" i="1">
                              <a:latin typeface="Cambria Math"/>
                              <a:ea typeface="Cambria Math"/>
                            </a:rPr>
                            <m:t>𝑛</m:t>
                          </m:r>
                          <m:r>
                            <a:rPr lang="en-GB" sz="1600" i="1">
                              <a:latin typeface="Cambria Math"/>
                              <a:ea typeface="Cambria Math"/>
                            </a:rPr>
                            <m:t>+1</m:t>
                          </m:r>
                        </m:e>
                      </m:d>
                      <m:r>
                        <a:rPr lang="en-GB" sz="1600" b="0" i="1" smtClean="0">
                          <a:latin typeface="Cambria Math"/>
                          <a:ea typeface="Cambria Math"/>
                        </a:rPr>
                        <m:t>+0∗</m:t>
                      </m:r>
                      <m:r>
                        <a:rPr lang="en-GB" sz="1600" i="1">
                          <a:latin typeface="Cambria Math"/>
                          <a:ea typeface="Cambria Math"/>
                        </a:rPr>
                        <m:t>𝛿</m:t>
                      </m:r>
                      <m:d>
                        <m:dPr>
                          <m:begChr m:val="["/>
                          <m:endChr m:val="]"/>
                          <m:ctrlPr>
                            <a:rPr lang="en-GB" sz="1600" i="1">
                              <a:latin typeface="Cambria Math"/>
                              <a:ea typeface="Cambria Math"/>
                            </a:rPr>
                          </m:ctrlPr>
                        </m:dPr>
                        <m:e>
                          <m:r>
                            <a:rPr lang="en-GB" sz="1600" i="1">
                              <a:latin typeface="Cambria Math"/>
                              <a:ea typeface="Cambria Math"/>
                            </a:rPr>
                            <m:t>𝑛</m:t>
                          </m:r>
                        </m:e>
                      </m:d>
                      <m:r>
                        <a:rPr lang="en-GB" sz="1600" b="0" i="1" smtClean="0">
                          <a:latin typeface="Cambria Math"/>
                          <a:ea typeface="Cambria Math"/>
                        </a:rPr>
                        <m:t>+3∗</m:t>
                      </m:r>
                      <m:r>
                        <a:rPr lang="en-GB" sz="1600" i="1">
                          <a:latin typeface="Cambria Math"/>
                          <a:ea typeface="Cambria Math"/>
                        </a:rPr>
                        <m:t>𝛿</m:t>
                      </m:r>
                      <m:d>
                        <m:dPr>
                          <m:begChr m:val="["/>
                          <m:endChr m:val="]"/>
                          <m:ctrlPr>
                            <a:rPr lang="en-GB" sz="1600" i="1">
                              <a:latin typeface="Cambria Math"/>
                              <a:ea typeface="Cambria Math"/>
                            </a:rPr>
                          </m:ctrlPr>
                        </m:dPr>
                        <m:e>
                          <m:r>
                            <a:rPr lang="en-GB" sz="1600" i="1">
                              <a:latin typeface="Cambria Math"/>
                              <a:ea typeface="Cambria Math"/>
                            </a:rPr>
                            <m:t>𝑛</m:t>
                          </m:r>
                          <m:r>
                            <a:rPr lang="en-GB" sz="1600" b="0" i="1" smtClean="0">
                              <a:latin typeface="Cambria Math"/>
                              <a:ea typeface="Cambria Math"/>
                            </a:rPr>
                            <m:t>−1</m:t>
                          </m:r>
                        </m:e>
                      </m:d>
                      <m:r>
                        <a:rPr lang="en-GB" sz="1600" b="0" i="1" smtClean="0">
                          <a:latin typeface="Cambria Math"/>
                          <a:ea typeface="Cambria Math"/>
                        </a:rPr>
                        <m:t>+0.5∗</m:t>
                      </m:r>
                      <m:r>
                        <a:rPr lang="en-GB" sz="1600" i="1">
                          <a:latin typeface="Cambria Math"/>
                          <a:ea typeface="Cambria Math"/>
                        </a:rPr>
                        <m:t>𝛿</m:t>
                      </m:r>
                      <m:d>
                        <m:dPr>
                          <m:begChr m:val="["/>
                          <m:endChr m:val="]"/>
                          <m:ctrlPr>
                            <a:rPr lang="en-GB" sz="1600" i="1">
                              <a:latin typeface="Cambria Math"/>
                              <a:ea typeface="Cambria Math"/>
                            </a:rPr>
                          </m:ctrlPr>
                        </m:dPr>
                        <m:e>
                          <m:r>
                            <a:rPr lang="en-GB" sz="1600" i="1">
                              <a:latin typeface="Cambria Math"/>
                              <a:ea typeface="Cambria Math"/>
                            </a:rPr>
                            <m:t>𝑛</m:t>
                          </m:r>
                          <m:r>
                            <a:rPr lang="en-GB" sz="1600" b="0" i="1" smtClean="0">
                              <a:latin typeface="Cambria Math"/>
                              <a:ea typeface="Cambria Math"/>
                            </a:rPr>
                            <m:t>−</m:t>
                          </m:r>
                          <m:r>
                            <a:rPr lang="en-GB" sz="1600" i="1">
                              <a:latin typeface="Cambria Math"/>
                              <a:ea typeface="Cambria Math"/>
                            </a:rPr>
                            <m:t>2</m:t>
                          </m:r>
                        </m:e>
                      </m:d>
                      <m:r>
                        <a:rPr lang="en-GB" sz="1600" b="0" i="1" smtClean="0">
                          <a:latin typeface="Cambria Math"/>
                          <a:ea typeface="Cambria Math"/>
                        </a:rPr>
                        <m:t>+2∗</m:t>
                      </m:r>
                      <m:r>
                        <a:rPr lang="en-GB" sz="1600" i="1">
                          <a:latin typeface="Cambria Math"/>
                          <a:ea typeface="Cambria Math"/>
                        </a:rPr>
                        <m:t>𝛿</m:t>
                      </m:r>
                      <m:d>
                        <m:dPr>
                          <m:begChr m:val="["/>
                          <m:endChr m:val="]"/>
                          <m:ctrlPr>
                            <a:rPr lang="en-GB" sz="1600" i="1">
                              <a:latin typeface="Cambria Math"/>
                              <a:ea typeface="Cambria Math"/>
                            </a:rPr>
                          </m:ctrlPr>
                        </m:dPr>
                        <m:e>
                          <m:r>
                            <a:rPr lang="en-GB" sz="1600" i="1">
                              <a:latin typeface="Cambria Math"/>
                              <a:ea typeface="Cambria Math"/>
                            </a:rPr>
                            <m:t>𝑛</m:t>
                          </m:r>
                          <m:r>
                            <a:rPr lang="en-GB" sz="1600" b="0" i="1" smtClean="0">
                              <a:latin typeface="Cambria Math"/>
                              <a:ea typeface="Cambria Math"/>
                            </a:rPr>
                            <m:t>−3</m:t>
                          </m:r>
                        </m:e>
                      </m:d>
                    </m:oMath>
                  </m:oMathPara>
                </a14:m>
                <a:endParaRPr lang="en-GB" sz="1600" dirty="0"/>
              </a:p>
            </p:txBody>
          </p:sp>
        </mc:Choice>
        <mc:Fallback xmlns="">
          <p:sp>
            <p:nvSpPr>
              <p:cNvPr id="9" name="TextBox 8"/>
              <p:cNvSpPr txBox="1">
                <a:spLocks noRot="1" noChangeAspect="1" noMove="1" noResize="1" noEditPoints="1" noAdjustHandles="1" noChangeArrowheads="1" noChangeShapeType="1" noTextEdit="1"/>
              </p:cNvSpPr>
              <p:nvPr/>
            </p:nvSpPr>
            <p:spPr>
              <a:xfrm>
                <a:off x="251520" y="5898758"/>
                <a:ext cx="8176726" cy="338554"/>
              </a:xfrm>
              <a:prstGeom prst="rect">
                <a:avLst/>
              </a:prstGeom>
              <a:blipFill rotWithShape="1">
                <a:blip r:embed="rId4"/>
                <a:stretch>
                  <a:fillRect/>
                </a:stretch>
              </a:blipFill>
            </p:spPr>
            <p:txBody>
              <a:bodyPr/>
              <a:lstStyle/>
              <a:p>
                <a:r>
                  <a:rPr lang="en-GB">
                    <a:noFill/>
                  </a:rPr>
                  <a:t> </a:t>
                </a:r>
              </a:p>
            </p:txBody>
          </p:sp>
        </mc:Fallback>
      </mc:AlternateContent>
      <p:sp>
        <p:nvSpPr>
          <p:cNvPr id="10" name="TextBox 9"/>
          <p:cNvSpPr txBox="1"/>
          <p:nvPr/>
        </p:nvSpPr>
        <p:spPr>
          <a:xfrm>
            <a:off x="323528" y="5435932"/>
            <a:ext cx="2016224" cy="369332"/>
          </a:xfrm>
          <a:prstGeom prst="rect">
            <a:avLst/>
          </a:prstGeom>
          <a:noFill/>
        </p:spPr>
        <p:txBody>
          <a:bodyPr wrap="square" rtlCol="0">
            <a:spAutoFit/>
          </a:bodyPr>
          <a:lstStyle/>
          <a:p>
            <a:r>
              <a:rPr lang="en-GB" dirty="0" smtClean="0"/>
              <a:t>You can write it as:</a:t>
            </a:r>
            <a:endParaRPr lang="en-GB" dirty="0"/>
          </a:p>
        </p:txBody>
      </p:sp>
    </p:spTree>
    <p:extLst>
      <p:ext uri="{BB962C8B-B14F-4D97-AF65-F5344CB8AC3E}">
        <p14:creationId xmlns:p14="http://schemas.microsoft.com/office/powerpoint/2010/main" val="128929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pic>
        <p:nvPicPr>
          <p:cNvPr id="45" name="Picture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7683" y="764704"/>
            <a:ext cx="3060341" cy="648072"/>
          </a:xfrm>
          <a:prstGeom prst="rect">
            <a:avLst/>
          </a:prstGeom>
        </p:spPr>
      </p:pic>
      <p:grpSp>
        <p:nvGrpSpPr>
          <p:cNvPr id="21" name="Group 20"/>
          <p:cNvGrpSpPr/>
          <p:nvPr/>
        </p:nvGrpSpPr>
        <p:grpSpPr>
          <a:xfrm>
            <a:off x="394946" y="3356992"/>
            <a:ext cx="3313546" cy="1714110"/>
            <a:chOff x="179511" y="1331476"/>
            <a:chExt cx="3313546" cy="1714110"/>
          </a:xfrm>
        </p:grpSpPr>
        <p:pic>
          <p:nvPicPr>
            <p:cNvPr id="37" name="Picture 36"/>
            <p:cNvPicPr>
              <a:picLocks noChangeAspect="1"/>
            </p:cNvPicPr>
            <p:nvPr/>
          </p:nvPicPr>
          <p:blipFill rotWithShape="1">
            <a:blip r:embed="rId3" cstate="print">
              <a:extLst>
                <a:ext uri="{28A0092B-C50C-407E-A947-70E740481C1C}">
                  <a14:useLocalDpi xmlns:a14="http://schemas.microsoft.com/office/drawing/2010/main" val="0"/>
                </a:ext>
              </a:extLst>
            </a:blip>
            <a:srcRect l="31086" t="20433" r="18968" b="21111"/>
            <a:stretch/>
          </p:blipFill>
          <p:spPr>
            <a:xfrm>
              <a:off x="179512" y="1331476"/>
              <a:ext cx="3013255" cy="1683522"/>
            </a:xfrm>
            <a:prstGeom prst="rect">
              <a:avLst/>
            </a:prstGeom>
          </p:spPr>
        </p:pic>
        <p:sp>
          <p:nvSpPr>
            <p:cNvPr id="36" name="TextBox 35"/>
            <p:cNvSpPr txBox="1"/>
            <p:nvPr/>
          </p:nvSpPr>
          <p:spPr>
            <a:xfrm>
              <a:off x="179511" y="1331476"/>
              <a:ext cx="1584765" cy="369332"/>
            </a:xfrm>
            <a:prstGeom prst="rect">
              <a:avLst/>
            </a:prstGeom>
            <a:noFill/>
          </p:spPr>
          <p:txBody>
            <a:bodyPr wrap="square" rtlCol="0">
              <a:spAutoFit/>
            </a:bodyPr>
            <a:lstStyle/>
            <a:p>
              <a:r>
                <a:rPr lang="en-GB" b="1" dirty="0" smtClean="0">
                  <a:solidFill>
                    <a:srgbClr val="872123"/>
                  </a:solidFill>
                </a:rPr>
                <a:t>Delay in input</a:t>
              </a:r>
              <a:endParaRPr lang="en-GB" b="1" dirty="0">
                <a:solidFill>
                  <a:srgbClr val="872123"/>
                </a:solidFill>
              </a:endParaRPr>
            </a:p>
          </p:txBody>
        </p:sp>
        <p:sp>
          <p:nvSpPr>
            <p:cNvPr id="39" name="TextBox 38"/>
            <p:cNvSpPr txBox="1"/>
            <p:nvPr/>
          </p:nvSpPr>
          <p:spPr>
            <a:xfrm>
              <a:off x="1295636" y="2707032"/>
              <a:ext cx="252028" cy="338554"/>
            </a:xfrm>
            <a:prstGeom prst="rect">
              <a:avLst/>
            </a:prstGeom>
            <a:noFill/>
          </p:spPr>
          <p:txBody>
            <a:bodyPr wrap="square" rtlCol="0">
              <a:spAutoFit/>
            </a:bodyPr>
            <a:lstStyle/>
            <a:p>
              <a:r>
                <a:rPr lang="en-GB" sz="1600" b="1" dirty="0" smtClean="0">
                  <a:solidFill>
                    <a:srgbClr val="872123"/>
                  </a:solidFill>
                </a:rPr>
                <a:t>0</a:t>
              </a:r>
              <a:endParaRPr lang="en-GB" sz="1600" b="1" dirty="0">
                <a:solidFill>
                  <a:srgbClr val="872123"/>
                </a:solidFill>
              </a:endParaRPr>
            </a:p>
          </p:txBody>
        </p:sp>
        <p:sp>
          <p:nvSpPr>
            <p:cNvPr id="40" name="TextBox 39"/>
            <p:cNvSpPr txBox="1"/>
            <p:nvPr/>
          </p:nvSpPr>
          <p:spPr>
            <a:xfrm>
              <a:off x="2195736" y="1362254"/>
              <a:ext cx="216024" cy="338554"/>
            </a:xfrm>
            <a:prstGeom prst="rect">
              <a:avLst/>
            </a:prstGeom>
            <a:noFill/>
          </p:spPr>
          <p:txBody>
            <a:bodyPr wrap="square" rtlCol="0">
              <a:spAutoFit/>
            </a:bodyPr>
            <a:lstStyle/>
            <a:p>
              <a:r>
                <a:rPr lang="en-GB" sz="1600" b="1" dirty="0" smtClean="0">
                  <a:solidFill>
                    <a:srgbClr val="872123"/>
                  </a:solidFill>
                </a:rPr>
                <a:t>1</a:t>
              </a:r>
              <a:endParaRPr lang="en-GB" sz="1600" b="1" dirty="0">
                <a:solidFill>
                  <a:srgbClr val="872123"/>
                </a:solidFill>
              </a:endParaRPr>
            </a:p>
          </p:txBody>
        </p:sp>
        <p:sp>
          <p:nvSpPr>
            <p:cNvPr id="41" name="TextBox 40"/>
            <p:cNvSpPr txBox="1"/>
            <p:nvPr/>
          </p:nvSpPr>
          <p:spPr>
            <a:xfrm>
              <a:off x="2051720" y="2707032"/>
              <a:ext cx="252028" cy="338554"/>
            </a:xfrm>
            <a:prstGeom prst="rect">
              <a:avLst/>
            </a:prstGeom>
            <a:noFill/>
          </p:spPr>
          <p:txBody>
            <a:bodyPr wrap="square" rtlCol="0">
              <a:spAutoFit/>
            </a:bodyPr>
            <a:lstStyle/>
            <a:p>
              <a:r>
                <a:rPr lang="en-GB" sz="1600" b="1" dirty="0" smtClean="0">
                  <a:solidFill>
                    <a:srgbClr val="872123"/>
                  </a:solidFill>
                </a:rPr>
                <a:t>1</a:t>
              </a:r>
              <a:endParaRPr lang="en-GB" sz="1600" b="1" dirty="0">
                <a:solidFill>
                  <a:srgbClr val="872123"/>
                </a:solidFill>
              </a:endParaRPr>
            </a:p>
          </p:txBody>
        </p:sp>
        <p:sp>
          <p:nvSpPr>
            <p:cNvPr id="42" name="TextBox 41"/>
            <p:cNvSpPr txBox="1"/>
            <p:nvPr/>
          </p:nvSpPr>
          <p:spPr>
            <a:xfrm>
              <a:off x="2892477" y="2707032"/>
              <a:ext cx="600580" cy="338554"/>
            </a:xfrm>
            <a:prstGeom prst="rect">
              <a:avLst/>
            </a:prstGeom>
            <a:noFill/>
          </p:spPr>
          <p:txBody>
            <a:bodyPr wrap="square" rtlCol="0">
              <a:spAutoFit/>
            </a:bodyPr>
            <a:lstStyle/>
            <a:p>
              <a:r>
                <a:rPr lang="en-GB" sz="1600" b="1" dirty="0" smtClean="0">
                  <a:solidFill>
                    <a:srgbClr val="872123"/>
                  </a:solidFill>
                </a:rPr>
                <a:t>time</a:t>
              </a:r>
              <a:endParaRPr lang="en-GB" sz="1600" b="1" dirty="0">
                <a:solidFill>
                  <a:srgbClr val="872123"/>
                </a:solidFill>
              </a:endParaRPr>
            </a:p>
          </p:txBody>
        </p:sp>
      </p:grpSp>
      <p:grpSp>
        <p:nvGrpSpPr>
          <p:cNvPr id="57" name="Group 56"/>
          <p:cNvGrpSpPr/>
          <p:nvPr/>
        </p:nvGrpSpPr>
        <p:grpSpPr>
          <a:xfrm>
            <a:off x="4139952" y="3389294"/>
            <a:ext cx="4680520" cy="1665476"/>
            <a:chOff x="4139952" y="2051556"/>
            <a:chExt cx="4680520" cy="1665476"/>
          </a:xfrm>
        </p:grpSpPr>
        <p:sp>
          <p:nvSpPr>
            <p:cNvPr id="43" name="Right Arrow 42"/>
            <p:cNvSpPr/>
            <p:nvPr/>
          </p:nvSpPr>
          <p:spPr>
            <a:xfrm>
              <a:off x="4139952" y="2636912"/>
              <a:ext cx="648072" cy="504056"/>
            </a:xfrm>
            <a:prstGeom prst="rightArrow">
              <a:avLst/>
            </a:prstGeom>
            <a:solidFill>
              <a:schemeClr val="accent2">
                <a:lumMod val="75000"/>
              </a:schemeClr>
            </a:solid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6" name="Group 45"/>
            <p:cNvGrpSpPr/>
            <p:nvPr/>
          </p:nvGrpSpPr>
          <p:grpSpPr>
            <a:xfrm>
              <a:off x="5364088" y="2051556"/>
              <a:ext cx="3456384" cy="1665476"/>
              <a:chOff x="5364088" y="2051556"/>
              <a:chExt cx="3456384" cy="1665476"/>
            </a:xfrm>
          </p:grpSpPr>
          <p:pic>
            <p:nvPicPr>
              <p:cNvPr id="44" name="Picture 43"/>
              <p:cNvPicPr>
                <a:picLocks noChangeAspect="1"/>
              </p:cNvPicPr>
              <p:nvPr/>
            </p:nvPicPr>
            <p:blipFill rotWithShape="1">
              <a:blip r:embed="rId4" cstate="print">
                <a:extLst>
                  <a:ext uri="{28A0092B-C50C-407E-A947-70E740481C1C}">
                    <a14:useLocalDpi xmlns:a14="http://schemas.microsoft.com/office/drawing/2010/main" val="0"/>
                  </a:ext>
                </a:extLst>
              </a:blip>
              <a:srcRect l="36781" t="22704" r="16321" b="28335"/>
              <a:stretch/>
            </p:blipFill>
            <p:spPr>
              <a:xfrm>
                <a:off x="5652120" y="2090952"/>
                <a:ext cx="2760292" cy="1410056"/>
              </a:xfrm>
              <a:prstGeom prst="rect">
                <a:avLst/>
              </a:prstGeom>
            </p:spPr>
          </p:pic>
          <p:sp>
            <p:nvSpPr>
              <p:cNvPr id="47" name="TextBox 46"/>
              <p:cNvSpPr txBox="1"/>
              <p:nvPr/>
            </p:nvSpPr>
            <p:spPr>
              <a:xfrm>
                <a:off x="5940152" y="3367735"/>
                <a:ext cx="252028" cy="338554"/>
              </a:xfrm>
              <a:prstGeom prst="rect">
                <a:avLst/>
              </a:prstGeom>
              <a:noFill/>
            </p:spPr>
            <p:txBody>
              <a:bodyPr wrap="square" rtlCol="0">
                <a:spAutoFit/>
              </a:bodyPr>
              <a:lstStyle/>
              <a:p>
                <a:r>
                  <a:rPr lang="en-GB" sz="1600" b="1" dirty="0" smtClean="0">
                    <a:solidFill>
                      <a:srgbClr val="872123"/>
                    </a:solidFill>
                  </a:rPr>
                  <a:t>0</a:t>
                </a:r>
                <a:endParaRPr lang="en-GB" sz="1600" b="1" dirty="0">
                  <a:solidFill>
                    <a:srgbClr val="872123"/>
                  </a:solidFill>
                </a:endParaRPr>
              </a:p>
            </p:txBody>
          </p:sp>
          <p:sp>
            <p:nvSpPr>
              <p:cNvPr id="48" name="TextBox 47"/>
              <p:cNvSpPr txBox="1"/>
              <p:nvPr/>
            </p:nvSpPr>
            <p:spPr>
              <a:xfrm>
                <a:off x="6951898" y="2090952"/>
                <a:ext cx="216024" cy="338554"/>
              </a:xfrm>
              <a:prstGeom prst="rect">
                <a:avLst/>
              </a:prstGeom>
              <a:noFill/>
            </p:spPr>
            <p:txBody>
              <a:bodyPr wrap="square" rtlCol="0">
                <a:spAutoFit/>
              </a:bodyPr>
              <a:lstStyle/>
              <a:p>
                <a:r>
                  <a:rPr lang="en-GB" sz="1600" b="1" dirty="0" smtClean="0">
                    <a:solidFill>
                      <a:srgbClr val="872123"/>
                    </a:solidFill>
                  </a:rPr>
                  <a:t>1</a:t>
                </a:r>
                <a:endParaRPr lang="en-GB" sz="1600" b="1" dirty="0">
                  <a:solidFill>
                    <a:srgbClr val="872123"/>
                  </a:solidFill>
                </a:endParaRPr>
              </a:p>
            </p:txBody>
          </p:sp>
          <p:sp>
            <p:nvSpPr>
              <p:cNvPr id="49" name="TextBox 48"/>
              <p:cNvSpPr txBox="1"/>
              <p:nvPr/>
            </p:nvSpPr>
            <p:spPr>
              <a:xfrm>
                <a:off x="6840252" y="3367735"/>
                <a:ext cx="252028" cy="338554"/>
              </a:xfrm>
              <a:prstGeom prst="rect">
                <a:avLst/>
              </a:prstGeom>
              <a:noFill/>
            </p:spPr>
            <p:txBody>
              <a:bodyPr wrap="square" rtlCol="0">
                <a:spAutoFit/>
              </a:bodyPr>
              <a:lstStyle/>
              <a:p>
                <a:r>
                  <a:rPr lang="en-GB" sz="1600" b="1" dirty="0" smtClean="0">
                    <a:solidFill>
                      <a:srgbClr val="872123"/>
                    </a:solidFill>
                  </a:rPr>
                  <a:t>1</a:t>
                </a:r>
                <a:endParaRPr lang="en-GB" sz="1600" b="1" dirty="0">
                  <a:solidFill>
                    <a:srgbClr val="872123"/>
                  </a:solidFill>
                </a:endParaRPr>
              </a:p>
            </p:txBody>
          </p:sp>
          <p:sp>
            <p:nvSpPr>
              <p:cNvPr id="50" name="TextBox 49"/>
              <p:cNvSpPr txBox="1"/>
              <p:nvPr/>
            </p:nvSpPr>
            <p:spPr>
              <a:xfrm>
                <a:off x="8219892" y="3378478"/>
                <a:ext cx="600580" cy="338554"/>
              </a:xfrm>
              <a:prstGeom prst="rect">
                <a:avLst/>
              </a:prstGeom>
              <a:noFill/>
            </p:spPr>
            <p:txBody>
              <a:bodyPr wrap="square" rtlCol="0">
                <a:spAutoFit/>
              </a:bodyPr>
              <a:lstStyle/>
              <a:p>
                <a:r>
                  <a:rPr lang="en-GB" sz="1600" b="1" dirty="0" smtClean="0">
                    <a:solidFill>
                      <a:srgbClr val="872123"/>
                    </a:solidFill>
                  </a:rPr>
                  <a:t>time</a:t>
                </a:r>
                <a:endParaRPr lang="en-GB" sz="1600" b="1" dirty="0">
                  <a:solidFill>
                    <a:srgbClr val="872123"/>
                  </a:solidFill>
                </a:endParaRPr>
              </a:p>
            </p:txBody>
          </p:sp>
          <p:sp>
            <p:nvSpPr>
              <p:cNvPr id="51" name="TextBox 50"/>
              <p:cNvSpPr txBox="1"/>
              <p:nvPr/>
            </p:nvSpPr>
            <p:spPr>
              <a:xfrm>
                <a:off x="7776356" y="3367735"/>
                <a:ext cx="252028" cy="338554"/>
              </a:xfrm>
              <a:prstGeom prst="rect">
                <a:avLst/>
              </a:prstGeom>
              <a:noFill/>
            </p:spPr>
            <p:txBody>
              <a:bodyPr wrap="square" rtlCol="0">
                <a:spAutoFit/>
              </a:bodyPr>
              <a:lstStyle/>
              <a:p>
                <a:r>
                  <a:rPr lang="en-GB" sz="1600" b="1" dirty="0" smtClean="0">
                    <a:solidFill>
                      <a:srgbClr val="872123"/>
                    </a:solidFill>
                  </a:rPr>
                  <a:t>2</a:t>
                </a:r>
                <a:endParaRPr lang="en-GB" sz="1600" b="1" dirty="0">
                  <a:solidFill>
                    <a:srgbClr val="872123"/>
                  </a:solidFill>
                </a:endParaRPr>
              </a:p>
            </p:txBody>
          </p:sp>
          <p:sp>
            <p:nvSpPr>
              <p:cNvPr id="52" name="TextBox 51"/>
              <p:cNvSpPr txBox="1"/>
              <p:nvPr/>
            </p:nvSpPr>
            <p:spPr>
              <a:xfrm>
                <a:off x="7884368" y="2641266"/>
                <a:ext cx="487638" cy="338554"/>
              </a:xfrm>
              <a:prstGeom prst="rect">
                <a:avLst/>
              </a:prstGeom>
              <a:noFill/>
            </p:spPr>
            <p:txBody>
              <a:bodyPr wrap="square" rtlCol="0">
                <a:spAutoFit/>
              </a:bodyPr>
              <a:lstStyle/>
              <a:p>
                <a:r>
                  <a:rPr lang="en-GB" sz="1600" b="1" dirty="0" smtClean="0">
                    <a:solidFill>
                      <a:srgbClr val="872123"/>
                    </a:solidFill>
                  </a:rPr>
                  <a:t>0.5</a:t>
                </a:r>
                <a:endParaRPr lang="en-GB" sz="1600" b="1" dirty="0">
                  <a:solidFill>
                    <a:srgbClr val="872123"/>
                  </a:solidFill>
                </a:endParaRPr>
              </a:p>
            </p:txBody>
          </p:sp>
          <p:sp>
            <p:nvSpPr>
              <p:cNvPr id="53" name="TextBox 52"/>
              <p:cNvSpPr txBox="1"/>
              <p:nvPr/>
            </p:nvSpPr>
            <p:spPr>
              <a:xfrm>
                <a:off x="5364088" y="2051556"/>
                <a:ext cx="1440160" cy="646331"/>
              </a:xfrm>
              <a:prstGeom prst="rect">
                <a:avLst/>
              </a:prstGeom>
              <a:noFill/>
            </p:spPr>
            <p:txBody>
              <a:bodyPr wrap="square" rtlCol="0">
                <a:spAutoFit/>
              </a:bodyPr>
              <a:lstStyle/>
              <a:p>
                <a:r>
                  <a:rPr lang="en-GB" b="1" dirty="0" smtClean="0">
                    <a:solidFill>
                      <a:srgbClr val="872123"/>
                    </a:solidFill>
                  </a:rPr>
                  <a:t>Delay in output</a:t>
                </a:r>
                <a:endParaRPr lang="en-GB" b="1" dirty="0">
                  <a:solidFill>
                    <a:srgbClr val="872123"/>
                  </a:solidFill>
                </a:endParaRPr>
              </a:p>
            </p:txBody>
          </p:sp>
        </p:grpSp>
      </p:grpSp>
      <p:sp>
        <p:nvSpPr>
          <p:cNvPr id="23" name="TextBox 22"/>
          <p:cNvSpPr txBox="1"/>
          <p:nvPr/>
        </p:nvSpPr>
        <p:spPr>
          <a:xfrm>
            <a:off x="179512" y="1702549"/>
            <a:ext cx="8640960" cy="1277273"/>
          </a:xfrm>
          <a:prstGeom prst="rect">
            <a:avLst/>
          </a:prstGeom>
          <a:noFill/>
        </p:spPr>
        <p:txBody>
          <a:bodyPr wrap="square" rtlCol="0">
            <a:spAutoFit/>
          </a:bodyPr>
          <a:lstStyle/>
          <a:p>
            <a:pPr algn="just"/>
            <a:r>
              <a:rPr lang="en-GB" dirty="0" smtClean="0"/>
              <a:t>In our example we already know how the signal reacts to the impulse function. Let’s see how it reacts to a shifted (in this case delayed) version of it. </a:t>
            </a:r>
          </a:p>
          <a:p>
            <a:pPr algn="just">
              <a:spcBef>
                <a:spcPts val="600"/>
              </a:spcBef>
            </a:pPr>
            <a:r>
              <a:rPr lang="en-GB" dirty="0" smtClean="0"/>
              <a:t>You proceed as before, you put in a shifted version and see how the system reacts. You repeat this several times and see that: </a:t>
            </a:r>
          </a:p>
        </p:txBody>
      </p:sp>
      <p:sp>
        <p:nvSpPr>
          <p:cNvPr id="3" name="TextBox 2"/>
          <p:cNvSpPr txBox="1"/>
          <p:nvPr/>
        </p:nvSpPr>
        <p:spPr>
          <a:xfrm>
            <a:off x="216024" y="5469031"/>
            <a:ext cx="8676456" cy="1200329"/>
          </a:xfrm>
          <a:prstGeom prst="rect">
            <a:avLst/>
          </a:prstGeom>
          <a:noFill/>
        </p:spPr>
        <p:txBody>
          <a:bodyPr wrap="square" rtlCol="0">
            <a:spAutoFit/>
          </a:bodyPr>
          <a:lstStyle/>
          <a:p>
            <a:pPr algn="just"/>
            <a:r>
              <a:rPr lang="en-GB" dirty="0" smtClean="0"/>
              <a:t>You delayed the input by one and the output was also delayed by one. You do this for different shifts and see that the system always shifts the output by the same amount of the input shift. The system is said to be </a:t>
            </a:r>
            <a:r>
              <a:rPr lang="en-GB" b="1" dirty="0" smtClean="0"/>
              <a:t>time-invariant: </a:t>
            </a:r>
            <a:r>
              <a:rPr lang="en-GB" dirty="0" smtClean="0"/>
              <a:t>a shift </a:t>
            </a:r>
            <a:r>
              <a:rPr lang="en-GB" dirty="0"/>
              <a:t>in the input causes a corresponding shift in the </a:t>
            </a:r>
            <a:r>
              <a:rPr lang="en-GB" dirty="0" smtClean="0"/>
              <a:t>output.</a:t>
            </a:r>
            <a:endParaRPr lang="en-GB" dirty="0"/>
          </a:p>
        </p:txBody>
      </p:sp>
    </p:spTree>
    <p:extLst>
      <p:ext uri="{BB962C8B-B14F-4D97-AF65-F5344CB8AC3E}">
        <p14:creationId xmlns:p14="http://schemas.microsoft.com/office/powerpoint/2010/main" val="107411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pic>
        <p:nvPicPr>
          <p:cNvPr id="45" name="Picture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7683" y="764704"/>
            <a:ext cx="3060341" cy="648072"/>
          </a:xfrm>
          <a:prstGeom prst="rect">
            <a:avLst/>
          </a:prstGeom>
        </p:spPr>
      </p:pic>
      <p:grpSp>
        <p:nvGrpSpPr>
          <p:cNvPr id="6" name="Group 5"/>
          <p:cNvGrpSpPr/>
          <p:nvPr/>
        </p:nvGrpSpPr>
        <p:grpSpPr>
          <a:xfrm>
            <a:off x="394946" y="2949298"/>
            <a:ext cx="3528982" cy="2063878"/>
            <a:chOff x="394946" y="1983323"/>
            <a:chExt cx="3528982" cy="2063878"/>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37254" t="16771" r="21454" b="20491"/>
            <a:stretch/>
          </p:blipFill>
          <p:spPr>
            <a:xfrm>
              <a:off x="1259596" y="2060848"/>
              <a:ext cx="2430308" cy="1806878"/>
            </a:xfrm>
            <a:prstGeom prst="rect">
              <a:avLst/>
            </a:prstGeom>
          </p:spPr>
        </p:pic>
        <p:sp>
          <p:nvSpPr>
            <p:cNvPr id="36" name="TextBox 35"/>
            <p:cNvSpPr txBox="1"/>
            <p:nvPr/>
          </p:nvSpPr>
          <p:spPr>
            <a:xfrm>
              <a:off x="394946" y="1983323"/>
              <a:ext cx="1584765" cy="369332"/>
            </a:xfrm>
            <a:prstGeom prst="rect">
              <a:avLst/>
            </a:prstGeom>
            <a:noFill/>
          </p:spPr>
          <p:txBody>
            <a:bodyPr wrap="square" rtlCol="0">
              <a:spAutoFit/>
            </a:bodyPr>
            <a:lstStyle/>
            <a:p>
              <a:r>
                <a:rPr lang="en-GB" b="1" dirty="0" smtClean="0">
                  <a:solidFill>
                    <a:srgbClr val="872123"/>
                  </a:solidFill>
                </a:rPr>
                <a:t>Scaled input</a:t>
              </a:r>
              <a:endParaRPr lang="en-GB" b="1" dirty="0">
                <a:solidFill>
                  <a:srgbClr val="872123"/>
                </a:solidFill>
              </a:endParaRPr>
            </a:p>
          </p:txBody>
        </p:sp>
        <p:sp>
          <p:nvSpPr>
            <p:cNvPr id="39" name="TextBox 38"/>
            <p:cNvSpPr txBox="1"/>
            <p:nvPr/>
          </p:nvSpPr>
          <p:spPr>
            <a:xfrm>
              <a:off x="1942531" y="3708647"/>
              <a:ext cx="252028" cy="338554"/>
            </a:xfrm>
            <a:prstGeom prst="rect">
              <a:avLst/>
            </a:prstGeom>
            <a:noFill/>
          </p:spPr>
          <p:txBody>
            <a:bodyPr wrap="square" rtlCol="0">
              <a:spAutoFit/>
            </a:bodyPr>
            <a:lstStyle/>
            <a:p>
              <a:r>
                <a:rPr lang="en-GB" sz="1600" b="1" dirty="0" smtClean="0">
                  <a:solidFill>
                    <a:srgbClr val="872123"/>
                  </a:solidFill>
                </a:rPr>
                <a:t>0</a:t>
              </a:r>
              <a:endParaRPr lang="en-GB" sz="1600" b="1" dirty="0">
                <a:solidFill>
                  <a:srgbClr val="872123"/>
                </a:solidFill>
              </a:endParaRPr>
            </a:p>
          </p:txBody>
        </p:sp>
        <p:sp>
          <p:nvSpPr>
            <p:cNvPr id="40" name="TextBox 39"/>
            <p:cNvSpPr txBox="1"/>
            <p:nvPr/>
          </p:nvSpPr>
          <p:spPr>
            <a:xfrm>
              <a:off x="2123728" y="2035587"/>
              <a:ext cx="216024" cy="338554"/>
            </a:xfrm>
            <a:prstGeom prst="rect">
              <a:avLst/>
            </a:prstGeom>
            <a:noFill/>
          </p:spPr>
          <p:txBody>
            <a:bodyPr wrap="square" rtlCol="0">
              <a:spAutoFit/>
            </a:bodyPr>
            <a:lstStyle/>
            <a:p>
              <a:r>
                <a:rPr lang="en-GB" sz="1600" b="1" dirty="0" smtClean="0">
                  <a:solidFill>
                    <a:srgbClr val="872123"/>
                  </a:solidFill>
                </a:rPr>
                <a:t>2</a:t>
              </a:r>
              <a:endParaRPr lang="en-GB" sz="1600" b="1" dirty="0">
                <a:solidFill>
                  <a:srgbClr val="872123"/>
                </a:solidFill>
              </a:endParaRPr>
            </a:p>
          </p:txBody>
        </p:sp>
        <p:sp>
          <p:nvSpPr>
            <p:cNvPr id="42" name="TextBox 41"/>
            <p:cNvSpPr txBox="1"/>
            <p:nvPr/>
          </p:nvSpPr>
          <p:spPr>
            <a:xfrm>
              <a:off x="3323348" y="3708647"/>
              <a:ext cx="600580" cy="338554"/>
            </a:xfrm>
            <a:prstGeom prst="rect">
              <a:avLst/>
            </a:prstGeom>
            <a:noFill/>
          </p:spPr>
          <p:txBody>
            <a:bodyPr wrap="square" rtlCol="0">
              <a:spAutoFit/>
            </a:bodyPr>
            <a:lstStyle/>
            <a:p>
              <a:r>
                <a:rPr lang="en-GB" sz="1600" b="1" dirty="0" smtClean="0">
                  <a:solidFill>
                    <a:srgbClr val="872123"/>
                  </a:solidFill>
                </a:rPr>
                <a:t>time</a:t>
              </a:r>
              <a:endParaRPr lang="en-GB" sz="1600" b="1" dirty="0">
                <a:solidFill>
                  <a:srgbClr val="872123"/>
                </a:solidFill>
              </a:endParaRPr>
            </a:p>
          </p:txBody>
        </p:sp>
      </p:grpSp>
      <p:grpSp>
        <p:nvGrpSpPr>
          <p:cNvPr id="5" name="Group 4"/>
          <p:cNvGrpSpPr/>
          <p:nvPr/>
        </p:nvGrpSpPr>
        <p:grpSpPr>
          <a:xfrm>
            <a:off x="4139952" y="2805282"/>
            <a:ext cx="4777044" cy="2202377"/>
            <a:chOff x="4139952" y="1844824"/>
            <a:chExt cx="4777044" cy="2202377"/>
          </a:xfrm>
        </p:grpSpPr>
        <p:pic>
          <p:nvPicPr>
            <p:cNvPr id="3" name="Picture 2"/>
            <p:cNvPicPr>
              <a:picLocks noChangeAspect="1"/>
            </p:cNvPicPr>
            <p:nvPr/>
          </p:nvPicPr>
          <p:blipFill rotWithShape="1">
            <a:blip r:embed="rId4" cstate="print">
              <a:extLst>
                <a:ext uri="{28A0092B-C50C-407E-A947-70E740481C1C}">
                  <a14:useLocalDpi xmlns:a14="http://schemas.microsoft.com/office/drawing/2010/main" val="0"/>
                </a:ext>
              </a:extLst>
            </a:blip>
            <a:srcRect l="37989" t="17883" r="21549" b="21264"/>
            <a:stretch/>
          </p:blipFill>
          <p:spPr>
            <a:xfrm>
              <a:off x="6228184" y="2090952"/>
              <a:ext cx="2381413" cy="1752591"/>
            </a:xfrm>
            <a:prstGeom prst="rect">
              <a:avLst/>
            </a:prstGeom>
          </p:spPr>
        </p:pic>
        <p:sp>
          <p:nvSpPr>
            <p:cNvPr id="43" name="Right Arrow 42"/>
            <p:cNvSpPr/>
            <p:nvPr/>
          </p:nvSpPr>
          <p:spPr>
            <a:xfrm>
              <a:off x="4139952" y="2636912"/>
              <a:ext cx="648072" cy="504056"/>
            </a:xfrm>
            <a:prstGeom prst="rightArrow">
              <a:avLst/>
            </a:prstGeom>
            <a:solidFill>
              <a:schemeClr val="accent2">
                <a:lumMod val="75000"/>
              </a:schemeClr>
            </a:solid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p:cNvSpPr txBox="1"/>
            <p:nvPr/>
          </p:nvSpPr>
          <p:spPr>
            <a:xfrm>
              <a:off x="6912260" y="3708647"/>
              <a:ext cx="252028" cy="338554"/>
            </a:xfrm>
            <a:prstGeom prst="rect">
              <a:avLst/>
            </a:prstGeom>
            <a:noFill/>
          </p:spPr>
          <p:txBody>
            <a:bodyPr wrap="square" rtlCol="0">
              <a:spAutoFit/>
            </a:bodyPr>
            <a:lstStyle/>
            <a:p>
              <a:r>
                <a:rPr lang="en-GB" sz="1600" b="1" dirty="0" smtClean="0">
                  <a:solidFill>
                    <a:srgbClr val="872123"/>
                  </a:solidFill>
                </a:rPr>
                <a:t>0</a:t>
              </a:r>
              <a:endParaRPr lang="en-GB" sz="1600" b="1" dirty="0">
                <a:solidFill>
                  <a:srgbClr val="872123"/>
                </a:solidFill>
              </a:endParaRPr>
            </a:p>
          </p:txBody>
        </p:sp>
        <p:sp>
          <p:nvSpPr>
            <p:cNvPr id="48" name="TextBox 47"/>
            <p:cNvSpPr txBox="1"/>
            <p:nvPr/>
          </p:nvSpPr>
          <p:spPr>
            <a:xfrm>
              <a:off x="7020272" y="2035587"/>
              <a:ext cx="216024" cy="338554"/>
            </a:xfrm>
            <a:prstGeom prst="rect">
              <a:avLst/>
            </a:prstGeom>
            <a:noFill/>
          </p:spPr>
          <p:txBody>
            <a:bodyPr wrap="square" rtlCol="0">
              <a:spAutoFit/>
            </a:bodyPr>
            <a:lstStyle/>
            <a:p>
              <a:r>
                <a:rPr lang="en-GB" sz="1600" b="1" dirty="0" smtClean="0">
                  <a:solidFill>
                    <a:srgbClr val="872123"/>
                  </a:solidFill>
                </a:rPr>
                <a:t>2</a:t>
              </a:r>
              <a:endParaRPr lang="en-GB" sz="1600" b="1" dirty="0">
                <a:solidFill>
                  <a:srgbClr val="872123"/>
                </a:solidFill>
              </a:endParaRPr>
            </a:p>
          </p:txBody>
        </p:sp>
        <p:sp>
          <p:nvSpPr>
            <p:cNvPr id="49" name="TextBox 48"/>
            <p:cNvSpPr txBox="1"/>
            <p:nvPr/>
          </p:nvSpPr>
          <p:spPr>
            <a:xfrm>
              <a:off x="7668344" y="3708647"/>
              <a:ext cx="252028" cy="338554"/>
            </a:xfrm>
            <a:prstGeom prst="rect">
              <a:avLst/>
            </a:prstGeom>
            <a:noFill/>
          </p:spPr>
          <p:txBody>
            <a:bodyPr wrap="square" rtlCol="0">
              <a:spAutoFit/>
            </a:bodyPr>
            <a:lstStyle/>
            <a:p>
              <a:r>
                <a:rPr lang="en-GB" sz="1600" b="1" dirty="0" smtClean="0">
                  <a:solidFill>
                    <a:srgbClr val="872123"/>
                  </a:solidFill>
                </a:rPr>
                <a:t>1</a:t>
              </a:r>
              <a:endParaRPr lang="en-GB" sz="1600" b="1" dirty="0">
                <a:solidFill>
                  <a:srgbClr val="872123"/>
                </a:solidFill>
              </a:endParaRPr>
            </a:p>
          </p:txBody>
        </p:sp>
        <p:sp>
          <p:nvSpPr>
            <p:cNvPr id="50" name="TextBox 49"/>
            <p:cNvSpPr txBox="1"/>
            <p:nvPr/>
          </p:nvSpPr>
          <p:spPr>
            <a:xfrm>
              <a:off x="8316416" y="3708647"/>
              <a:ext cx="600580" cy="338554"/>
            </a:xfrm>
            <a:prstGeom prst="rect">
              <a:avLst/>
            </a:prstGeom>
            <a:noFill/>
          </p:spPr>
          <p:txBody>
            <a:bodyPr wrap="square" rtlCol="0">
              <a:spAutoFit/>
            </a:bodyPr>
            <a:lstStyle/>
            <a:p>
              <a:r>
                <a:rPr lang="en-GB" sz="1600" b="1" dirty="0" smtClean="0">
                  <a:solidFill>
                    <a:srgbClr val="872123"/>
                  </a:solidFill>
                </a:rPr>
                <a:t>time</a:t>
              </a:r>
              <a:endParaRPr lang="en-GB" sz="1600" b="1" dirty="0">
                <a:solidFill>
                  <a:srgbClr val="872123"/>
                </a:solidFill>
              </a:endParaRPr>
            </a:p>
          </p:txBody>
        </p:sp>
        <p:sp>
          <p:nvSpPr>
            <p:cNvPr id="52" name="TextBox 51"/>
            <p:cNvSpPr txBox="1"/>
            <p:nvPr/>
          </p:nvSpPr>
          <p:spPr>
            <a:xfrm>
              <a:off x="7756770" y="2730406"/>
              <a:ext cx="487638" cy="338554"/>
            </a:xfrm>
            <a:prstGeom prst="rect">
              <a:avLst/>
            </a:prstGeom>
            <a:noFill/>
          </p:spPr>
          <p:txBody>
            <a:bodyPr wrap="square" rtlCol="0">
              <a:spAutoFit/>
            </a:bodyPr>
            <a:lstStyle/>
            <a:p>
              <a:r>
                <a:rPr lang="en-GB" sz="1600" b="1" dirty="0" smtClean="0">
                  <a:solidFill>
                    <a:srgbClr val="872123"/>
                  </a:solidFill>
                </a:rPr>
                <a:t>1</a:t>
              </a:r>
              <a:endParaRPr lang="en-GB" sz="1600" b="1" dirty="0">
                <a:solidFill>
                  <a:srgbClr val="872123"/>
                </a:solidFill>
              </a:endParaRPr>
            </a:p>
          </p:txBody>
        </p:sp>
        <p:sp>
          <p:nvSpPr>
            <p:cNvPr id="53" name="TextBox 52"/>
            <p:cNvSpPr txBox="1"/>
            <p:nvPr/>
          </p:nvSpPr>
          <p:spPr>
            <a:xfrm>
              <a:off x="5364088" y="1844824"/>
              <a:ext cx="1440160" cy="646331"/>
            </a:xfrm>
            <a:prstGeom prst="rect">
              <a:avLst/>
            </a:prstGeom>
            <a:noFill/>
          </p:spPr>
          <p:txBody>
            <a:bodyPr wrap="square" rtlCol="0">
              <a:spAutoFit/>
            </a:bodyPr>
            <a:lstStyle/>
            <a:p>
              <a:r>
                <a:rPr lang="en-GB" b="1" dirty="0" smtClean="0">
                  <a:solidFill>
                    <a:srgbClr val="872123"/>
                  </a:solidFill>
                </a:rPr>
                <a:t>Scaled output</a:t>
              </a:r>
              <a:endParaRPr lang="en-GB" b="1" dirty="0">
                <a:solidFill>
                  <a:srgbClr val="872123"/>
                </a:solidFill>
              </a:endParaRPr>
            </a:p>
          </p:txBody>
        </p:sp>
      </p:grpSp>
      <p:sp>
        <p:nvSpPr>
          <p:cNvPr id="56" name="TextBox 55"/>
          <p:cNvSpPr txBox="1"/>
          <p:nvPr/>
        </p:nvSpPr>
        <p:spPr>
          <a:xfrm>
            <a:off x="4260195" y="5589240"/>
            <a:ext cx="4560277" cy="1000274"/>
          </a:xfrm>
          <a:prstGeom prst="rect">
            <a:avLst/>
          </a:prstGeom>
          <a:noFill/>
          <a:ln w="28575">
            <a:solidFill>
              <a:srgbClr val="872123"/>
            </a:solidFill>
          </a:ln>
        </p:spPr>
        <p:txBody>
          <a:bodyPr wrap="square" rtlCol="0">
            <a:spAutoFit/>
          </a:bodyPr>
          <a:lstStyle/>
          <a:p>
            <a:r>
              <a:rPr lang="en-GB" b="1" dirty="0" smtClean="0"/>
              <a:t>The system satisfies the scaling property:</a:t>
            </a:r>
          </a:p>
          <a:p>
            <a:pPr>
              <a:spcBef>
                <a:spcPts val="600"/>
              </a:spcBef>
            </a:pPr>
            <a:r>
              <a:rPr lang="en-GB" dirty="0"/>
              <a:t>If x</a:t>
            </a:r>
            <a:r>
              <a:rPr lang="en-GB" baseline="-25000" dirty="0"/>
              <a:t>1</a:t>
            </a:r>
            <a:r>
              <a:rPr lang="en-GB" dirty="0"/>
              <a:t>[n] has output </a:t>
            </a:r>
            <a:r>
              <a:rPr lang="en-GB" dirty="0" smtClean="0"/>
              <a:t>y</a:t>
            </a:r>
            <a:r>
              <a:rPr lang="en-GB" baseline="-25000" dirty="0" smtClean="0"/>
              <a:t>1</a:t>
            </a:r>
            <a:r>
              <a:rPr lang="en-GB" dirty="0" smtClean="0"/>
              <a:t>[n], then </a:t>
            </a:r>
            <a:r>
              <a:rPr lang="en-GB" dirty="0"/>
              <a:t>x[n] = </a:t>
            </a:r>
            <a:r>
              <a:rPr lang="en-GB" dirty="0" smtClean="0"/>
              <a:t>a*x</a:t>
            </a:r>
            <a:r>
              <a:rPr lang="en-GB" baseline="-25000" dirty="0" smtClean="0"/>
              <a:t>1</a:t>
            </a:r>
            <a:r>
              <a:rPr lang="en-GB" dirty="0" smtClean="0"/>
              <a:t>[n] </a:t>
            </a:r>
            <a:r>
              <a:rPr lang="en-GB" dirty="0"/>
              <a:t>has output y[n] = </a:t>
            </a:r>
            <a:r>
              <a:rPr lang="en-GB" dirty="0" smtClean="0"/>
              <a:t>a*y</a:t>
            </a:r>
            <a:r>
              <a:rPr lang="en-GB" baseline="-25000" dirty="0" smtClean="0"/>
              <a:t>1</a:t>
            </a:r>
            <a:r>
              <a:rPr lang="en-GB" dirty="0" smtClean="0"/>
              <a:t>[n]</a:t>
            </a:r>
            <a:endParaRPr lang="en-GB" dirty="0"/>
          </a:p>
        </p:txBody>
      </p:sp>
      <p:sp>
        <p:nvSpPr>
          <p:cNvPr id="21" name="TextBox 20"/>
          <p:cNvSpPr txBox="1"/>
          <p:nvPr/>
        </p:nvSpPr>
        <p:spPr>
          <a:xfrm>
            <a:off x="179512" y="1702549"/>
            <a:ext cx="8640960" cy="1000274"/>
          </a:xfrm>
          <a:prstGeom prst="rect">
            <a:avLst/>
          </a:prstGeom>
          <a:noFill/>
        </p:spPr>
        <p:txBody>
          <a:bodyPr wrap="square" rtlCol="0">
            <a:spAutoFit/>
          </a:bodyPr>
          <a:lstStyle/>
          <a:p>
            <a:pPr algn="just"/>
            <a:r>
              <a:rPr lang="en-GB" dirty="0" smtClean="0"/>
              <a:t>Let’s see how it reacts to a scaled version of it. </a:t>
            </a:r>
          </a:p>
          <a:p>
            <a:pPr algn="just">
              <a:spcBef>
                <a:spcPts val="600"/>
              </a:spcBef>
            </a:pPr>
            <a:r>
              <a:rPr lang="en-GB" dirty="0" smtClean="0"/>
              <a:t>You put in a scaled version and see how the system reacts. You repeat this several times and with different </a:t>
            </a:r>
            <a:r>
              <a:rPr lang="en-GB" dirty="0" err="1" smtClean="0"/>
              <a:t>scalings</a:t>
            </a:r>
            <a:r>
              <a:rPr lang="en-GB" dirty="0" smtClean="0"/>
              <a:t> and see that: </a:t>
            </a:r>
          </a:p>
        </p:txBody>
      </p:sp>
    </p:spTree>
    <p:extLst>
      <p:ext uri="{BB962C8B-B14F-4D97-AF65-F5344CB8AC3E}">
        <p14:creationId xmlns:p14="http://schemas.microsoft.com/office/powerpoint/2010/main" val="417519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pic>
        <p:nvPicPr>
          <p:cNvPr id="45" name="Picture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7683" y="764704"/>
            <a:ext cx="3060341" cy="648072"/>
          </a:xfrm>
          <a:prstGeom prst="rect">
            <a:avLst/>
          </a:prstGeom>
        </p:spPr>
      </p:pic>
      <p:sp>
        <p:nvSpPr>
          <p:cNvPr id="21" name="TextBox 20"/>
          <p:cNvSpPr txBox="1"/>
          <p:nvPr/>
        </p:nvSpPr>
        <p:spPr>
          <a:xfrm>
            <a:off x="179512" y="1702549"/>
            <a:ext cx="8640960" cy="646331"/>
          </a:xfrm>
          <a:prstGeom prst="rect">
            <a:avLst/>
          </a:prstGeom>
          <a:noFill/>
        </p:spPr>
        <p:txBody>
          <a:bodyPr wrap="square" rtlCol="0">
            <a:spAutoFit/>
          </a:bodyPr>
          <a:lstStyle/>
          <a:p>
            <a:pPr algn="just"/>
            <a:r>
              <a:rPr lang="en-GB" dirty="0" smtClean="0"/>
              <a:t>Now, let’s see how it reacts to a sum. To keep it simple, let’s consider the sum of the impulse and a shifted version of itself, for instance:</a:t>
            </a: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924944"/>
            <a:ext cx="2700000" cy="1652486"/>
          </a:xfrm>
          <a:prstGeom prst="rect">
            <a:avLst/>
          </a:prstGeom>
        </p:spPr>
      </p:pic>
      <p:sp>
        <p:nvSpPr>
          <p:cNvPr id="25" name="Right Arrow 24"/>
          <p:cNvSpPr/>
          <p:nvPr/>
        </p:nvSpPr>
        <p:spPr>
          <a:xfrm>
            <a:off x="4247964" y="3817450"/>
            <a:ext cx="648072" cy="504056"/>
          </a:xfrm>
          <a:prstGeom prst="rightArrow">
            <a:avLst/>
          </a:prstGeom>
          <a:solidFill>
            <a:schemeClr val="accent2">
              <a:lumMod val="75000"/>
            </a:schemeClr>
          </a:solid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3" name="Group 32"/>
          <p:cNvGrpSpPr>
            <a:grpSpLocks/>
          </p:cNvGrpSpPr>
          <p:nvPr/>
        </p:nvGrpSpPr>
        <p:grpSpPr>
          <a:xfrm>
            <a:off x="5364392" y="3105224"/>
            <a:ext cx="2736000" cy="2340000"/>
            <a:chOff x="6876256" y="5445224"/>
            <a:chExt cx="2169369" cy="1269722"/>
          </a:xfrm>
        </p:grpSpPr>
        <p:pic>
          <p:nvPicPr>
            <p:cNvPr id="35" name="Picture 34"/>
            <p:cNvPicPr>
              <a:picLocks noChangeAspect="1"/>
            </p:cNvPicPr>
            <p:nvPr/>
          </p:nvPicPr>
          <p:blipFill rotWithShape="1">
            <a:blip r:embed="rId4" cstate="print">
              <a:extLst>
                <a:ext uri="{28A0092B-C50C-407E-A947-70E740481C1C}">
                  <a14:useLocalDpi xmlns:a14="http://schemas.microsoft.com/office/drawing/2010/main" val="0"/>
                </a:ext>
              </a:extLst>
            </a:blip>
            <a:srcRect l="24177" t="18438" r="20763" b="23641"/>
            <a:stretch/>
          </p:blipFill>
          <p:spPr>
            <a:xfrm>
              <a:off x="6876256" y="5490810"/>
              <a:ext cx="2025353" cy="1042587"/>
            </a:xfrm>
            <a:prstGeom prst="rect">
              <a:avLst/>
            </a:prstGeom>
          </p:spPr>
        </p:pic>
        <p:sp>
          <p:nvSpPr>
            <p:cNvPr id="37" name="TextBox 36"/>
            <p:cNvSpPr txBox="1"/>
            <p:nvPr/>
          </p:nvSpPr>
          <p:spPr>
            <a:xfrm>
              <a:off x="7279869" y="6453336"/>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38" name="TextBox 37"/>
            <p:cNvSpPr txBox="1"/>
            <p:nvPr/>
          </p:nvSpPr>
          <p:spPr>
            <a:xfrm>
              <a:off x="7746361" y="6453336"/>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1" name="TextBox 40"/>
            <p:cNvSpPr txBox="1"/>
            <p:nvPr/>
          </p:nvSpPr>
          <p:spPr>
            <a:xfrm>
              <a:off x="8215973" y="6453336"/>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44" name="TextBox 43"/>
            <p:cNvSpPr txBox="1"/>
            <p:nvPr/>
          </p:nvSpPr>
          <p:spPr>
            <a:xfrm>
              <a:off x="8576013" y="6441437"/>
              <a:ext cx="469612" cy="167005"/>
            </a:xfrm>
            <a:prstGeom prst="rect">
              <a:avLst/>
            </a:prstGeom>
            <a:noFill/>
          </p:spPr>
          <p:txBody>
            <a:bodyPr wrap="square" rtlCol="0">
              <a:spAutoFit/>
            </a:bodyPr>
            <a:lstStyle/>
            <a:p>
              <a:r>
                <a:rPr lang="en-GB" sz="1400" b="1" dirty="0" smtClean="0">
                  <a:solidFill>
                    <a:srgbClr val="872123"/>
                  </a:solidFill>
                </a:rPr>
                <a:t>time</a:t>
              </a:r>
              <a:endParaRPr lang="en-GB" sz="1400" b="1" dirty="0">
                <a:solidFill>
                  <a:srgbClr val="872123"/>
                </a:solidFill>
              </a:endParaRPr>
            </a:p>
          </p:txBody>
        </p:sp>
        <p:sp>
          <p:nvSpPr>
            <p:cNvPr id="46" name="TextBox 45"/>
            <p:cNvSpPr txBox="1"/>
            <p:nvPr/>
          </p:nvSpPr>
          <p:spPr>
            <a:xfrm>
              <a:off x="7351877" y="570683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1" name="TextBox 50"/>
            <p:cNvSpPr txBox="1"/>
            <p:nvPr/>
          </p:nvSpPr>
          <p:spPr>
            <a:xfrm>
              <a:off x="7821489" y="5445224"/>
              <a:ext cx="378822" cy="261610"/>
            </a:xfrm>
            <a:prstGeom prst="rect">
              <a:avLst/>
            </a:prstGeom>
            <a:noFill/>
          </p:spPr>
          <p:txBody>
            <a:bodyPr wrap="square" rtlCol="0">
              <a:spAutoFit/>
            </a:bodyPr>
            <a:lstStyle/>
            <a:p>
              <a:r>
                <a:rPr lang="en-GB" sz="1100" b="1" dirty="0" smtClean="0">
                  <a:solidFill>
                    <a:srgbClr val="872123"/>
                  </a:solidFill>
                </a:rPr>
                <a:t>1.5</a:t>
              </a:r>
              <a:endParaRPr lang="en-GB" sz="1100" b="1" dirty="0">
                <a:solidFill>
                  <a:srgbClr val="872123"/>
                </a:solidFill>
              </a:endParaRPr>
            </a:p>
          </p:txBody>
        </p:sp>
        <p:sp>
          <p:nvSpPr>
            <p:cNvPr id="54" name="TextBox 53"/>
            <p:cNvSpPr txBox="1"/>
            <p:nvPr/>
          </p:nvSpPr>
          <p:spPr>
            <a:xfrm>
              <a:off x="8325545" y="5988828"/>
              <a:ext cx="482662"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grpSp>
      <p:sp>
        <p:nvSpPr>
          <p:cNvPr id="7" name="TextBox 6"/>
          <p:cNvSpPr txBox="1"/>
          <p:nvPr/>
        </p:nvSpPr>
        <p:spPr>
          <a:xfrm>
            <a:off x="5346879" y="2572248"/>
            <a:ext cx="2652201" cy="369332"/>
          </a:xfrm>
          <a:prstGeom prst="rect">
            <a:avLst/>
          </a:prstGeom>
          <a:noFill/>
        </p:spPr>
        <p:txBody>
          <a:bodyPr wrap="none" rtlCol="0">
            <a:spAutoFit/>
          </a:bodyPr>
          <a:lstStyle/>
          <a:p>
            <a:r>
              <a:rPr lang="en-GB" dirty="0" smtClean="0"/>
              <a:t>And you see the output is:</a:t>
            </a:r>
            <a:endParaRPr lang="en-GB" dirty="0"/>
          </a:p>
        </p:txBody>
      </p:sp>
      <p:sp>
        <p:nvSpPr>
          <p:cNvPr id="8" name="TextBox 7"/>
          <p:cNvSpPr txBox="1"/>
          <p:nvPr/>
        </p:nvSpPr>
        <p:spPr>
          <a:xfrm>
            <a:off x="179513" y="5662989"/>
            <a:ext cx="8784976" cy="646331"/>
          </a:xfrm>
          <a:prstGeom prst="rect">
            <a:avLst/>
          </a:prstGeom>
          <a:noFill/>
        </p:spPr>
        <p:txBody>
          <a:bodyPr wrap="square" rtlCol="0">
            <a:spAutoFit/>
          </a:bodyPr>
          <a:lstStyle/>
          <a:p>
            <a:pPr algn="just"/>
            <a:r>
              <a:rPr lang="en-GB" dirty="0" smtClean="0"/>
              <a:t>To understand better how this output came into place, let’s consider the separate contributions of each individual “stick” at any time point.</a:t>
            </a:r>
            <a:endParaRPr lang="en-GB" dirty="0"/>
          </a:p>
        </p:txBody>
      </p:sp>
    </p:spTree>
    <p:extLst>
      <p:ext uri="{BB962C8B-B14F-4D97-AF65-F5344CB8AC3E}">
        <p14:creationId xmlns:p14="http://schemas.microsoft.com/office/powerpoint/2010/main" val="90787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7"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sp>
        <p:nvSpPr>
          <p:cNvPr id="36" name="TextBox 35"/>
          <p:cNvSpPr txBox="1"/>
          <p:nvPr/>
        </p:nvSpPr>
        <p:spPr>
          <a:xfrm>
            <a:off x="770336" y="692696"/>
            <a:ext cx="864096" cy="369332"/>
          </a:xfrm>
          <a:prstGeom prst="rect">
            <a:avLst/>
          </a:prstGeom>
          <a:noFill/>
        </p:spPr>
        <p:txBody>
          <a:bodyPr wrap="square" rtlCol="0">
            <a:spAutoFit/>
          </a:bodyPr>
          <a:lstStyle/>
          <a:p>
            <a:r>
              <a:rPr lang="en-GB" b="1" dirty="0" smtClean="0">
                <a:solidFill>
                  <a:srgbClr val="872123"/>
                </a:solidFill>
              </a:rPr>
              <a:t>Input:</a:t>
            </a:r>
            <a:endParaRPr lang="en-GB" b="1" dirty="0">
              <a:solidFill>
                <a:srgbClr val="872123"/>
              </a:solidFill>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2461" y="738939"/>
            <a:ext cx="3374313" cy="8212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4912" y="742638"/>
            <a:ext cx="2051350" cy="1255494"/>
          </a:xfrm>
          <a:prstGeom prst="rect">
            <a:avLst/>
          </a:prstGeom>
        </p:spPr>
      </p:pic>
      <p:grpSp>
        <p:nvGrpSpPr>
          <p:cNvPr id="74" name="Group 73"/>
          <p:cNvGrpSpPr/>
          <p:nvPr/>
        </p:nvGrpSpPr>
        <p:grpSpPr>
          <a:xfrm>
            <a:off x="2229334" y="2420888"/>
            <a:ext cx="2164206" cy="2601580"/>
            <a:chOff x="2229334" y="2555612"/>
            <a:chExt cx="2164206" cy="2601580"/>
          </a:xfrm>
        </p:grpSpPr>
        <p:sp>
          <p:nvSpPr>
            <p:cNvPr id="15" name="TextBox 14"/>
            <p:cNvSpPr txBox="1"/>
            <p:nvPr/>
          </p:nvSpPr>
          <p:spPr>
            <a:xfrm>
              <a:off x="2840689" y="2555612"/>
              <a:ext cx="795207" cy="369332"/>
            </a:xfrm>
            <a:prstGeom prst="rect">
              <a:avLst/>
            </a:prstGeom>
            <a:noFill/>
            <a:ln w="28575">
              <a:solidFill>
                <a:srgbClr val="872123"/>
              </a:solidFill>
            </a:ln>
          </p:spPr>
          <p:txBody>
            <a:bodyPr wrap="square" rtlCol="0">
              <a:spAutoFit/>
            </a:bodyPr>
            <a:lstStyle/>
            <a:p>
              <a:r>
                <a:rPr lang="en-GB" dirty="0"/>
                <a:t>t</a:t>
              </a:r>
              <a:r>
                <a:rPr lang="en-GB" dirty="0" smtClean="0"/>
                <a:t>ime 0</a:t>
              </a:r>
              <a:endParaRPr lang="en-GB" dirty="0"/>
            </a:p>
          </p:txBody>
        </p:sp>
        <p:pic>
          <p:nvPicPr>
            <p:cNvPr id="12" name="Picture 11"/>
            <p:cNvPicPr>
              <a:picLocks noChangeAspect="1"/>
            </p:cNvPicPr>
            <p:nvPr/>
          </p:nvPicPr>
          <p:blipFill rotWithShape="1">
            <a:blip r:embed="rId5" cstate="print">
              <a:extLst>
                <a:ext uri="{28A0092B-C50C-407E-A947-70E740481C1C}">
                  <a14:useLocalDpi xmlns:a14="http://schemas.microsoft.com/office/drawing/2010/main" val="0"/>
                </a:ext>
              </a:extLst>
            </a:blip>
            <a:srcRect l="24731" t="26621" r="21372" b="26070"/>
            <a:stretch/>
          </p:blipFill>
          <p:spPr>
            <a:xfrm>
              <a:off x="2229334" y="3111237"/>
              <a:ext cx="1982626" cy="851551"/>
            </a:xfrm>
            <a:prstGeom prst="rect">
              <a:avLst/>
            </a:prstGeom>
          </p:spPr>
        </p:pic>
        <p:pic>
          <p:nvPicPr>
            <p:cNvPr id="13" name="Picture 12"/>
            <p:cNvPicPr>
              <a:picLocks noChangeAspect="1"/>
            </p:cNvPicPr>
            <p:nvPr/>
          </p:nvPicPr>
          <p:blipFill rotWithShape="1">
            <a:blip r:embed="rId6" cstate="print">
              <a:extLst>
                <a:ext uri="{28A0092B-C50C-407E-A947-70E740481C1C}">
                  <a14:useLocalDpi xmlns:a14="http://schemas.microsoft.com/office/drawing/2010/main" val="0"/>
                </a:ext>
              </a:extLst>
            </a:blip>
            <a:srcRect l="24830" t="26041" r="21272" b="25985"/>
            <a:stretch/>
          </p:blipFill>
          <p:spPr>
            <a:xfrm>
              <a:off x="2229335" y="4149080"/>
              <a:ext cx="1982625" cy="863540"/>
            </a:xfrm>
            <a:prstGeom prst="rect">
              <a:avLst/>
            </a:prstGeom>
          </p:spPr>
        </p:pic>
        <p:grpSp>
          <p:nvGrpSpPr>
            <p:cNvPr id="25" name="Group 24"/>
            <p:cNvGrpSpPr/>
            <p:nvPr/>
          </p:nvGrpSpPr>
          <p:grpSpPr>
            <a:xfrm>
              <a:off x="2627784" y="3802251"/>
              <a:ext cx="1765756" cy="303118"/>
              <a:chOff x="2627784" y="4103494"/>
              <a:chExt cx="1765756" cy="303118"/>
            </a:xfrm>
          </p:grpSpPr>
          <p:sp>
            <p:nvSpPr>
              <p:cNvPr id="21" name="TextBox 20"/>
              <p:cNvSpPr txBox="1"/>
              <p:nvPr/>
            </p:nvSpPr>
            <p:spPr>
              <a:xfrm>
                <a:off x="2627784" y="4145002"/>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29" name="TextBox 28"/>
              <p:cNvSpPr txBox="1"/>
              <p:nvPr/>
            </p:nvSpPr>
            <p:spPr>
              <a:xfrm>
                <a:off x="3094276" y="4145002"/>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30" name="TextBox 29"/>
              <p:cNvSpPr txBox="1"/>
              <p:nvPr/>
            </p:nvSpPr>
            <p:spPr>
              <a:xfrm>
                <a:off x="3563888" y="4145002"/>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38" name="TextBox 37"/>
              <p:cNvSpPr txBox="1"/>
              <p:nvPr/>
            </p:nvSpPr>
            <p:spPr>
              <a:xfrm>
                <a:off x="3923928" y="4103494"/>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grpSp>
          <p:nvGrpSpPr>
            <p:cNvPr id="24" name="Group 23"/>
            <p:cNvGrpSpPr/>
            <p:nvPr/>
          </p:nvGrpSpPr>
          <p:grpSpPr>
            <a:xfrm>
              <a:off x="2627784" y="4854074"/>
              <a:ext cx="1765756" cy="303118"/>
              <a:chOff x="2627784" y="5142106"/>
              <a:chExt cx="1765756" cy="303118"/>
            </a:xfrm>
          </p:grpSpPr>
          <p:sp>
            <p:nvSpPr>
              <p:cNvPr id="39" name="TextBox 38"/>
              <p:cNvSpPr txBox="1"/>
              <p:nvPr/>
            </p:nvSpPr>
            <p:spPr>
              <a:xfrm>
                <a:off x="2627784" y="5183614"/>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40" name="TextBox 39"/>
              <p:cNvSpPr txBox="1"/>
              <p:nvPr/>
            </p:nvSpPr>
            <p:spPr>
              <a:xfrm>
                <a:off x="3094276" y="518361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1" name="TextBox 40"/>
              <p:cNvSpPr txBox="1"/>
              <p:nvPr/>
            </p:nvSpPr>
            <p:spPr>
              <a:xfrm>
                <a:off x="3563888" y="5183614"/>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42" name="TextBox 41"/>
              <p:cNvSpPr txBox="1"/>
              <p:nvPr/>
            </p:nvSpPr>
            <p:spPr>
              <a:xfrm>
                <a:off x="3923928" y="5142106"/>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59" name="TextBox 58"/>
            <p:cNvSpPr txBox="1"/>
            <p:nvPr/>
          </p:nvSpPr>
          <p:spPr>
            <a:xfrm>
              <a:off x="2699792" y="2996952"/>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grpSp>
      <p:grpSp>
        <p:nvGrpSpPr>
          <p:cNvPr id="75" name="Group 74"/>
          <p:cNvGrpSpPr/>
          <p:nvPr/>
        </p:nvGrpSpPr>
        <p:grpSpPr>
          <a:xfrm>
            <a:off x="4691976" y="2420888"/>
            <a:ext cx="2149836" cy="2601580"/>
            <a:chOff x="4691976" y="2555612"/>
            <a:chExt cx="2149836" cy="2601580"/>
          </a:xfrm>
        </p:grpSpPr>
        <p:sp>
          <p:nvSpPr>
            <p:cNvPr id="16" name="TextBox 15"/>
            <p:cNvSpPr txBox="1"/>
            <p:nvPr/>
          </p:nvSpPr>
          <p:spPr>
            <a:xfrm>
              <a:off x="5292080" y="2555612"/>
              <a:ext cx="795207" cy="369332"/>
            </a:xfrm>
            <a:prstGeom prst="rect">
              <a:avLst/>
            </a:prstGeom>
            <a:noFill/>
            <a:ln w="28575">
              <a:solidFill>
                <a:srgbClr val="872123"/>
              </a:solidFill>
            </a:ln>
          </p:spPr>
          <p:txBody>
            <a:bodyPr wrap="square" rtlCol="0">
              <a:spAutoFit/>
            </a:bodyPr>
            <a:lstStyle/>
            <a:p>
              <a:r>
                <a:rPr lang="en-GB" dirty="0"/>
                <a:t>t</a:t>
              </a:r>
              <a:r>
                <a:rPr lang="en-GB" dirty="0" smtClean="0"/>
                <a:t>ime 1</a:t>
              </a:r>
              <a:endParaRPr lang="en-GB" dirty="0"/>
            </a:p>
          </p:txBody>
        </p:sp>
        <p:pic>
          <p:nvPicPr>
            <p:cNvPr id="8" name="Picture 7"/>
            <p:cNvPicPr>
              <a:picLocks noChangeAspect="1"/>
            </p:cNvPicPr>
            <p:nvPr/>
          </p:nvPicPr>
          <p:blipFill rotWithShape="1">
            <a:blip r:embed="rId7" cstate="print">
              <a:extLst>
                <a:ext uri="{28A0092B-C50C-407E-A947-70E740481C1C}">
                  <a14:useLocalDpi xmlns:a14="http://schemas.microsoft.com/office/drawing/2010/main" val="0"/>
                </a:ext>
              </a:extLst>
            </a:blip>
            <a:srcRect l="24953" t="24639" r="21614" b="26949"/>
            <a:stretch/>
          </p:blipFill>
          <p:spPr>
            <a:xfrm>
              <a:off x="4694700" y="3068960"/>
              <a:ext cx="1965532" cy="871428"/>
            </a:xfrm>
            <a:prstGeom prst="rect">
              <a:avLst/>
            </a:prstGeom>
          </p:spPr>
        </p:pic>
        <p:pic>
          <p:nvPicPr>
            <p:cNvPr id="10" name="Picture 9"/>
            <p:cNvPicPr>
              <a:picLocks noChangeAspect="1"/>
            </p:cNvPicPr>
            <p:nvPr/>
          </p:nvPicPr>
          <p:blipFill rotWithShape="1">
            <a:blip r:embed="rId8" cstate="print">
              <a:extLst>
                <a:ext uri="{28A0092B-C50C-407E-A947-70E740481C1C}">
                  <a14:useLocalDpi xmlns:a14="http://schemas.microsoft.com/office/drawing/2010/main" val="0"/>
                </a:ext>
              </a:extLst>
            </a:blip>
            <a:srcRect l="24960" t="26633" r="21384" b="25891"/>
            <a:stretch/>
          </p:blipFill>
          <p:spPr>
            <a:xfrm>
              <a:off x="4691976" y="4149080"/>
              <a:ext cx="1973744" cy="854580"/>
            </a:xfrm>
            <a:prstGeom prst="rect">
              <a:avLst/>
            </a:prstGeom>
          </p:spPr>
        </p:pic>
        <p:grpSp>
          <p:nvGrpSpPr>
            <p:cNvPr id="26" name="Group 25"/>
            <p:cNvGrpSpPr/>
            <p:nvPr/>
          </p:nvGrpSpPr>
          <p:grpSpPr>
            <a:xfrm>
              <a:off x="5076056" y="3802251"/>
              <a:ext cx="1765756" cy="303118"/>
              <a:chOff x="5076056" y="4077072"/>
              <a:chExt cx="1765756" cy="303118"/>
            </a:xfrm>
          </p:grpSpPr>
          <p:sp>
            <p:nvSpPr>
              <p:cNvPr id="43" name="TextBox 42"/>
              <p:cNvSpPr txBox="1"/>
              <p:nvPr/>
            </p:nvSpPr>
            <p:spPr>
              <a:xfrm>
                <a:off x="5076056" y="4118580"/>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44" name="TextBox 43"/>
              <p:cNvSpPr txBox="1"/>
              <p:nvPr/>
            </p:nvSpPr>
            <p:spPr>
              <a:xfrm>
                <a:off x="5542548" y="4118580"/>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5" name="TextBox 44"/>
              <p:cNvSpPr txBox="1"/>
              <p:nvPr/>
            </p:nvSpPr>
            <p:spPr>
              <a:xfrm>
                <a:off x="6012160" y="4118580"/>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46" name="TextBox 45"/>
              <p:cNvSpPr txBox="1"/>
              <p:nvPr/>
            </p:nvSpPr>
            <p:spPr>
              <a:xfrm>
                <a:off x="6372200" y="4077072"/>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grpSp>
          <p:nvGrpSpPr>
            <p:cNvPr id="23" name="Group 22"/>
            <p:cNvGrpSpPr/>
            <p:nvPr/>
          </p:nvGrpSpPr>
          <p:grpSpPr>
            <a:xfrm>
              <a:off x="5076056" y="4854074"/>
              <a:ext cx="1765756" cy="303118"/>
              <a:chOff x="5076056" y="5142106"/>
              <a:chExt cx="1765756" cy="303118"/>
            </a:xfrm>
          </p:grpSpPr>
          <p:sp>
            <p:nvSpPr>
              <p:cNvPr id="47" name="TextBox 46"/>
              <p:cNvSpPr txBox="1"/>
              <p:nvPr/>
            </p:nvSpPr>
            <p:spPr>
              <a:xfrm>
                <a:off x="5076056" y="5183614"/>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48" name="TextBox 47"/>
              <p:cNvSpPr txBox="1"/>
              <p:nvPr/>
            </p:nvSpPr>
            <p:spPr>
              <a:xfrm>
                <a:off x="5542548" y="518361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9" name="TextBox 48"/>
              <p:cNvSpPr txBox="1"/>
              <p:nvPr/>
            </p:nvSpPr>
            <p:spPr>
              <a:xfrm>
                <a:off x="6012160" y="5183614"/>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50" name="TextBox 49"/>
              <p:cNvSpPr txBox="1"/>
              <p:nvPr/>
            </p:nvSpPr>
            <p:spPr>
              <a:xfrm>
                <a:off x="6372200" y="5142106"/>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60" name="TextBox 59"/>
            <p:cNvSpPr txBox="1"/>
            <p:nvPr/>
          </p:nvSpPr>
          <p:spPr>
            <a:xfrm>
              <a:off x="5652120" y="4063861"/>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61" name="TextBox 60"/>
            <p:cNvSpPr txBox="1"/>
            <p:nvPr/>
          </p:nvSpPr>
          <p:spPr>
            <a:xfrm>
              <a:off x="5652120" y="3279946"/>
              <a:ext cx="452390"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grpSp>
      <p:grpSp>
        <p:nvGrpSpPr>
          <p:cNvPr id="76" name="Group 75"/>
          <p:cNvGrpSpPr/>
          <p:nvPr/>
        </p:nvGrpSpPr>
        <p:grpSpPr>
          <a:xfrm>
            <a:off x="6876256" y="2420888"/>
            <a:ext cx="2179022" cy="2601580"/>
            <a:chOff x="6876256" y="2555612"/>
            <a:chExt cx="2179022" cy="2601580"/>
          </a:xfrm>
        </p:grpSpPr>
        <p:sp>
          <p:nvSpPr>
            <p:cNvPr id="18" name="TextBox 17"/>
            <p:cNvSpPr txBox="1"/>
            <p:nvPr/>
          </p:nvSpPr>
          <p:spPr>
            <a:xfrm>
              <a:off x="7521209" y="2555612"/>
              <a:ext cx="795207" cy="369332"/>
            </a:xfrm>
            <a:prstGeom prst="rect">
              <a:avLst/>
            </a:prstGeom>
            <a:noFill/>
            <a:ln w="28575">
              <a:solidFill>
                <a:srgbClr val="872123"/>
              </a:solidFill>
            </a:ln>
          </p:spPr>
          <p:txBody>
            <a:bodyPr wrap="square" rtlCol="0">
              <a:spAutoFit/>
            </a:bodyPr>
            <a:lstStyle/>
            <a:p>
              <a:r>
                <a:rPr lang="en-GB" dirty="0"/>
                <a:t>t</a:t>
              </a:r>
              <a:r>
                <a:rPr lang="en-GB" dirty="0" smtClean="0"/>
                <a:t>ime 2</a:t>
              </a:r>
              <a:endParaRPr lang="en-GB" dirty="0"/>
            </a:p>
          </p:txBody>
        </p:sp>
        <p:pic>
          <p:nvPicPr>
            <p:cNvPr id="11" name="Picture 10"/>
            <p:cNvPicPr>
              <a:picLocks noChangeAspect="1"/>
            </p:cNvPicPr>
            <p:nvPr/>
          </p:nvPicPr>
          <p:blipFill rotWithShape="1">
            <a:blip r:embed="rId9" cstate="print">
              <a:extLst>
                <a:ext uri="{28A0092B-C50C-407E-A947-70E740481C1C}">
                  <a14:useLocalDpi xmlns:a14="http://schemas.microsoft.com/office/drawing/2010/main" val="0"/>
                </a:ext>
              </a:extLst>
            </a:blip>
            <a:srcRect l="25070" t="24646" r="21218" b="27379"/>
            <a:stretch/>
          </p:blipFill>
          <p:spPr>
            <a:xfrm>
              <a:off x="6876256" y="4114503"/>
              <a:ext cx="2025353" cy="863539"/>
            </a:xfrm>
            <a:prstGeom prst="rect">
              <a:avLst/>
            </a:prstGeom>
          </p:spPr>
        </p:pic>
        <p:pic>
          <p:nvPicPr>
            <p:cNvPr id="27" name="Picture 26"/>
            <p:cNvPicPr>
              <a:picLocks noChangeAspect="1"/>
            </p:cNvPicPr>
            <p:nvPr/>
          </p:nvPicPr>
          <p:blipFill rotWithShape="1">
            <a:blip r:embed="rId10" cstate="print">
              <a:extLst>
                <a:ext uri="{28A0092B-C50C-407E-A947-70E740481C1C}">
                  <a14:useLocalDpi xmlns:a14="http://schemas.microsoft.com/office/drawing/2010/main" val="0"/>
                </a:ext>
              </a:extLst>
            </a:blip>
            <a:srcRect l="25448" t="24925" r="21363" b="27585"/>
            <a:stretch/>
          </p:blipFill>
          <p:spPr>
            <a:xfrm>
              <a:off x="6935880" y="3068960"/>
              <a:ext cx="1956600" cy="854822"/>
            </a:xfrm>
            <a:prstGeom prst="rect">
              <a:avLst/>
            </a:prstGeom>
          </p:spPr>
        </p:pic>
        <p:grpSp>
          <p:nvGrpSpPr>
            <p:cNvPr id="28" name="Group 27"/>
            <p:cNvGrpSpPr/>
            <p:nvPr/>
          </p:nvGrpSpPr>
          <p:grpSpPr>
            <a:xfrm>
              <a:off x="7289522" y="3802251"/>
              <a:ext cx="1765756" cy="303118"/>
              <a:chOff x="7452320" y="4077072"/>
              <a:chExt cx="1765756" cy="303118"/>
            </a:xfrm>
          </p:grpSpPr>
          <p:sp>
            <p:nvSpPr>
              <p:cNvPr id="51" name="TextBox 50"/>
              <p:cNvSpPr txBox="1"/>
              <p:nvPr/>
            </p:nvSpPr>
            <p:spPr>
              <a:xfrm>
                <a:off x="7452320" y="4118580"/>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52" name="TextBox 51"/>
              <p:cNvSpPr txBox="1"/>
              <p:nvPr/>
            </p:nvSpPr>
            <p:spPr>
              <a:xfrm>
                <a:off x="7918812" y="4118580"/>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3" name="TextBox 52"/>
              <p:cNvSpPr txBox="1"/>
              <p:nvPr/>
            </p:nvSpPr>
            <p:spPr>
              <a:xfrm>
                <a:off x="8388424" y="4118580"/>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54" name="TextBox 53"/>
              <p:cNvSpPr txBox="1"/>
              <p:nvPr/>
            </p:nvSpPr>
            <p:spPr>
              <a:xfrm>
                <a:off x="8748464" y="4077072"/>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grpSp>
          <p:nvGrpSpPr>
            <p:cNvPr id="22" name="Group 21"/>
            <p:cNvGrpSpPr/>
            <p:nvPr/>
          </p:nvGrpSpPr>
          <p:grpSpPr>
            <a:xfrm>
              <a:off x="7289522" y="4854074"/>
              <a:ext cx="1765756" cy="303118"/>
              <a:chOff x="7414756" y="5142106"/>
              <a:chExt cx="1765756" cy="303118"/>
            </a:xfrm>
          </p:grpSpPr>
          <p:sp>
            <p:nvSpPr>
              <p:cNvPr id="55" name="TextBox 54"/>
              <p:cNvSpPr txBox="1"/>
              <p:nvPr/>
            </p:nvSpPr>
            <p:spPr>
              <a:xfrm>
                <a:off x="7414756" y="5183614"/>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56" name="TextBox 55"/>
              <p:cNvSpPr txBox="1"/>
              <p:nvPr/>
            </p:nvSpPr>
            <p:spPr>
              <a:xfrm>
                <a:off x="7881248" y="518361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7" name="TextBox 56"/>
              <p:cNvSpPr txBox="1"/>
              <p:nvPr/>
            </p:nvSpPr>
            <p:spPr>
              <a:xfrm>
                <a:off x="8350860" y="5183614"/>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58" name="TextBox 57"/>
              <p:cNvSpPr txBox="1"/>
              <p:nvPr/>
            </p:nvSpPr>
            <p:spPr>
              <a:xfrm>
                <a:off x="8710900" y="5142106"/>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62" name="TextBox 61"/>
            <p:cNvSpPr txBox="1"/>
            <p:nvPr/>
          </p:nvSpPr>
          <p:spPr>
            <a:xfrm>
              <a:off x="8346687" y="4325471"/>
              <a:ext cx="452390"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grpSp>
      <p:grpSp>
        <p:nvGrpSpPr>
          <p:cNvPr id="73" name="Group 72"/>
          <p:cNvGrpSpPr/>
          <p:nvPr/>
        </p:nvGrpSpPr>
        <p:grpSpPr>
          <a:xfrm>
            <a:off x="6876256" y="5445224"/>
            <a:ext cx="2169369" cy="1269722"/>
            <a:chOff x="6876256" y="5445224"/>
            <a:chExt cx="2169369" cy="1269722"/>
          </a:xfrm>
        </p:grpSpPr>
        <p:pic>
          <p:nvPicPr>
            <p:cNvPr id="63" name="Picture 62"/>
            <p:cNvPicPr>
              <a:picLocks noChangeAspect="1"/>
            </p:cNvPicPr>
            <p:nvPr/>
          </p:nvPicPr>
          <p:blipFill rotWithShape="1">
            <a:blip r:embed="rId11" cstate="print">
              <a:extLst>
                <a:ext uri="{28A0092B-C50C-407E-A947-70E740481C1C}">
                  <a14:useLocalDpi xmlns:a14="http://schemas.microsoft.com/office/drawing/2010/main" val="0"/>
                </a:ext>
              </a:extLst>
            </a:blip>
            <a:srcRect l="24177" t="18438" r="20763" b="23641"/>
            <a:stretch/>
          </p:blipFill>
          <p:spPr>
            <a:xfrm>
              <a:off x="6876256" y="5490810"/>
              <a:ext cx="2025353" cy="1042587"/>
            </a:xfrm>
            <a:prstGeom prst="rect">
              <a:avLst/>
            </a:prstGeom>
          </p:spPr>
        </p:pic>
        <p:sp>
          <p:nvSpPr>
            <p:cNvPr id="64" name="TextBox 63"/>
            <p:cNvSpPr txBox="1"/>
            <p:nvPr/>
          </p:nvSpPr>
          <p:spPr>
            <a:xfrm>
              <a:off x="7279869" y="6453336"/>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65" name="TextBox 64"/>
            <p:cNvSpPr txBox="1"/>
            <p:nvPr/>
          </p:nvSpPr>
          <p:spPr>
            <a:xfrm>
              <a:off x="7746361" y="6453336"/>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66" name="TextBox 65"/>
            <p:cNvSpPr txBox="1"/>
            <p:nvPr/>
          </p:nvSpPr>
          <p:spPr>
            <a:xfrm>
              <a:off x="8215973" y="6453336"/>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67" name="TextBox 66"/>
            <p:cNvSpPr txBox="1"/>
            <p:nvPr/>
          </p:nvSpPr>
          <p:spPr>
            <a:xfrm>
              <a:off x="8576013" y="6411828"/>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sp>
          <p:nvSpPr>
            <p:cNvPr id="68" name="TextBox 67"/>
            <p:cNvSpPr txBox="1"/>
            <p:nvPr/>
          </p:nvSpPr>
          <p:spPr>
            <a:xfrm>
              <a:off x="7351877" y="570683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69" name="TextBox 68"/>
            <p:cNvSpPr txBox="1"/>
            <p:nvPr/>
          </p:nvSpPr>
          <p:spPr>
            <a:xfrm>
              <a:off x="7821489" y="5445224"/>
              <a:ext cx="378822" cy="261610"/>
            </a:xfrm>
            <a:prstGeom prst="rect">
              <a:avLst/>
            </a:prstGeom>
            <a:noFill/>
          </p:spPr>
          <p:txBody>
            <a:bodyPr wrap="square" rtlCol="0">
              <a:spAutoFit/>
            </a:bodyPr>
            <a:lstStyle/>
            <a:p>
              <a:r>
                <a:rPr lang="en-GB" sz="1100" b="1" dirty="0" smtClean="0">
                  <a:solidFill>
                    <a:srgbClr val="872123"/>
                  </a:solidFill>
                </a:rPr>
                <a:t>1.5</a:t>
              </a:r>
              <a:endParaRPr lang="en-GB" sz="1100" b="1" dirty="0">
                <a:solidFill>
                  <a:srgbClr val="872123"/>
                </a:solidFill>
              </a:endParaRPr>
            </a:p>
          </p:txBody>
        </p:sp>
        <p:sp>
          <p:nvSpPr>
            <p:cNvPr id="70" name="TextBox 69"/>
            <p:cNvSpPr txBox="1"/>
            <p:nvPr/>
          </p:nvSpPr>
          <p:spPr>
            <a:xfrm>
              <a:off x="8325545" y="5988828"/>
              <a:ext cx="482662"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grpSp>
      <p:grpSp>
        <p:nvGrpSpPr>
          <p:cNvPr id="2" name="Group 1"/>
          <p:cNvGrpSpPr/>
          <p:nvPr/>
        </p:nvGrpSpPr>
        <p:grpSpPr>
          <a:xfrm>
            <a:off x="236760" y="2996952"/>
            <a:ext cx="1368152" cy="1872208"/>
            <a:chOff x="236760" y="2996952"/>
            <a:chExt cx="1368152" cy="1872208"/>
          </a:xfrm>
        </p:grpSpPr>
        <p:sp>
          <p:nvSpPr>
            <p:cNvPr id="6" name="TextBox 5"/>
            <p:cNvSpPr txBox="1"/>
            <p:nvPr/>
          </p:nvSpPr>
          <p:spPr>
            <a:xfrm>
              <a:off x="236760" y="2996952"/>
              <a:ext cx="1368152" cy="646331"/>
            </a:xfrm>
            <a:prstGeom prst="rect">
              <a:avLst/>
            </a:prstGeom>
            <a:noFill/>
            <a:ln w="28575">
              <a:solidFill>
                <a:srgbClr val="872123"/>
              </a:solidFill>
            </a:ln>
          </p:spPr>
          <p:txBody>
            <a:bodyPr wrap="square" rtlCol="0">
              <a:spAutoFit/>
            </a:bodyPr>
            <a:lstStyle/>
            <a:p>
              <a:r>
                <a:rPr lang="en-GB" dirty="0" smtClean="0"/>
                <a:t>Contribution </a:t>
              </a:r>
            </a:p>
            <a:p>
              <a:r>
                <a:rPr lang="en-GB" dirty="0" smtClean="0"/>
                <a:t>1</a:t>
              </a:r>
              <a:r>
                <a:rPr lang="en-GB" baseline="30000" dirty="0" smtClean="0"/>
                <a:t>st</a:t>
              </a:r>
              <a:r>
                <a:rPr lang="en-GB" dirty="0" smtClean="0"/>
                <a:t> impulse</a:t>
              </a:r>
              <a:endParaRPr lang="en-GB" dirty="0"/>
            </a:p>
          </p:txBody>
        </p:sp>
        <p:sp>
          <p:nvSpPr>
            <p:cNvPr id="14" name="TextBox 13"/>
            <p:cNvSpPr txBox="1"/>
            <p:nvPr/>
          </p:nvSpPr>
          <p:spPr>
            <a:xfrm>
              <a:off x="236760" y="4222829"/>
              <a:ext cx="1368152" cy="646331"/>
            </a:xfrm>
            <a:prstGeom prst="rect">
              <a:avLst/>
            </a:prstGeom>
            <a:noFill/>
            <a:ln w="28575">
              <a:solidFill>
                <a:srgbClr val="872123"/>
              </a:solidFill>
            </a:ln>
          </p:spPr>
          <p:txBody>
            <a:bodyPr wrap="square" rtlCol="0">
              <a:spAutoFit/>
            </a:bodyPr>
            <a:lstStyle/>
            <a:p>
              <a:r>
                <a:rPr lang="en-GB" dirty="0" smtClean="0"/>
                <a:t>Contribution </a:t>
              </a:r>
            </a:p>
            <a:p>
              <a:r>
                <a:rPr lang="en-GB" dirty="0" smtClean="0"/>
                <a:t>2</a:t>
              </a:r>
              <a:r>
                <a:rPr lang="en-GB" baseline="30000" dirty="0" smtClean="0"/>
                <a:t>nd</a:t>
              </a:r>
              <a:r>
                <a:rPr lang="en-GB" dirty="0" smtClean="0"/>
                <a:t> impulse</a:t>
              </a:r>
              <a:endParaRPr lang="en-GB" dirty="0"/>
            </a:p>
          </p:txBody>
        </p:sp>
      </p:grpSp>
      <p:grpSp>
        <p:nvGrpSpPr>
          <p:cNvPr id="5" name="Group 4"/>
          <p:cNvGrpSpPr/>
          <p:nvPr/>
        </p:nvGrpSpPr>
        <p:grpSpPr>
          <a:xfrm>
            <a:off x="683568" y="3636313"/>
            <a:ext cx="432048" cy="584775"/>
            <a:chOff x="683568" y="3636313"/>
            <a:chExt cx="432048" cy="584775"/>
          </a:xfrm>
        </p:grpSpPr>
        <p:sp>
          <p:nvSpPr>
            <p:cNvPr id="72" name="TextBox 71"/>
            <p:cNvSpPr txBox="1"/>
            <p:nvPr/>
          </p:nvSpPr>
          <p:spPr>
            <a:xfrm>
              <a:off x="683568" y="3636313"/>
              <a:ext cx="432048" cy="584775"/>
            </a:xfrm>
            <a:prstGeom prst="rect">
              <a:avLst/>
            </a:prstGeom>
            <a:noFill/>
          </p:spPr>
          <p:txBody>
            <a:bodyPr wrap="square" rtlCol="0">
              <a:spAutoFit/>
            </a:bodyPr>
            <a:lstStyle/>
            <a:p>
              <a:r>
                <a:rPr lang="en-GB" sz="3200" dirty="0" smtClean="0"/>
                <a:t>+</a:t>
              </a:r>
              <a:endParaRPr lang="en-GB" sz="3200" dirty="0"/>
            </a:p>
          </p:txBody>
        </p:sp>
        <p:sp>
          <p:nvSpPr>
            <p:cNvPr id="3" name="Oval 2"/>
            <p:cNvSpPr/>
            <p:nvPr/>
          </p:nvSpPr>
          <p:spPr>
            <a:xfrm>
              <a:off x="683568" y="3779543"/>
              <a:ext cx="360040" cy="346829"/>
            </a:xfrm>
            <a:prstGeom prst="ellipse">
              <a:avLst/>
            </a:prstGeom>
            <a:no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1" name="Group 30"/>
          <p:cNvGrpSpPr/>
          <p:nvPr/>
        </p:nvGrpSpPr>
        <p:grpSpPr>
          <a:xfrm>
            <a:off x="2186607" y="5445224"/>
            <a:ext cx="2169369" cy="1269722"/>
            <a:chOff x="2186607" y="5445224"/>
            <a:chExt cx="2169369" cy="1269722"/>
          </a:xfrm>
        </p:grpSpPr>
        <p:grpSp>
          <p:nvGrpSpPr>
            <p:cNvPr id="90" name="Group 89"/>
            <p:cNvGrpSpPr/>
            <p:nvPr/>
          </p:nvGrpSpPr>
          <p:grpSpPr>
            <a:xfrm>
              <a:off x="2186607" y="5445224"/>
              <a:ext cx="2169369" cy="1269722"/>
              <a:chOff x="6876256" y="5445224"/>
              <a:chExt cx="2169369" cy="1269722"/>
            </a:xfrm>
          </p:grpSpPr>
          <p:pic>
            <p:nvPicPr>
              <p:cNvPr id="91" name="Picture 90"/>
              <p:cNvPicPr>
                <a:picLocks noChangeAspect="1"/>
              </p:cNvPicPr>
              <p:nvPr/>
            </p:nvPicPr>
            <p:blipFill rotWithShape="1">
              <a:blip r:embed="rId11" cstate="print">
                <a:extLst>
                  <a:ext uri="{28A0092B-C50C-407E-A947-70E740481C1C}">
                    <a14:useLocalDpi xmlns:a14="http://schemas.microsoft.com/office/drawing/2010/main" val="0"/>
                  </a:ext>
                </a:extLst>
              </a:blip>
              <a:srcRect l="24177" t="18438" r="20763" b="23641"/>
              <a:stretch/>
            </p:blipFill>
            <p:spPr>
              <a:xfrm>
                <a:off x="6876256" y="5490810"/>
                <a:ext cx="2025353" cy="1042587"/>
              </a:xfrm>
              <a:prstGeom prst="rect">
                <a:avLst/>
              </a:prstGeom>
            </p:spPr>
          </p:pic>
          <p:sp>
            <p:nvSpPr>
              <p:cNvPr id="92" name="TextBox 91"/>
              <p:cNvSpPr txBox="1"/>
              <p:nvPr/>
            </p:nvSpPr>
            <p:spPr>
              <a:xfrm>
                <a:off x="7279869" y="6453336"/>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93" name="TextBox 92"/>
              <p:cNvSpPr txBox="1"/>
              <p:nvPr/>
            </p:nvSpPr>
            <p:spPr>
              <a:xfrm>
                <a:off x="7746361" y="6453336"/>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94" name="TextBox 93"/>
              <p:cNvSpPr txBox="1"/>
              <p:nvPr/>
            </p:nvSpPr>
            <p:spPr>
              <a:xfrm>
                <a:off x="8215973" y="6453336"/>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95" name="TextBox 94"/>
              <p:cNvSpPr txBox="1"/>
              <p:nvPr/>
            </p:nvSpPr>
            <p:spPr>
              <a:xfrm>
                <a:off x="8576013" y="6411828"/>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sp>
            <p:nvSpPr>
              <p:cNvPr id="96" name="TextBox 95"/>
              <p:cNvSpPr txBox="1"/>
              <p:nvPr/>
            </p:nvSpPr>
            <p:spPr>
              <a:xfrm>
                <a:off x="7351877" y="570683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97" name="TextBox 96"/>
              <p:cNvSpPr txBox="1"/>
              <p:nvPr/>
            </p:nvSpPr>
            <p:spPr>
              <a:xfrm>
                <a:off x="7821489" y="5445224"/>
                <a:ext cx="378822" cy="261610"/>
              </a:xfrm>
              <a:prstGeom prst="rect">
                <a:avLst/>
              </a:prstGeom>
              <a:noFill/>
            </p:spPr>
            <p:txBody>
              <a:bodyPr wrap="square" rtlCol="0">
                <a:spAutoFit/>
              </a:bodyPr>
              <a:lstStyle/>
              <a:p>
                <a:r>
                  <a:rPr lang="en-GB" sz="1100" b="1" dirty="0" smtClean="0">
                    <a:solidFill>
                      <a:srgbClr val="872123"/>
                    </a:solidFill>
                  </a:rPr>
                  <a:t>1.5</a:t>
                </a:r>
                <a:endParaRPr lang="en-GB" sz="1100" b="1" dirty="0">
                  <a:solidFill>
                    <a:srgbClr val="872123"/>
                  </a:solidFill>
                </a:endParaRPr>
              </a:p>
            </p:txBody>
          </p:sp>
          <p:sp>
            <p:nvSpPr>
              <p:cNvPr id="98" name="TextBox 97"/>
              <p:cNvSpPr txBox="1"/>
              <p:nvPr/>
            </p:nvSpPr>
            <p:spPr>
              <a:xfrm>
                <a:off x="8325545" y="5988828"/>
                <a:ext cx="482662"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grpSp>
        <p:sp>
          <p:nvSpPr>
            <p:cNvPr id="9" name="Rectangle 8"/>
            <p:cNvSpPr/>
            <p:nvPr/>
          </p:nvSpPr>
          <p:spPr>
            <a:xfrm>
              <a:off x="3077304" y="5450400"/>
              <a:ext cx="846624"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0" name="Group 19"/>
          <p:cNvGrpSpPr/>
          <p:nvPr/>
        </p:nvGrpSpPr>
        <p:grpSpPr>
          <a:xfrm>
            <a:off x="4644008" y="5445224"/>
            <a:ext cx="2169369" cy="1269722"/>
            <a:chOff x="4644008" y="5445224"/>
            <a:chExt cx="2169369" cy="1269722"/>
          </a:xfrm>
        </p:grpSpPr>
        <p:grpSp>
          <p:nvGrpSpPr>
            <p:cNvPr id="79" name="Group 78"/>
            <p:cNvGrpSpPr/>
            <p:nvPr/>
          </p:nvGrpSpPr>
          <p:grpSpPr>
            <a:xfrm>
              <a:off x="4644008" y="5445224"/>
              <a:ext cx="2169369" cy="1269722"/>
              <a:chOff x="6876256" y="5445224"/>
              <a:chExt cx="2169369" cy="1269722"/>
            </a:xfrm>
          </p:grpSpPr>
          <p:pic>
            <p:nvPicPr>
              <p:cNvPr id="82" name="Picture 81"/>
              <p:cNvPicPr>
                <a:picLocks noChangeAspect="1"/>
              </p:cNvPicPr>
              <p:nvPr/>
            </p:nvPicPr>
            <p:blipFill rotWithShape="1">
              <a:blip r:embed="rId11" cstate="print">
                <a:extLst>
                  <a:ext uri="{28A0092B-C50C-407E-A947-70E740481C1C}">
                    <a14:useLocalDpi xmlns:a14="http://schemas.microsoft.com/office/drawing/2010/main" val="0"/>
                  </a:ext>
                </a:extLst>
              </a:blip>
              <a:srcRect l="24177" t="18438" r="20763" b="23641"/>
              <a:stretch/>
            </p:blipFill>
            <p:spPr>
              <a:xfrm>
                <a:off x="6876256" y="5490810"/>
                <a:ext cx="2025353" cy="1042587"/>
              </a:xfrm>
              <a:prstGeom prst="rect">
                <a:avLst/>
              </a:prstGeom>
            </p:spPr>
          </p:pic>
          <p:sp>
            <p:nvSpPr>
              <p:cNvPr id="83" name="TextBox 82"/>
              <p:cNvSpPr txBox="1"/>
              <p:nvPr/>
            </p:nvSpPr>
            <p:spPr>
              <a:xfrm>
                <a:off x="7279869" y="6453336"/>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84" name="TextBox 83"/>
              <p:cNvSpPr txBox="1"/>
              <p:nvPr/>
            </p:nvSpPr>
            <p:spPr>
              <a:xfrm>
                <a:off x="7746361" y="6453336"/>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85" name="TextBox 84"/>
              <p:cNvSpPr txBox="1"/>
              <p:nvPr/>
            </p:nvSpPr>
            <p:spPr>
              <a:xfrm>
                <a:off x="8215973" y="6453336"/>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86" name="TextBox 85"/>
              <p:cNvSpPr txBox="1"/>
              <p:nvPr/>
            </p:nvSpPr>
            <p:spPr>
              <a:xfrm>
                <a:off x="8576013" y="6411828"/>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sp>
            <p:nvSpPr>
              <p:cNvPr id="87" name="TextBox 86"/>
              <p:cNvSpPr txBox="1"/>
              <p:nvPr/>
            </p:nvSpPr>
            <p:spPr>
              <a:xfrm>
                <a:off x="7351877" y="570683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88" name="TextBox 87"/>
              <p:cNvSpPr txBox="1"/>
              <p:nvPr/>
            </p:nvSpPr>
            <p:spPr>
              <a:xfrm>
                <a:off x="7821489" y="5445224"/>
                <a:ext cx="378822" cy="261610"/>
              </a:xfrm>
              <a:prstGeom prst="rect">
                <a:avLst/>
              </a:prstGeom>
              <a:noFill/>
            </p:spPr>
            <p:txBody>
              <a:bodyPr wrap="square" rtlCol="0">
                <a:spAutoFit/>
              </a:bodyPr>
              <a:lstStyle/>
              <a:p>
                <a:r>
                  <a:rPr lang="en-GB" sz="1100" b="1" dirty="0" smtClean="0">
                    <a:solidFill>
                      <a:srgbClr val="872123"/>
                    </a:solidFill>
                  </a:rPr>
                  <a:t>1.5</a:t>
                </a:r>
                <a:endParaRPr lang="en-GB" sz="1100" b="1" dirty="0">
                  <a:solidFill>
                    <a:srgbClr val="872123"/>
                  </a:solidFill>
                </a:endParaRPr>
              </a:p>
            </p:txBody>
          </p:sp>
          <p:sp>
            <p:nvSpPr>
              <p:cNvPr id="89" name="TextBox 88"/>
              <p:cNvSpPr txBox="1"/>
              <p:nvPr/>
            </p:nvSpPr>
            <p:spPr>
              <a:xfrm>
                <a:off x="8325545" y="5988828"/>
                <a:ext cx="482662"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grpSp>
        <p:sp>
          <p:nvSpPr>
            <p:cNvPr id="99" name="Rectangle 98"/>
            <p:cNvSpPr/>
            <p:nvPr/>
          </p:nvSpPr>
          <p:spPr>
            <a:xfrm>
              <a:off x="5957624" y="5805264"/>
              <a:ext cx="486584" cy="648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2" name="TextBox 31"/>
          <p:cNvSpPr txBox="1"/>
          <p:nvPr/>
        </p:nvSpPr>
        <p:spPr>
          <a:xfrm>
            <a:off x="1007784" y="3832145"/>
            <a:ext cx="1331968" cy="276999"/>
          </a:xfrm>
          <a:prstGeom prst="rect">
            <a:avLst/>
          </a:prstGeom>
          <a:noFill/>
        </p:spPr>
        <p:txBody>
          <a:bodyPr wrap="none" rtlCol="0">
            <a:spAutoFit/>
          </a:bodyPr>
          <a:lstStyle/>
          <a:p>
            <a:r>
              <a:rPr lang="en-GB" sz="1200" dirty="0" smtClean="0"/>
              <a:t>add entry </a:t>
            </a:r>
            <a:r>
              <a:rPr lang="en-GB" sz="1200" dirty="0"/>
              <a:t>b</a:t>
            </a:r>
            <a:r>
              <a:rPr lang="en-GB" sz="1200" dirty="0" smtClean="0"/>
              <a:t>y entry</a:t>
            </a:r>
            <a:endParaRPr lang="en-GB" sz="1200" dirty="0"/>
          </a:p>
        </p:txBody>
      </p:sp>
      <p:sp>
        <p:nvSpPr>
          <p:cNvPr id="19" name="TextBox 18"/>
          <p:cNvSpPr txBox="1"/>
          <p:nvPr/>
        </p:nvSpPr>
        <p:spPr>
          <a:xfrm>
            <a:off x="6602984" y="5291916"/>
            <a:ext cx="993352" cy="369332"/>
          </a:xfrm>
          <a:prstGeom prst="rect">
            <a:avLst/>
          </a:prstGeom>
          <a:noFill/>
        </p:spPr>
        <p:txBody>
          <a:bodyPr wrap="square" rtlCol="0">
            <a:spAutoFit/>
          </a:bodyPr>
          <a:lstStyle/>
          <a:p>
            <a:r>
              <a:rPr lang="en-GB" b="1" dirty="0" smtClean="0">
                <a:solidFill>
                  <a:srgbClr val="872123"/>
                </a:solidFill>
              </a:rPr>
              <a:t>Output:</a:t>
            </a:r>
            <a:endParaRPr lang="en-GB" b="1" dirty="0">
              <a:solidFill>
                <a:srgbClr val="872123"/>
              </a:solidFill>
            </a:endParaRPr>
          </a:p>
        </p:txBody>
      </p:sp>
    </p:spTree>
    <p:extLst>
      <p:ext uri="{BB962C8B-B14F-4D97-AF65-F5344CB8AC3E}">
        <p14:creationId xmlns:p14="http://schemas.microsoft.com/office/powerpoint/2010/main" val="126756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mc:AlternateContent xmlns:mc="http://schemas.openxmlformats.org/markup-compatibility/2006" xmlns:a14="http://schemas.microsoft.com/office/drawing/2010/main">
        <mc:Choice Requires="a14">
          <p:sp>
            <p:nvSpPr>
              <p:cNvPr id="78" name="TextBox 77"/>
              <p:cNvSpPr txBox="1"/>
              <p:nvPr/>
            </p:nvSpPr>
            <p:spPr>
              <a:xfrm>
                <a:off x="179512" y="1700808"/>
                <a:ext cx="8712968" cy="1169551"/>
              </a:xfrm>
              <a:prstGeom prst="rect">
                <a:avLst/>
              </a:prstGeom>
              <a:noFill/>
              <a:ln w="28575">
                <a:noFill/>
              </a:ln>
            </p:spPr>
            <p:txBody>
              <a:bodyPr wrap="square" rtlCol="0">
                <a:spAutoFit/>
              </a:bodyPr>
              <a:lstStyle/>
              <a:p>
                <a:pPr>
                  <a:spcAft>
                    <a:spcPts val="1200"/>
                  </a:spcAft>
                </a:pPr>
                <a:r>
                  <a:rPr lang="en-GB" b="1" dirty="0" smtClean="0"/>
                  <a:t>Hence, the system satisfies the </a:t>
                </a:r>
                <a:r>
                  <a:rPr lang="en-GB" b="1" dirty="0" err="1" smtClean="0"/>
                  <a:t>additivity</a:t>
                </a:r>
                <a:r>
                  <a:rPr lang="en-GB" b="1" dirty="0" smtClean="0"/>
                  <a:t> property:</a:t>
                </a:r>
              </a:p>
              <a:p>
                <a:pPr marL="182563">
                  <a:spcBef>
                    <a:spcPts val="600"/>
                  </a:spcBef>
                </a:pPr>
                <a:r>
                  <a:rPr lang="en-GB" sz="1600" dirty="0" smtClean="0"/>
                  <a:t>If </a:t>
                </a:r>
                <a14:m>
                  <m:oMath xmlns:m="http://schemas.openxmlformats.org/officeDocument/2006/math">
                    <m:r>
                      <a:rPr lang="en-GB" sz="1600" i="1" dirty="0" smtClean="0">
                        <a:latin typeface="Cambria Math"/>
                      </a:rPr>
                      <m:t>𝑥</m:t>
                    </m:r>
                    <m:r>
                      <a:rPr lang="en-GB" sz="1600" i="1" baseline="-25000" dirty="0" smtClean="0">
                        <a:latin typeface="Cambria Math"/>
                      </a:rPr>
                      <m:t>1</m:t>
                    </m:r>
                    <m:r>
                      <a:rPr lang="en-GB" sz="1600" i="1" dirty="0" smtClean="0">
                        <a:latin typeface="Cambria Math"/>
                      </a:rPr>
                      <m:t>[</m:t>
                    </m:r>
                    <m:r>
                      <a:rPr lang="en-GB" sz="1600" i="1" dirty="0" smtClean="0">
                        <a:latin typeface="Cambria Math"/>
                      </a:rPr>
                      <m:t>𝑛</m:t>
                    </m:r>
                    <m:r>
                      <a:rPr lang="en-GB" sz="1600" i="1" dirty="0" smtClean="0">
                        <a:latin typeface="Cambria Math"/>
                      </a:rPr>
                      <m:t>]</m:t>
                    </m:r>
                  </m:oMath>
                </a14:m>
                <a:r>
                  <a:rPr lang="en-GB" sz="1600" dirty="0" smtClean="0"/>
                  <a:t> has output </a:t>
                </a:r>
                <a14:m>
                  <m:oMath xmlns:m="http://schemas.openxmlformats.org/officeDocument/2006/math">
                    <m:r>
                      <a:rPr lang="en-GB" sz="1600" i="1" dirty="0" smtClean="0">
                        <a:latin typeface="Cambria Math"/>
                      </a:rPr>
                      <m:t>𝑦</m:t>
                    </m:r>
                    <m:r>
                      <a:rPr lang="en-GB" sz="1600" i="1" baseline="-25000" dirty="0" smtClean="0">
                        <a:latin typeface="Cambria Math"/>
                      </a:rPr>
                      <m:t>1</m:t>
                    </m:r>
                    <m:r>
                      <a:rPr lang="en-GB" sz="1600" i="1" dirty="0" smtClean="0">
                        <a:latin typeface="Cambria Math"/>
                      </a:rPr>
                      <m:t>[</m:t>
                    </m:r>
                    <m:r>
                      <a:rPr lang="en-GB" sz="1600" i="1" dirty="0" smtClean="0">
                        <a:latin typeface="Cambria Math"/>
                      </a:rPr>
                      <m:t>𝑛</m:t>
                    </m:r>
                    <m:r>
                      <a:rPr lang="en-GB" sz="1600" i="1" dirty="0" smtClean="0">
                        <a:latin typeface="Cambria Math"/>
                      </a:rPr>
                      <m:t>]</m:t>
                    </m:r>
                  </m:oMath>
                </a14:m>
                <a:r>
                  <a:rPr lang="en-GB" sz="1600" dirty="0" smtClean="0"/>
                  <a:t> and </a:t>
                </a:r>
                <a14:m>
                  <m:oMath xmlns:m="http://schemas.openxmlformats.org/officeDocument/2006/math">
                    <m:r>
                      <a:rPr lang="en-GB" sz="1600" i="1" dirty="0" smtClean="0">
                        <a:latin typeface="Cambria Math"/>
                      </a:rPr>
                      <m:t>𝑥</m:t>
                    </m:r>
                    <m:r>
                      <a:rPr lang="en-GB" sz="1600" i="1" baseline="-25000" dirty="0" smtClean="0">
                        <a:latin typeface="Cambria Math"/>
                      </a:rPr>
                      <m:t>2</m:t>
                    </m:r>
                    <m:r>
                      <a:rPr lang="en-GB" sz="1600" i="1" dirty="0" smtClean="0">
                        <a:latin typeface="Cambria Math"/>
                      </a:rPr>
                      <m:t>[</m:t>
                    </m:r>
                    <m:r>
                      <a:rPr lang="en-GB" sz="1600" i="1" dirty="0" smtClean="0">
                        <a:latin typeface="Cambria Math"/>
                      </a:rPr>
                      <m:t>𝑛</m:t>
                    </m:r>
                    <m:r>
                      <a:rPr lang="en-GB" sz="1600" i="1" dirty="0" smtClean="0">
                        <a:latin typeface="Cambria Math"/>
                      </a:rPr>
                      <m:t>]</m:t>
                    </m:r>
                  </m:oMath>
                </a14:m>
                <a:r>
                  <a:rPr lang="en-GB" sz="1600" dirty="0" smtClean="0"/>
                  <a:t> has output </a:t>
                </a:r>
                <a14:m>
                  <m:oMath xmlns:m="http://schemas.openxmlformats.org/officeDocument/2006/math">
                    <m:r>
                      <a:rPr lang="en-GB" sz="1600" i="1" dirty="0" smtClean="0">
                        <a:latin typeface="Cambria Math"/>
                      </a:rPr>
                      <m:t>𝑦</m:t>
                    </m:r>
                    <m:r>
                      <a:rPr lang="en-GB" sz="1600" i="1" baseline="-25000" dirty="0" smtClean="0">
                        <a:latin typeface="Cambria Math"/>
                      </a:rPr>
                      <m:t>2</m:t>
                    </m:r>
                    <m:r>
                      <a:rPr lang="en-GB" sz="1600" i="1" dirty="0" smtClean="0">
                        <a:latin typeface="Cambria Math"/>
                      </a:rPr>
                      <m:t>[</m:t>
                    </m:r>
                    <m:r>
                      <a:rPr lang="en-GB" sz="1600" i="1" dirty="0" smtClean="0">
                        <a:latin typeface="Cambria Math"/>
                      </a:rPr>
                      <m:t>𝑛</m:t>
                    </m:r>
                    <m:r>
                      <a:rPr lang="en-GB" sz="1600" i="1" dirty="0" smtClean="0">
                        <a:latin typeface="Cambria Math"/>
                      </a:rPr>
                      <m:t>]</m:t>
                    </m:r>
                  </m:oMath>
                </a14:m>
                <a:r>
                  <a:rPr lang="en-GB" sz="1600" dirty="0" smtClean="0"/>
                  <a:t>, </a:t>
                </a:r>
              </a:p>
              <a:p>
                <a:pPr marL="182563" indent="2327275">
                  <a:spcBef>
                    <a:spcPts val="600"/>
                  </a:spcBef>
                </a:pPr>
                <a:r>
                  <a:rPr lang="en-GB" sz="1600" dirty="0" smtClean="0"/>
                  <a:t>then </a:t>
                </a:r>
                <a14:m>
                  <m:oMath xmlns:m="http://schemas.openxmlformats.org/officeDocument/2006/math">
                    <m:r>
                      <a:rPr lang="en-GB" sz="1600" i="1" dirty="0" smtClean="0">
                        <a:latin typeface="Cambria Math"/>
                      </a:rPr>
                      <m:t>𝑥</m:t>
                    </m:r>
                    <m:r>
                      <a:rPr lang="en-GB" sz="1600" i="1" dirty="0" smtClean="0">
                        <a:latin typeface="Cambria Math"/>
                      </a:rPr>
                      <m:t>[</m:t>
                    </m:r>
                    <m:r>
                      <a:rPr lang="en-GB" sz="1600" i="1" dirty="0" smtClean="0">
                        <a:latin typeface="Cambria Math"/>
                      </a:rPr>
                      <m:t>𝑛</m:t>
                    </m:r>
                    <m:r>
                      <a:rPr lang="en-GB" sz="1600" i="1" dirty="0" smtClean="0">
                        <a:latin typeface="Cambria Math"/>
                      </a:rPr>
                      <m:t>] = (</m:t>
                    </m:r>
                    <m:r>
                      <a:rPr lang="en-GB" sz="1600" i="1" dirty="0" smtClean="0">
                        <a:latin typeface="Cambria Math"/>
                      </a:rPr>
                      <m:t>𝑥</m:t>
                    </m:r>
                    <m:r>
                      <a:rPr lang="en-GB" sz="1600" i="1" baseline="-25000" dirty="0" smtClean="0">
                        <a:latin typeface="Cambria Math"/>
                      </a:rPr>
                      <m:t>1</m:t>
                    </m:r>
                    <m:r>
                      <a:rPr lang="en-GB" sz="1600" i="1" dirty="0" smtClean="0">
                        <a:latin typeface="Cambria Math"/>
                      </a:rPr>
                      <m:t>[</m:t>
                    </m:r>
                    <m:r>
                      <a:rPr lang="en-GB" sz="1600" i="1" dirty="0" smtClean="0">
                        <a:latin typeface="Cambria Math"/>
                      </a:rPr>
                      <m:t>𝑛</m:t>
                    </m:r>
                    <m:r>
                      <a:rPr lang="en-GB" sz="1600" i="1" dirty="0" smtClean="0">
                        <a:latin typeface="Cambria Math"/>
                      </a:rPr>
                      <m:t>]+</m:t>
                    </m:r>
                    <m:r>
                      <a:rPr lang="en-GB" sz="1600" i="1" dirty="0" smtClean="0">
                        <a:latin typeface="Cambria Math"/>
                      </a:rPr>
                      <m:t>𝑥</m:t>
                    </m:r>
                    <m:r>
                      <a:rPr lang="en-GB" sz="1600" i="1" baseline="-25000" dirty="0" smtClean="0">
                        <a:latin typeface="Cambria Math"/>
                      </a:rPr>
                      <m:t>2</m:t>
                    </m:r>
                    <m:r>
                      <a:rPr lang="en-GB" sz="1600" i="1" dirty="0" smtClean="0">
                        <a:latin typeface="Cambria Math"/>
                      </a:rPr>
                      <m:t>[</m:t>
                    </m:r>
                    <m:r>
                      <a:rPr lang="en-GB" sz="1600" i="1" dirty="0" smtClean="0">
                        <a:latin typeface="Cambria Math"/>
                      </a:rPr>
                      <m:t>𝑛</m:t>
                    </m:r>
                    <m:r>
                      <a:rPr lang="en-GB" sz="1600" i="1" dirty="0" smtClean="0">
                        <a:latin typeface="Cambria Math"/>
                      </a:rPr>
                      <m:t>]) </m:t>
                    </m:r>
                  </m:oMath>
                </a14:m>
                <a:r>
                  <a:rPr lang="en-GB" sz="1600" dirty="0" smtClean="0"/>
                  <a:t>has output </a:t>
                </a:r>
                <a14:m>
                  <m:oMath xmlns:m="http://schemas.openxmlformats.org/officeDocument/2006/math">
                    <m:r>
                      <a:rPr lang="en-GB" sz="1600" i="1" dirty="0" smtClean="0">
                        <a:latin typeface="Cambria Math"/>
                      </a:rPr>
                      <m:t>𝑦</m:t>
                    </m:r>
                    <m:r>
                      <a:rPr lang="en-GB" sz="1600" i="1" dirty="0" smtClean="0">
                        <a:latin typeface="Cambria Math"/>
                      </a:rPr>
                      <m:t>[</m:t>
                    </m:r>
                    <m:r>
                      <a:rPr lang="en-GB" sz="1600" i="1" dirty="0" smtClean="0">
                        <a:latin typeface="Cambria Math"/>
                      </a:rPr>
                      <m:t>𝑛</m:t>
                    </m:r>
                    <m:r>
                      <a:rPr lang="en-GB" sz="1600" i="1" dirty="0" smtClean="0">
                        <a:latin typeface="Cambria Math"/>
                      </a:rPr>
                      <m:t>] = (</m:t>
                    </m:r>
                    <m:r>
                      <a:rPr lang="en-GB" sz="1600" i="1" dirty="0" smtClean="0">
                        <a:latin typeface="Cambria Math"/>
                      </a:rPr>
                      <m:t>𝑦</m:t>
                    </m:r>
                    <m:r>
                      <a:rPr lang="en-GB" sz="1600" i="1" baseline="-25000" dirty="0" smtClean="0">
                        <a:latin typeface="Cambria Math"/>
                      </a:rPr>
                      <m:t>1</m:t>
                    </m:r>
                    <m:r>
                      <a:rPr lang="en-GB" sz="1600" i="1" dirty="0" smtClean="0">
                        <a:latin typeface="Cambria Math"/>
                      </a:rPr>
                      <m:t>[</m:t>
                    </m:r>
                    <m:r>
                      <a:rPr lang="en-GB" sz="1600" i="1" dirty="0" smtClean="0">
                        <a:latin typeface="Cambria Math"/>
                      </a:rPr>
                      <m:t>𝑛</m:t>
                    </m:r>
                    <m:r>
                      <a:rPr lang="en-GB" sz="1600" i="1" dirty="0" smtClean="0">
                        <a:latin typeface="Cambria Math"/>
                      </a:rPr>
                      <m:t>] + </m:t>
                    </m:r>
                    <m:r>
                      <a:rPr lang="en-GB" sz="1600" i="1" dirty="0" smtClean="0">
                        <a:latin typeface="Cambria Math"/>
                      </a:rPr>
                      <m:t>𝑦</m:t>
                    </m:r>
                    <m:r>
                      <a:rPr lang="en-GB" sz="1600" i="1" baseline="-25000" dirty="0" smtClean="0">
                        <a:latin typeface="Cambria Math"/>
                      </a:rPr>
                      <m:t>2</m:t>
                    </m:r>
                    <m:r>
                      <a:rPr lang="en-GB" sz="1600" i="1" dirty="0" smtClean="0">
                        <a:latin typeface="Cambria Math"/>
                      </a:rPr>
                      <m:t>[</m:t>
                    </m:r>
                    <m:r>
                      <a:rPr lang="en-GB" sz="1600" i="1" dirty="0" smtClean="0">
                        <a:latin typeface="Cambria Math"/>
                      </a:rPr>
                      <m:t>𝑛</m:t>
                    </m:r>
                    <m:r>
                      <a:rPr lang="en-GB" sz="1600" i="1" dirty="0" smtClean="0">
                        <a:latin typeface="Cambria Math"/>
                      </a:rPr>
                      <m:t>])</m:t>
                    </m:r>
                  </m:oMath>
                </a14:m>
                <a:endParaRPr lang="en-GB" sz="1600" dirty="0"/>
              </a:p>
            </p:txBody>
          </p:sp>
        </mc:Choice>
        <mc:Fallback xmlns="">
          <p:sp>
            <p:nvSpPr>
              <p:cNvPr id="78" name="TextBox 77"/>
              <p:cNvSpPr txBox="1">
                <a:spLocks noRot="1" noChangeAspect="1" noMove="1" noResize="1" noEditPoints="1" noAdjustHandles="1" noChangeArrowheads="1" noChangeShapeType="1" noTextEdit="1"/>
              </p:cNvSpPr>
              <p:nvPr/>
            </p:nvSpPr>
            <p:spPr>
              <a:xfrm>
                <a:off x="179512" y="1700808"/>
                <a:ext cx="8712968" cy="1169551"/>
              </a:xfrm>
              <a:prstGeom prst="rect">
                <a:avLst/>
              </a:prstGeom>
              <a:blipFill rotWithShape="1">
                <a:blip r:embed="rId3"/>
                <a:stretch>
                  <a:fillRect l="-559" t="-2604" b="-5729"/>
                </a:stretch>
              </a:blipFill>
              <a:ln w="28575">
                <a:noFill/>
              </a:ln>
            </p:spPr>
            <p:txBody>
              <a:bodyPr/>
              <a:lstStyle/>
              <a:p>
                <a:r>
                  <a:rPr lang="en-GB">
                    <a:noFill/>
                  </a:rPr>
                  <a:t> </a:t>
                </a:r>
              </a:p>
            </p:txBody>
          </p:sp>
        </mc:Fallback>
      </mc:AlternateContent>
      <p:sp>
        <p:nvSpPr>
          <p:cNvPr id="81" name="TextBox 80"/>
          <p:cNvSpPr txBox="1"/>
          <p:nvPr/>
        </p:nvSpPr>
        <p:spPr>
          <a:xfrm>
            <a:off x="179512" y="3212103"/>
            <a:ext cx="8712968" cy="2416046"/>
          </a:xfrm>
          <a:prstGeom prst="rect">
            <a:avLst/>
          </a:prstGeom>
          <a:solidFill>
            <a:schemeClr val="bg1"/>
          </a:solidFill>
          <a:ln w="28575">
            <a:noFill/>
          </a:ln>
        </p:spPr>
        <p:txBody>
          <a:bodyPr wrap="square" rtlCol="0">
            <a:spAutoFit/>
          </a:bodyPr>
          <a:lstStyle/>
          <a:p>
            <a:r>
              <a:rPr lang="en-GB" dirty="0" smtClean="0"/>
              <a:t>When a system satisfies the </a:t>
            </a:r>
            <a:r>
              <a:rPr lang="en-GB" dirty="0" err="1" smtClean="0"/>
              <a:t>additivity</a:t>
            </a:r>
            <a:r>
              <a:rPr lang="en-GB" dirty="0" smtClean="0"/>
              <a:t> and the scaling properties, it is said to be </a:t>
            </a:r>
            <a:r>
              <a:rPr lang="en-GB" b="1" dirty="0" smtClean="0"/>
              <a:t>linear</a:t>
            </a:r>
            <a:r>
              <a:rPr lang="en-GB" dirty="0" smtClean="0"/>
              <a:t>.</a:t>
            </a:r>
          </a:p>
          <a:p>
            <a:pPr algn="just">
              <a:spcBef>
                <a:spcPts val="3000"/>
              </a:spcBef>
            </a:pPr>
            <a:r>
              <a:rPr lang="en-GB" i="1" dirty="0" smtClean="0"/>
              <a:t>Linear</a:t>
            </a:r>
            <a:r>
              <a:rPr lang="en-GB" dirty="0" smtClean="0"/>
              <a:t> and </a:t>
            </a:r>
            <a:r>
              <a:rPr lang="en-GB" i="1" dirty="0" smtClean="0"/>
              <a:t>time-invariant</a:t>
            </a:r>
            <a:r>
              <a:rPr lang="en-GB" dirty="0" smtClean="0"/>
              <a:t> systems are just systems that satisfy these two properties simultaneously. These two properties together allow for the system to be characterized by its impulse response function. If you know the impulse response function of a system you can calculate the output to any input by </a:t>
            </a:r>
            <a:r>
              <a:rPr lang="en-GB" i="1" dirty="0" smtClean="0"/>
              <a:t>convolving</a:t>
            </a:r>
            <a:r>
              <a:rPr lang="en-GB" dirty="0" smtClean="0"/>
              <a:t> your input with the impulse response function. The convolution is just another, more (computationally) practical</a:t>
            </a:r>
            <a:r>
              <a:rPr lang="en-GB" dirty="0"/>
              <a:t>,</a:t>
            </a:r>
            <a:r>
              <a:rPr lang="en-GB" dirty="0" smtClean="0"/>
              <a:t> way of looking at the sum we saw in the previous slide.</a:t>
            </a:r>
            <a:endParaRPr lang="en-GB" dirty="0"/>
          </a:p>
        </p:txBody>
      </p:sp>
      <p:sp>
        <p:nvSpPr>
          <p:cNvPr id="3" name="TextBox 2"/>
          <p:cNvSpPr txBox="1"/>
          <p:nvPr/>
        </p:nvSpPr>
        <p:spPr>
          <a:xfrm>
            <a:off x="179512" y="952165"/>
            <a:ext cx="8784976" cy="646331"/>
          </a:xfrm>
          <a:prstGeom prst="rect">
            <a:avLst/>
          </a:prstGeom>
          <a:noFill/>
        </p:spPr>
        <p:txBody>
          <a:bodyPr wrap="square" rtlCol="0">
            <a:spAutoFit/>
          </a:bodyPr>
          <a:lstStyle/>
          <a:p>
            <a:r>
              <a:rPr lang="en-GB" dirty="0" smtClean="0"/>
              <a:t>The output is actually just the sum of the contributions of the individual sticks at each time point. </a:t>
            </a:r>
            <a:endParaRPr lang="en-GB" dirty="0"/>
          </a:p>
        </p:txBody>
      </p:sp>
    </p:spTree>
    <p:extLst>
      <p:ext uri="{BB962C8B-B14F-4D97-AF65-F5344CB8AC3E}">
        <p14:creationId xmlns:p14="http://schemas.microsoft.com/office/powerpoint/2010/main" val="154510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Convolution and Linear Time Invariant Systems</a:t>
            </a:r>
            <a:endParaRPr lang="en-GB" sz="2400" dirty="0">
              <a:solidFill>
                <a:schemeClr val="bg1"/>
              </a:solidFill>
            </a:endParaRPr>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21605" t="24470" r="18224" b="27104"/>
          <a:stretch/>
        </p:blipFill>
        <p:spPr>
          <a:xfrm>
            <a:off x="2594232" y="2117770"/>
            <a:ext cx="2213361" cy="871672"/>
          </a:xfrm>
          <a:prstGeom prst="rect">
            <a:avLst/>
          </a:prstGeom>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l="21605" t="25098" r="18224" b="28375"/>
          <a:stretch/>
        </p:blipFill>
        <p:spPr>
          <a:xfrm>
            <a:off x="2605740" y="3480501"/>
            <a:ext cx="2213361" cy="837489"/>
          </a:xfrm>
          <a:prstGeom prst="rect">
            <a:avLst/>
          </a:prstGeom>
        </p:spPr>
      </p:pic>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l="21588" t="25416" r="17777" b="29006"/>
          <a:stretch/>
        </p:blipFill>
        <p:spPr>
          <a:xfrm>
            <a:off x="2605740" y="3479527"/>
            <a:ext cx="2230452" cy="820397"/>
          </a:xfrm>
          <a:prstGeom prst="rect">
            <a:avLst/>
          </a:prstGeom>
        </p:spPr>
      </p:pic>
      <p:pic>
        <p:nvPicPr>
          <p:cNvPr id="9" name="Picture 8"/>
          <p:cNvPicPr>
            <a:picLocks noChangeAspect="1"/>
          </p:cNvPicPr>
          <p:nvPr/>
        </p:nvPicPr>
        <p:blipFill rotWithShape="1">
          <a:blip r:embed="rId7" cstate="print">
            <a:extLst>
              <a:ext uri="{28A0092B-C50C-407E-A947-70E740481C1C}">
                <a14:useLocalDpi xmlns:a14="http://schemas.microsoft.com/office/drawing/2010/main" val="0"/>
              </a:ext>
            </a:extLst>
          </a:blip>
          <a:srcRect l="20606" t="25964" r="19920" b="28458"/>
          <a:stretch/>
        </p:blipFill>
        <p:spPr>
          <a:xfrm>
            <a:off x="2583745" y="3485013"/>
            <a:ext cx="2187723" cy="820396"/>
          </a:xfrm>
          <a:prstGeom prst="rect">
            <a:avLst/>
          </a:prstGeom>
        </p:spPr>
      </p:pic>
      <p:pic>
        <p:nvPicPr>
          <p:cNvPr id="10" name="Picture 9"/>
          <p:cNvPicPr>
            <a:picLocks noChangeAspect="1"/>
          </p:cNvPicPr>
          <p:nvPr/>
        </p:nvPicPr>
        <p:blipFill rotWithShape="1">
          <a:blip r:embed="rId8" cstate="print">
            <a:extLst>
              <a:ext uri="{28A0092B-C50C-407E-A947-70E740481C1C}">
                <a14:useLocalDpi xmlns:a14="http://schemas.microsoft.com/office/drawing/2010/main" val="0"/>
              </a:ext>
            </a:extLst>
          </a:blip>
          <a:srcRect l="21325" t="24982" r="17937" b="26592"/>
          <a:stretch/>
        </p:blipFill>
        <p:spPr>
          <a:xfrm>
            <a:off x="2555776" y="3463409"/>
            <a:ext cx="2290272" cy="871671"/>
          </a:xfrm>
          <a:prstGeom prst="rect">
            <a:avLst/>
          </a:prstGeom>
        </p:spPr>
      </p:pic>
      <p:sp>
        <p:nvSpPr>
          <p:cNvPr id="22" name="TextBox 21"/>
          <p:cNvSpPr txBox="1"/>
          <p:nvPr/>
        </p:nvSpPr>
        <p:spPr>
          <a:xfrm>
            <a:off x="323528" y="2387665"/>
            <a:ext cx="855712" cy="369332"/>
          </a:xfrm>
          <a:prstGeom prst="rect">
            <a:avLst/>
          </a:prstGeom>
          <a:noFill/>
        </p:spPr>
        <p:txBody>
          <a:bodyPr wrap="square" rtlCol="0">
            <a:spAutoFit/>
          </a:bodyPr>
          <a:lstStyle/>
          <a:p>
            <a:r>
              <a:rPr lang="en-GB" b="1" dirty="0" smtClean="0">
                <a:solidFill>
                  <a:srgbClr val="872123"/>
                </a:solidFill>
              </a:rPr>
              <a:t>Input</a:t>
            </a:r>
            <a:endParaRPr lang="en-GB" b="1" dirty="0">
              <a:solidFill>
                <a:srgbClr val="872123"/>
              </a:solidFill>
            </a:endParaRPr>
          </a:p>
        </p:txBody>
      </p:sp>
      <p:sp>
        <p:nvSpPr>
          <p:cNvPr id="23" name="TextBox 22"/>
          <p:cNvSpPr txBox="1"/>
          <p:nvPr/>
        </p:nvSpPr>
        <p:spPr>
          <a:xfrm>
            <a:off x="323528" y="3574757"/>
            <a:ext cx="2016224" cy="646331"/>
          </a:xfrm>
          <a:prstGeom prst="rect">
            <a:avLst/>
          </a:prstGeom>
          <a:noFill/>
        </p:spPr>
        <p:txBody>
          <a:bodyPr wrap="square" rtlCol="0">
            <a:spAutoFit/>
          </a:bodyPr>
          <a:lstStyle/>
          <a:p>
            <a:r>
              <a:rPr lang="en-GB" b="1" dirty="0" smtClean="0">
                <a:solidFill>
                  <a:srgbClr val="872123"/>
                </a:solidFill>
              </a:rPr>
              <a:t>Flipped Impulse </a:t>
            </a:r>
          </a:p>
          <a:p>
            <a:r>
              <a:rPr lang="en-GB" b="1" dirty="0" smtClean="0">
                <a:solidFill>
                  <a:srgbClr val="872123"/>
                </a:solidFill>
              </a:rPr>
              <a:t>Response Function</a:t>
            </a:r>
            <a:endParaRPr lang="en-GB" b="1" dirty="0">
              <a:solidFill>
                <a:srgbClr val="872123"/>
              </a:solidFill>
            </a:endParaRPr>
          </a:p>
        </p:txBody>
      </p:sp>
      <p:grpSp>
        <p:nvGrpSpPr>
          <p:cNvPr id="11" name="Group 10"/>
          <p:cNvGrpSpPr/>
          <p:nvPr/>
        </p:nvGrpSpPr>
        <p:grpSpPr>
          <a:xfrm>
            <a:off x="3221962" y="2837850"/>
            <a:ext cx="1731312" cy="303118"/>
            <a:chOff x="3814356" y="2924944"/>
            <a:chExt cx="1731312" cy="303118"/>
          </a:xfrm>
        </p:grpSpPr>
        <p:sp>
          <p:nvSpPr>
            <p:cNvPr id="24" name="TextBox 23"/>
            <p:cNvSpPr txBox="1"/>
            <p:nvPr/>
          </p:nvSpPr>
          <p:spPr>
            <a:xfrm>
              <a:off x="3814356" y="2966452"/>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25" name="TextBox 24"/>
            <p:cNvSpPr txBox="1"/>
            <p:nvPr/>
          </p:nvSpPr>
          <p:spPr>
            <a:xfrm>
              <a:off x="4174396" y="2966452"/>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26" name="TextBox 25"/>
            <p:cNvSpPr txBox="1"/>
            <p:nvPr/>
          </p:nvSpPr>
          <p:spPr>
            <a:xfrm>
              <a:off x="4534436" y="2966452"/>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27" name="TextBox 26"/>
            <p:cNvSpPr txBox="1"/>
            <p:nvPr/>
          </p:nvSpPr>
          <p:spPr>
            <a:xfrm>
              <a:off x="5076056" y="2924944"/>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grpSp>
        <p:nvGrpSpPr>
          <p:cNvPr id="12" name="Group 11"/>
          <p:cNvGrpSpPr/>
          <p:nvPr/>
        </p:nvGrpSpPr>
        <p:grpSpPr>
          <a:xfrm>
            <a:off x="3221962" y="4206002"/>
            <a:ext cx="1731312" cy="303118"/>
            <a:chOff x="3848800" y="3917970"/>
            <a:chExt cx="1731312" cy="303118"/>
          </a:xfrm>
        </p:grpSpPr>
        <p:sp>
          <p:nvSpPr>
            <p:cNvPr id="28" name="TextBox 27"/>
            <p:cNvSpPr txBox="1"/>
            <p:nvPr/>
          </p:nvSpPr>
          <p:spPr>
            <a:xfrm>
              <a:off x="3848800" y="3959478"/>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29" name="TextBox 28"/>
            <p:cNvSpPr txBox="1"/>
            <p:nvPr/>
          </p:nvSpPr>
          <p:spPr>
            <a:xfrm>
              <a:off x="4208840" y="3959478"/>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30" name="TextBox 29"/>
            <p:cNvSpPr txBox="1"/>
            <p:nvPr/>
          </p:nvSpPr>
          <p:spPr>
            <a:xfrm>
              <a:off x="4568880" y="3959478"/>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37" name="TextBox 36"/>
            <p:cNvSpPr txBox="1"/>
            <p:nvPr/>
          </p:nvSpPr>
          <p:spPr>
            <a:xfrm>
              <a:off x="5110500" y="3917970"/>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39" name="TextBox 38"/>
          <p:cNvSpPr txBox="1"/>
          <p:nvPr/>
        </p:nvSpPr>
        <p:spPr>
          <a:xfrm>
            <a:off x="323528" y="4859868"/>
            <a:ext cx="1008112" cy="369332"/>
          </a:xfrm>
          <a:prstGeom prst="rect">
            <a:avLst/>
          </a:prstGeom>
          <a:noFill/>
        </p:spPr>
        <p:txBody>
          <a:bodyPr wrap="square" rtlCol="0">
            <a:spAutoFit/>
          </a:bodyPr>
          <a:lstStyle/>
          <a:p>
            <a:r>
              <a:rPr lang="en-GB" b="1" dirty="0" smtClean="0">
                <a:solidFill>
                  <a:srgbClr val="872123"/>
                </a:solidFill>
              </a:rPr>
              <a:t>Output</a:t>
            </a:r>
            <a:endParaRPr lang="en-GB" b="1" dirty="0">
              <a:solidFill>
                <a:srgbClr val="872123"/>
              </a:solidFill>
            </a:endParaRPr>
          </a:p>
        </p:txBody>
      </p:sp>
      <p:pic>
        <p:nvPicPr>
          <p:cNvPr id="19" name="Picture 18"/>
          <p:cNvPicPr>
            <a:picLocks noChangeAspect="1"/>
          </p:cNvPicPr>
          <p:nvPr/>
        </p:nvPicPr>
        <p:blipFill rotWithShape="1">
          <a:blip r:embed="rId9" cstate="print">
            <a:extLst>
              <a:ext uri="{28A0092B-C50C-407E-A947-70E740481C1C}">
                <a14:useLocalDpi xmlns:a14="http://schemas.microsoft.com/office/drawing/2010/main" val="0"/>
              </a:ext>
            </a:extLst>
          </a:blip>
          <a:srcRect l="21412" t="33551" r="17843" b="23720"/>
          <a:stretch/>
        </p:blipFill>
        <p:spPr>
          <a:xfrm>
            <a:off x="2578115" y="5165073"/>
            <a:ext cx="2234506" cy="769121"/>
          </a:xfrm>
          <a:prstGeom prst="rect">
            <a:avLst/>
          </a:prstGeom>
        </p:spPr>
      </p:pic>
      <p:pic>
        <p:nvPicPr>
          <p:cNvPr id="20" name="Picture 19"/>
          <p:cNvPicPr>
            <a:picLocks noChangeAspect="1"/>
          </p:cNvPicPr>
          <p:nvPr/>
        </p:nvPicPr>
        <p:blipFill rotWithShape="1">
          <a:blip r:embed="rId10" cstate="print">
            <a:extLst>
              <a:ext uri="{28A0092B-C50C-407E-A947-70E740481C1C}">
                <a14:useLocalDpi xmlns:a14="http://schemas.microsoft.com/office/drawing/2010/main" val="0"/>
              </a:ext>
            </a:extLst>
          </a:blip>
          <a:srcRect l="22445" t="19107" r="18453" b="21689"/>
          <a:stretch/>
        </p:blipFill>
        <p:spPr>
          <a:xfrm>
            <a:off x="2613872" y="4916790"/>
            <a:ext cx="2174079" cy="1065664"/>
          </a:xfrm>
          <a:prstGeom prst="rect">
            <a:avLst/>
          </a:prstGeom>
        </p:spPr>
      </p:pic>
      <p:pic>
        <p:nvPicPr>
          <p:cNvPr id="21" name="Picture 20"/>
          <p:cNvPicPr>
            <a:picLocks noChangeAspect="1"/>
          </p:cNvPicPr>
          <p:nvPr/>
        </p:nvPicPr>
        <p:blipFill rotWithShape="1">
          <a:blip r:embed="rId11" cstate="print">
            <a:extLst>
              <a:ext uri="{28A0092B-C50C-407E-A947-70E740481C1C}">
                <a14:useLocalDpi xmlns:a14="http://schemas.microsoft.com/office/drawing/2010/main" val="0"/>
              </a:ext>
            </a:extLst>
          </a:blip>
          <a:srcRect l="22158" t="21033" r="16371" b="22345"/>
          <a:stretch/>
        </p:blipFill>
        <p:spPr>
          <a:xfrm>
            <a:off x="2613872" y="4963261"/>
            <a:ext cx="2261235" cy="1019193"/>
          </a:xfrm>
          <a:prstGeom prst="rect">
            <a:avLst/>
          </a:prstGeom>
        </p:spPr>
      </p:pic>
      <p:grpSp>
        <p:nvGrpSpPr>
          <p:cNvPr id="40" name="Group 39"/>
          <p:cNvGrpSpPr/>
          <p:nvPr/>
        </p:nvGrpSpPr>
        <p:grpSpPr>
          <a:xfrm>
            <a:off x="3239184" y="5862186"/>
            <a:ext cx="1731312" cy="303118"/>
            <a:chOff x="3848800" y="3917970"/>
            <a:chExt cx="1731312" cy="303118"/>
          </a:xfrm>
        </p:grpSpPr>
        <p:sp>
          <p:nvSpPr>
            <p:cNvPr id="41" name="TextBox 40"/>
            <p:cNvSpPr txBox="1"/>
            <p:nvPr/>
          </p:nvSpPr>
          <p:spPr>
            <a:xfrm>
              <a:off x="3848800" y="3959478"/>
              <a:ext cx="253588" cy="261610"/>
            </a:xfrm>
            <a:prstGeom prst="rect">
              <a:avLst/>
            </a:prstGeom>
            <a:noFill/>
          </p:spPr>
          <p:txBody>
            <a:bodyPr wrap="square" rtlCol="0">
              <a:spAutoFit/>
            </a:bodyPr>
            <a:lstStyle/>
            <a:p>
              <a:r>
                <a:rPr lang="en-GB" sz="1100" b="1" dirty="0" smtClean="0">
                  <a:solidFill>
                    <a:srgbClr val="872123"/>
                  </a:solidFill>
                </a:rPr>
                <a:t>0</a:t>
              </a:r>
              <a:endParaRPr lang="en-GB" sz="1100" b="1" dirty="0">
                <a:solidFill>
                  <a:srgbClr val="872123"/>
                </a:solidFill>
              </a:endParaRPr>
            </a:p>
          </p:txBody>
        </p:sp>
        <p:sp>
          <p:nvSpPr>
            <p:cNvPr id="42" name="TextBox 41"/>
            <p:cNvSpPr txBox="1"/>
            <p:nvPr/>
          </p:nvSpPr>
          <p:spPr>
            <a:xfrm>
              <a:off x="4208840" y="3959478"/>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3" name="TextBox 42"/>
            <p:cNvSpPr txBox="1"/>
            <p:nvPr/>
          </p:nvSpPr>
          <p:spPr>
            <a:xfrm>
              <a:off x="4568880" y="3959478"/>
              <a:ext cx="253588" cy="261610"/>
            </a:xfrm>
            <a:prstGeom prst="rect">
              <a:avLst/>
            </a:prstGeom>
            <a:noFill/>
          </p:spPr>
          <p:txBody>
            <a:bodyPr wrap="square" rtlCol="0">
              <a:spAutoFit/>
            </a:bodyPr>
            <a:lstStyle/>
            <a:p>
              <a:r>
                <a:rPr lang="en-GB" sz="1100" b="1" dirty="0" smtClean="0">
                  <a:solidFill>
                    <a:srgbClr val="872123"/>
                  </a:solidFill>
                </a:rPr>
                <a:t>2</a:t>
              </a:r>
              <a:endParaRPr lang="en-GB" sz="1100" b="1" dirty="0">
                <a:solidFill>
                  <a:srgbClr val="872123"/>
                </a:solidFill>
              </a:endParaRPr>
            </a:p>
          </p:txBody>
        </p:sp>
        <p:sp>
          <p:nvSpPr>
            <p:cNvPr id="44" name="TextBox 43"/>
            <p:cNvSpPr txBox="1"/>
            <p:nvPr/>
          </p:nvSpPr>
          <p:spPr>
            <a:xfrm>
              <a:off x="5110500" y="3917970"/>
              <a:ext cx="469612" cy="261610"/>
            </a:xfrm>
            <a:prstGeom prst="rect">
              <a:avLst/>
            </a:prstGeom>
            <a:noFill/>
          </p:spPr>
          <p:txBody>
            <a:bodyPr wrap="square" rtlCol="0">
              <a:spAutoFit/>
            </a:bodyPr>
            <a:lstStyle/>
            <a:p>
              <a:r>
                <a:rPr lang="en-GB" sz="1100" b="1" dirty="0" smtClean="0">
                  <a:solidFill>
                    <a:srgbClr val="872123"/>
                  </a:solidFill>
                </a:rPr>
                <a:t>time</a:t>
              </a:r>
              <a:endParaRPr lang="en-GB" sz="1100" b="1" dirty="0">
                <a:solidFill>
                  <a:srgbClr val="872123"/>
                </a:solidFill>
              </a:endParaRPr>
            </a:p>
          </p:txBody>
        </p:sp>
      </p:grpSp>
      <p:sp>
        <p:nvSpPr>
          <p:cNvPr id="45" name="TextBox 44"/>
          <p:cNvSpPr txBox="1"/>
          <p:nvPr/>
        </p:nvSpPr>
        <p:spPr>
          <a:xfrm>
            <a:off x="3492772" y="3140968"/>
            <a:ext cx="251717" cy="369332"/>
          </a:xfrm>
          <a:prstGeom prst="rect">
            <a:avLst/>
          </a:prstGeom>
          <a:noFill/>
        </p:spPr>
        <p:txBody>
          <a:bodyPr wrap="square" rtlCol="0">
            <a:spAutoFit/>
          </a:bodyPr>
          <a:lstStyle/>
          <a:p>
            <a:r>
              <a:rPr lang="en-GB" dirty="0" smtClean="0"/>
              <a:t>+</a:t>
            </a:r>
            <a:endParaRPr lang="en-GB" dirty="0"/>
          </a:p>
        </p:txBody>
      </p:sp>
      <p:sp>
        <p:nvSpPr>
          <p:cNvPr id="46" name="TextBox 45"/>
          <p:cNvSpPr txBox="1"/>
          <p:nvPr/>
        </p:nvSpPr>
        <p:spPr>
          <a:xfrm>
            <a:off x="3494643" y="4499828"/>
            <a:ext cx="251717" cy="369332"/>
          </a:xfrm>
          <a:prstGeom prst="rect">
            <a:avLst/>
          </a:prstGeom>
          <a:noFill/>
        </p:spPr>
        <p:txBody>
          <a:bodyPr wrap="square" rtlCol="0">
            <a:spAutoFit/>
          </a:bodyPr>
          <a:lstStyle/>
          <a:p>
            <a:r>
              <a:rPr lang="en-GB" dirty="0" smtClean="0"/>
              <a:t>=</a:t>
            </a:r>
            <a:endParaRPr lang="en-GB" dirty="0"/>
          </a:p>
        </p:txBody>
      </p:sp>
      <p:sp>
        <p:nvSpPr>
          <p:cNvPr id="47" name="TextBox 46"/>
          <p:cNvSpPr txBox="1"/>
          <p:nvPr/>
        </p:nvSpPr>
        <p:spPr>
          <a:xfrm>
            <a:off x="3314312" y="197375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8" name="TextBox 47"/>
          <p:cNvSpPr txBox="1"/>
          <p:nvPr/>
        </p:nvSpPr>
        <p:spPr>
          <a:xfrm>
            <a:off x="3636788" y="1973754"/>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49" name="TextBox 48"/>
          <p:cNvSpPr txBox="1"/>
          <p:nvPr/>
        </p:nvSpPr>
        <p:spPr>
          <a:xfrm>
            <a:off x="3276748" y="5111606"/>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0" name="TextBox 49"/>
          <p:cNvSpPr txBox="1"/>
          <p:nvPr/>
        </p:nvSpPr>
        <p:spPr>
          <a:xfrm>
            <a:off x="3660924" y="4869160"/>
            <a:ext cx="373468" cy="261610"/>
          </a:xfrm>
          <a:prstGeom prst="rect">
            <a:avLst/>
          </a:prstGeom>
          <a:noFill/>
        </p:spPr>
        <p:txBody>
          <a:bodyPr wrap="square" rtlCol="0">
            <a:spAutoFit/>
          </a:bodyPr>
          <a:lstStyle/>
          <a:p>
            <a:r>
              <a:rPr lang="en-GB" sz="1100" b="1" dirty="0" smtClean="0">
                <a:solidFill>
                  <a:srgbClr val="872123"/>
                </a:solidFill>
              </a:rPr>
              <a:t>1.5</a:t>
            </a:r>
            <a:endParaRPr lang="en-GB" sz="1100" b="1" dirty="0">
              <a:solidFill>
                <a:srgbClr val="872123"/>
              </a:solidFill>
            </a:endParaRPr>
          </a:p>
        </p:txBody>
      </p:sp>
      <p:sp>
        <p:nvSpPr>
          <p:cNvPr id="51" name="TextBox 50"/>
          <p:cNvSpPr txBox="1"/>
          <p:nvPr/>
        </p:nvSpPr>
        <p:spPr>
          <a:xfrm>
            <a:off x="4020964" y="5399638"/>
            <a:ext cx="373468"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sp>
        <p:nvSpPr>
          <p:cNvPr id="52" name="TextBox 51"/>
          <p:cNvSpPr txBox="1"/>
          <p:nvPr/>
        </p:nvSpPr>
        <p:spPr>
          <a:xfrm>
            <a:off x="3314312" y="3429000"/>
            <a:ext cx="253588" cy="261610"/>
          </a:xfrm>
          <a:prstGeom prst="rect">
            <a:avLst/>
          </a:prstGeom>
          <a:noFill/>
        </p:spPr>
        <p:txBody>
          <a:bodyPr wrap="square" rtlCol="0">
            <a:spAutoFit/>
          </a:bodyPr>
          <a:lstStyle/>
          <a:p>
            <a:r>
              <a:rPr lang="en-GB" sz="1100" b="1" dirty="0" smtClean="0">
                <a:solidFill>
                  <a:srgbClr val="872123"/>
                </a:solidFill>
              </a:rPr>
              <a:t>1</a:t>
            </a:r>
            <a:endParaRPr lang="en-GB" sz="1100" b="1" dirty="0">
              <a:solidFill>
                <a:srgbClr val="872123"/>
              </a:solidFill>
            </a:endParaRPr>
          </a:p>
        </p:txBody>
      </p:sp>
      <p:sp>
        <p:nvSpPr>
          <p:cNvPr id="53" name="TextBox 52"/>
          <p:cNvSpPr txBox="1"/>
          <p:nvPr/>
        </p:nvSpPr>
        <p:spPr>
          <a:xfrm>
            <a:off x="2940844" y="3717032"/>
            <a:ext cx="373468" cy="261610"/>
          </a:xfrm>
          <a:prstGeom prst="rect">
            <a:avLst/>
          </a:prstGeom>
          <a:noFill/>
        </p:spPr>
        <p:txBody>
          <a:bodyPr wrap="square" rtlCol="0">
            <a:spAutoFit/>
          </a:bodyPr>
          <a:lstStyle/>
          <a:p>
            <a:r>
              <a:rPr lang="en-GB" sz="1100" b="1" dirty="0" smtClean="0">
                <a:solidFill>
                  <a:srgbClr val="872123"/>
                </a:solidFill>
              </a:rPr>
              <a:t>0.5</a:t>
            </a:r>
            <a:endParaRPr lang="en-GB" sz="1100" b="1" dirty="0">
              <a:solidFill>
                <a:srgbClr val="872123"/>
              </a:solidFill>
            </a:endParaRPr>
          </a:p>
        </p:txBody>
      </p:sp>
      <p:sp>
        <p:nvSpPr>
          <p:cNvPr id="54" name="Rectangle 53"/>
          <p:cNvSpPr/>
          <p:nvPr/>
        </p:nvSpPr>
        <p:spPr>
          <a:xfrm>
            <a:off x="3348756" y="3485013"/>
            <a:ext cx="233246" cy="1600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2988716" y="3739234"/>
            <a:ext cx="233246" cy="1600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59"/>
          <p:cNvSpPr txBox="1"/>
          <p:nvPr/>
        </p:nvSpPr>
        <p:spPr>
          <a:xfrm>
            <a:off x="6228184" y="5249520"/>
            <a:ext cx="2483768" cy="830997"/>
          </a:xfrm>
          <a:prstGeom prst="rect">
            <a:avLst/>
          </a:prstGeom>
          <a:noFill/>
        </p:spPr>
        <p:txBody>
          <a:bodyPr wrap="square" rtlCol="0">
            <a:spAutoFit/>
          </a:bodyPr>
          <a:lstStyle/>
          <a:p>
            <a:r>
              <a:rPr lang="en-GB" sz="1600" dirty="0" smtClean="0"/>
              <a:t>A LTI is completely characterized by its </a:t>
            </a:r>
          </a:p>
          <a:p>
            <a:r>
              <a:rPr lang="en-GB" sz="1600" dirty="0" smtClean="0"/>
              <a:t>impulse response function!</a:t>
            </a:r>
            <a:endParaRPr lang="en-GB" sz="1600" dirty="0"/>
          </a:p>
        </p:txBody>
      </p:sp>
      <p:sp>
        <p:nvSpPr>
          <p:cNvPr id="59" name="TextBox 58"/>
          <p:cNvSpPr txBox="1"/>
          <p:nvPr/>
        </p:nvSpPr>
        <p:spPr>
          <a:xfrm>
            <a:off x="87670" y="980728"/>
            <a:ext cx="8984322" cy="646331"/>
          </a:xfrm>
          <a:prstGeom prst="rect">
            <a:avLst/>
          </a:prstGeom>
          <a:solidFill>
            <a:schemeClr val="bg1"/>
          </a:solidFill>
          <a:ln w="28575">
            <a:noFill/>
          </a:ln>
        </p:spPr>
        <p:txBody>
          <a:bodyPr wrap="square" rtlCol="0">
            <a:spAutoFit/>
          </a:bodyPr>
          <a:lstStyle/>
          <a:p>
            <a:r>
              <a:rPr lang="en-GB" dirty="0" smtClean="0"/>
              <a:t>Indeed, looking at the individual responses and then adding them is equivalent to convolution.</a:t>
            </a:r>
          </a:p>
          <a:p>
            <a:r>
              <a:rPr lang="en-GB" dirty="0" smtClean="0"/>
              <a:t>The convolution can be visually thought of as follows.</a:t>
            </a:r>
          </a:p>
        </p:txBody>
      </p:sp>
      <p:sp>
        <p:nvSpPr>
          <p:cNvPr id="2" name="TextBox 1"/>
          <p:cNvSpPr txBox="1"/>
          <p:nvPr/>
        </p:nvSpPr>
        <p:spPr>
          <a:xfrm>
            <a:off x="5935224" y="2045325"/>
            <a:ext cx="2700300" cy="923330"/>
          </a:xfrm>
          <a:prstGeom prst="rect">
            <a:avLst/>
          </a:prstGeom>
          <a:noFill/>
        </p:spPr>
        <p:txBody>
          <a:bodyPr wrap="square" rtlCol="0">
            <a:spAutoFit/>
          </a:bodyPr>
          <a:lstStyle/>
          <a:p>
            <a:r>
              <a:rPr lang="en-GB" dirty="0" smtClean="0"/>
              <a:t>At time point zero only the first impulse contributes to the output</a:t>
            </a:r>
            <a:endParaRPr lang="en-GB" dirty="0"/>
          </a:p>
        </p:txBody>
      </p:sp>
      <p:sp>
        <p:nvSpPr>
          <p:cNvPr id="3" name="Oval 2"/>
          <p:cNvSpPr/>
          <p:nvPr/>
        </p:nvSpPr>
        <p:spPr>
          <a:xfrm>
            <a:off x="3530336" y="3212976"/>
            <a:ext cx="233246" cy="256674"/>
          </a:xfrm>
          <a:prstGeom prst="ellipse">
            <a:avLst/>
          </a:prstGeom>
          <a:no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683568" y="3209201"/>
            <a:ext cx="2956520" cy="261610"/>
          </a:xfrm>
          <a:prstGeom prst="rect">
            <a:avLst/>
          </a:prstGeom>
          <a:noFill/>
        </p:spPr>
        <p:txBody>
          <a:bodyPr wrap="square" rtlCol="0">
            <a:spAutoFit/>
          </a:bodyPr>
          <a:lstStyle/>
          <a:p>
            <a:r>
              <a:rPr lang="en-GB" sz="1100" dirty="0" smtClean="0"/>
              <a:t>multiply overlapping entries and add the results</a:t>
            </a:r>
            <a:endParaRPr lang="en-GB" sz="1100" dirty="0"/>
          </a:p>
        </p:txBody>
      </p:sp>
      <p:grpSp>
        <p:nvGrpSpPr>
          <p:cNvPr id="15" name="Group 14"/>
          <p:cNvGrpSpPr/>
          <p:nvPr/>
        </p:nvGrpSpPr>
        <p:grpSpPr>
          <a:xfrm>
            <a:off x="5860841" y="1972431"/>
            <a:ext cx="2988332" cy="1925491"/>
            <a:chOff x="5832140" y="1973754"/>
            <a:chExt cx="2988332" cy="1925491"/>
          </a:xfrm>
        </p:grpSpPr>
        <p:sp>
          <p:nvSpPr>
            <p:cNvPr id="14" name="Rectangle 13"/>
            <p:cNvSpPr/>
            <p:nvPr/>
          </p:nvSpPr>
          <p:spPr>
            <a:xfrm>
              <a:off x="5832140" y="1973754"/>
              <a:ext cx="2988332" cy="1925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p:cNvSpPr txBox="1"/>
            <p:nvPr/>
          </p:nvSpPr>
          <p:spPr>
            <a:xfrm>
              <a:off x="5940152" y="2060848"/>
              <a:ext cx="2700300" cy="1754326"/>
            </a:xfrm>
            <a:prstGeom prst="rect">
              <a:avLst/>
            </a:prstGeom>
            <a:solidFill>
              <a:schemeClr val="bg1"/>
            </a:solidFill>
          </p:spPr>
          <p:txBody>
            <a:bodyPr wrap="square" rtlCol="0">
              <a:spAutoFit/>
            </a:bodyPr>
            <a:lstStyle/>
            <a:p>
              <a:pPr algn="just"/>
              <a:r>
                <a:rPr lang="en-GB" dirty="0" smtClean="0"/>
                <a:t>At time point one the first impulse contributes with 0.5 while the second impulse has just started to kick in and contributes with 1 to the output</a:t>
              </a:r>
              <a:endParaRPr lang="en-GB" dirty="0"/>
            </a:p>
          </p:txBody>
        </p:sp>
      </p:grpSp>
      <p:grpSp>
        <p:nvGrpSpPr>
          <p:cNvPr id="18" name="Group 17"/>
          <p:cNvGrpSpPr/>
          <p:nvPr/>
        </p:nvGrpSpPr>
        <p:grpSpPr>
          <a:xfrm>
            <a:off x="5688124" y="1844824"/>
            <a:ext cx="2988332" cy="2044901"/>
            <a:chOff x="5724128" y="1844824"/>
            <a:chExt cx="2988332" cy="2044901"/>
          </a:xfrm>
        </p:grpSpPr>
        <p:sp>
          <p:nvSpPr>
            <p:cNvPr id="16" name="Rectangle 15"/>
            <p:cNvSpPr/>
            <p:nvPr/>
          </p:nvSpPr>
          <p:spPr>
            <a:xfrm>
              <a:off x="5724128" y="1844824"/>
              <a:ext cx="2988332" cy="20449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TextBox 61"/>
            <p:cNvSpPr txBox="1"/>
            <p:nvPr/>
          </p:nvSpPr>
          <p:spPr>
            <a:xfrm>
              <a:off x="6004804" y="2059200"/>
              <a:ext cx="2700300" cy="1477328"/>
            </a:xfrm>
            <a:prstGeom prst="rect">
              <a:avLst/>
            </a:prstGeom>
            <a:solidFill>
              <a:schemeClr val="bg1"/>
            </a:solidFill>
          </p:spPr>
          <p:txBody>
            <a:bodyPr wrap="square" rtlCol="0">
              <a:spAutoFit/>
            </a:bodyPr>
            <a:lstStyle/>
            <a:p>
              <a:pPr algn="just"/>
              <a:r>
                <a:rPr lang="en-GB" dirty="0" smtClean="0"/>
                <a:t>At time point two the first impulse is already quiet while the second impulse contributes with 0.5 to the output</a:t>
              </a:r>
              <a:endParaRPr lang="en-GB" dirty="0"/>
            </a:p>
          </p:txBody>
        </p:sp>
      </p:grpSp>
      <p:grpSp>
        <p:nvGrpSpPr>
          <p:cNvPr id="33" name="Group 32"/>
          <p:cNvGrpSpPr/>
          <p:nvPr/>
        </p:nvGrpSpPr>
        <p:grpSpPr>
          <a:xfrm>
            <a:off x="5724128" y="1665152"/>
            <a:ext cx="3312368" cy="2234093"/>
            <a:chOff x="5580112" y="1700808"/>
            <a:chExt cx="3312368" cy="2234093"/>
          </a:xfrm>
        </p:grpSpPr>
        <p:sp>
          <p:nvSpPr>
            <p:cNvPr id="32" name="Rectangle 31"/>
            <p:cNvSpPr/>
            <p:nvPr/>
          </p:nvSpPr>
          <p:spPr>
            <a:xfrm>
              <a:off x="5580112" y="1700808"/>
              <a:ext cx="3312368" cy="22340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p:cNvSpPr txBox="1"/>
            <p:nvPr/>
          </p:nvSpPr>
          <p:spPr>
            <a:xfrm>
              <a:off x="5824784" y="2095688"/>
              <a:ext cx="2700300" cy="369332"/>
            </a:xfrm>
            <a:prstGeom prst="rect">
              <a:avLst/>
            </a:prstGeom>
            <a:solidFill>
              <a:schemeClr val="bg1"/>
            </a:solidFill>
          </p:spPr>
          <p:txBody>
            <a:bodyPr wrap="square" rtlCol="0">
              <a:spAutoFit/>
            </a:bodyPr>
            <a:lstStyle/>
            <a:p>
              <a:pPr algn="just"/>
              <a:r>
                <a:rPr lang="en-GB" dirty="0" smtClean="0"/>
                <a:t>After that all is quiet.</a:t>
              </a:r>
              <a:endParaRPr lang="en-GB" dirty="0"/>
            </a:p>
          </p:txBody>
        </p:sp>
      </p:grpSp>
      <p:grpSp>
        <p:nvGrpSpPr>
          <p:cNvPr id="58" name="Group 57"/>
          <p:cNvGrpSpPr/>
          <p:nvPr/>
        </p:nvGrpSpPr>
        <p:grpSpPr>
          <a:xfrm>
            <a:off x="6263680" y="3685803"/>
            <a:ext cx="2339752" cy="1199758"/>
            <a:chOff x="6732240" y="3717032"/>
            <a:chExt cx="2339752" cy="1199758"/>
          </a:xfrm>
        </p:grpSpPr>
        <p:sp>
          <p:nvSpPr>
            <p:cNvPr id="57" name="Rectangle 56"/>
            <p:cNvSpPr/>
            <p:nvPr/>
          </p:nvSpPr>
          <p:spPr>
            <a:xfrm>
              <a:off x="6732240" y="3717032"/>
              <a:ext cx="2339752" cy="1199758"/>
            </a:xfrm>
            <a:prstGeom prst="rect">
              <a:avLst/>
            </a:prstGeom>
            <a:solidFill>
              <a:schemeClr val="bg1"/>
            </a:solidFill>
            <a:ln w="28575">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56" name="Object 55"/>
            <p:cNvGraphicFramePr>
              <a:graphicFrameLocks noChangeAspect="1"/>
            </p:cNvGraphicFramePr>
            <p:nvPr>
              <p:extLst>
                <p:ext uri="{D42A27DB-BD31-4B8C-83A1-F6EECF244321}">
                  <p14:modId xmlns:p14="http://schemas.microsoft.com/office/powerpoint/2010/main" val="3099192340"/>
                </p:ext>
              </p:extLst>
            </p:nvPr>
          </p:nvGraphicFramePr>
          <p:xfrm>
            <a:off x="6876256" y="4211361"/>
            <a:ext cx="2123728" cy="657799"/>
          </p:xfrm>
          <a:graphic>
            <a:graphicData uri="http://schemas.openxmlformats.org/presentationml/2006/ole">
              <mc:AlternateContent xmlns:mc="http://schemas.openxmlformats.org/markup-compatibility/2006">
                <mc:Choice xmlns:v="urn:schemas-microsoft-com:vml" Requires="v">
                  <p:oleObj spid="_x0000_s15660" name="Equation" r:id="rId12" imgW="1372680" imgH="374040" progId="Equation.3">
                    <p:embed/>
                  </p:oleObj>
                </mc:Choice>
                <mc:Fallback>
                  <p:oleObj name="Equation" r:id="rId12" imgW="1372680" imgH="374040" progId="Equation.3">
                    <p:embed/>
                    <p:pic>
                      <p:nvPicPr>
                        <p:cNvPr id="0"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76256" y="4211361"/>
                          <a:ext cx="2123728" cy="657799"/>
                        </a:xfrm>
                        <a:prstGeom prst="rect">
                          <a:avLst/>
                        </a:prstGeom>
                        <a:solidFill>
                          <a:srgbClr val="FFFFFF"/>
                        </a:solidFill>
                        <a:ln>
                          <a:noFill/>
                        </a:ln>
                        <a:effectLst/>
                      </p:spPr>
                    </p:pic>
                  </p:oleObj>
                </mc:Fallback>
              </mc:AlternateContent>
            </a:graphicData>
          </a:graphic>
        </p:graphicFrame>
        <p:pic>
          <p:nvPicPr>
            <p:cNvPr id="15364"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97334" y="3765829"/>
              <a:ext cx="1881572" cy="432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8" name="Right Arrow 37"/>
          <p:cNvSpPr/>
          <p:nvPr/>
        </p:nvSpPr>
        <p:spPr>
          <a:xfrm>
            <a:off x="5580112" y="3275692"/>
            <a:ext cx="504056" cy="369332"/>
          </a:xfrm>
          <a:prstGeom prst="rightArrow">
            <a:avLst/>
          </a:prstGeom>
          <a:solidFill>
            <a:schemeClr val="accent2">
              <a:lumMod val="75000"/>
            </a:schemeClr>
          </a:solid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6263680" y="3284984"/>
            <a:ext cx="1800200" cy="369332"/>
          </a:xfrm>
          <a:prstGeom prst="rect">
            <a:avLst/>
          </a:prstGeom>
          <a:noFill/>
        </p:spPr>
        <p:txBody>
          <a:bodyPr wrap="square" rtlCol="0">
            <a:spAutoFit/>
          </a:bodyPr>
          <a:lstStyle/>
          <a:p>
            <a:r>
              <a:rPr lang="en-GB" b="1" dirty="0" smtClean="0"/>
              <a:t>CONVOLUTION</a:t>
            </a:r>
            <a:endParaRPr lang="en-GB" b="1" dirty="0"/>
          </a:p>
        </p:txBody>
      </p:sp>
    </p:spTree>
    <p:extLst>
      <p:ext uri="{BB962C8B-B14F-4D97-AF65-F5344CB8AC3E}">
        <p14:creationId xmlns:p14="http://schemas.microsoft.com/office/powerpoint/2010/main" val="219464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9" grpId="0"/>
      <p:bldP spid="50" grpId="0"/>
      <p:bldP spid="51" grpId="0"/>
      <p:bldP spid="52" grpId="0"/>
      <p:bldP spid="53" grpId="0"/>
      <p:bldP spid="54" grpId="0" animBg="1"/>
      <p:bldP spid="55" grpId="0" animBg="1"/>
      <p:bldP spid="60" grpId="0"/>
      <p:bldP spid="2" grpId="0"/>
      <p:bldP spid="3" grpId="0" animBg="1"/>
      <p:bldP spid="6" grpId="0"/>
      <p:bldP spid="38" grpId="0" animBg="1"/>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LTIs &amp; SPM?</a:t>
            </a:r>
            <a:endParaRPr lang="en-GB" sz="2400" dirty="0">
              <a:solidFill>
                <a:schemeClr val="bg1"/>
              </a:solidFill>
            </a:endParaRPr>
          </a:p>
        </p:txBody>
      </p:sp>
      <p:sp>
        <p:nvSpPr>
          <p:cNvPr id="5" name="TextBox 4"/>
          <p:cNvSpPr txBox="1"/>
          <p:nvPr/>
        </p:nvSpPr>
        <p:spPr>
          <a:xfrm>
            <a:off x="251520" y="4365104"/>
            <a:ext cx="5400600" cy="369332"/>
          </a:xfrm>
          <a:prstGeom prst="rect">
            <a:avLst/>
          </a:prstGeom>
          <a:noFill/>
        </p:spPr>
        <p:txBody>
          <a:bodyPr wrap="square" rtlCol="0">
            <a:spAutoFit/>
          </a:bodyPr>
          <a:lstStyle/>
          <a:p>
            <a:r>
              <a:rPr lang="en-GB" b="1" dirty="0" smtClean="0"/>
              <a:t>What is the impulse response function of the brain?</a:t>
            </a:r>
            <a:endParaRPr lang="en-GB" b="1" dirty="0"/>
          </a:p>
        </p:txBody>
      </p:sp>
      <p:grpSp>
        <p:nvGrpSpPr>
          <p:cNvPr id="46" name="Group 45"/>
          <p:cNvGrpSpPr/>
          <p:nvPr/>
        </p:nvGrpSpPr>
        <p:grpSpPr>
          <a:xfrm>
            <a:off x="6293815" y="4269094"/>
            <a:ext cx="2498697" cy="2304256"/>
            <a:chOff x="5961735" y="3645024"/>
            <a:chExt cx="2786730" cy="3024336"/>
          </a:xfrm>
        </p:grpSpPr>
        <p:pic>
          <p:nvPicPr>
            <p:cNvPr id="39" name="Picture 31" descr="hr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1720" y="4244429"/>
              <a:ext cx="2274711" cy="192087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961735" y="3645024"/>
              <a:ext cx="2232000" cy="686726"/>
            </a:xfrm>
            <a:prstGeom prst="rect">
              <a:avLst/>
            </a:prstGeom>
            <a:noFill/>
          </p:spPr>
          <p:txBody>
            <a:bodyPr wrap="square" rtlCol="0">
              <a:spAutoFit/>
            </a:bodyPr>
            <a:lstStyle/>
            <a:p>
              <a:pPr algn="ctr"/>
              <a:r>
                <a:rPr lang="en-GB" sz="1400" b="1" dirty="0" smtClean="0"/>
                <a:t>Haemodynamic Response Function</a:t>
              </a:r>
              <a:endParaRPr lang="en-GB" sz="1400" b="1" dirty="0"/>
            </a:p>
          </p:txBody>
        </p:sp>
        <p:cxnSp>
          <p:nvCxnSpPr>
            <p:cNvPr id="17" name="Straight Arrow Connector 16"/>
            <p:cNvCxnSpPr/>
            <p:nvPr/>
          </p:nvCxnSpPr>
          <p:spPr>
            <a:xfrm flipH="1" flipV="1">
              <a:off x="6660232" y="4509120"/>
              <a:ext cx="216024" cy="1440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804248" y="4521890"/>
              <a:ext cx="648072" cy="338554"/>
            </a:xfrm>
            <a:prstGeom prst="rect">
              <a:avLst/>
            </a:prstGeom>
            <a:noFill/>
          </p:spPr>
          <p:txBody>
            <a:bodyPr wrap="square" rtlCol="0">
              <a:spAutoFit/>
            </a:bodyPr>
            <a:lstStyle/>
            <a:p>
              <a:r>
                <a:rPr lang="en-GB" sz="1600" dirty="0" smtClean="0"/>
                <a:t>Peak</a:t>
              </a:r>
              <a:endParaRPr lang="en-GB" sz="1600" dirty="0"/>
            </a:p>
          </p:txBody>
        </p:sp>
        <p:sp>
          <p:nvSpPr>
            <p:cNvPr id="41" name="TextBox 40"/>
            <p:cNvSpPr txBox="1"/>
            <p:nvPr/>
          </p:nvSpPr>
          <p:spPr>
            <a:xfrm>
              <a:off x="7308304" y="5200544"/>
              <a:ext cx="1440161" cy="338554"/>
            </a:xfrm>
            <a:prstGeom prst="rect">
              <a:avLst/>
            </a:prstGeom>
            <a:noFill/>
          </p:spPr>
          <p:txBody>
            <a:bodyPr wrap="square" rtlCol="0">
              <a:spAutoFit/>
            </a:bodyPr>
            <a:lstStyle/>
            <a:p>
              <a:r>
                <a:rPr lang="en-GB" sz="1600" dirty="0" smtClean="0"/>
                <a:t>Undershoot</a:t>
              </a:r>
              <a:endParaRPr lang="en-GB" sz="1600" dirty="0"/>
            </a:p>
          </p:txBody>
        </p:sp>
        <p:cxnSp>
          <p:nvCxnSpPr>
            <p:cNvPr id="32" name="Straight Arrow Connector 31"/>
            <p:cNvCxnSpPr/>
            <p:nvPr/>
          </p:nvCxnSpPr>
          <p:spPr>
            <a:xfrm flipH="1">
              <a:off x="7236296" y="5369821"/>
              <a:ext cx="72008" cy="3634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228184" y="6330806"/>
              <a:ext cx="1800200" cy="338554"/>
            </a:xfrm>
            <a:prstGeom prst="rect">
              <a:avLst/>
            </a:prstGeom>
            <a:noFill/>
          </p:spPr>
          <p:txBody>
            <a:bodyPr wrap="square" rtlCol="0">
              <a:spAutoFit/>
            </a:bodyPr>
            <a:lstStyle/>
            <a:p>
              <a:r>
                <a:rPr lang="en-GB" sz="1600" dirty="0" smtClean="0"/>
                <a:t>Stimulus Onset</a:t>
              </a:r>
              <a:endParaRPr lang="en-GB" sz="1600" dirty="0"/>
            </a:p>
          </p:txBody>
        </p:sp>
        <p:cxnSp>
          <p:nvCxnSpPr>
            <p:cNvPr id="45" name="Straight Arrow Connector 44"/>
            <p:cNvCxnSpPr/>
            <p:nvPr/>
          </p:nvCxnSpPr>
          <p:spPr>
            <a:xfrm flipV="1">
              <a:off x="6300192" y="6114782"/>
              <a:ext cx="0" cy="26654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7" name="TextBox 46"/>
          <p:cNvSpPr txBox="1"/>
          <p:nvPr/>
        </p:nvSpPr>
        <p:spPr>
          <a:xfrm>
            <a:off x="300918" y="4869160"/>
            <a:ext cx="5063170" cy="923330"/>
          </a:xfrm>
          <a:prstGeom prst="rect">
            <a:avLst/>
          </a:prstGeom>
          <a:noFill/>
        </p:spPr>
        <p:txBody>
          <a:bodyPr wrap="square" rtlCol="0">
            <a:spAutoFit/>
          </a:bodyPr>
          <a:lstStyle/>
          <a:p>
            <a:pPr algn="just"/>
            <a:r>
              <a:rPr lang="en-GB" dirty="0">
                <a:latin typeface="+mj-lt"/>
              </a:rPr>
              <a:t>The canonical HRF is a “typical” BOLD impulse response </a:t>
            </a:r>
            <a:r>
              <a:rPr lang="en-GB" dirty="0" smtClean="0">
                <a:latin typeface="+mj-lt"/>
              </a:rPr>
              <a:t>function and is characterised by (the subtraction of) </a:t>
            </a:r>
            <a:r>
              <a:rPr lang="en-GB" dirty="0">
                <a:latin typeface="+mj-lt"/>
              </a:rPr>
              <a:t>two gamma functions</a:t>
            </a:r>
            <a:r>
              <a:rPr lang="en-GB" dirty="0" smtClean="0">
                <a:latin typeface="+mj-lt"/>
              </a:rPr>
              <a:t>.</a:t>
            </a:r>
            <a:endParaRPr lang="en-GB" dirty="0">
              <a:latin typeface="+mj-lt"/>
            </a:endParaRPr>
          </a:p>
        </p:txBody>
      </p:sp>
      <p:grpSp>
        <p:nvGrpSpPr>
          <p:cNvPr id="3" name="Group 2"/>
          <p:cNvGrpSpPr/>
          <p:nvPr/>
        </p:nvGrpSpPr>
        <p:grpSpPr>
          <a:xfrm>
            <a:off x="2735796" y="1340768"/>
            <a:ext cx="3672408" cy="1656184"/>
            <a:chOff x="2735796" y="1556792"/>
            <a:chExt cx="3672408" cy="1656184"/>
          </a:xfrm>
        </p:grpSpPr>
        <p:pic>
          <p:nvPicPr>
            <p:cNvPr id="13314" name="Picture 2" descr="http://www.wbc.co.uk/13777_zoom-medium-textured-hamper-box-blac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1960" y="1628800"/>
              <a:ext cx="648072" cy="64807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103948" y="1556792"/>
              <a:ext cx="864096" cy="7553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388" name="Picture 4" descr="http://blogs.menshealth.com/married-life/files/2010/08/142-405_Brain_1WEB.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5896" y="2079558"/>
              <a:ext cx="1678794" cy="113341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103948" y="2312123"/>
              <a:ext cx="864096" cy="576064"/>
            </a:xfrm>
            <a:prstGeom prst="rect">
              <a:avLst/>
            </a:prstGeom>
            <a:solidFill>
              <a:schemeClr val="bg1">
                <a:lumMod val="95000"/>
              </a:schemeClr>
            </a:solid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p:nvPr/>
          </p:nvCxnSpPr>
          <p:spPr>
            <a:xfrm>
              <a:off x="3095836" y="2600155"/>
              <a:ext cx="864096" cy="0"/>
            </a:xfrm>
            <a:prstGeom prst="straightConnector1">
              <a:avLst/>
            </a:prstGeom>
            <a:ln w="28575">
              <a:solidFill>
                <a:srgbClr val="872123"/>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112060" y="2600155"/>
              <a:ext cx="864096" cy="0"/>
            </a:xfrm>
            <a:prstGeom prst="straightConnector1">
              <a:avLst/>
            </a:prstGeom>
            <a:ln w="28575">
              <a:solidFill>
                <a:srgbClr val="872123"/>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03948" y="2384131"/>
              <a:ext cx="864096" cy="369332"/>
            </a:xfrm>
            <a:prstGeom prst="rect">
              <a:avLst/>
            </a:prstGeom>
            <a:noFill/>
          </p:spPr>
          <p:txBody>
            <a:bodyPr wrap="square" rtlCol="0">
              <a:spAutoFit/>
            </a:bodyPr>
            <a:lstStyle/>
            <a:p>
              <a:r>
                <a:rPr lang="en-GB" b="1" dirty="0" smtClean="0">
                  <a:solidFill>
                    <a:srgbClr val="872123"/>
                  </a:solidFill>
                </a:rPr>
                <a:t>System</a:t>
              </a:r>
              <a:endParaRPr lang="en-GB" b="1" dirty="0">
                <a:solidFill>
                  <a:srgbClr val="872123"/>
                </a:solidFill>
              </a:endParaRPr>
            </a:p>
          </p:txBody>
        </p:sp>
        <p:sp>
          <p:nvSpPr>
            <p:cNvPr id="11" name="TextBox 10"/>
            <p:cNvSpPr txBox="1"/>
            <p:nvPr/>
          </p:nvSpPr>
          <p:spPr>
            <a:xfrm>
              <a:off x="2735796" y="2230823"/>
              <a:ext cx="720080" cy="369332"/>
            </a:xfrm>
            <a:prstGeom prst="rect">
              <a:avLst/>
            </a:prstGeom>
            <a:noFill/>
          </p:spPr>
          <p:txBody>
            <a:bodyPr wrap="square" rtlCol="0">
              <a:spAutoFit/>
            </a:bodyPr>
            <a:lstStyle/>
            <a:p>
              <a:r>
                <a:rPr lang="en-GB" b="1" dirty="0" smtClean="0">
                  <a:solidFill>
                    <a:srgbClr val="872123"/>
                  </a:solidFill>
                </a:rPr>
                <a:t>input</a:t>
              </a:r>
              <a:endParaRPr lang="en-GB" b="1" dirty="0">
                <a:solidFill>
                  <a:srgbClr val="872123"/>
                </a:solidFill>
              </a:endParaRPr>
            </a:p>
          </p:txBody>
        </p:sp>
        <p:sp>
          <p:nvSpPr>
            <p:cNvPr id="13" name="TextBox 12"/>
            <p:cNvSpPr txBox="1"/>
            <p:nvPr/>
          </p:nvSpPr>
          <p:spPr>
            <a:xfrm>
              <a:off x="5520170" y="2230823"/>
              <a:ext cx="888034" cy="369332"/>
            </a:xfrm>
            <a:prstGeom prst="rect">
              <a:avLst/>
            </a:prstGeom>
            <a:noFill/>
          </p:spPr>
          <p:txBody>
            <a:bodyPr wrap="square" rtlCol="0">
              <a:spAutoFit/>
            </a:bodyPr>
            <a:lstStyle/>
            <a:p>
              <a:r>
                <a:rPr lang="en-GB" b="1" dirty="0" smtClean="0">
                  <a:solidFill>
                    <a:srgbClr val="872123"/>
                  </a:solidFill>
                </a:rPr>
                <a:t>output</a:t>
              </a:r>
              <a:endParaRPr lang="en-GB" b="1" dirty="0">
                <a:solidFill>
                  <a:srgbClr val="872123"/>
                </a:solidFill>
              </a:endParaRPr>
            </a:p>
          </p:txBody>
        </p:sp>
        <p:sp>
          <p:nvSpPr>
            <p:cNvPr id="26" name="TextBox 25"/>
            <p:cNvSpPr txBox="1"/>
            <p:nvPr/>
          </p:nvSpPr>
          <p:spPr>
            <a:xfrm>
              <a:off x="4139952" y="2420888"/>
              <a:ext cx="792088" cy="369332"/>
            </a:xfrm>
            <a:prstGeom prst="rect">
              <a:avLst/>
            </a:prstGeom>
            <a:solidFill>
              <a:schemeClr val="bg1">
                <a:lumMod val="95000"/>
              </a:schemeClr>
            </a:solidFill>
          </p:spPr>
          <p:txBody>
            <a:bodyPr wrap="square" rtlCol="0">
              <a:spAutoFit/>
            </a:bodyPr>
            <a:lstStyle/>
            <a:p>
              <a:pPr algn="ctr"/>
              <a:r>
                <a:rPr lang="en-GB" b="1" dirty="0" smtClean="0">
                  <a:solidFill>
                    <a:srgbClr val="872123"/>
                  </a:solidFill>
                </a:rPr>
                <a:t>LTI</a:t>
              </a:r>
              <a:endParaRPr lang="en-GB" b="1" dirty="0">
                <a:solidFill>
                  <a:srgbClr val="872123"/>
                </a:solidFill>
              </a:endParaRPr>
            </a:p>
          </p:txBody>
        </p:sp>
      </p:grpSp>
      <p:sp>
        <p:nvSpPr>
          <p:cNvPr id="24" name="TextBox 23"/>
          <p:cNvSpPr txBox="1"/>
          <p:nvPr/>
        </p:nvSpPr>
        <p:spPr>
          <a:xfrm>
            <a:off x="273311" y="980728"/>
            <a:ext cx="8547161" cy="369332"/>
          </a:xfrm>
          <a:prstGeom prst="rect">
            <a:avLst/>
          </a:prstGeom>
          <a:noFill/>
        </p:spPr>
        <p:txBody>
          <a:bodyPr wrap="square" rtlCol="0">
            <a:spAutoFit/>
          </a:bodyPr>
          <a:lstStyle/>
          <a:p>
            <a:pPr algn="just"/>
            <a:r>
              <a:rPr lang="en-GB" dirty="0" smtClean="0">
                <a:latin typeface="+mj-lt"/>
              </a:rPr>
              <a:t>SPM assumes the brain behaves like a linear time-invariant system. </a:t>
            </a:r>
            <a:endParaRPr lang="en-GB" dirty="0">
              <a:latin typeface="+mj-lt"/>
            </a:endParaRPr>
          </a:p>
        </p:txBody>
      </p:sp>
      <p:sp>
        <p:nvSpPr>
          <p:cNvPr id="27" name="TextBox 26"/>
          <p:cNvSpPr txBox="1"/>
          <p:nvPr/>
        </p:nvSpPr>
        <p:spPr>
          <a:xfrm>
            <a:off x="251520" y="3419708"/>
            <a:ext cx="8547161" cy="646331"/>
          </a:xfrm>
          <a:prstGeom prst="rect">
            <a:avLst/>
          </a:prstGeom>
          <a:noFill/>
        </p:spPr>
        <p:txBody>
          <a:bodyPr wrap="square" rtlCol="0">
            <a:spAutoFit/>
          </a:bodyPr>
          <a:lstStyle/>
          <a:p>
            <a:pPr algn="just"/>
            <a:r>
              <a:rPr lang="en-GB" dirty="0" smtClean="0">
                <a:latin typeface="+mj-lt"/>
              </a:rPr>
              <a:t>The impulse corresponds to an event (e.g. brief flash of light). If the events don’t come too close in time, this assumption has proven to work rather well.</a:t>
            </a:r>
            <a:endParaRPr lang="en-GB" dirty="0">
              <a:latin typeface="+mj-lt"/>
            </a:endParaRPr>
          </a:p>
        </p:txBody>
      </p:sp>
    </p:spTree>
    <p:extLst>
      <p:ext uri="{BB962C8B-B14F-4D97-AF65-F5344CB8AC3E}">
        <p14:creationId xmlns:p14="http://schemas.microsoft.com/office/powerpoint/2010/main" val="119019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A note on vectors – geometric perspective</a:t>
            </a:r>
            <a:endParaRPr lang="en-GB" sz="2400" dirty="0">
              <a:solidFill>
                <a:schemeClr val="bg1"/>
              </a:solidFill>
            </a:endParaRPr>
          </a:p>
        </p:txBody>
      </p:sp>
      <p:grpSp>
        <p:nvGrpSpPr>
          <p:cNvPr id="6" name="Group 5"/>
          <p:cNvGrpSpPr/>
          <p:nvPr/>
        </p:nvGrpSpPr>
        <p:grpSpPr>
          <a:xfrm>
            <a:off x="739894" y="1348134"/>
            <a:ext cx="7664212" cy="4097090"/>
            <a:chOff x="971600" y="1103456"/>
            <a:chExt cx="7664212" cy="4097090"/>
          </a:xfrm>
        </p:grpSpPr>
        <p:pic>
          <p:nvPicPr>
            <p:cNvPr id="32770" name="Picture 2" descr="http://www.coranac.com/img/geomatrix/vec-op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103456"/>
              <a:ext cx="7664212" cy="317376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81144" y="4277216"/>
              <a:ext cx="7654667" cy="923330"/>
            </a:xfrm>
            <a:prstGeom prst="rect">
              <a:avLst/>
            </a:prstGeom>
          </p:spPr>
          <p:txBody>
            <a:bodyPr wrap="square">
              <a:spAutoFit/>
            </a:bodyPr>
            <a:lstStyle/>
            <a:p>
              <a:pPr algn="just"/>
              <a:r>
                <a:rPr lang="en-GB" dirty="0"/>
                <a:t>Vectors. </a:t>
              </a:r>
              <a:r>
                <a:rPr lang="en-GB" b="1" dirty="0"/>
                <a:t>a</a:t>
              </a:r>
              <a:r>
                <a:rPr lang="en-GB" dirty="0"/>
                <a:t>: identical vectors at different locations. </a:t>
              </a:r>
              <a:r>
                <a:rPr lang="en-GB" b="1" dirty="0"/>
                <a:t>b</a:t>
              </a:r>
              <a:r>
                <a:rPr lang="en-GB" dirty="0"/>
                <a:t>: scaled vectors (linearly dependent). </a:t>
              </a:r>
              <a:r>
                <a:rPr lang="en-GB" b="1" dirty="0"/>
                <a:t>c</a:t>
              </a:r>
              <a:r>
                <a:rPr lang="en-GB" dirty="0"/>
                <a:t>: different vectors (linearly independent). </a:t>
              </a:r>
              <a:r>
                <a:rPr lang="en-GB" b="1" dirty="0"/>
                <a:t>d</a:t>
              </a:r>
              <a:r>
                <a:rPr lang="en-GB" dirty="0"/>
                <a:t>: vector addition and subtraction</a:t>
              </a:r>
            </a:p>
          </p:txBody>
        </p:sp>
      </p:grpSp>
    </p:spTree>
    <p:extLst>
      <p:ext uri="{BB962C8B-B14F-4D97-AF65-F5344CB8AC3E}">
        <p14:creationId xmlns:p14="http://schemas.microsoft.com/office/powerpoint/2010/main" val="17106115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LTIs &amp; SPM?</a:t>
            </a:r>
            <a:endParaRPr lang="en-GB" sz="2400" dirty="0">
              <a:solidFill>
                <a:schemeClr val="bg1"/>
              </a:solidFill>
            </a:endParaRP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564904"/>
            <a:ext cx="7510239" cy="2225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3528" y="1445968"/>
            <a:ext cx="8496944" cy="646331"/>
          </a:xfrm>
          <a:prstGeom prst="rect">
            <a:avLst/>
          </a:prstGeom>
          <a:noFill/>
        </p:spPr>
        <p:txBody>
          <a:bodyPr wrap="square" rtlCol="0">
            <a:spAutoFit/>
          </a:bodyPr>
          <a:lstStyle/>
          <a:p>
            <a:r>
              <a:rPr lang="en-GB" dirty="0" smtClean="0"/>
              <a:t>So, in order to know how the brain reacts to a certain sequence of events, you have to convolve your </a:t>
            </a:r>
            <a:r>
              <a:rPr lang="en-GB" dirty="0" err="1" smtClean="0"/>
              <a:t>regressors</a:t>
            </a:r>
            <a:r>
              <a:rPr lang="en-GB" dirty="0" smtClean="0"/>
              <a:t> with the HRF</a:t>
            </a:r>
            <a:endParaRPr lang="en-GB" dirty="0"/>
          </a:p>
        </p:txBody>
      </p:sp>
    </p:spTree>
    <p:extLst>
      <p:ext uri="{BB962C8B-B14F-4D97-AF65-F5344CB8AC3E}">
        <p14:creationId xmlns:p14="http://schemas.microsoft.com/office/powerpoint/2010/main" val="28458353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smtClean="0">
                <a:solidFill>
                  <a:schemeClr val="bg1"/>
                </a:solidFill>
              </a:rPr>
              <a:t>LTIs &amp; SPM?</a:t>
            </a:r>
            <a:endParaRPr lang="en-GB" sz="2400" dirty="0">
              <a:solidFill>
                <a:schemeClr val="bg1"/>
              </a:solidFill>
            </a:endParaRPr>
          </a:p>
        </p:txBody>
      </p:sp>
      <p:sp>
        <p:nvSpPr>
          <p:cNvPr id="5" name="TextBox 4"/>
          <p:cNvSpPr txBox="1"/>
          <p:nvPr/>
        </p:nvSpPr>
        <p:spPr>
          <a:xfrm>
            <a:off x="240449" y="836712"/>
            <a:ext cx="5400600" cy="369332"/>
          </a:xfrm>
          <a:prstGeom prst="rect">
            <a:avLst/>
          </a:prstGeom>
          <a:noFill/>
        </p:spPr>
        <p:txBody>
          <a:bodyPr wrap="square" rtlCol="0">
            <a:spAutoFit/>
          </a:bodyPr>
          <a:lstStyle/>
          <a:p>
            <a:r>
              <a:rPr lang="en-GB" b="1" dirty="0" smtClean="0"/>
              <a:t>Limits of the HRF</a:t>
            </a:r>
            <a:endParaRPr lang="en-GB" b="1" dirty="0"/>
          </a:p>
        </p:txBody>
      </p:sp>
      <p:sp>
        <p:nvSpPr>
          <p:cNvPr id="47" name="TextBox 46"/>
          <p:cNvSpPr txBox="1"/>
          <p:nvPr/>
        </p:nvSpPr>
        <p:spPr>
          <a:xfrm>
            <a:off x="251520" y="3488228"/>
            <a:ext cx="5904656" cy="2893100"/>
          </a:xfrm>
          <a:prstGeom prst="rect">
            <a:avLst/>
          </a:prstGeom>
          <a:noFill/>
        </p:spPr>
        <p:txBody>
          <a:bodyPr wrap="square" rtlCol="0">
            <a:spAutoFit/>
          </a:bodyPr>
          <a:lstStyle/>
          <a:p>
            <a:pPr algn="just">
              <a:spcBef>
                <a:spcPct val="50000"/>
              </a:spcBef>
            </a:pPr>
            <a:r>
              <a:rPr lang="en-GB" sz="1600" dirty="0" smtClean="0"/>
              <a:t>These </a:t>
            </a:r>
            <a:r>
              <a:rPr lang="en-GB" sz="1600" dirty="0"/>
              <a:t>types of variability can be accommodated by expanding the HRF in terms of temporal basis functions.</a:t>
            </a:r>
          </a:p>
          <a:p>
            <a:pPr algn="just"/>
            <a:endParaRPr lang="en-GB" dirty="0">
              <a:latin typeface="+mj-lt"/>
            </a:endParaRPr>
          </a:p>
          <a:p>
            <a:pPr marL="2328863" indent="-1966913">
              <a:spcBef>
                <a:spcPct val="50000"/>
              </a:spcBef>
            </a:pPr>
            <a:r>
              <a:rPr lang="en-GB" sz="1600" dirty="0" smtClean="0">
                <a:latin typeface="+mj-lt"/>
              </a:rPr>
              <a:t>- </a:t>
            </a:r>
            <a:r>
              <a:rPr lang="en-GB" sz="1600" b="1" dirty="0" smtClean="0">
                <a:latin typeface="+mj-lt"/>
              </a:rPr>
              <a:t>Temporal derivative</a:t>
            </a:r>
            <a:r>
              <a:rPr lang="en-GB" sz="1600" dirty="0" smtClean="0">
                <a:latin typeface="+mj-lt"/>
              </a:rPr>
              <a:t>:   captures differences in latency of </a:t>
            </a:r>
            <a:endParaRPr lang="en-GB" sz="1600" dirty="0">
              <a:latin typeface="+mj-lt"/>
            </a:endParaRPr>
          </a:p>
          <a:p>
            <a:pPr marL="2328863">
              <a:spcBef>
                <a:spcPct val="50000"/>
              </a:spcBef>
            </a:pPr>
            <a:r>
              <a:rPr lang="en-GB" sz="1600" dirty="0" smtClean="0">
                <a:latin typeface="+mj-lt"/>
              </a:rPr>
              <a:t>peak response</a:t>
            </a:r>
          </a:p>
          <a:p>
            <a:pPr indent="361950">
              <a:spcBef>
                <a:spcPct val="50000"/>
              </a:spcBef>
            </a:pPr>
            <a:r>
              <a:rPr lang="en-GB" sz="1600" dirty="0" smtClean="0">
                <a:latin typeface="+mj-lt"/>
              </a:rPr>
              <a:t>- </a:t>
            </a:r>
            <a:r>
              <a:rPr lang="en-GB" sz="1600" b="1" dirty="0" smtClean="0">
                <a:latin typeface="+mj-lt"/>
              </a:rPr>
              <a:t>Dispersion derivative:   </a:t>
            </a:r>
            <a:r>
              <a:rPr lang="en-GB" sz="1600" dirty="0" smtClean="0">
                <a:latin typeface="+mj-lt"/>
              </a:rPr>
              <a:t>captures differences in duration </a:t>
            </a:r>
            <a:endParaRPr lang="en-GB" sz="1600" dirty="0">
              <a:latin typeface="+mj-lt"/>
            </a:endParaRPr>
          </a:p>
          <a:p>
            <a:pPr marL="2424113">
              <a:spcBef>
                <a:spcPct val="50000"/>
              </a:spcBef>
            </a:pPr>
            <a:r>
              <a:rPr lang="en-GB" sz="1600" dirty="0" smtClean="0">
                <a:latin typeface="+mj-lt"/>
              </a:rPr>
              <a:t>of peak response</a:t>
            </a:r>
          </a:p>
          <a:p>
            <a:pPr algn="just"/>
            <a:endParaRPr lang="en-GB" dirty="0">
              <a:latin typeface="+mj-lt"/>
            </a:endParaRPr>
          </a:p>
          <a:p>
            <a:endParaRPr lang="en-GB" dirty="0"/>
          </a:p>
        </p:txBody>
      </p:sp>
      <p:pic>
        <p:nvPicPr>
          <p:cNvPr id="51" name="Picture 6" descr="candevdis"/>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0192" y="3176388"/>
            <a:ext cx="2297474" cy="3024336"/>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7412925" y="3300912"/>
            <a:ext cx="1512168" cy="600164"/>
          </a:xfrm>
          <a:prstGeom prst="rect">
            <a:avLst/>
          </a:prstGeom>
          <a:noFill/>
        </p:spPr>
        <p:txBody>
          <a:bodyPr wrap="square" rtlCol="0">
            <a:spAutoFit/>
          </a:bodyPr>
          <a:lstStyle/>
          <a:p>
            <a:r>
              <a:rPr lang="en-GB" sz="1100" b="1" dirty="0" smtClean="0">
                <a:solidFill>
                  <a:srgbClr val="FF0000"/>
                </a:solidFill>
              </a:rPr>
              <a:t>- HRF</a:t>
            </a:r>
          </a:p>
          <a:p>
            <a:r>
              <a:rPr lang="en-GB" sz="1100" b="1" dirty="0" smtClean="0">
                <a:solidFill>
                  <a:srgbClr val="0070C0"/>
                </a:solidFill>
              </a:rPr>
              <a:t>- Temporal derivative</a:t>
            </a:r>
          </a:p>
          <a:p>
            <a:r>
              <a:rPr lang="en-GB" sz="1100" b="1" dirty="0" smtClean="0">
                <a:solidFill>
                  <a:srgbClr val="92D050"/>
                </a:solidFill>
              </a:rPr>
              <a:t>- Dispersion derivative</a:t>
            </a:r>
            <a:endParaRPr lang="en-GB" sz="1100" b="1" dirty="0">
              <a:solidFill>
                <a:srgbClr val="92D050"/>
              </a:solidFill>
            </a:endParaRPr>
          </a:p>
        </p:txBody>
      </p:sp>
      <p:sp>
        <p:nvSpPr>
          <p:cNvPr id="2" name="Rectangle 1"/>
          <p:cNvSpPr/>
          <p:nvPr/>
        </p:nvSpPr>
        <p:spPr>
          <a:xfrm>
            <a:off x="323527" y="1268760"/>
            <a:ext cx="8601565" cy="1754326"/>
          </a:xfrm>
          <a:prstGeom prst="rect">
            <a:avLst/>
          </a:prstGeom>
        </p:spPr>
        <p:txBody>
          <a:bodyPr wrap="square">
            <a:spAutoFit/>
          </a:bodyPr>
          <a:lstStyle/>
          <a:p>
            <a:pPr algn="just">
              <a:spcBef>
                <a:spcPct val="50000"/>
              </a:spcBef>
            </a:pPr>
            <a:r>
              <a:rPr lang="en-GB" dirty="0"/>
              <a:t>- General shape of the BOLD impulse response similar across early sensory regions, such as V1 and S1</a:t>
            </a:r>
          </a:p>
          <a:p>
            <a:pPr algn="just">
              <a:spcBef>
                <a:spcPct val="50000"/>
              </a:spcBef>
              <a:buFontTx/>
              <a:buChar char="-"/>
            </a:pPr>
            <a:r>
              <a:rPr lang="en-GB" dirty="0"/>
              <a:t> Variability across higher cortical regions, presumably due mainly to variations in the vasculature of different regions</a:t>
            </a:r>
          </a:p>
          <a:p>
            <a:pPr algn="just">
              <a:spcBef>
                <a:spcPct val="50000"/>
              </a:spcBef>
              <a:buFontTx/>
              <a:buChar char="-"/>
            </a:pPr>
            <a:r>
              <a:rPr lang="en-GB" dirty="0"/>
              <a:t> Considerable variability across people</a:t>
            </a:r>
          </a:p>
        </p:txBody>
      </p:sp>
    </p:spTree>
    <p:extLst>
      <p:ext uri="{BB962C8B-B14F-4D97-AF65-F5344CB8AC3E}">
        <p14:creationId xmlns:p14="http://schemas.microsoft.com/office/powerpoint/2010/main" val="213721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858000"/>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GB" sz="2400" dirty="0">
              <a:solidFill>
                <a:schemeClr val="bg1"/>
              </a:solidFill>
            </a:endParaRPr>
          </a:p>
        </p:txBody>
      </p:sp>
      <p:grpSp>
        <p:nvGrpSpPr>
          <p:cNvPr id="7" name="Group 6"/>
          <p:cNvGrpSpPr/>
          <p:nvPr/>
        </p:nvGrpSpPr>
        <p:grpSpPr>
          <a:xfrm>
            <a:off x="2411760" y="2811125"/>
            <a:ext cx="4392488" cy="1231106"/>
            <a:chOff x="2411760" y="2811125"/>
            <a:chExt cx="4392488" cy="1231106"/>
          </a:xfrm>
        </p:grpSpPr>
        <p:sp>
          <p:nvSpPr>
            <p:cNvPr id="2" name="TextBox 1"/>
            <p:cNvSpPr txBox="1"/>
            <p:nvPr/>
          </p:nvSpPr>
          <p:spPr>
            <a:xfrm>
              <a:off x="2411760" y="2811125"/>
              <a:ext cx="4392488" cy="584775"/>
            </a:xfrm>
            <a:prstGeom prst="rect">
              <a:avLst/>
            </a:prstGeom>
            <a:noFill/>
          </p:spPr>
          <p:txBody>
            <a:bodyPr wrap="square" rtlCol="0" anchor="ctr">
              <a:spAutoFit/>
            </a:bodyPr>
            <a:lstStyle/>
            <a:p>
              <a:pPr algn="ctr"/>
              <a:r>
                <a:rPr lang="en-GB" sz="3200" dirty="0" smtClean="0">
                  <a:solidFill>
                    <a:schemeClr val="bg1"/>
                  </a:solidFill>
                </a:rPr>
                <a:t>CHANGE OF TOPIC!</a:t>
              </a:r>
            </a:p>
          </p:txBody>
        </p:sp>
        <p:grpSp>
          <p:nvGrpSpPr>
            <p:cNvPr id="6" name="Group 5"/>
            <p:cNvGrpSpPr/>
            <p:nvPr/>
          </p:nvGrpSpPr>
          <p:grpSpPr>
            <a:xfrm>
              <a:off x="3275856" y="3395900"/>
              <a:ext cx="2664296" cy="646331"/>
              <a:chOff x="3059832" y="3395900"/>
              <a:chExt cx="2664296" cy="646331"/>
            </a:xfrm>
          </p:grpSpPr>
          <p:sp>
            <p:nvSpPr>
              <p:cNvPr id="3" name="TextBox 2"/>
              <p:cNvSpPr txBox="1"/>
              <p:nvPr/>
            </p:nvSpPr>
            <p:spPr>
              <a:xfrm rot="5400000">
                <a:off x="5274864" y="3383499"/>
                <a:ext cx="436863" cy="461665"/>
              </a:xfrm>
              <a:prstGeom prst="rect">
                <a:avLst/>
              </a:prstGeom>
              <a:noFill/>
            </p:spPr>
            <p:txBody>
              <a:bodyPr wrap="square" rtlCol="0">
                <a:spAutoFit/>
              </a:bodyPr>
              <a:lstStyle/>
              <a:p>
                <a:r>
                  <a:rPr lang="en-GB" sz="2400" dirty="0" smtClean="0">
                    <a:solidFill>
                      <a:schemeClr val="bg1"/>
                    </a:solidFill>
                  </a:rPr>
                  <a:t>=)</a:t>
                </a:r>
                <a:endParaRPr lang="en-GB" sz="2400" dirty="0">
                  <a:solidFill>
                    <a:schemeClr val="bg1"/>
                  </a:solidFill>
                </a:endParaRPr>
              </a:p>
            </p:txBody>
          </p:sp>
          <p:sp>
            <p:nvSpPr>
              <p:cNvPr id="5" name="TextBox 4"/>
              <p:cNvSpPr txBox="1"/>
              <p:nvPr/>
            </p:nvSpPr>
            <p:spPr>
              <a:xfrm>
                <a:off x="3059832" y="3395900"/>
                <a:ext cx="2319994" cy="646331"/>
              </a:xfrm>
              <a:prstGeom prst="rect">
                <a:avLst/>
              </a:prstGeom>
              <a:noFill/>
            </p:spPr>
            <p:txBody>
              <a:bodyPr wrap="none" rtlCol="0">
                <a:spAutoFit/>
              </a:bodyPr>
              <a:lstStyle/>
              <a:p>
                <a:r>
                  <a:rPr lang="en-GB" dirty="0">
                    <a:solidFill>
                      <a:schemeClr val="bg1"/>
                    </a:solidFill>
                  </a:rPr>
                  <a:t>Good time for a break!</a:t>
                </a:r>
              </a:p>
              <a:p>
                <a:endParaRPr lang="en-GB" dirty="0"/>
              </a:p>
            </p:txBody>
          </p:sp>
        </p:grpSp>
      </p:grpSp>
    </p:spTree>
    <p:extLst>
      <p:ext uri="{BB962C8B-B14F-4D97-AF65-F5344CB8AC3E}">
        <p14:creationId xmlns:p14="http://schemas.microsoft.com/office/powerpoint/2010/main" val="14162585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p:pic>
        <p:nvPicPr>
          <p:cNvPr id="327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6" y="1988840"/>
            <a:ext cx="8178812" cy="1348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67544" y="1416412"/>
            <a:ext cx="3960440" cy="369332"/>
          </a:xfrm>
          <a:prstGeom prst="rect">
            <a:avLst/>
          </a:prstGeom>
          <a:noFill/>
        </p:spPr>
        <p:txBody>
          <a:bodyPr wrap="square" rtlCol="0">
            <a:spAutoFit/>
          </a:bodyPr>
          <a:lstStyle/>
          <a:p>
            <a:r>
              <a:rPr lang="en-GB" b="1" dirty="0" smtClean="0"/>
              <a:t>Different types of ANOVAs:</a:t>
            </a:r>
            <a:endParaRPr lang="en-GB" b="1" dirty="0"/>
          </a:p>
        </p:txBody>
      </p:sp>
      <p:sp>
        <p:nvSpPr>
          <p:cNvPr id="3" name="TextBox 2"/>
          <p:cNvSpPr txBox="1"/>
          <p:nvPr/>
        </p:nvSpPr>
        <p:spPr>
          <a:xfrm>
            <a:off x="683568" y="3933056"/>
            <a:ext cx="8064896" cy="1754326"/>
          </a:xfrm>
          <a:prstGeom prst="rect">
            <a:avLst/>
          </a:prstGeom>
          <a:noFill/>
        </p:spPr>
        <p:txBody>
          <a:bodyPr wrap="square" rtlCol="0">
            <a:spAutoFit/>
          </a:bodyPr>
          <a:lstStyle/>
          <a:p>
            <a:pPr algn="just"/>
            <a:r>
              <a:rPr lang="en-GB" dirty="0" smtClean="0"/>
              <a:t>As the ANOVA is a generalization of the two-sample t-test for more than two groups, the repeated measures ANOVA is the generalization of the paired t-test for more than two groups.</a:t>
            </a:r>
          </a:p>
          <a:p>
            <a:pPr algn="just"/>
            <a:r>
              <a:rPr lang="en-GB" dirty="0" smtClean="0"/>
              <a:t>Here the design matrices for the ANOVAs will not be presented, but they can be obtained from those of the two-sample and paired t-tests by extending the number of groups.</a:t>
            </a:r>
            <a:endParaRPr lang="en-GB" dirty="0"/>
          </a:p>
        </p:txBody>
      </p:sp>
    </p:spTree>
    <p:extLst>
      <p:ext uri="{BB962C8B-B14F-4D97-AF65-F5344CB8AC3E}">
        <p14:creationId xmlns:p14="http://schemas.microsoft.com/office/powerpoint/2010/main" val="38590288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p:sp>
        <p:nvSpPr>
          <p:cNvPr id="4" name="TextBox 3"/>
          <p:cNvSpPr txBox="1"/>
          <p:nvPr/>
        </p:nvSpPr>
        <p:spPr>
          <a:xfrm>
            <a:off x="395536" y="3419708"/>
            <a:ext cx="3312368" cy="369332"/>
          </a:xfrm>
          <a:prstGeom prst="rect">
            <a:avLst/>
          </a:prstGeom>
          <a:noFill/>
        </p:spPr>
        <p:txBody>
          <a:bodyPr wrap="square" rtlCol="0">
            <a:spAutoFit/>
          </a:bodyPr>
          <a:lstStyle/>
          <a:p>
            <a:r>
              <a:rPr lang="en-GB" b="1" dirty="0" smtClean="0"/>
              <a:t>Design matrix for 8 participants:</a:t>
            </a:r>
            <a:endParaRPr lang="en-GB" b="1" dirty="0"/>
          </a:p>
        </p:txBody>
      </p:sp>
      <mc:AlternateContent xmlns:mc="http://schemas.openxmlformats.org/markup-compatibility/2006" xmlns:a14="http://schemas.microsoft.com/office/drawing/2010/main">
        <mc:Choice Requires="a14">
          <p:sp>
            <p:nvSpPr>
              <p:cNvPr id="5" name="TextBox 4"/>
              <p:cNvSpPr txBox="1"/>
              <p:nvPr/>
            </p:nvSpPr>
            <p:spPr>
              <a:xfrm>
                <a:off x="1619672" y="3861048"/>
                <a:ext cx="4415696" cy="23206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𝒚</m:t>
                      </m:r>
                      <m:r>
                        <a:rPr lang="en-GB" b="0" i="1" smtClean="0">
                          <a:latin typeface="Cambria Math"/>
                        </a:rPr>
                        <m:t>= </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r>
                                                    <a:rPr lang="en-GB" b="0" i="1" smtClean="0">
                                                      <a:latin typeface="Cambria Math"/>
                                                    </a:rPr>
                                                    <m:t>1</m:t>
                                                  </m:r>
                                                </m:e>
                                              </m:mr>
                                            </m:m>
                                          </m:e>
                                        </m:mr>
                                      </m:m>
                                    </m:e>
                                  </m:mr>
                                </m:m>
                              </m:e>
                            </m:mr>
                            <m:mr>
                              <m:e>
                                <m:r>
                                  <a:rPr lang="en-GB" b="0" i="1" smtClean="0">
                                    <a:latin typeface="Cambria Math"/>
                                  </a:rPr>
                                  <m:t>1</m:t>
                                </m:r>
                              </m:e>
                            </m:mr>
                          </m:m>
                        </m:e>
                      </m:d>
                      <m:r>
                        <a:rPr lang="en-GB" i="1">
                          <a:latin typeface="Cambria Math"/>
                        </a:rPr>
                        <m:t>∗</m:t>
                      </m:r>
                      <m:sSub>
                        <m:sSubPr>
                          <m:ctrlPr>
                            <a:rPr lang="en-GB" i="1">
                              <a:latin typeface="Cambria Math"/>
                            </a:rPr>
                          </m:ctrlPr>
                        </m:sSubPr>
                        <m:e>
                          <m:r>
                            <a:rPr lang="en-GB" i="1">
                              <a:latin typeface="Cambria Math"/>
                              <a:ea typeface="Cambria Math"/>
                            </a:rPr>
                            <m:t>𝛽</m:t>
                          </m:r>
                        </m:e>
                        <m:sub>
                          <m:r>
                            <a:rPr lang="en-GB" i="1">
                              <a:latin typeface="Cambria Math"/>
                            </a:rPr>
                            <m:t>1</m:t>
                          </m:r>
                        </m:sub>
                      </m:sSub>
                      <m:r>
                        <a:rPr lang="en-GB" i="1">
                          <a:latin typeface="Cambria Math"/>
                          <a:ea typeface="Cambria Math"/>
                        </a:rPr>
                        <m:t>+</m:t>
                      </m:r>
                      <m:r>
                        <a:rPr lang="en-GB" b="1" i="1">
                          <a:latin typeface="Cambria Math"/>
                          <a:ea typeface="Cambria Math"/>
                        </a:rPr>
                        <m:t>𝜺</m:t>
                      </m:r>
                      <m:r>
                        <a:rPr lang="en-GB" i="1">
                          <a:latin typeface="Cambria Math"/>
                          <a:ea typeface="Cambria Math"/>
                        </a:rPr>
                        <m:t>⇔</m:t>
                      </m:r>
                      <m:d>
                        <m:dPr>
                          <m:begChr m:val="{"/>
                          <m:endChr m:val=""/>
                          <m:ctrlPr>
                            <a:rPr lang="en-GB" i="1" smtClean="0">
                              <a:latin typeface="Cambria Math"/>
                              <a:ea typeface="Cambria Math"/>
                            </a:rPr>
                          </m:ctrlPr>
                        </m:dPr>
                        <m:e>
                          <m:m>
                            <m:mPr>
                              <m:mcs>
                                <m:mc>
                                  <m:mcPr>
                                    <m:count m:val="1"/>
                                    <m:mcJc m:val="center"/>
                                  </m:mcPr>
                                </m:mc>
                              </m:mcs>
                              <m:ctrlPr>
                                <a:rPr lang="en-GB" i="1" smtClean="0">
                                  <a:latin typeface="Cambria Math"/>
                                  <a:ea typeface="Cambria Math"/>
                                </a:rPr>
                              </m:ctrlPr>
                            </m:mPr>
                            <m:mr>
                              <m:e>
                                <m:sSub>
                                  <m:sSubPr>
                                    <m:ctrlPr>
                                      <a:rPr lang="en-GB" i="1">
                                        <a:latin typeface="Cambria Math"/>
                                      </a:rPr>
                                    </m:ctrlPr>
                                  </m:sSubPr>
                                  <m:e>
                                    <m:r>
                                      <a:rPr lang="en-GB" i="1">
                                        <a:latin typeface="Cambria Math"/>
                                      </a:rPr>
                                      <m:t>𝑌</m:t>
                                    </m:r>
                                  </m:e>
                                  <m:sub>
                                    <m:r>
                                      <a:rPr lang="en-GB" i="1">
                                        <a:latin typeface="Cambria Math"/>
                                      </a:rPr>
                                      <m:t>1</m:t>
                                    </m:r>
                                    <m:r>
                                      <a:rPr lang="en-GB" b="0" i="1" smtClean="0">
                                        <a:latin typeface="Cambria Math"/>
                                      </a:rPr>
                                      <m:t>1</m:t>
                                    </m:r>
                                  </m:sub>
                                </m:sSub>
                                <m:r>
                                  <a:rPr lang="en-GB" i="1">
                                    <a:latin typeface="Cambria Math"/>
                                  </a:rPr>
                                  <m:t>=</m:t>
                                </m:r>
                                <m:sSub>
                                  <m:sSubPr>
                                    <m:ctrlPr>
                                      <a:rPr lang="en-GB" i="1" dirty="0">
                                        <a:latin typeface="Cambria Math"/>
                                      </a:rPr>
                                    </m:ctrlPr>
                                  </m:sSubPr>
                                  <m:e>
                                    <m:r>
                                      <a:rPr lang="en-GB" i="1" dirty="0" smtClean="0">
                                        <a:latin typeface="Cambria Math"/>
                                        <a:ea typeface="Cambria Math"/>
                                      </a:rPr>
                                      <m:t>𝛽</m:t>
                                    </m:r>
                                  </m:e>
                                  <m:sub>
                                    <m:r>
                                      <a:rPr lang="en-GB" i="1" dirty="0">
                                        <a:latin typeface="Cambria Math"/>
                                        <a:ea typeface="Cambria Math"/>
                                      </a:rPr>
                                      <m:t>1</m:t>
                                    </m:r>
                                    <m:r>
                                      <a:rPr lang="en-GB" i="1" dirty="0">
                                        <a:latin typeface="Cambria Math"/>
                                      </a:rPr>
                                      <m:t> </m:t>
                                    </m:r>
                                  </m:sub>
                                </m:sSub>
                                <m:r>
                                  <a:rPr lang="en-GB" i="1" dirty="0">
                                    <a:latin typeface="Cambria Math"/>
                                  </a:rPr>
                                  <m:t>+ </m:t>
                                </m:r>
                                <m:sSub>
                                  <m:sSubPr>
                                    <m:ctrlPr>
                                      <a:rPr lang="en-GB" i="1" dirty="0">
                                        <a:latin typeface="Cambria Math"/>
                                        <a:ea typeface="Cambria Math"/>
                                      </a:rPr>
                                    </m:ctrlPr>
                                  </m:sSubPr>
                                  <m:e>
                                    <m:r>
                                      <a:rPr lang="en-GB" i="1" dirty="0">
                                        <a:latin typeface="Cambria Math"/>
                                        <a:ea typeface="Cambria Math"/>
                                      </a:rPr>
                                      <m:t>𝜀</m:t>
                                    </m:r>
                                  </m:e>
                                  <m:sub>
                                    <m:r>
                                      <a:rPr lang="en-GB" i="1" dirty="0">
                                        <a:latin typeface="Cambria Math"/>
                                        <a:ea typeface="Cambria Math"/>
                                      </a:rPr>
                                      <m:t>1</m:t>
                                    </m:r>
                                    <m:r>
                                      <a:rPr lang="en-GB" b="0" i="1" dirty="0" smtClean="0">
                                        <a:latin typeface="Cambria Math"/>
                                        <a:ea typeface="Cambria Math"/>
                                      </a:rPr>
                                      <m:t>1</m:t>
                                    </m:r>
                                  </m:sub>
                                </m:sSub>
                              </m:e>
                            </m:mr>
                            <m:mr>
                              <m:e>
                                <m:m>
                                  <m:mPr>
                                    <m:mcs>
                                      <m:mc>
                                        <m:mcPr>
                                          <m:count m:val="1"/>
                                          <m:mcJc m:val="center"/>
                                        </m:mcPr>
                                      </m:mc>
                                    </m:mcs>
                                    <m:ctrlPr>
                                      <a:rPr lang="en-GB" i="1" smtClean="0">
                                        <a:latin typeface="Cambria Math"/>
                                        <a:ea typeface="Cambria Math"/>
                                      </a:rPr>
                                    </m:ctrlPr>
                                  </m:mPr>
                                  <m:mr>
                                    <m:e>
                                      <m:sSub>
                                        <m:sSubPr>
                                          <m:ctrlPr>
                                            <a:rPr lang="en-GB" i="1">
                                              <a:latin typeface="Cambria Math"/>
                                            </a:rPr>
                                          </m:ctrlPr>
                                        </m:sSubPr>
                                        <m:e>
                                          <m:r>
                                            <a:rPr lang="en-GB" i="1">
                                              <a:latin typeface="Cambria Math"/>
                                            </a:rPr>
                                            <m:t>𝑌</m:t>
                                          </m:r>
                                        </m:e>
                                        <m:sub>
                                          <m:r>
                                            <a:rPr lang="en-GB" i="1">
                                              <a:latin typeface="Cambria Math"/>
                                            </a:rPr>
                                            <m:t>1</m:t>
                                          </m:r>
                                          <m:r>
                                            <a:rPr lang="en-GB" b="0" i="1" smtClean="0">
                                              <a:latin typeface="Cambria Math"/>
                                            </a:rPr>
                                            <m:t>2</m:t>
                                          </m:r>
                                        </m:sub>
                                      </m:sSub>
                                      <m:r>
                                        <a:rPr lang="en-GB" i="1">
                                          <a:latin typeface="Cambria Math"/>
                                        </a:rPr>
                                        <m:t>=</m:t>
                                      </m:r>
                                      <m:sSub>
                                        <m:sSubPr>
                                          <m:ctrlPr>
                                            <a:rPr lang="en-GB" i="1" dirty="0">
                                              <a:latin typeface="Cambria Math"/>
                                            </a:rPr>
                                          </m:ctrlPr>
                                        </m:sSubPr>
                                        <m:e>
                                          <m:r>
                                            <a:rPr lang="en-GB" i="1" dirty="0">
                                              <a:latin typeface="Cambria Math"/>
                                              <a:ea typeface="Cambria Math"/>
                                            </a:rPr>
                                            <m:t>𝛽</m:t>
                                          </m:r>
                                        </m:e>
                                        <m:sub>
                                          <m:r>
                                            <a:rPr lang="en-GB" i="1" dirty="0">
                                              <a:latin typeface="Cambria Math"/>
                                              <a:ea typeface="Cambria Math"/>
                                            </a:rPr>
                                            <m:t>1</m:t>
                                          </m:r>
                                          <m:r>
                                            <a:rPr lang="en-GB" i="1" dirty="0">
                                              <a:latin typeface="Cambria Math"/>
                                            </a:rPr>
                                            <m:t> </m:t>
                                          </m:r>
                                        </m:sub>
                                      </m:sSub>
                                      <m:r>
                                        <a:rPr lang="en-GB" i="1" dirty="0">
                                          <a:latin typeface="Cambria Math"/>
                                        </a:rPr>
                                        <m:t>+ </m:t>
                                      </m:r>
                                      <m:sSub>
                                        <m:sSubPr>
                                          <m:ctrlPr>
                                            <a:rPr lang="en-GB" i="1" dirty="0">
                                              <a:latin typeface="Cambria Math"/>
                                              <a:ea typeface="Cambria Math"/>
                                            </a:rPr>
                                          </m:ctrlPr>
                                        </m:sSubPr>
                                        <m:e>
                                          <m:r>
                                            <a:rPr lang="en-GB" i="1" dirty="0">
                                              <a:latin typeface="Cambria Math"/>
                                              <a:ea typeface="Cambria Math"/>
                                            </a:rPr>
                                            <m:t>𝜀</m:t>
                                          </m:r>
                                        </m:e>
                                        <m:sub>
                                          <m:r>
                                            <a:rPr lang="en-GB" i="1" dirty="0">
                                              <a:latin typeface="Cambria Math"/>
                                              <a:ea typeface="Cambria Math"/>
                                            </a:rPr>
                                            <m:t>1</m:t>
                                          </m:r>
                                          <m:r>
                                            <a:rPr lang="en-GB" b="0" i="1" dirty="0" smtClean="0">
                                              <a:latin typeface="Cambria Math"/>
                                              <a:ea typeface="Cambria Math"/>
                                            </a:rPr>
                                            <m:t>2</m:t>
                                          </m:r>
                                        </m:sub>
                                      </m:sSub>
                                    </m:e>
                                  </m:mr>
                                  <m:mr>
                                    <m:e>
                                      <m:m>
                                        <m:mPr>
                                          <m:mcs>
                                            <m:mc>
                                              <m:mcPr>
                                                <m:count m:val="1"/>
                                                <m:mcJc m:val="center"/>
                                              </m:mcPr>
                                            </m:mc>
                                          </m:mcs>
                                          <m:ctrlPr>
                                            <a:rPr lang="en-GB" i="1" smtClean="0">
                                              <a:latin typeface="Cambria Math"/>
                                              <a:ea typeface="Cambria Math"/>
                                            </a:rPr>
                                          </m:ctrlPr>
                                        </m:mPr>
                                        <m:mr>
                                          <m:e>
                                            <m:sSub>
                                              <m:sSubPr>
                                                <m:ctrlPr>
                                                  <a:rPr lang="en-GB" i="1">
                                                    <a:latin typeface="Cambria Math"/>
                                                  </a:rPr>
                                                </m:ctrlPr>
                                              </m:sSubPr>
                                              <m:e>
                                                <m:r>
                                                  <a:rPr lang="en-GB" i="1" smtClean="0">
                                                    <a:latin typeface="Cambria Math"/>
                                                  </a:rPr>
                                                  <m:t>𝑌</m:t>
                                                </m:r>
                                              </m:e>
                                              <m:sub>
                                                <m:r>
                                                  <a:rPr lang="en-GB" i="1">
                                                    <a:latin typeface="Cambria Math"/>
                                                  </a:rPr>
                                                  <m:t>1</m:t>
                                                </m:r>
                                                <m:r>
                                                  <a:rPr lang="en-GB" b="0" i="1" smtClean="0">
                                                    <a:latin typeface="Cambria Math"/>
                                                  </a:rPr>
                                                  <m:t>3</m:t>
                                                </m:r>
                                              </m:sub>
                                            </m:sSub>
                                            <m:r>
                                              <a:rPr lang="en-GB" i="1">
                                                <a:latin typeface="Cambria Math"/>
                                              </a:rPr>
                                              <m:t>=</m:t>
                                            </m:r>
                                            <m:sSub>
                                              <m:sSubPr>
                                                <m:ctrlPr>
                                                  <a:rPr lang="en-GB" i="1" dirty="0">
                                                    <a:latin typeface="Cambria Math"/>
                                                  </a:rPr>
                                                </m:ctrlPr>
                                              </m:sSubPr>
                                              <m:e>
                                                <m:r>
                                                  <a:rPr lang="en-GB" i="1" dirty="0">
                                                    <a:latin typeface="Cambria Math"/>
                                                    <a:ea typeface="Cambria Math"/>
                                                  </a:rPr>
                                                  <m:t>𝛽</m:t>
                                                </m:r>
                                              </m:e>
                                              <m:sub>
                                                <m:r>
                                                  <a:rPr lang="en-GB" i="1" dirty="0">
                                                    <a:latin typeface="Cambria Math"/>
                                                    <a:ea typeface="Cambria Math"/>
                                                  </a:rPr>
                                                  <m:t>1</m:t>
                                                </m:r>
                                                <m:r>
                                                  <a:rPr lang="en-GB" i="1" dirty="0">
                                                    <a:latin typeface="Cambria Math"/>
                                                  </a:rPr>
                                                  <m:t> </m:t>
                                                </m:r>
                                              </m:sub>
                                            </m:sSub>
                                            <m:r>
                                              <a:rPr lang="en-GB" i="1" dirty="0">
                                                <a:latin typeface="Cambria Math"/>
                                              </a:rPr>
                                              <m:t>+ </m:t>
                                            </m:r>
                                            <m:sSub>
                                              <m:sSubPr>
                                                <m:ctrlPr>
                                                  <a:rPr lang="en-GB" i="1" dirty="0">
                                                    <a:latin typeface="Cambria Math"/>
                                                    <a:ea typeface="Cambria Math"/>
                                                  </a:rPr>
                                                </m:ctrlPr>
                                              </m:sSubPr>
                                              <m:e>
                                                <m:r>
                                                  <a:rPr lang="en-GB" i="1" dirty="0">
                                                    <a:latin typeface="Cambria Math"/>
                                                    <a:ea typeface="Cambria Math"/>
                                                  </a:rPr>
                                                  <m:t>𝜀</m:t>
                                                </m:r>
                                              </m:e>
                                              <m:sub>
                                                <m:r>
                                                  <a:rPr lang="en-GB" i="1" dirty="0">
                                                    <a:latin typeface="Cambria Math"/>
                                                    <a:ea typeface="Cambria Math"/>
                                                  </a:rPr>
                                                  <m:t>1</m:t>
                                                </m:r>
                                                <m:r>
                                                  <a:rPr lang="en-GB" b="0" i="1" dirty="0" smtClean="0">
                                                    <a:latin typeface="Cambria Math"/>
                                                    <a:ea typeface="Cambria Math"/>
                                                  </a:rPr>
                                                  <m:t>3</m:t>
                                                </m:r>
                                              </m:sub>
                                            </m:sSub>
                                          </m:e>
                                        </m:mr>
                                        <m:mr>
                                          <m:e>
                                            <m:m>
                                              <m:mPr>
                                                <m:mcs>
                                                  <m:mc>
                                                    <m:mcPr>
                                                      <m:count m:val="1"/>
                                                      <m:mcJc m:val="center"/>
                                                    </m:mcPr>
                                                  </m:mc>
                                                </m:mcs>
                                                <m:ctrlPr>
                                                  <a:rPr lang="en-GB" i="1" smtClean="0">
                                                    <a:latin typeface="Cambria Math"/>
                                                    <a:ea typeface="Cambria Math"/>
                                                  </a:rPr>
                                                </m:ctrlPr>
                                              </m:mPr>
                                              <m:mr>
                                                <m:e>
                                                  <m:sSub>
                                                    <m:sSubPr>
                                                      <m:ctrlPr>
                                                        <a:rPr lang="en-GB" i="1">
                                                          <a:latin typeface="Cambria Math"/>
                                                        </a:rPr>
                                                      </m:ctrlPr>
                                                    </m:sSubPr>
                                                    <m:e>
                                                      <m:r>
                                                        <a:rPr lang="en-GB" i="1">
                                                          <a:latin typeface="Cambria Math"/>
                                                        </a:rPr>
                                                        <m:t>𝑌</m:t>
                                                      </m:r>
                                                    </m:e>
                                                    <m:sub>
                                                      <m:r>
                                                        <a:rPr lang="en-GB" i="1">
                                                          <a:latin typeface="Cambria Math"/>
                                                        </a:rPr>
                                                        <m:t>1</m:t>
                                                      </m:r>
                                                      <m:r>
                                                        <a:rPr lang="en-GB" b="0" i="1" smtClean="0">
                                                          <a:latin typeface="Cambria Math"/>
                                                        </a:rPr>
                                                        <m:t>4</m:t>
                                                      </m:r>
                                                    </m:sub>
                                                  </m:sSub>
                                                  <m:r>
                                                    <a:rPr lang="en-GB" i="1">
                                                      <a:latin typeface="Cambria Math"/>
                                                    </a:rPr>
                                                    <m:t>=</m:t>
                                                  </m:r>
                                                  <m:sSub>
                                                    <m:sSubPr>
                                                      <m:ctrlPr>
                                                        <a:rPr lang="en-GB" i="1" dirty="0">
                                                          <a:latin typeface="Cambria Math"/>
                                                        </a:rPr>
                                                      </m:ctrlPr>
                                                    </m:sSubPr>
                                                    <m:e>
                                                      <m:r>
                                                        <a:rPr lang="en-GB" i="1" dirty="0">
                                                          <a:latin typeface="Cambria Math"/>
                                                          <a:ea typeface="Cambria Math"/>
                                                        </a:rPr>
                                                        <m:t>𝛽</m:t>
                                                      </m:r>
                                                    </m:e>
                                                    <m:sub>
                                                      <m:r>
                                                        <a:rPr lang="en-GB" i="1" dirty="0">
                                                          <a:latin typeface="Cambria Math"/>
                                                          <a:ea typeface="Cambria Math"/>
                                                        </a:rPr>
                                                        <m:t>1</m:t>
                                                      </m:r>
                                                      <m:r>
                                                        <a:rPr lang="en-GB" i="1" dirty="0">
                                                          <a:latin typeface="Cambria Math"/>
                                                        </a:rPr>
                                                        <m:t> </m:t>
                                                      </m:r>
                                                    </m:sub>
                                                  </m:sSub>
                                                  <m:r>
                                                    <a:rPr lang="en-GB" i="1" dirty="0">
                                                      <a:latin typeface="Cambria Math"/>
                                                    </a:rPr>
                                                    <m:t>+ </m:t>
                                                  </m:r>
                                                  <m:sSub>
                                                    <m:sSubPr>
                                                      <m:ctrlPr>
                                                        <a:rPr lang="en-GB" i="1" dirty="0">
                                                          <a:latin typeface="Cambria Math"/>
                                                          <a:ea typeface="Cambria Math"/>
                                                        </a:rPr>
                                                      </m:ctrlPr>
                                                    </m:sSubPr>
                                                    <m:e>
                                                      <m:r>
                                                        <a:rPr lang="en-GB" i="1" dirty="0">
                                                          <a:latin typeface="Cambria Math"/>
                                                          <a:ea typeface="Cambria Math"/>
                                                        </a:rPr>
                                                        <m:t>𝜀</m:t>
                                                      </m:r>
                                                    </m:e>
                                                    <m:sub>
                                                      <m:r>
                                                        <a:rPr lang="en-GB" i="1" dirty="0">
                                                          <a:latin typeface="Cambria Math"/>
                                                          <a:ea typeface="Cambria Math"/>
                                                        </a:rPr>
                                                        <m:t>1</m:t>
                                                      </m:r>
                                                      <m:r>
                                                        <a:rPr lang="en-GB" b="0" i="1" dirty="0" smtClean="0">
                                                          <a:latin typeface="Cambria Math"/>
                                                          <a:ea typeface="Cambria Math"/>
                                                        </a:rPr>
                                                        <m:t>4</m:t>
                                                      </m:r>
                                                    </m:sub>
                                                  </m:sSub>
                                                </m:e>
                                              </m:mr>
                                              <m:mr>
                                                <m:e>
                                                  <m:sSub>
                                                    <m:sSubPr>
                                                      <m:ctrlPr>
                                                        <a:rPr lang="en-GB" i="1">
                                                          <a:latin typeface="Cambria Math"/>
                                                        </a:rPr>
                                                      </m:ctrlPr>
                                                    </m:sSubPr>
                                                    <m:e>
                                                      <m:r>
                                                        <a:rPr lang="en-GB" i="1">
                                                          <a:latin typeface="Cambria Math"/>
                                                        </a:rPr>
                                                        <m:t>𝑌</m:t>
                                                      </m:r>
                                                    </m:e>
                                                    <m:sub>
                                                      <m:r>
                                                        <a:rPr lang="en-GB" i="1">
                                                          <a:latin typeface="Cambria Math"/>
                                                        </a:rPr>
                                                        <m:t>1</m:t>
                                                      </m:r>
                                                      <m:r>
                                                        <a:rPr lang="en-GB" b="0" i="1" smtClean="0">
                                                          <a:latin typeface="Cambria Math"/>
                                                        </a:rPr>
                                                        <m:t>5</m:t>
                                                      </m:r>
                                                    </m:sub>
                                                  </m:sSub>
                                                  <m:r>
                                                    <a:rPr lang="en-GB" i="1">
                                                      <a:latin typeface="Cambria Math"/>
                                                    </a:rPr>
                                                    <m:t>=</m:t>
                                                  </m:r>
                                                  <m:sSub>
                                                    <m:sSubPr>
                                                      <m:ctrlPr>
                                                        <a:rPr lang="en-GB" i="1" dirty="0">
                                                          <a:latin typeface="Cambria Math"/>
                                                        </a:rPr>
                                                      </m:ctrlPr>
                                                    </m:sSubPr>
                                                    <m:e>
                                                      <m:r>
                                                        <a:rPr lang="en-GB" i="1" dirty="0">
                                                          <a:latin typeface="Cambria Math"/>
                                                          <a:ea typeface="Cambria Math"/>
                                                        </a:rPr>
                                                        <m:t>𝛽</m:t>
                                                      </m:r>
                                                    </m:e>
                                                    <m:sub>
                                                      <m:r>
                                                        <a:rPr lang="en-GB" i="1" dirty="0">
                                                          <a:latin typeface="Cambria Math"/>
                                                          <a:ea typeface="Cambria Math"/>
                                                        </a:rPr>
                                                        <m:t>1</m:t>
                                                      </m:r>
                                                      <m:r>
                                                        <a:rPr lang="en-GB" i="1" dirty="0">
                                                          <a:latin typeface="Cambria Math"/>
                                                        </a:rPr>
                                                        <m:t> </m:t>
                                                      </m:r>
                                                    </m:sub>
                                                  </m:sSub>
                                                  <m:r>
                                                    <a:rPr lang="en-GB" i="1" dirty="0">
                                                      <a:latin typeface="Cambria Math"/>
                                                    </a:rPr>
                                                    <m:t>+ </m:t>
                                                  </m:r>
                                                  <m:sSub>
                                                    <m:sSubPr>
                                                      <m:ctrlPr>
                                                        <a:rPr lang="en-GB" i="1" dirty="0">
                                                          <a:latin typeface="Cambria Math"/>
                                                          <a:ea typeface="Cambria Math"/>
                                                        </a:rPr>
                                                      </m:ctrlPr>
                                                    </m:sSubPr>
                                                    <m:e>
                                                      <m:r>
                                                        <a:rPr lang="en-GB" i="1" dirty="0">
                                                          <a:latin typeface="Cambria Math"/>
                                                          <a:ea typeface="Cambria Math"/>
                                                        </a:rPr>
                                                        <m:t>𝜀</m:t>
                                                      </m:r>
                                                    </m:e>
                                                    <m:sub>
                                                      <m:r>
                                                        <a:rPr lang="en-GB" i="1" dirty="0">
                                                          <a:latin typeface="Cambria Math"/>
                                                          <a:ea typeface="Cambria Math"/>
                                                        </a:rPr>
                                                        <m:t>1</m:t>
                                                      </m:r>
                                                      <m:r>
                                                        <a:rPr lang="en-GB" b="0" i="1" dirty="0" smtClean="0">
                                                          <a:latin typeface="Cambria Math"/>
                                                          <a:ea typeface="Cambria Math"/>
                                                        </a:rPr>
                                                        <m:t>5</m:t>
                                                      </m:r>
                                                    </m:sub>
                                                  </m:sSub>
                                                </m:e>
                                              </m:mr>
                                            </m:m>
                                          </m:e>
                                        </m:mr>
                                        <m:mr>
                                          <m:e>
                                            <m:sSub>
                                              <m:sSubPr>
                                                <m:ctrlPr>
                                                  <a:rPr lang="en-GB" i="1">
                                                    <a:latin typeface="Cambria Math"/>
                                                  </a:rPr>
                                                </m:ctrlPr>
                                              </m:sSubPr>
                                              <m:e>
                                                <m:r>
                                                  <a:rPr lang="en-GB" i="1">
                                                    <a:latin typeface="Cambria Math"/>
                                                  </a:rPr>
                                                  <m:t>𝑌</m:t>
                                                </m:r>
                                              </m:e>
                                              <m:sub>
                                                <m:r>
                                                  <a:rPr lang="en-GB" i="1">
                                                    <a:latin typeface="Cambria Math"/>
                                                  </a:rPr>
                                                  <m:t>1</m:t>
                                                </m:r>
                                                <m:r>
                                                  <a:rPr lang="en-GB" b="0" i="1" smtClean="0">
                                                    <a:latin typeface="Cambria Math"/>
                                                  </a:rPr>
                                                  <m:t>6</m:t>
                                                </m:r>
                                              </m:sub>
                                            </m:sSub>
                                            <m:r>
                                              <a:rPr lang="en-GB" i="1">
                                                <a:latin typeface="Cambria Math"/>
                                              </a:rPr>
                                              <m:t>=</m:t>
                                            </m:r>
                                            <m:sSub>
                                              <m:sSubPr>
                                                <m:ctrlPr>
                                                  <a:rPr lang="en-GB" i="1" dirty="0">
                                                    <a:latin typeface="Cambria Math"/>
                                                  </a:rPr>
                                                </m:ctrlPr>
                                              </m:sSubPr>
                                              <m:e>
                                                <m:r>
                                                  <a:rPr lang="en-GB" i="1" dirty="0">
                                                    <a:latin typeface="Cambria Math"/>
                                                    <a:ea typeface="Cambria Math"/>
                                                  </a:rPr>
                                                  <m:t>𝛽</m:t>
                                                </m:r>
                                              </m:e>
                                              <m:sub>
                                                <m:r>
                                                  <a:rPr lang="en-GB" i="1" dirty="0">
                                                    <a:latin typeface="Cambria Math"/>
                                                    <a:ea typeface="Cambria Math"/>
                                                  </a:rPr>
                                                  <m:t>1</m:t>
                                                </m:r>
                                                <m:r>
                                                  <a:rPr lang="en-GB" i="1" dirty="0">
                                                    <a:latin typeface="Cambria Math"/>
                                                  </a:rPr>
                                                  <m:t> </m:t>
                                                </m:r>
                                              </m:sub>
                                            </m:sSub>
                                            <m:r>
                                              <a:rPr lang="en-GB" i="1" dirty="0">
                                                <a:latin typeface="Cambria Math"/>
                                              </a:rPr>
                                              <m:t>+ </m:t>
                                            </m:r>
                                            <m:sSub>
                                              <m:sSubPr>
                                                <m:ctrlPr>
                                                  <a:rPr lang="en-GB" i="1" dirty="0">
                                                    <a:latin typeface="Cambria Math"/>
                                                    <a:ea typeface="Cambria Math"/>
                                                  </a:rPr>
                                                </m:ctrlPr>
                                              </m:sSubPr>
                                              <m:e>
                                                <m:r>
                                                  <a:rPr lang="en-GB" i="1" dirty="0">
                                                    <a:latin typeface="Cambria Math"/>
                                                    <a:ea typeface="Cambria Math"/>
                                                  </a:rPr>
                                                  <m:t>𝜀</m:t>
                                                </m:r>
                                              </m:e>
                                              <m:sub>
                                                <m:r>
                                                  <a:rPr lang="en-GB" i="1" dirty="0">
                                                    <a:latin typeface="Cambria Math"/>
                                                    <a:ea typeface="Cambria Math"/>
                                                  </a:rPr>
                                                  <m:t>1</m:t>
                                                </m:r>
                                                <m:r>
                                                  <a:rPr lang="en-GB" b="0" i="1" dirty="0" smtClean="0">
                                                    <a:latin typeface="Cambria Math"/>
                                                    <a:ea typeface="Cambria Math"/>
                                                  </a:rPr>
                                                  <m:t>6</m:t>
                                                </m:r>
                                              </m:sub>
                                            </m:sSub>
                                          </m:e>
                                        </m:mr>
                                      </m:m>
                                    </m:e>
                                  </m:mr>
                                  <m:mr>
                                    <m:e>
                                      <m:sSub>
                                        <m:sSubPr>
                                          <m:ctrlPr>
                                            <a:rPr lang="en-GB" i="1">
                                              <a:latin typeface="Cambria Math"/>
                                            </a:rPr>
                                          </m:ctrlPr>
                                        </m:sSubPr>
                                        <m:e>
                                          <m:r>
                                            <a:rPr lang="en-GB" i="1">
                                              <a:latin typeface="Cambria Math"/>
                                            </a:rPr>
                                            <m:t>𝑌</m:t>
                                          </m:r>
                                        </m:e>
                                        <m:sub>
                                          <m:r>
                                            <a:rPr lang="en-GB" i="1">
                                              <a:latin typeface="Cambria Math"/>
                                            </a:rPr>
                                            <m:t>1</m:t>
                                          </m:r>
                                          <m:r>
                                            <a:rPr lang="en-GB" b="0" i="1" smtClean="0">
                                              <a:latin typeface="Cambria Math"/>
                                            </a:rPr>
                                            <m:t>7</m:t>
                                          </m:r>
                                        </m:sub>
                                      </m:sSub>
                                      <m:r>
                                        <a:rPr lang="en-GB" i="1">
                                          <a:latin typeface="Cambria Math"/>
                                        </a:rPr>
                                        <m:t>=</m:t>
                                      </m:r>
                                      <m:sSub>
                                        <m:sSubPr>
                                          <m:ctrlPr>
                                            <a:rPr lang="en-GB" i="1" dirty="0">
                                              <a:latin typeface="Cambria Math"/>
                                            </a:rPr>
                                          </m:ctrlPr>
                                        </m:sSubPr>
                                        <m:e>
                                          <m:r>
                                            <a:rPr lang="en-GB" i="1" dirty="0">
                                              <a:latin typeface="Cambria Math"/>
                                              <a:ea typeface="Cambria Math"/>
                                            </a:rPr>
                                            <m:t>𝛽</m:t>
                                          </m:r>
                                        </m:e>
                                        <m:sub>
                                          <m:r>
                                            <a:rPr lang="en-GB" i="1" dirty="0">
                                              <a:latin typeface="Cambria Math"/>
                                              <a:ea typeface="Cambria Math"/>
                                            </a:rPr>
                                            <m:t>1</m:t>
                                          </m:r>
                                          <m:r>
                                            <a:rPr lang="en-GB" i="1" dirty="0">
                                              <a:latin typeface="Cambria Math"/>
                                            </a:rPr>
                                            <m:t> </m:t>
                                          </m:r>
                                        </m:sub>
                                      </m:sSub>
                                      <m:r>
                                        <a:rPr lang="en-GB" i="1" dirty="0">
                                          <a:latin typeface="Cambria Math"/>
                                        </a:rPr>
                                        <m:t>+ </m:t>
                                      </m:r>
                                      <m:sSub>
                                        <m:sSubPr>
                                          <m:ctrlPr>
                                            <a:rPr lang="en-GB" i="1" dirty="0">
                                              <a:latin typeface="Cambria Math"/>
                                              <a:ea typeface="Cambria Math"/>
                                            </a:rPr>
                                          </m:ctrlPr>
                                        </m:sSubPr>
                                        <m:e>
                                          <m:r>
                                            <a:rPr lang="en-GB" i="1" dirty="0">
                                              <a:latin typeface="Cambria Math"/>
                                              <a:ea typeface="Cambria Math"/>
                                            </a:rPr>
                                            <m:t>𝜀</m:t>
                                          </m:r>
                                        </m:e>
                                        <m:sub>
                                          <m:r>
                                            <a:rPr lang="en-GB" i="1" dirty="0">
                                              <a:latin typeface="Cambria Math"/>
                                              <a:ea typeface="Cambria Math"/>
                                            </a:rPr>
                                            <m:t>1</m:t>
                                          </m:r>
                                          <m:r>
                                            <a:rPr lang="en-GB" b="0" i="1" dirty="0" smtClean="0">
                                              <a:latin typeface="Cambria Math"/>
                                              <a:ea typeface="Cambria Math"/>
                                            </a:rPr>
                                            <m:t>7</m:t>
                                          </m:r>
                                        </m:sub>
                                      </m:sSub>
                                    </m:e>
                                  </m:mr>
                                </m:m>
                              </m:e>
                            </m:mr>
                            <m:mr>
                              <m:e>
                                <m:sSub>
                                  <m:sSubPr>
                                    <m:ctrlPr>
                                      <a:rPr lang="en-GB" i="1">
                                        <a:latin typeface="Cambria Math"/>
                                      </a:rPr>
                                    </m:ctrlPr>
                                  </m:sSubPr>
                                  <m:e>
                                    <m:r>
                                      <a:rPr lang="en-GB" i="1">
                                        <a:latin typeface="Cambria Math"/>
                                      </a:rPr>
                                      <m:t>𝑌</m:t>
                                    </m:r>
                                  </m:e>
                                  <m:sub>
                                    <m:r>
                                      <a:rPr lang="en-GB" i="1">
                                        <a:latin typeface="Cambria Math"/>
                                      </a:rPr>
                                      <m:t>1</m:t>
                                    </m:r>
                                    <m:r>
                                      <a:rPr lang="en-GB" b="0" i="1" smtClean="0">
                                        <a:latin typeface="Cambria Math"/>
                                      </a:rPr>
                                      <m:t>8</m:t>
                                    </m:r>
                                  </m:sub>
                                </m:sSub>
                                <m:r>
                                  <a:rPr lang="en-GB" i="1">
                                    <a:latin typeface="Cambria Math"/>
                                  </a:rPr>
                                  <m:t>=</m:t>
                                </m:r>
                                <m:sSub>
                                  <m:sSubPr>
                                    <m:ctrlPr>
                                      <a:rPr lang="en-GB" i="1" dirty="0">
                                        <a:latin typeface="Cambria Math"/>
                                      </a:rPr>
                                    </m:ctrlPr>
                                  </m:sSubPr>
                                  <m:e>
                                    <m:r>
                                      <a:rPr lang="en-GB" i="1" dirty="0">
                                        <a:latin typeface="Cambria Math"/>
                                        <a:ea typeface="Cambria Math"/>
                                      </a:rPr>
                                      <m:t>𝛽</m:t>
                                    </m:r>
                                  </m:e>
                                  <m:sub>
                                    <m:r>
                                      <a:rPr lang="en-GB" i="1" dirty="0">
                                        <a:latin typeface="Cambria Math"/>
                                        <a:ea typeface="Cambria Math"/>
                                      </a:rPr>
                                      <m:t>1</m:t>
                                    </m:r>
                                    <m:r>
                                      <a:rPr lang="en-GB" i="1" dirty="0">
                                        <a:latin typeface="Cambria Math"/>
                                      </a:rPr>
                                      <m:t> </m:t>
                                    </m:r>
                                  </m:sub>
                                </m:sSub>
                                <m:r>
                                  <a:rPr lang="en-GB" i="1" dirty="0">
                                    <a:latin typeface="Cambria Math"/>
                                  </a:rPr>
                                  <m:t>+ </m:t>
                                </m:r>
                                <m:sSub>
                                  <m:sSubPr>
                                    <m:ctrlPr>
                                      <a:rPr lang="en-GB" i="1" dirty="0">
                                        <a:latin typeface="Cambria Math"/>
                                        <a:ea typeface="Cambria Math"/>
                                      </a:rPr>
                                    </m:ctrlPr>
                                  </m:sSubPr>
                                  <m:e>
                                    <m:r>
                                      <a:rPr lang="en-GB" i="1" dirty="0">
                                        <a:latin typeface="Cambria Math"/>
                                        <a:ea typeface="Cambria Math"/>
                                      </a:rPr>
                                      <m:t>𝜀</m:t>
                                    </m:r>
                                  </m:e>
                                  <m:sub>
                                    <m:r>
                                      <a:rPr lang="en-GB" i="1" dirty="0">
                                        <a:latin typeface="Cambria Math"/>
                                        <a:ea typeface="Cambria Math"/>
                                      </a:rPr>
                                      <m:t>1</m:t>
                                    </m:r>
                                    <m:r>
                                      <a:rPr lang="en-GB" b="0" i="1" dirty="0" smtClean="0">
                                        <a:latin typeface="Cambria Math"/>
                                        <a:ea typeface="Cambria Math"/>
                                      </a:rPr>
                                      <m:t>8</m:t>
                                    </m:r>
                                  </m:sub>
                                </m:sSub>
                              </m:e>
                            </m:mr>
                          </m:m>
                          <m:r>
                            <a:rPr lang="en-GB" b="0" i="1" smtClean="0">
                              <a:latin typeface="Cambria Math"/>
                              <a:ea typeface="Cambria Math"/>
                            </a:rPr>
                            <m:t>    </m:t>
                          </m:r>
                          <m:r>
                            <a:rPr lang="en-GB" i="1">
                              <a:latin typeface="Cambria Math"/>
                              <a:ea typeface="Cambria Math"/>
                            </a:rPr>
                            <m:t>⟹</m:t>
                          </m:r>
                        </m:e>
                      </m:d>
                    </m:oMath>
                  </m:oMathPara>
                </a14:m>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1619672" y="3861048"/>
                <a:ext cx="4415696" cy="2320635"/>
              </a:xfrm>
              <a:prstGeom prst="rect">
                <a:avLst/>
              </a:prstGeom>
              <a:blipFill rotWithShape="1">
                <a:blip r:embed="rId2"/>
                <a:stretch>
                  <a:fillRect/>
                </a:stretch>
              </a:blipFill>
            </p:spPr>
            <p:txBody>
              <a:bodyPr/>
              <a:lstStyle/>
              <a:p>
                <a:r>
                  <a:rPr lang="en-GB">
                    <a:noFill/>
                  </a:rPr>
                  <a:t> </a:t>
                </a:r>
              </a:p>
            </p:txBody>
          </p:sp>
        </mc:Fallback>
      </mc:AlternateContent>
      <p:grpSp>
        <p:nvGrpSpPr>
          <p:cNvPr id="14" name="Group 13"/>
          <p:cNvGrpSpPr/>
          <p:nvPr/>
        </p:nvGrpSpPr>
        <p:grpSpPr>
          <a:xfrm>
            <a:off x="2125469" y="5867984"/>
            <a:ext cx="646331" cy="657360"/>
            <a:chOff x="4319607" y="5661252"/>
            <a:chExt cx="646331" cy="657360"/>
          </a:xfrm>
        </p:grpSpPr>
        <p:sp>
          <p:nvSpPr>
            <p:cNvPr id="8" name="TextBox 7"/>
            <p:cNvSpPr txBox="1"/>
            <p:nvPr/>
          </p:nvSpPr>
          <p:spPr>
            <a:xfrm rot="5400000">
              <a:off x="4462753" y="5518106"/>
              <a:ext cx="360040" cy="646331"/>
            </a:xfrm>
            <a:prstGeom prst="rect">
              <a:avLst/>
            </a:prstGeom>
            <a:noFill/>
          </p:spPr>
          <p:txBody>
            <a:bodyPr wrap="square" rtlCol="0">
              <a:spAutoFit/>
            </a:bodyPr>
            <a:lstStyle/>
            <a:p>
              <a:r>
                <a:rPr lang="en-GB" sz="3600" dirty="0" smtClean="0"/>
                <a:t>}</a:t>
              </a:r>
              <a:endParaRPr lang="en-GB" sz="3600" dirty="0"/>
            </a:p>
          </p:txBody>
        </p:sp>
        <mc:AlternateContent xmlns:mc="http://schemas.openxmlformats.org/markup-compatibility/2006" xmlns:a14="http://schemas.microsoft.com/office/drawing/2010/main">
          <mc:Choice Requires="a14">
            <p:sp>
              <p:nvSpPr>
                <p:cNvPr id="6" name="TextBox 5"/>
                <p:cNvSpPr txBox="1"/>
                <p:nvPr/>
              </p:nvSpPr>
              <p:spPr>
                <a:xfrm>
                  <a:off x="4427984" y="5949280"/>
                  <a:ext cx="3978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𝑿</m:t>
                        </m:r>
                      </m:oMath>
                    </m:oMathPara>
                  </a14:m>
                  <a:endParaRPr lang="en-GB" b="1" dirty="0"/>
                </a:p>
              </p:txBody>
            </p:sp>
          </mc:Choice>
          <mc:Fallback xmlns="">
            <p:sp>
              <p:nvSpPr>
                <p:cNvPr id="6" name="TextBox 5"/>
                <p:cNvSpPr txBox="1">
                  <a:spLocks noRot="1" noChangeAspect="1" noMove="1" noResize="1" noEditPoints="1" noAdjustHandles="1" noChangeArrowheads="1" noChangeShapeType="1" noTextEdit="1"/>
                </p:cNvSpPr>
                <p:nvPr/>
              </p:nvSpPr>
              <p:spPr>
                <a:xfrm>
                  <a:off x="4427984" y="5949280"/>
                  <a:ext cx="397865" cy="369332"/>
                </a:xfrm>
                <a:prstGeom prst="rect">
                  <a:avLst/>
                </a:prstGeom>
                <a:blipFill rotWithShape="1">
                  <a:blip r:embed="rId3"/>
                  <a:stretch>
                    <a:fillRect/>
                  </a:stretch>
                </a:blipFill>
              </p:spPr>
              <p:txBody>
                <a:bodyPr/>
                <a:lstStyle/>
                <a:p>
                  <a:r>
                    <a:rPr lang="en-GB">
                      <a:noFill/>
                    </a:rPr>
                    <a:t> </a:t>
                  </a:r>
                </a:p>
              </p:txBody>
            </p:sp>
          </mc:Fallback>
        </mc:AlternateContent>
      </p:grpSp>
      <p:sp>
        <p:nvSpPr>
          <p:cNvPr id="9" name="TextBox 8"/>
          <p:cNvSpPr txBox="1"/>
          <p:nvPr/>
        </p:nvSpPr>
        <p:spPr>
          <a:xfrm>
            <a:off x="179512" y="817548"/>
            <a:ext cx="3960440" cy="523220"/>
          </a:xfrm>
          <a:prstGeom prst="rect">
            <a:avLst/>
          </a:prstGeom>
          <a:noFill/>
        </p:spPr>
        <p:txBody>
          <a:bodyPr wrap="square" rtlCol="0">
            <a:spAutoFit/>
          </a:bodyPr>
          <a:lstStyle/>
          <a:p>
            <a:r>
              <a:rPr lang="en-GB" sz="2800" b="1" dirty="0" smtClean="0"/>
              <a:t>One sample t-test:</a:t>
            </a:r>
            <a:endParaRPr lang="en-GB" sz="2800" b="1" dirty="0"/>
          </a:p>
        </p:txBody>
      </p:sp>
      <p:sp>
        <p:nvSpPr>
          <p:cNvPr id="10" name="Rectangle 9"/>
          <p:cNvSpPr/>
          <p:nvPr/>
        </p:nvSpPr>
        <p:spPr>
          <a:xfrm>
            <a:off x="395536" y="1412776"/>
            <a:ext cx="8456694" cy="369332"/>
          </a:xfrm>
          <a:prstGeom prst="rect">
            <a:avLst/>
          </a:prstGeom>
        </p:spPr>
        <p:txBody>
          <a:bodyPr wrap="square">
            <a:spAutoFit/>
          </a:bodyPr>
          <a:lstStyle/>
          <a:p>
            <a:pPr marL="0" lvl="1"/>
            <a:r>
              <a:rPr lang="en-US" dirty="0"/>
              <a:t>Does the group (we have just one group in this case) have any significant activation? </a:t>
            </a:r>
          </a:p>
        </p:txBody>
      </p:sp>
      <mc:AlternateContent xmlns:mc="http://schemas.openxmlformats.org/markup-compatibility/2006" xmlns:a14="http://schemas.microsoft.com/office/drawing/2010/main">
        <mc:Choice Requires="a14">
          <p:sp>
            <p:nvSpPr>
              <p:cNvPr id="11" name="TextBox 10"/>
              <p:cNvSpPr txBox="1"/>
              <p:nvPr/>
            </p:nvSpPr>
            <p:spPr>
              <a:xfrm>
                <a:off x="395536" y="1844824"/>
                <a:ext cx="8496944" cy="466987"/>
              </a:xfrm>
              <a:prstGeom prst="rect">
                <a:avLst/>
              </a:prstGeom>
              <a:noFill/>
            </p:spPr>
            <p:txBody>
              <a:bodyPr wrap="square" rtlCol="0">
                <a:spAutoFit/>
              </a:bodyPr>
              <a:lstStyle/>
              <a:p>
                <a:r>
                  <a:rPr lang="en-GB" dirty="0" smtClean="0"/>
                  <a:t>Suppose </a:t>
                </a:r>
                <a14:m>
                  <m:oMath xmlns:m="http://schemas.openxmlformats.org/officeDocument/2006/math">
                    <m:sSub>
                      <m:sSubPr>
                        <m:ctrlPr>
                          <a:rPr lang="en-GB" i="1" smtClean="0">
                            <a:latin typeface="Cambria Math"/>
                          </a:rPr>
                        </m:ctrlPr>
                      </m:sSubPr>
                      <m:e>
                        <m:r>
                          <a:rPr lang="en-GB" b="0" i="1" smtClean="0">
                            <a:latin typeface="Cambria Math"/>
                          </a:rPr>
                          <m:t>𝑌</m:t>
                        </m:r>
                      </m:e>
                      <m:sub>
                        <m:r>
                          <a:rPr lang="en-GB" b="0" i="1" smtClean="0">
                            <a:latin typeface="Cambria Math"/>
                          </a:rPr>
                          <m:t>1</m:t>
                        </m:r>
                        <m:r>
                          <a:rPr lang="en-GB" b="0" i="1" smtClean="0">
                            <a:latin typeface="Cambria Math"/>
                          </a:rPr>
                          <m:t>𝑗</m:t>
                        </m:r>
                      </m:sub>
                    </m:sSub>
                  </m:oMath>
                </a14:m>
                <a:r>
                  <a:rPr lang="en-GB" dirty="0" smtClean="0"/>
                  <a:t> is a group of random variables and assume that </a:t>
                </a:r>
                <a14:m>
                  <m:oMath xmlns:m="http://schemas.openxmlformats.org/officeDocument/2006/math">
                    <m:sSub>
                      <m:sSubPr>
                        <m:ctrlPr>
                          <a:rPr lang="en-GB" i="1" smtClean="0">
                            <a:latin typeface="Cambria Math"/>
                          </a:rPr>
                        </m:ctrlPr>
                      </m:sSubPr>
                      <m:e>
                        <m:r>
                          <a:rPr lang="en-GB" b="0" i="1" smtClean="0">
                            <a:latin typeface="Cambria Math"/>
                          </a:rPr>
                          <m:t>𝑌</m:t>
                        </m:r>
                      </m:e>
                      <m:sub>
                        <m:r>
                          <a:rPr lang="en-GB" b="0" i="1" smtClean="0">
                            <a:latin typeface="Cambria Math"/>
                          </a:rPr>
                          <m:t>1</m:t>
                        </m:r>
                        <m:r>
                          <a:rPr lang="en-GB" b="0" i="1" smtClean="0">
                            <a:latin typeface="Cambria Math"/>
                          </a:rPr>
                          <m:t>𝑗</m:t>
                        </m:r>
                      </m:sub>
                    </m:sSub>
                    <m:sPre>
                      <m:sPrePr>
                        <m:ctrlPr>
                          <a:rPr lang="en-GB" i="1" dirty="0" smtClean="0">
                            <a:latin typeface="Cambria Math"/>
                          </a:rPr>
                        </m:ctrlPr>
                      </m:sPrePr>
                      <m:sub/>
                      <m:sup>
                        <m:eqArr>
                          <m:eqArrPr>
                            <m:ctrlPr>
                              <a:rPr lang="en-GB" b="0" i="1" smtClean="0">
                                <a:latin typeface="Cambria Math"/>
                              </a:rPr>
                            </m:ctrlPr>
                          </m:eqArrPr>
                          <m:e>
                            <m:r>
                              <a:rPr lang="en-GB" b="0" i="1" smtClean="0">
                                <a:latin typeface="Cambria Math"/>
                              </a:rPr>
                              <m:t>𝑖𝑖𝑑</m:t>
                            </m:r>
                          </m:e>
                          <m:e>
                            <m:r>
                              <a:rPr lang="en-GB" b="0" i="1" smtClean="0">
                                <a:latin typeface="Cambria Math"/>
                              </a:rPr>
                              <m:t>~</m:t>
                            </m:r>
                          </m:e>
                        </m:eqArr>
                      </m:sup>
                      <m:e>
                        <m:r>
                          <m:rPr>
                            <m:nor/>
                          </m:rPr>
                          <a:rPr lang="en-GB" dirty="0" smtClean="0">
                            <a:latin typeface="Monotype Corsiva" pitchFamily="66" charset="0"/>
                          </a:rPr>
                          <m:t>N</m:t>
                        </m:r>
                      </m:e>
                    </m:sPre>
                    <m:r>
                      <a:rPr lang="en-GB" b="0" i="1" smtClean="0">
                        <a:latin typeface="Cambria Math"/>
                      </a:rPr>
                      <m:t> </m:t>
                    </m:r>
                    <m:d>
                      <m:dPr>
                        <m:ctrlPr>
                          <a:rPr lang="en-GB" b="0" i="1" smtClean="0">
                            <a:latin typeface="Cambria Math"/>
                          </a:rPr>
                        </m:ctrlPr>
                      </m:dPr>
                      <m:e>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1</m:t>
                            </m:r>
                          </m:sub>
                        </m:sSub>
                        <m:r>
                          <a:rPr lang="en-GB" b="0" i="1" smtClean="0">
                            <a:latin typeface="Cambria Math"/>
                          </a:rPr>
                          <m:t>,</m:t>
                        </m:r>
                        <m:sSup>
                          <m:sSupPr>
                            <m:ctrlPr>
                              <a:rPr lang="en-GB" b="0" i="1" smtClean="0">
                                <a:latin typeface="Cambria Math"/>
                                <a:ea typeface="Cambria Math"/>
                              </a:rPr>
                            </m:ctrlPr>
                          </m:sSupPr>
                          <m:e>
                            <m:r>
                              <a:rPr lang="en-GB" b="0" i="1" smtClean="0">
                                <a:latin typeface="Cambria Math"/>
                                <a:ea typeface="Cambria Math"/>
                              </a:rPr>
                              <m:t>𝜎</m:t>
                            </m:r>
                          </m:e>
                          <m:sup>
                            <m:r>
                              <a:rPr lang="en-GB" b="0" i="1" smtClean="0">
                                <a:latin typeface="Cambria Math"/>
                                <a:ea typeface="Cambria Math"/>
                              </a:rPr>
                              <m:t>2</m:t>
                            </m:r>
                          </m:sup>
                        </m:sSup>
                      </m:e>
                    </m:d>
                  </m:oMath>
                </a14:m>
                <a:r>
                  <a:rPr lang="en-GB" i="1" dirty="0" smtClean="0"/>
                  <a:t>.</a:t>
                </a:r>
                <a:endParaRPr lang="en-GB" i="1" dirty="0"/>
              </a:p>
            </p:txBody>
          </p:sp>
        </mc:Choice>
        <mc:Fallback xmlns="">
          <p:sp>
            <p:nvSpPr>
              <p:cNvPr id="11" name="TextBox 10"/>
              <p:cNvSpPr txBox="1">
                <a:spLocks noRot="1" noChangeAspect="1" noMove="1" noResize="1" noEditPoints="1" noAdjustHandles="1" noChangeArrowheads="1" noChangeShapeType="1" noTextEdit="1"/>
              </p:cNvSpPr>
              <p:nvPr/>
            </p:nvSpPr>
            <p:spPr>
              <a:xfrm>
                <a:off x="395536" y="1844824"/>
                <a:ext cx="8496944" cy="466987"/>
              </a:xfrm>
              <a:prstGeom prst="rect">
                <a:avLst/>
              </a:prstGeom>
              <a:blipFill rotWithShape="1">
                <a:blip r:embed="rId4"/>
                <a:stretch>
                  <a:fillRect l="-646" b="-1710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392622" y="2636912"/>
                <a:ext cx="4358757" cy="466987"/>
              </a:xfrm>
              <a:prstGeom prst="rect">
                <a:avLst/>
              </a:prstGeom>
              <a:noFill/>
            </p:spPr>
            <p:txBody>
              <a:bodyPr wrap="none" rtlCol="0">
                <a:spAutoFit/>
              </a:bodyPr>
              <a:lstStyle/>
              <a:p>
                <a14:m>
                  <m:oMath xmlns:m="http://schemas.openxmlformats.org/officeDocument/2006/math">
                    <m:sSub>
                      <m:sSubPr>
                        <m:ctrlPr>
                          <a:rPr lang="en-GB" i="1" smtClean="0">
                            <a:latin typeface="Cambria Math"/>
                          </a:rPr>
                        </m:ctrlPr>
                      </m:sSubPr>
                      <m:e>
                        <m:r>
                          <a:rPr lang="en-GB" b="0" i="1" smtClean="0">
                            <a:latin typeface="Cambria Math"/>
                          </a:rPr>
                          <m:t>𝑌</m:t>
                        </m:r>
                      </m:e>
                      <m:sub>
                        <m:r>
                          <a:rPr lang="en-GB" b="0" i="1" smtClean="0">
                            <a:latin typeface="Cambria Math"/>
                          </a:rPr>
                          <m:t>1</m:t>
                        </m:r>
                        <m:r>
                          <a:rPr lang="en-GB" b="0" i="1" smtClean="0">
                            <a:latin typeface="Cambria Math"/>
                          </a:rPr>
                          <m:t>𝑗</m:t>
                        </m:r>
                      </m:sub>
                    </m:sSub>
                    <m:r>
                      <a:rPr lang="en-GB" b="0" i="1" smtClean="0">
                        <a:latin typeface="Cambria Math"/>
                      </a:rPr>
                      <m:t>=</m:t>
                    </m:r>
                    <m:sSub>
                      <m:sSubPr>
                        <m:ctrlPr>
                          <a:rPr lang="en-GB" b="0" i="1" dirty="0" smtClean="0">
                            <a:latin typeface="Cambria Math"/>
                          </a:rPr>
                        </m:ctrlPr>
                      </m:sSubPr>
                      <m:e>
                        <m:r>
                          <a:rPr lang="en-GB" b="0" i="1" dirty="0" smtClean="0">
                            <a:latin typeface="Cambria Math"/>
                            <a:ea typeface="Cambria Math"/>
                          </a:rPr>
                          <m:t>𝜇</m:t>
                        </m:r>
                      </m:e>
                      <m:sub>
                        <m:r>
                          <a:rPr lang="en-GB" b="0" i="1" dirty="0" smtClean="0">
                            <a:latin typeface="Cambria Math"/>
                            <a:ea typeface="Cambria Math"/>
                          </a:rPr>
                          <m:t>1</m:t>
                        </m:r>
                        <m:r>
                          <a:rPr lang="en-GB" b="0" i="1" dirty="0" smtClean="0">
                            <a:latin typeface="Cambria Math"/>
                          </a:rPr>
                          <m:t> </m:t>
                        </m:r>
                      </m:sub>
                    </m:sSub>
                    <m:r>
                      <a:rPr lang="en-GB" b="0" i="1" dirty="0" smtClean="0">
                        <a:latin typeface="Cambria Math"/>
                      </a:rPr>
                      <m:t>+ </m:t>
                    </m:r>
                    <m:sSub>
                      <m:sSubPr>
                        <m:ctrlPr>
                          <a:rPr lang="en-GB" b="0" i="1" dirty="0" smtClean="0">
                            <a:latin typeface="Cambria Math"/>
                            <a:ea typeface="Cambria Math"/>
                          </a:rPr>
                        </m:ctrlPr>
                      </m:sSubPr>
                      <m:e>
                        <m:r>
                          <a:rPr lang="en-GB" b="0" i="1" dirty="0" smtClean="0">
                            <a:latin typeface="Cambria Math"/>
                            <a:ea typeface="Cambria Math"/>
                          </a:rPr>
                          <m:t>𝜀</m:t>
                        </m:r>
                      </m:e>
                      <m:sub>
                        <m:r>
                          <a:rPr lang="en-GB" b="0" i="1" dirty="0" smtClean="0">
                            <a:latin typeface="Cambria Math"/>
                            <a:ea typeface="Cambria Math"/>
                          </a:rPr>
                          <m:t>1</m:t>
                        </m:r>
                        <m:r>
                          <a:rPr lang="en-GB" b="0" i="1" dirty="0" smtClean="0">
                            <a:latin typeface="Cambria Math"/>
                            <a:ea typeface="Cambria Math"/>
                          </a:rPr>
                          <m:t>𝑗</m:t>
                        </m:r>
                      </m:sub>
                    </m:sSub>
                  </m:oMath>
                </a14:m>
                <a:r>
                  <a:rPr lang="en-GB" dirty="0" smtClean="0"/>
                  <a:t> 	where</a:t>
                </a:r>
                <a:r>
                  <a:rPr lang="en-GB" b="0" dirty="0" smtClean="0">
                    <a:ea typeface="Cambria Math"/>
                  </a:rPr>
                  <a:t> 	</a:t>
                </a:r>
                <a14:m>
                  <m:oMath xmlns:m="http://schemas.openxmlformats.org/officeDocument/2006/math">
                    <m:sSub>
                      <m:sSubPr>
                        <m:ctrlPr>
                          <a:rPr lang="en-GB" b="0" i="1" dirty="0" smtClean="0">
                            <a:latin typeface="Cambria Math"/>
                            <a:ea typeface="Cambria Math"/>
                          </a:rPr>
                        </m:ctrlPr>
                      </m:sSubPr>
                      <m:e>
                        <m:r>
                          <a:rPr lang="en-GB" b="0" i="1" dirty="0" smtClean="0">
                            <a:latin typeface="Cambria Math"/>
                            <a:ea typeface="Cambria Math"/>
                          </a:rPr>
                          <m:t>𝜀</m:t>
                        </m:r>
                      </m:e>
                      <m:sub>
                        <m:r>
                          <a:rPr lang="en-GB" b="0" i="1" dirty="0" smtClean="0">
                            <a:latin typeface="Cambria Math"/>
                            <a:ea typeface="Cambria Math"/>
                          </a:rPr>
                          <m:t>1</m:t>
                        </m:r>
                        <m:r>
                          <a:rPr lang="en-GB" b="0" i="1" dirty="0" smtClean="0">
                            <a:latin typeface="Cambria Math"/>
                            <a:ea typeface="Cambria Math"/>
                          </a:rPr>
                          <m:t>𝑗</m:t>
                        </m:r>
                      </m:sub>
                    </m:sSub>
                    <m:sPre>
                      <m:sPrePr>
                        <m:ctrlPr>
                          <a:rPr lang="en-GB" i="1" dirty="0" smtClean="0">
                            <a:latin typeface="Cambria Math"/>
                          </a:rPr>
                        </m:ctrlPr>
                      </m:sPrePr>
                      <m:sub/>
                      <m:sup>
                        <m:eqArr>
                          <m:eqArrPr>
                            <m:ctrlPr>
                              <a:rPr lang="en-GB" b="0" i="1" smtClean="0">
                                <a:latin typeface="Cambria Math"/>
                              </a:rPr>
                            </m:ctrlPr>
                          </m:eqArrPr>
                          <m:e>
                            <m:r>
                              <a:rPr lang="en-GB" b="0" i="1" smtClean="0">
                                <a:latin typeface="Cambria Math"/>
                              </a:rPr>
                              <m:t>𝑖𝑖𝑑</m:t>
                            </m:r>
                          </m:e>
                          <m:e>
                            <m:r>
                              <a:rPr lang="en-GB" b="0" i="1" smtClean="0">
                                <a:latin typeface="Cambria Math"/>
                              </a:rPr>
                              <m:t>~</m:t>
                            </m:r>
                          </m:e>
                        </m:eqArr>
                      </m:sup>
                      <m:e>
                        <m:r>
                          <m:rPr>
                            <m:nor/>
                          </m:rPr>
                          <a:rPr lang="en-GB" dirty="0" smtClean="0">
                            <a:latin typeface="Monotype Corsiva" pitchFamily="66" charset="0"/>
                          </a:rPr>
                          <m:t>N</m:t>
                        </m:r>
                      </m:e>
                    </m:sPre>
                    <m:r>
                      <a:rPr lang="en-GB" b="0" i="1" smtClean="0">
                        <a:latin typeface="Cambria Math"/>
                      </a:rPr>
                      <m:t> </m:t>
                    </m:r>
                    <m:d>
                      <m:dPr>
                        <m:ctrlPr>
                          <a:rPr lang="en-GB" b="0" i="1" smtClean="0">
                            <a:latin typeface="Cambria Math"/>
                          </a:rPr>
                        </m:ctrlPr>
                      </m:dPr>
                      <m:e>
                        <m:r>
                          <a:rPr lang="en-GB" b="0" i="1" smtClean="0">
                            <a:latin typeface="Cambria Math"/>
                          </a:rPr>
                          <m:t>0,</m:t>
                        </m:r>
                        <m:sSup>
                          <m:sSupPr>
                            <m:ctrlPr>
                              <a:rPr lang="en-GB" b="0" i="1" smtClean="0">
                                <a:latin typeface="Cambria Math"/>
                                <a:ea typeface="Cambria Math"/>
                              </a:rPr>
                            </m:ctrlPr>
                          </m:sSupPr>
                          <m:e>
                            <m:r>
                              <a:rPr lang="en-GB" b="0" i="1" smtClean="0">
                                <a:latin typeface="Cambria Math"/>
                                <a:ea typeface="Cambria Math"/>
                              </a:rPr>
                              <m:t>𝜎</m:t>
                            </m:r>
                          </m:e>
                          <m:sup>
                            <m:r>
                              <a:rPr lang="en-GB" b="0" i="1" smtClean="0">
                                <a:latin typeface="Cambria Math"/>
                                <a:ea typeface="Cambria Math"/>
                              </a:rPr>
                              <m:t>2</m:t>
                            </m:r>
                          </m:sup>
                        </m:sSup>
                      </m:e>
                    </m:d>
                  </m:oMath>
                </a14:m>
                <a:endParaRPr lang="en-GB" dirty="0"/>
              </a:p>
            </p:txBody>
          </p:sp>
        </mc:Choice>
        <mc:Fallback xmlns="">
          <p:sp>
            <p:nvSpPr>
              <p:cNvPr id="12" name="TextBox 11"/>
              <p:cNvSpPr txBox="1">
                <a:spLocks noRot="1" noChangeAspect="1" noMove="1" noResize="1" noEditPoints="1" noAdjustHandles="1" noChangeArrowheads="1" noChangeShapeType="1" noTextEdit="1"/>
              </p:cNvSpPr>
              <p:nvPr/>
            </p:nvSpPr>
            <p:spPr>
              <a:xfrm>
                <a:off x="2392622" y="2636912"/>
                <a:ext cx="4358757" cy="466987"/>
              </a:xfrm>
              <a:prstGeom prst="rect">
                <a:avLst/>
              </a:prstGeom>
              <a:blipFill rotWithShape="1">
                <a:blip r:embed="rId5"/>
                <a:stretch>
                  <a:fillRect b="-17105"/>
                </a:stretch>
              </a:blipFill>
            </p:spPr>
            <p:txBody>
              <a:bodyPr/>
              <a:lstStyle/>
              <a:p>
                <a:r>
                  <a:rPr lang="en-GB">
                    <a:noFill/>
                  </a:rPr>
                  <a:t> </a:t>
                </a:r>
              </a:p>
            </p:txBody>
          </p:sp>
        </mc:Fallback>
      </mc:AlternateContent>
      <p:sp>
        <p:nvSpPr>
          <p:cNvPr id="13" name="TextBox 12"/>
          <p:cNvSpPr txBox="1"/>
          <p:nvPr/>
        </p:nvSpPr>
        <p:spPr>
          <a:xfrm>
            <a:off x="395536" y="2204864"/>
            <a:ext cx="5328592" cy="369332"/>
          </a:xfrm>
          <a:prstGeom prst="rect">
            <a:avLst/>
          </a:prstGeom>
          <a:noFill/>
        </p:spPr>
        <p:txBody>
          <a:bodyPr wrap="square" rtlCol="0">
            <a:spAutoFit/>
          </a:bodyPr>
          <a:lstStyle/>
          <a:p>
            <a:r>
              <a:rPr lang="en-GB" dirty="0" smtClean="0"/>
              <a:t>For each member j of the group, you can write:</a:t>
            </a:r>
            <a:endParaRPr lang="en-GB" dirty="0"/>
          </a:p>
        </p:txBody>
      </p:sp>
      <mc:AlternateContent xmlns:mc="http://schemas.openxmlformats.org/markup-compatibility/2006" xmlns:a14="http://schemas.microsoft.com/office/drawing/2010/main">
        <mc:Choice Requires="a14">
          <p:sp>
            <p:nvSpPr>
              <p:cNvPr id="15" name="TextBox 14"/>
              <p:cNvSpPr txBox="1"/>
              <p:nvPr/>
            </p:nvSpPr>
            <p:spPr>
              <a:xfrm>
                <a:off x="6732240" y="4797152"/>
                <a:ext cx="9943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1</m:t>
                          </m:r>
                        </m:sub>
                      </m:sSub>
                    </m:oMath>
                  </m:oMathPara>
                </a14:m>
                <a:endParaRPr lang="en-GB" dirty="0"/>
              </a:p>
            </p:txBody>
          </p:sp>
        </mc:Choice>
        <mc:Fallback xmlns="">
          <p:sp>
            <p:nvSpPr>
              <p:cNvPr id="15" name="TextBox 14"/>
              <p:cNvSpPr txBox="1">
                <a:spLocks noRot="1" noChangeAspect="1" noMove="1" noResize="1" noEditPoints="1" noAdjustHandles="1" noChangeArrowheads="1" noChangeShapeType="1" noTextEdit="1"/>
              </p:cNvSpPr>
              <p:nvPr/>
            </p:nvSpPr>
            <p:spPr>
              <a:xfrm>
                <a:off x="6732240" y="4797152"/>
                <a:ext cx="994375" cy="369332"/>
              </a:xfrm>
              <a:prstGeom prst="rect">
                <a:avLst/>
              </a:prstGeom>
              <a:blipFill rotWithShape="1">
                <a:blip r:embed="rId6"/>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5508104" y="4521206"/>
                <a:ext cx="1224136" cy="291875"/>
              </a:xfrm>
              <a:prstGeom prst="rect">
                <a:avLst/>
              </a:prstGeom>
            </p:spPr>
            <p:txBody>
              <a:bodyPr wrap="square">
                <a:spAutoFit/>
              </a:bodyPr>
              <a:lstStyle/>
              <a:p>
                <a14:m>
                  <m:oMath xmlns:m="http://schemas.openxmlformats.org/officeDocument/2006/math">
                    <m:sSub>
                      <m:sSubPr>
                        <m:ctrlPr>
                          <a:rPr lang="en-GB" sz="1200" i="1" smtClean="0">
                            <a:latin typeface="Cambria Math"/>
                          </a:rPr>
                        </m:ctrlPr>
                      </m:sSubPr>
                      <m:e>
                        <m:r>
                          <a:rPr lang="en-GB" sz="1200" b="0" i="1" smtClean="0">
                            <a:latin typeface="Cambria Math"/>
                          </a:rPr>
                          <m:t>𝑌</m:t>
                        </m:r>
                      </m:e>
                      <m:sub>
                        <m:r>
                          <a:rPr lang="en-GB" sz="1200" b="0" i="1" smtClean="0">
                            <a:latin typeface="Cambria Math"/>
                          </a:rPr>
                          <m:t>1</m:t>
                        </m:r>
                        <m:r>
                          <a:rPr lang="en-GB" sz="1200" b="0" i="1" smtClean="0">
                            <a:latin typeface="Cambria Math"/>
                          </a:rPr>
                          <m:t>𝑗</m:t>
                        </m:r>
                      </m:sub>
                    </m:sSub>
                    <m:r>
                      <a:rPr lang="en-GB" sz="1200" b="0" i="1" smtClean="0">
                        <a:latin typeface="Cambria Math"/>
                      </a:rPr>
                      <m:t>=</m:t>
                    </m:r>
                    <m:sSub>
                      <m:sSubPr>
                        <m:ctrlPr>
                          <a:rPr lang="en-GB" sz="1200" b="0" i="1" dirty="0" smtClean="0">
                            <a:latin typeface="Cambria Math"/>
                          </a:rPr>
                        </m:ctrlPr>
                      </m:sSubPr>
                      <m:e>
                        <m:r>
                          <a:rPr lang="en-GB" sz="1200" b="0" i="1" dirty="0" smtClean="0">
                            <a:latin typeface="Cambria Math"/>
                            <a:ea typeface="Cambria Math"/>
                          </a:rPr>
                          <m:t>𝜇</m:t>
                        </m:r>
                      </m:e>
                      <m:sub>
                        <m:r>
                          <a:rPr lang="en-GB" sz="1200" b="0" i="1" dirty="0" smtClean="0">
                            <a:latin typeface="Cambria Math"/>
                            <a:ea typeface="Cambria Math"/>
                          </a:rPr>
                          <m:t>1</m:t>
                        </m:r>
                        <m:r>
                          <a:rPr lang="en-GB" sz="1200" b="0" i="1" dirty="0" smtClean="0">
                            <a:latin typeface="Cambria Math"/>
                          </a:rPr>
                          <m:t> </m:t>
                        </m:r>
                      </m:sub>
                    </m:sSub>
                    <m:r>
                      <a:rPr lang="en-GB" sz="1200" b="0" i="1" dirty="0" smtClean="0">
                        <a:latin typeface="Cambria Math"/>
                      </a:rPr>
                      <m:t>+ </m:t>
                    </m:r>
                    <m:sSub>
                      <m:sSubPr>
                        <m:ctrlPr>
                          <a:rPr lang="en-GB" sz="1200" b="0" i="1" dirty="0" smtClean="0">
                            <a:latin typeface="Cambria Math"/>
                            <a:ea typeface="Cambria Math"/>
                          </a:rPr>
                        </m:ctrlPr>
                      </m:sSubPr>
                      <m:e>
                        <m:r>
                          <a:rPr lang="en-GB" sz="1200" b="0" i="1" dirty="0" smtClean="0">
                            <a:latin typeface="Cambria Math"/>
                            <a:ea typeface="Cambria Math"/>
                          </a:rPr>
                          <m:t>𝜀</m:t>
                        </m:r>
                      </m:e>
                      <m:sub>
                        <m:r>
                          <a:rPr lang="en-GB" sz="1200" b="0" i="1" dirty="0" smtClean="0">
                            <a:latin typeface="Cambria Math"/>
                            <a:ea typeface="Cambria Math"/>
                          </a:rPr>
                          <m:t>1</m:t>
                        </m:r>
                        <m:r>
                          <a:rPr lang="en-GB" sz="1200" b="0" i="1" dirty="0" smtClean="0">
                            <a:latin typeface="Cambria Math"/>
                            <a:ea typeface="Cambria Math"/>
                          </a:rPr>
                          <m:t>𝑗</m:t>
                        </m:r>
                      </m:sub>
                    </m:sSub>
                  </m:oMath>
                </a14:m>
                <a:r>
                  <a:rPr lang="en-GB" sz="1200" dirty="0" smtClean="0"/>
                  <a:t> </a:t>
                </a:r>
                <a:endParaRPr lang="en-GB" sz="1200" dirty="0"/>
              </a:p>
            </p:txBody>
          </p:sp>
        </mc:Choice>
        <mc:Fallback xmlns="">
          <p:sp>
            <p:nvSpPr>
              <p:cNvPr id="16" name="Rectangle 15"/>
              <p:cNvSpPr>
                <a:spLocks noRot="1" noChangeAspect="1" noMove="1" noResize="1" noEditPoints="1" noAdjustHandles="1" noChangeArrowheads="1" noChangeShapeType="1" noTextEdit="1"/>
              </p:cNvSpPr>
              <p:nvPr/>
            </p:nvSpPr>
            <p:spPr>
              <a:xfrm>
                <a:off x="5508104" y="4521206"/>
                <a:ext cx="1224136" cy="291875"/>
              </a:xfrm>
              <a:prstGeom prst="rect">
                <a:avLst/>
              </a:prstGeom>
              <a:blipFill rotWithShape="1">
                <a:blip r:embed="rId7"/>
                <a:stretch>
                  <a:fillRect b="-2083"/>
                </a:stretch>
              </a:blipFill>
            </p:spPr>
            <p:txBody>
              <a:bodyPr/>
              <a:lstStyle/>
              <a:p>
                <a:r>
                  <a:rPr lang="en-GB">
                    <a:noFill/>
                  </a:rPr>
                  <a:t> </a:t>
                </a:r>
              </a:p>
            </p:txBody>
          </p:sp>
        </mc:Fallback>
      </mc:AlternateContent>
      <p:sp>
        <p:nvSpPr>
          <p:cNvPr id="17" name="Rectangle 16"/>
          <p:cNvSpPr/>
          <p:nvPr/>
        </p:nvSpPr>
        <p:spPr>
          <a:xfrm>
            <a:off x="6790511" y="4814759"/>
            <a:ext cx="933011" cy="360307"/>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5508104" y="4521205"/>
            <a:ext cx="1152128" cy="29187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2267744" y="4005063"/>
            <a:ext cx="216024" cy="2042939"/>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07858" y="3861048"/>
            <a:ext cx="308157" cy="2294964"/>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5049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animBg="1"/>
      <p:bldP spid="18" grpId="0" animBg="1"/>
      <p:bldP spid="19" grpId="0" animBg="1"/>
      <p:bldP spid="2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p:sp>
        <p:nvSpPr>
          <p:cNvPr id="5" name="TextBox 4"/>
          <p:cNvSpPr txBox="1"/>
          <p:nvPr/>
        </p:nvSpPr>
        <p:spPr>
          <a:xfrm>
            <a:off x="179512" y="817548"/>
            <a:ext cx="3960440" cy="523220"/>
          </a:xfrm>
          <a:prstGeom prst="rect">
            <a:avLst/>
          </a:prstGeom>
          <a:noFill/>
        </p:spPr>
        <p:txBody>
          <a:bodyPr wrap="square" rtlCol="0">
            <a:spAutoFit/>
          </a:bodyPr>
          <a:lstStyle/>
          <a:p>
            <a:r>
              <a:rPr lang="en-GB" sz="2800" b="1" dirty="0" smtClean="0"/>
              <a:t>Two sample t-test:</a:t>
            </a:r>
            <a:endParaRPr lang="en-GB" sz="2800" b="1" dirty="0"/>
          </a:p>
        </p:txBody>
      </p:sp>
      <p:sp>
        <p:nvSpPr>
          <p:cNvPr id="6" name="Rectangle 5"/>
          <p:cNvSpPr/>
          <p:nvPr/>
        </p:nvSpPr>
        <p:spPr>
          <a:xfrm>
            <a:off x="395536" y="1412776"/>
            <a:ext cx="8456694" cy="369332"/>
          </a:xfrm>
          <a:prstGeom prst="rect">
            <a:avLst/>
          </a:prstGeom>
        </p:spPr>
        <p:txBody>
          <a:bodyPr wrap="square">
            <a:spAutoFit/>
          </a:bodyPr>
          <a:lstStyle/>
          <a:p>
            <a:pPr marL="0" lvl="1"/>
            <a:r>
              <a:rPr lang="en-US" dirty="0" smtClean="0"/>
              <a:t>You have two groups. Do </a:t>
            </a:r>
            <a:r>
              <a:rPr lang="en-US" dirty="0"/>
              <a:t>these two groups have significant difference in brain </a:t>
            </a:r>
            <a:r>
              <a:rPr lang="en-US" dirty="0" smtClean="0"/>
              <a:t>activation?</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395536" y="2014628"/>
                <a:ext cx="8496944" cy="766300"/>
              </a:xfrm>
              <a:prstGeom prst="rect">
                <a:avLst/>
              </a:prstGeom>
              <a:noFill/>
            </p:spPr>
            <p:txBody>
              <a:bodyPr wrap="square" rtlCol="0">
                <a:spAutoFit/>
              </a:bodyPr>
              <a:lstStyle/>
              <a:p>
                <a:r>
                  <a:rPr lang="en-GB" dirty="0" smtClean="0"/>
                  <a:t>Suppose </a:t>
                </a:r>
                <a14:m>
                  <m:oMath xmlns:m="http://schemas.openxmlformats.org/officeDocument/2006/math">
                    <m:sSub>
                      <m:sSubPr>
                        <m:ctrlPr>
                          <a:rPr lang="en-GB" i="1" smtClean="0">
                            <a:latin typeface="Cambria Math"/>
                          </a:rPr>
                        </m:ctrlPr>
                      </m:sSubPr>
                      <m:e>
                        <m:r>
                          <a:rPr lang="en-GB" b="0" i="1" smtClean="0">
                            <a:latin typeface="Cambria Math"/>
                          </a:rPr>
                          <m:t>𝑌</m:t>
                        </m:r>
                      </m:e>
                      <m:sub>
                        <m:r>
                          <a:rPr lang="en-GB" b="0" i="1" smtClean="0">
                            <a:latin typeface="Cambria Math"/>
                          </a:rPr>
                          <m:t>1</m:t>
                        </m:r>
                        <m:r>
                          <a:rPr lang="en-GB" b="0" i="1" smtClean="0">
                            <a:latin typeface="Cambria Math"/>
                          </a:rPr>
                          <m:t>𝑗</m:t>
                        </m:r>
                      </m:sub>
                    </m:sSub>
                  </m:oMath>
                </a14:m>
                <a:r>
                  <a:rPr lang="en-GB" dirty="0" smtClean="0"/>
                  <a:t> and </a:t>
                </a:r>
                <a14:m>
                  <m:oMath xmlns:m="http://schemas.openxmlformats.org/officeDocument/2006/math">
                    <m:sSub>
                      <m:sSubPr>
                        <m:ctrlPr>
                          <a:rPr lang="en-GB" i="1" smtClean="0">
                            <a:latin typeface="Cambria Math"/>
                          </a:rPr>
                        </m:ctrlPr>
                      </m:sSubPr>
                      <m:e>
                        <m:r>
                          <a:rPr lang="en-GB" b="0" i="1" smtClean="0">
                            <a:latin typeface="Cambria Math"/>
                          </a:rPr>
                          <m:t>𝑌</m:t>
                        </m:r>
                      </m:e>
                      <m:sub>
                        <m:r>
                          <a:rPr lang="en-GB" b="0" i="1" smtClean="0">
                            <a:latin typeface="Cambria Math"/>
                          </a:rPr>
                          <m:t>2</m:t>
                        </m:r>
                        <m:r>
                          <a:rPr lang="en-GB" b="0" i="1" smtClean="0">
                            <a:latin typeface="Cambria Math"/>
                          </a:rPr>
                          <m:t>𝑗</m:t>
                        </m:r>
                      </m:sub>
                    </m:sSub>
                  </m:oMath>
                </a14:m>
                <a:r>
                  <a:rPr lang="en-GB" dirty="0" smtClean="0"/>
                  <a:t> are two independent  groups of random variables and assume that </a:t>
                </a:r>
                <a14:m>
                  <m:oMath xmlns:m="http://schemas.openxmlformats.org/officeDocument/2006/math">
                    <m:sSub>
                      <m:sSubPr>
                        <m:ctrlPr>
                          <a:rPr lang="en-GB" i="1" smtClean="0">
                            <a:latin typeface="Cambria Math"/>
                          </a:rPr>
                        </m:ctrlPr>
                      </m:sSubPr>
                      <m:e>
                        <m:r>
                          <a:rPr lang="en-GB" b="0" i="1" smtClean="0">
                            <a:latin typeface="Cambria Math"/>
                          </a:rPr>
                          <m:t>𝑌</m:t>
                        </m:r>
                      </m:e>
                      <m:sub>
                        <m:r>
                          <a:rPr lang="en-GB" b="0" i="1" smtClean="0">
                            <a:latin typeface="Cambria Math"/>
                          </a:rPr>
                          <m:t>𝑞𝑗</m:t>
                        </m:r>
                      </m:sub>
                    </m:sSub>
                    <m:sPre>
                      <m:sPrePr>
                        <m:ctrlPr>
                          <a:rPr lang="en-GB" i="1" dirty="0" smtClean="0">
                            <a:latin typeface="Cambria Math"/>
                          </a:rPr>
                        </m:ctrlPr>
                      </m:sPrePr>
                      <m:sub/>
                      <m:sup>
                        <m:eqArr>
                          <m:eqArrPr>
                            <m:ctrlPr>
                              <a:rPr lang="en-GB" b="0" i="1" smtClean="0">
                                <a:latin typeface="Cambria Math"/>
                              </a:rPr>
                            </m:ctrlPr>
                          </m:eqArrPr>
                          <m:e>
                            <m:r>
                              <a:rPr lang="en-GB" b="0" i="1" smtClean="0">
                                <a:latin typeface="Cambria Math"/>
                              </a:rPr>
                              <m:t>𝑖𝑖𝑑</m:t>
                            </m:r>
                          </m:e>
                          <m:e>
                            <m:r>
                              <a:rPr lang="en-GB" b="0" i="1" smtClean="0">
                                <a:latin typeface="Cambria Math"/>
                              </a:rPr>
                              <m:t>~</m:t>
                            </m:r>
                          </m:e>
                        </m:eqArr>
                      </m:sup>
                      <m:e>
                        <m:r>
                          <m:rPr>
                            <m:nor/>
                          </m:rPr>
                          <a:rPr lang="en-GB" dirty="0" smtClean="0">
                            <a:latin typeface="Monotype Corsiva" pitchFamily="66" charset="0"/>
                          </a:rPr>
                          <m:t>N</m:t>
                        </m:r>
                      </m:e>
                    </m:sPre>
                    <m:r>
                      <a:rPr lang="en-GB" b="0" i="1" smtClean="0">
                        <a:latin typeface="Cambria Math"/>
                      </a:rPr>
                      <m:t> </m:t>
                    </m:r>
                    <m:d>
                      <m:dPr>
                        <m:ctrlPr>
                          <a:rPr lang="en-GB" b="0" i="1" smtClean="0">
                            <a:latin typeface="Cambria Math"/>
                          </a:rPr>
                        </m:ctrlPr>
                      </m:dPr>
                      <m:e>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𝑞</m:t>
                            </m:r>
                          </m:sub>
                        </m:sSub>
                        <m:r>
                          <a:rPr lang="en-GB" b="0" i="1" smtClean="0">
                            <a:latin typeface="Cambria Math"/>
                          </a:rPr>
                          <m:t>,</m:t>
                        </m:r>
                        <m:sSup>
                          <m:sSupPr>
                            <m:ctrlPr>
                              <a:rPr lang="en-GB" b="0" i="1" smtClean="0">
                                <a:latin typeface="Cambria Math"/>
                                <a:ea typeface="Cambria Math"/>
                              </a:rPr>
                            </m:ctrlPr>
                          </m:sSupPr>
                          <m:e>
                            <m:r>
                              <a:rPr lang="en-GB" b="0" i="1" smtClean="0">
                                <a:latin typeface="Cambria Math"/>
                                <a:ea typeface="Cambria Math"/>
                              </a:rPr>
                              <m:t>𝜎</m:t>
                            </m:r>
                          </m:e>
                          <m:sup>
                            <m:r>
                              <a:rPr lang="en-GB" b="0" i="1" smtClean="0">
                                <a:latin typeface="Cambria Math"/>
                                <a:ea typeface="Cambria Math"/>
                              </a:rPr>
                              <m:t>2</m:t>
                            </m:r>
                          </m:sup>
                        </m:sSup>
                      </m:e>
                    </m:d>
                    <m:r>
                      <a:rPr lang="en-GB" b="0" i="0" smtClean="0">
                        <a:latin typeface="Cambria Math"/>
                        <a:ea typeface="Cambria Math"/>
                      </a:rPr>
                      <m:t>, </m:t>
                    </m:r>
                  </m:oMath>
                </a14:m>
                <a:r>
                  <a:rPr lang="en-GB" dirty="0" smtClean="0"/>
                  <a:t>for </a:t>
                </a:r>
                <a14:m>
                  <m:oMath xmlns:m="http://schemas.openxmlformats.org/officeDocument/2006/math">
                    <m:r>
                      <a:rPr lang="en-GB" b="0" i="1" smtClean="0">
                        <a:latin typeface="Cambria Math"/>
                      </a:rPr>
                      <m:t>𝑞</m:t>
                    </m:r>
                    <m:r>
                      <a:rPr lang="en-GB" b="0" i="1" smtClean="0">
                        <a:latin typeface="Cambria Math"/>
                      </a:rPr>
                      <m:t>=1,2.</m:t>
                    </m:r>
                  </m:oMath>
                </a14:m>
                <a:r>
                  <a:rPr lang="en-GB" i="1" dirty="0" smtClean="0"/>
                  <a:t> </a:t>
                </a:r>
                <a:r>
                  <a:rPr lang="en-GB" dirty="0" smtClean="0"/>
                  <a:t>The null hypothesis is</a:t>
                </a:r>
                <a14:m>
                  <m:oMath xmlns:m="http://schemas.openxmlformats.org/officeDocument/2006/math">
                    <m:r>
                      <a:rPr lang="en-GB" b="0" i="0" dirty="0" smtClean="0">
                        <a:latin typeface="Cambria Math"/>
                      </a:rPr>
                      <m:t>  </m:t>
                    </m:r>
                    <m:r>
                      <m:rPr>
                        <m:nor/>
                      </m:rPr>
                      <a:rPr lang="en-GB" b="0" i="0" dirty="0" smtClean="0">
                        <a:latin typeface="Monotype Corsiva" pitchFamily="66" charset="0"/>
                      </a:rPr>
                      <m:t>H</m:t>
                    </m:r>
                    <m:r>
                      <m:rPr>
                        <m:nor/>
                      </m:rPr>
                      <a:rPr lang="en-GB" b="0" i="0" dirty="0" smtClean="0">
                        <a:latin typeface="Monotype Corsiva" pitchFamily="66" charset="0"/>
                      </a:rPr>
                      <m:t> : </m:t>
                    </m:r>
                    <m:sSub>
                      <m:sSubPr>
                        <m:ctrlPr>
                          <a:rPr lang="en-GB" b="0" i="1" dirty="0" smtClean="0">
                            <a:latin typeface="Cambria Math"/>
                          </a:rPr>
                        </m:ctrlPr>
                      </m:sSubPr>
                      <m:e>
                        <m:r>
                          <a:rPr lang="en-GB" b="0" i="1" dirty="0" smtClean="0">
                            <a:latin typeface="Cambria Math"/>
                            <a:ea typeface="Cambria Math"/>
                          </a:rPr>
                          <m:t>𝜇</m:t>
                        </m:r>
                      </m:e>
                      <m:sub>
                        <m:r>
                          <a:rPr lang="en-GB" b="0" i="1" dirty="0" smtClean="0">
                            <a:latin typeface="Cambria Math"/>
                          </a:rPr>
                          <m:t>1 </m:t>
                        </m:r>
                      </m:sub>
                    </m:sSub>
                    <m:r>
                      <a:rPr lang="en-GB" b="0" i="1" dirty="0" smtClean="0">
                        <a:latin typeface="Cambria Math"/>
                      </a:rPr>
                      <m:t>=</m:t>
                    </m:r>
                    <m:sSub>
                      <m:sSubPr>
                        <m:ctrlPr>
                          <a:rPr lang="en-GB" b="0" i="1" dirty="0" smtClean="0">
                            <a:latin typeface="Cambria Math"/>
                          </a:rPr>
                        </m:ctrlPr>
                      </m:sSubPr>
                      <m:e>
                        <m:r>
                          <a:rPr lang="en-GB" b="0" i="1" dirty="0" smtClean="0">
                            <a:latin typeface="Cambria Math"/>
                            <a:ea typeface="Cambria Math"/>
                          </a:rPr>
                          <m:t>𝜇</m:t>
                        </m:r>
                      </m:e>
                      <m:sub>
                        <m:r>
                          <a:rPr lang="en-GB" b="0" i="1" dirty="0" smtClean="0">
                            <a:latin typeface="Cambria Math"/>
                            <a:ea typeface="Cambria Math"/>
                          </a:rPr>
                          <m:t>2</m:t>
                        </m:r>
                        <m:r>
                          <a:rPr lang="en-GB" b="0" i="1" dirty="0" smtClean="0">
                            <a:latin typeface="Cambria Math"/>
                          </a:rPr>
                          <m:t> </m:t>
                        </m:r>
                      </m:sub>
                    </m:sSub>
                  </m:oMath>
                </a14:m>
                <a:r>
                  <a:rPr lang="en-GB" i="1" dirty="0" smtClean="0"/>
                  <a:t>.</a:t>
                </a:r>
                <a:endParaRPr lang="en-GB" i="1" dirty="0"/>
              </a:p>
            </p:txBody>
          </p:sp>
        </mc:Choice>
        <mc:Fallback xmlns="">
          <p:sp>
            <p:nvSpPr>
              <p:cNvPr id="3" name="TextBox 2"/>
              <p:cNvSpPr txBox="1">
                <a:spLocks noRot="1" noChangeAspect="1" noMove="1" noResize="1" noEditPoints="1" noAdjustHandles="1" noChangeArrowheads="1" noChangeShapeType="1" noTextEdit="1"/>
              </p:cNvSpPr>
              <p:nvPr/>
            </p:nvSpPr>
            <p:spPr>
              <a:xfrm>
                <a:off x="395536" y="2014628"/>
                <a:ext cx="8496944" cy="766300"/>
              </a:xfrm>
              <a:prstGeom prst="rect">
                <a:avLst/>
              </a:prstGeom>
              <a:blipFill rotWithShape="1">
                <a:blip r:embed="rId2"/>
                <a:stretch>
                  <a:fillRect l="-646" t="-3175" b="-952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392622" y="3682093"/>
                <a:ext cx="4358757" cy="466987"/>
              </a:xfrm>
              <a:prstGeom prst="rect">
                <a:avLst/>
              </a:prstGeom>
              <a:noFill/>
            </p:spPr>
            <p:txBody>
              <a:bodyPr wrap="none" rtlCol="0">
                <a:spAutoFit/>
              </a:bodyPr>
              <a:lstStyle/>
              <a:p>
                <a14:m>
                  <m:oMath xmlns:m="http://schemas.openxmlformats.org/officeDocument/2006/math">
                    <m:sSub>
                      <m:sSubPr>
                        <m:ctrlPr>
                          <a:rPr lang="en-GB" i="1" smtClean="0">
                            <a:latin typeface="Cambria Math"/>
                          </a:rPr>
                        </m:ctrlPr>
                      </m:sSubPr>
                      <m:e>
                        <m:r>
                          <a:rPr lang="en-GB" b="0" i="1" smtClean="0">
                            <a:latin typeface="Cambria Math"/>
                          </a:rPr>
                          <m:t>𝑌</m:t>
                        </m:r>
                      </m:e>
                      <m:sub>
                        <m:r>
                          <a:rPr lang="en-GB" b="0" i="1" smtClean="0">
                            <a:latin typeface="Cambria Math"/>
                          </a:rPr>
                          <m:t>1</m:t>
                        </m:r>
                        <m:r>
                          <a:rPr lang="en-GB" b="0" i="1" smtClean="0">
                            <a:latin typeface="Cambria Math"/>
                          </a:rPr>
                          <m:t>𝑗</m:t>
                        </m:r>
                      </m:sub>
                    </m:sSub>
                    <m:r>
                      <a:rPr lang="en-GB" b="0" i="1" smtClean="0">
                        <a:latin typeface="Cambria Math"/>
                      </a:rPr>
                      <m:t>=</m:t>
                    </m:r>
                    <m:sSub>
                      <m:sSubPr>
                        <m:ctrlPr>
                          <a:rPr lang="en-GB" b="0" i="1" dirty="0" smtClean="0">
                            <a:latin typeface="Cambria Math"/>
                          </a:rPr>
                        </m:ctrlPr>
                      </m:sSubPr>
                      <m:e>
                        <m:r>
                          <a:rPr lang="en-GB" b="0" i="1" dirty="0" smtClean="0">
                            <a:latin typeface="Cambria Math"/>
                            <a:ea typeface="Cambria Math"/>
                          </a:rPr>
                          <m:t>𝜇</m:t>
                        </m:r>
                      </m:e>
                      <m:sub>
                        <m:r>
                          <a:rPr lang="en-GB" b="0" i="1" dirty="0" smtClean="0">
                            <a:latin typeface="Cambria Math"/>
                            <a:ea typeface="Cambria Math"/>
                          </a:rPr>
                          <m:t>1</m:t>
                        </m:r>
                        <m:r>
                          <a:rPr lang="en-GB" b="0" i="1" dirty="0" smtClean="0">
                            <a:latin typeface="Cambria Math"/>
                          </a:rPr>
                          <m:t> </m:t>
                        </m:r>
                      </m:sub>
                    </m:sSub>
                    <m:r>
                      <a:rPr lang="en-GB" b="0" i="1" dirty="0" smtClean="0">
                        <a:latin typeface="Cambria Math"/>
                      </a:rPr>
                      <m:t>+ </m:t>
                    </m:r>
                    <m:sSub>
                      <m:sSubPr>
                        <m:ctrlPr>
                          <a:rPr lang="en-GB" b="0" i="1" dirty="0" smtClean="0">
                            <a:latin typeface="Cambria Math"/>
                            <a:ea typeface="Cambria Math"/>
                          </a:rPr>
                        </m:ctrlPr>
                      </m:sSubPr>
                      <m:e>
                        <m:r>
                          <a:rPr lang="en-GB" b="0" i="1" dirty="0" smtClean="0">
                            <a:latin typeface="Cambria Math"/>
                            <a:ea typeface="Cambria Math"/>
                          </a:rPr>
                          <m:t>𝜀</m:t>
                        </m:r>
                      </m:e>
                      <m:sub>
                        <m:r>
                          <a:rPr lang="en-GB" b="0" i="1" dirty="0" smtClean="0">
                            <a:latin typeface="Cambria Math"/>
                            <a:ea typeface="Cambria Math"/>
                          </a:rPr>
                          <m:t>1</m:t>
                        </m:r>
                        <m:r>
                          <a:rPr lang="en-GB" b="0" i="1" dirty="0" smtClean="0">
                            <a:latin typeface="Cambria Math"/>
                            <a:ea typeface="Cambria Math"/>
                          </a:rPr>
                          <m:t>𝑗</m:t>
                        </m:r>
                      </m:sub>
                    </m:sSub>
                  </m:oMath>
                </a14:m>
                <a:r>
                  <a:rPr lang="en-GB" dirty="0" smtClean="0"/>
                  <a:t> 	where</a:t>
                </a:r>
                <a:r>
                  <a:rPr lang="en-GB" b="0" dirty="0" smtClean="0">
                    <a:ea typeface="Cambria Math"/>
                  </a:rPr>
                  <a:t> 	</a:t>
                </a:r>
                <a14:m>
                  <m:oMath xmlns:m="http://schemas.openxmlformats.org/officeDocument/2006/math">
                    <m:sSub>
                      <m:sSubPr>
                        <m:ctrlPr>
                          <a:rPr lang="en-GB" b="0" i="1" dirty="0" smtClean="0">
                            <a:latin typeface="Cambria Math"/>
                            <a:ea typeface="Cambria Math"/>
                          </a:rPr>
                        </m:ctrlPr>
                      </m:sSubPr>
                      <m:e>
                        <m:r>
                          <a:rPr lang="en-GB" b="0" i="1" dirty="0" smtClean="0">
                            <a:latin typeface="Cambria Math"/>
                            <a:ea typeface="Cambria Math"/>
                          </a:rPr>
                          <m:t>𝜀</m:t>
                        </m:r>
                      </m:e>
                      <m:sub>
                        <m:r>
                          <a:rPr lang="en-GB" b="0" i="1" dirty="0" smtClean="0">
                            <a:latin typeface="Cambria Math"/>
                            <a:ea typeface="Cambria Math"/>
                          </a:rPr>
                          <m:t>1</m:t>
                        </m:r>
                        <m:r>
                          <a:rPr lang="en-GB" b="0" i="1" dirty="0" smtClean="0">
                            <a:latin typeface="Cambria Math"/>
                            <a:ea typeface="Cambria Math"/>
                          </a:rPr>
                          <m:t>𝑗</m:t>
                        </m:r>
                      </m:sub>
                    </m:sSub>
                    <m:sPre>
                      <m:sPrePr>
                        <m:ctrlPr>
                          <a:rPr lang="en-GB" i="1" dirty="0" smtClean="0">
                            <a:latin typeface="Cambria Math"/>
                          </a:rPr>
                        </m:ctrlPr>
                      </m:sPrePr>
                      <m:sub/>
                      <m:sup>
                        <m:eqArr>
                          <m:eqArrPr>
                            <m:ctrlPr>
                              <a:rPr lang="en-GB" b="0" i="1" smtClean="0">
                                <a:latin typeface="Cambria Math"/>
                              </a:rPr>
                            </m:ctrlPr>
                          </m:eqArrPr>
                          <m:e>
                            <m:r>
                              <a:rPr lang="en-GB" b="0" i="1" smtClean="0">
                                <a:latin typeface="Cambria Math"/>
                              </a:rPr>
                              <m:t>𝑖𝑖𝑑</m:t>
                            </m:r>
                          </m:e>
                          <m:e>
                            <m:r>
                              <a:rPr lang="en-GB" b="0" i="1" smtClean="0">
                                <a:latin typeface="Cambria Math"/>
                              </a:rPr>
                              <m:t>~</m:t>
                            </m:r>
                          </m:e>
                        </m:eqArr>
                      </m:sup>
                      <m:e>
                        <m:r>
                          <m:rPr>
                            <m:nor/>
                          </m:rPr>
                          <a:rPr lang="en-GB" dirty="0" smtClean="0">
                            <a:latin typeface="Monotype Corsiva" pitchFamily="66" charset="0"/>
                          </a:rPr>
                          <m:t>N</m:t>
                        </m:r>
                      </m:e>
                    </m:sPre>
                    <m:r>
                      <a:rPr lang="en-GB" b="0" i="1" smtClean="0">
                        <a:latin typeface="Cambria Math"/>
                      </a:rPr>
                      <m:t> </m:t>
                    </m:r>
                    <m:d>
                      <m:dPr>
                        <m:ctrlPr>
                          <a:rPr lang="en-GB" b="0" i="1" smtClean="0">
                            <a:latin typeface="Cambria Math"/>
                          </a:rPr>
                        </m:ctrlPr>
                      </m:dPr>
                      <m:e>
                        <m:r>
                          <a:rPr lang="en-GB" b="0" i="1" smtClean="0">
                            <a:latin typeface="Cambria Math"/>
                          </a:rPr>
                          <m:t>0,</m:t>
                        </m:r>
                        <m:sSup>
                          <m:sSupPr>
                            <m:ctrlPr>
                              <a:rPr lang="en-GB" b="0" i="1" smtClean="0">
                                <a:latin typeface="Cambria Math"/>
                                <a:ea typeface="Cambria Math"/>
                              </a:rPr>
                            </m:ctrlPr>
                          </m:sSupPr>
                          <m:e>
                            <m:r>
                              <a:rPr lang="en-GB" b="0" i="1" smtClean="0">
                                <a:latin typeface="Cambria Math"/>
                                <a:ea typeface="Cambria Math"/>
                              </a:rPr>
                              <m:t>𝜎</m:t>
                            </m:r>
                          </m:e>
                          <m:sup>
                            <m:r>
                              <a:rPr lang="en-GB" b="0" i="1" smtClean="0">
                                <a:latin typeface="Cambria Math"/>
                                <a:ea typeface="Cambria Math"/>
                              </a:rPr>
                              <m:t>2</m:t>
                            </m:r>
                          </m:sup>
                        </m:sSup>
                      </m:e>
                    </m:d>
                  </m:oMath>
                </a14:m>
                <a:endParaRPr lang="en-GB" dirty="0"/>
              </a:p>
            </p:txBody>
          </p:sp>
        </mc:Choice>
        <mc:Fallback xmlns="">
          <p:sp>
            <p:nvSpPr>
              <p:cNvPr id="4" name="TextBox 3"/>
              <p:cNvSpPr txBox="1">
                <a:spLocks noRot="1" noChangeAspect="1" noMove="1" noResize="1" noEditPoints="1" noAdjustHandles="1" noChangeArrowheads="1" noChangeShapeType="1" noTextEdit="1"/>
              </p:cNvSpPr>
              <p:nvPr/>
            </p:nvSpPr>
            <p:spPr>
              <a:xfrm>
                <a:off x="2392622" y="3682093"/>
                <a:ext cx="4358757" cy="466987"/>
              </a:xfrm>
              <a:prstGeom prst="rect">
                <a:avLst/>
              </a:prstGeom>
              <a:blipFill rotWithShape="1">
                <a:blip r:embed="rId3"/>
                <a:stretch>
                  <a:fillRect b="-1558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392622" y="5122253"/>
                <a:ext cx="4358757" cy="466987"/>
              </a:xfrm>
              <a:prstGeom prst="rect">
                <a:avLst/>
              </a:prstGeom>
              <a:noFill/>
            </p:spPr>
            <p:txBody>
              <a:bodyPr wrap="none" rtlCol="0">
                <a:spAutoFit/>
              </a:bodyPr>
              <a:lstStyle/>
              <a:p>
                <a14:m>
                  <m:oMath xmlns:m="http://schemas.openxmlformats.org/officeDocument/2006/math">
                    <m:sSub>
                      <m:sSubPr>
                        <m:ctrlPr>
                          <a:rPr lang="en-GB" i="1" smtClean="0">
                            <a:latin typeface="Cambria Math"/>
                          </a:rPr>
                        </m:ctrlPr>
                      </m:sSubPr>
                      <m:e>
                        <m:r>
                          <a:rPr lang="en-GB" b="0" i="1" smtClean="0">
                            <a:latin typeface="Cambria Math"/>
                          </a:rPr>
                          <m:t>𝑌</m:t>
                        </m:r>
                      </m:e>
                      <m:sub>
                        <m:r>
                          <a:rPr lang="en-GB" b="0" i="1" smtClean="0">
                            <a:latin typeface="Cambria Math"/>
                          </a:rPr>
                          <m:t>2</m:t>
                        </m:r>
                        <m:r>
                          <a:rPr lang="en-GB" b="0" i="1" smtClean="0">
                            <a:latin typeface="Cambria Math"/>
                          </a:rPr>
                          <m:t>𝑗</m:t>
                        </m:r>
                      </m:sub>
                    </m:sSub>
                    <m:r>
                      <a:rPr lang="en-GB" b="0" i="1" smtClean="0">
                        <a:latin typeface="Cambria Math"/>
                      </a:rPr>
                      <m:t>=</m:t>
                    </m:r>
                    <m:sSub>
                      <m:sSubPr>
                        <m:ctrlPr>
                          <a:rPr lang="en-GB" b="0" i="1" dirty="0" smtClean="0">
                            <a:latin typeface="Cambria Math"/>
                          </a:rPr>
                        </m:ctrlPr>
                      </m:sSubPr>
                      <m:e>
                        <m:r>
                          <a:rPr lang="en-GB" b="0" i="1" dirty="0" smtClean="0">
                            <a:latin typeface="Cambria Math"/>
                            <a:ea typeface="Cambria Math"/>
                          </a:rPr>
                          <m:t>𝜇</m:t>
                        </m:r>
                      </m:e>
                      <m:sub>
                        <m:r>
                          <a:rPr lang="en-GB" b="0" i="1" dirty="0" smtClean="0">
                            <a:latin typeface="Cambria Math"/>
                            <a:ea typeface="Cambria Math"/>
                          </a:rPr>
                          <m:t>2</m:t>
                        </m:r>
                        <m:r>
                          <a:rPr lang="en-GB" b="0" i="1" dirty="0" smtClean="0">
                            <a:latin typeface="Cambria Math"/>
                          </a:rPr>
                          <m:t> </m:t>
                        </m:r>
                      </m:sub>
                    </m:sSub>
                    <m:r>
                      <a:rPr lang="en-GB" b="0" i="1" dirty="0" smtClean="0">
                        <a:latin typeface="Cambria Math"/>
                      </a:rPr>
                      <m:t>+ </m:t>
                    </m:r>
                    <m:sSub>
                      <m:sSubPr>
                        <m:ctrlPr>
                          <a:rPr lang="en-GB" b="0" i="1" dirty="0" smtClean="0">
                            <a:latin typeface="Cambria Math"/>
                            <a:ea typeface="Cambria Math"/>
                          </a:rPr>
                        </m:ctrlPr>
                      </m:sSubPr>
                      <m:e>
                        <m:r>
                          <a:rPr lang="en-GB" b="0" i="1" dirty="0" smtClean="0">
                            <a:latin typeface="Cambria Math"/>
                            <a:ea typeface="Cambria Math"/>
                          </a:rPr>
                          <m:t>𝜀</m:t>
                        </m:r>
                      </m:e>
                      <m:sub>
                        <m:r>
                          <a:rPr lang="en-GB" b="0" i="1" dirty="0" smtClean="0">
                            <a:latin typeface="Cambria Math"/>
                            <a:ea typeface="Cambria Math"/>
                          </a:rPr>
                          <m:t>2</m:t>
                        </m:r>
                        <m:r>
                          <a:rPr lang="en-GB" b="0" i="1" dirty="0" smtClean="0">
                            <a:latin typeface="Cambria Math"/>
                            <a:ea typeface="Cambria Math"/>
                          </a:rPr>
                          <m:t>𝑗</m:t>
                        </m:r>
                      </m:sub>
                    </m:sSub>
                  </m:oMath>
                </a14:m>
                <a:r>
                  <a:rPr lang="en-GB" dirty="0" smtClean="0"/>
                  <a:t> 	where</a:t>
                </a:r>
                <a:r>
                  <a:rPr lang="en-GB" b="0" dirty="0" smtClean="0">
                    <a:ea typeface="Cambria Math"/>
                  </a:rPr>
                  <a:t> 	</a:t>
                </a:r>
                <a14:m>
                  <m:oMath xmlns:m="http://schemas.openxmlformats.org/officeDocument/2006/math">
                    <m:sSub>
                      <m:sSubPr>
                        <m:ctrlPr>
                          <a:rPr lang="en-GB" b="0" i="1" dirty="0" smtClean="0">
                            <a:latin typeface="Cambria Math"/>
                            <a:ea typeface="Cambria Math"/>
                          </a:rPr>
                        </m:ctrlPr>
                      </m:sSubPr>
                      <m:e>
                        <m:r>
                          <a:rPr lang="en-GB" b="0" i="1" dirty="0" smtClean="0">
                            <a:latin typeface="Cambria Math"/>
                            <a:ea typeface="Cambria Math"/>
                          </a:rPr>
                          <m:t>𝜀</m:t>
                        </m:r>
                      </m:e>
                      <m:sub>
                        <m:r>
                          <a:rPr lang="en-GB" b="0" i="1" dirty="0" smtClean="0">
                            <a:latin typeface="Cambria Math"/>
                            <a:ea typeface="Cambria Math"/>
                          </a:rPr>
                          <m:t>2</m:t>
                        </m:r>
                        <m:r>
                          <a:rPr lang="en-GB" b="0" i="1" dirty="0" smtClean="0">
                            <a:latin typeface="Cambria Math"/>
                            <a:ea typeface="Cambria Math"/>
                          </a:rPr>
                          <m:t>𝑗</m:t>
                        </m:r>
                      </m:sub>
                    </m:sSub>
                    <m:sPre>
                      <m:sPrePr>
                        <m:ctrlPr>
                          <a:rPr lang="en-GB" i="1" dirty="0" smtClean="0">
                            <a:latin typeface="Cambria Math"/>
                          </a:rPr>
                        </m:ctrlPr>
                      </m:sPrePr>
                      <m:sub/>
                      <m:sup>
                        <m:eqArr>
                          <m:eqArrPr>
                            <m:ctrlPr>
                              <a:rPr lang="en-GB" b="0" i="1" smtClean="0">
                                <a:latin typeface="Cambria Math"/>
                              </a:rPr>
                            </m:ctrlPr>
                          </m:eqArrPr>
                          <m:e>
                            <m:r>
                              <a:rPr lang="en-GB" b="0" i="1" smtClean="0">
                                <a:latin typeface="Cambria Math"/>
                              </a:rPr>
                              <m:t>𝑖𝑖𝑑</m:t>
                            </m:r>
                          </m:e>
                          <m:e>
                            <m:r>
                              <a:rPr lang="en-GB" b="0" i="1" smtClean="0">
                                <a:latin typeface="Cambria Math"/>
                              </a:rPr>
                              <m:t>~</m:t>
                            </m:r>
                          </m:e>
                        </m:eqArr>
                      </m:sup>
                      <m:e>
                        <m:r>
                          <m:rPr>
                            <m:nor/>
                          </m:rPr>
                          <a:rPr lang="en-GB" dirty="0" smtClean="0">
                            <a:latin typeface="Monotype Corsiva" pitchFamily="66" charset="0"/>
                          </a:rPr>
                          <m:t>N</m:t>
                        </m:r>
                      </m:e>
                    </m:sPre>
                    <m:r>
                      <a:rPr lang="en-GB" b="0" i="1" smtClean="0">
                        <a:latin typeface="Cambria Math"/>
                      </a:rPr>
                      <m:t> </m:t>
                    </m:r>
                    <m:d>
                      <m:dPr>
                        <m:ctrlPr>
                          <a:rPr lang="en-GB" b="0" i="1" smtClean="0">
                            <a:latin typeface="Cambria Math"/>
                          </a:rPr>
                        </m:ctrlPr>
                      </m:dPr>
                      <m:e>
                        <m:r>
                          <a:rPr lang="en-GB" b="0" i="1" smtClean="0">
                            <a:latin typeface="Cambria Math"/>
                          </a:rPr>
                          <m:t>0,</m:t>
                        </m:r>
                        <m:sSup>
                          <m:sSupPr>
                            <m:ctrlPr>
                              <a:rPr lang="en-GB" b="0" i="1" smtClean="0">
                                <a:latin typeface="Cambria Math"/>
                                <a:ea typeface="Cambria Math"/>
                              </a:rPr>
                            </m:ctrlPr>
                          </m:sSupPr>
                          <m:e>
                            <m:r>
                              <a:rPr lang="en-GB" b="0" i="1" smtClean="0">
                                <a:latin typeface="Cambria Math"/>
                                <a:ea typeface="Cambria Math"/>
                              </a:rPr>
                              <m:t>𝜎</m:t>
                            </m:r>
                          </m:e>
                          <m:sup>
                            <m:r>
                              <a:rPr lang="en-GB" b="0" i="1" smtClean="0">
                                <a:latin typeface="Cambria Math"/>
                                <a:ea typeface="Cambria Math"/>
                              </a:rPr>
                              <m:t>2</m:t>
                            </m:r>
                          </m:sup>
                        </m:sSup>
                      </m:e>
                    </m:d>
                  </m:oMath>
                </a14:m>
                <a:endParaRPr lang="en-GB" dirty="0"/>
              </a:p>
            </p:txBody>
          </p:sp>
        </mc:Choice>
        <mc:Fallback xmlns="">
          <p:sp>
            <p:nvSpPr>
              <p:cNvPr id="18" name="TextBox 17"/>
              <p:cNvSpPr txBox="1">
                <a:spLocks noRot="1" noChangeAspect="1" noMove="1" noResize="1" noEditPoints="1" noAdjustHandles="1" noChangeArrowheads="1" noChangeShapeType="1" noTextEdit="1"/>
              </p:cNvSpPr>
              <p:nvPr/>
            </p:nvSpPr>
            <p:spPr>
              <a:xfrm>
                <a:off x="2392622" y="5122253"/>
                <a:ext cx="4358757" cy="466987"/>
              </a:xfrm>
              <a:prstGeom prst="rect">
                <a:avLst/>
              </a:prstGeom>
              <a:blipFill rotWithShape="1">
                <a:blip r:embed="rId4"/>
                <a:stretch>
                  <a:fillRect b="-15584"/>
                </a:stretch>
              </a:blipFill>
            </p:spPr>
            <p:txBody>
              <a:bodyPr/>
              <a:lstStyle/>
              <a:p>
                <a:r>
                  <a:rPr lang="en-GB">
                    <a:noFill/>
                  </a:rPr>
                  <a:t> </a:t>
                </a:r>
              </a:p>
            </p:txBody>
          </p:sp>
        </mc:Fallback>
      </mc:AlternateContent>
      <p:sp>
        <p:nvSpPr>
          <p:cNvPr id="7" name="TextBox 6"/>
          <p:cNvSpPr txBox="1"/>
          <p:nvPr/>
        </p:nvSpPr>
        <p:spPr>
          <a:xfrm>
            <a:off x="395536" y="3212976"/>
            <a:ext cx="4536504" cy="369332"/>
          </a:xfrm>
          <a:prstGeom prst="rect">
            <a:avLst/>
          </a:prstGeom>
          <a:noFill/>
        </p:spPr>
        <p:txBody>
          <a:bodyPr wrap="square" rtlCol="0">
            <a:spAutoFit/>
          </a:bodyPr>
          <a:lstStyle/>
          <a:p>
            <a:r>
              <a:rPr lang="en-GB" dirty="0" smtClean="0"/>
              <a:t>For all members of group 1, you can write:</a:t>
            </a:r>
            <a:endParaRPr lang="en-GB" dirty="0"/>
          </a:p>
        </p:txBody>
      </p:sp>
      <p:sp>
        <p:nvSpPr>
          <p:cNvPr id="19" name="TextBox 18"/>
          <p:cNvSpPr txBox="1"/>
          <p:nvPr/>
        </p:nvSpPr>
        <p:spPr>
          <a:xfrm>
            <a:off x="395536" y="4715852"/>
            <a:ext cx="4536504" cy="369332"/>
          </a:xfrm>
          <a:prstGeom prst="rect">
            <a:avLst/>
          </a:prstGeom>
          <a:noFill/>
        </p:spPr>
        <p:txBody>
          <a:bodyPr wrap="square" rtlCol="0">
            <a:spAutoFit/>
          </a:bodyPr>
          <a:lstStyle/>
          <a:p>
            <a:r>
              <a:rPr lang="en-GB" dirty="0" smtClean="0"/>
              <a:t>And for members of group 2, you can write:</a:t>
            </a:r>
            <a:endParaRPr lang="en-GB" dirty="0"/>
          </a:p>
        </p:txBody>
      </p:sp>
    </p:spTree>
    <p:extLst>
      <p:ext uri="{BB962C8B-B14F-4D97-AF65-F5344CB8AC3E}">
        <p14:creationId xmlns:p14="http://schemas.microsoft.com/office/powerpoint/2010/main" val="26724158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mc:AlternateContent xmlns:mc="http://schemas.openxmlformats.org/markup-compatibility/2006" xmlns:a14="http://schemas.microsoft.com/office/drawing/2010/main">
        <mc:Choice Requires="a14">
          <p:sp>
            <p:nvSpPr>
              <p:cNvPr id="16" name="TextBox 15"/>
              <p:cNvSpPr txBox="1"/>
              <p:nvPr/>
            </p:nvSpPr>
            <p:spPr>
              <a:xfrm>
                <a:off x="539552" y="2852936"/>
                <a:ext cx="5994462" cy="34543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𝒚</m:t>
                      </m:r>
                      <m:r>
                        <a:rPr lang="en-GB" b="0" i="1" smtClean="0">
                          <a:latin typeface="Cambria Math"/>
                        </a:rPr>
                        <m:t>= </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d>
                      <m:r>
                        <a:rPr lang="en-GB" b="0" i="1" smtClean="0">
                          <a:latin typeface="Cambria Math"/>
                        </a:rPr>
                        <m:t>∗</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sSub>
                                  <m:sSubPr>
                                    <m:ctrlPr>
                                      <a:rPr lang="en-GB" b="0" i="1" smtClean="0">
                                        <a:latin typeface="Cambria Math"/>
                                      </a:rPr>
                                    </m:ctrlPr>
                                  </m:sSubPr>
                                  <m:e>
                                    <m:r>
                                      <a:rPr lang="en-GB" b="0" i="1" smtClean="0">
                                        <a:latin typeface="Cambria Math"/>
                                        <a:ea typeface="Cambria Math"/>
                                      </a:rPr>
                                      <m:t>𝛽</m:t>
                                    </m:r>
                                  </m:e>
                                  <m:sub>
                                    <m:r>
                                      <a:rPr lang="en-GB" b="0" i="1" smtClean="0">
                                        <a:latin typeface="Cambria Math"/>
                                      </a:rPr>
                                      <m:t>1</m:t>
                                    </m:r>
                                  </m:sub>
                                </m:sSub>
                              </m:e>
                            </m:mr>
                            <m:mr>
                              <m:e>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2</m:t>
                                    </m:r>
                                  </m:sub>
                                </m:sSub>
                              </m:e>
                            </m:mr>
                          </m:m>
                        </m:e>
                      </m:d>
                      <m:r>
                        <a:rPr lang="en-GB" i="1">
                          <a:latin typeface="Cambria Math"/>
                          <a:ea typeface="Cambria Math"/>
                        </a:rPr>
                        <m:t>+</m:t>
                      </m:r>
                      <m:r>
                        <a:rPr lang="en-GB" b="1" i="1">
                          <a:latin typeface="Cambria Math"/>
                          <a:ea typeface="Cambria Math"/>
                        </a:rPr>
                        <m:t>𝜺</m:t>
                      </m:r>
                      <m:r>
                        <a:rPr lang="en-GB" i="1">
                          <a:latin typeface="Cambria Math"/>
                          <a:ea typeface="Cambria Math"/>
                        </a:rPr>
                        <m:t>⇔ </m:t>
                      </m:r>
                      <m:d>
                        <m:dPr>
                          <m:begChr m:val="{"/>
                          <m:endChr m:val=""/>
                          <m:ctrlPr>
                            <a:rPr lang="en-GB" i="1">
                              <a:latin typeface="Cambria Math"/>
                              <a:ea typeface="Cambria Math"/>
                            </a:rPr>
                          </m:ctrlPr>
                        </m:dPr>
                        <m:e>
                          <m:m>
                            <m:mPr>
                              <m:mcs>
                                <m:mc>
                                  <m:mcPr>
                                    <m:count m:val="1"/>
                                    <m:mcJc m:val="center"/>
                                  </m:mcPr>
                                </m:mc>
                              </m:mcs>
                              <m:ctrlPr>
                                <a:rPr lang="en-GB" i="1">
                                  <a:latin typeface="Cambria Math"/>
                                  <a:ea typeface="Cambria Math"/>
                                </a:rPr>
                              </m:ctrlPr>
                            </m:mP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11</m:t>
                                          </m:r>
                                        </m:sub>
                                      </m:sSub>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12</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12</m:t>
                                          </m:r>
                                        </m:sub>
                                      </m:sSub>
                                    </m:e>
                                  </m:mr>
                                </m:m>
                              </m:e>
                            </m:m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13</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13</m:t>
                                          </m:r>
                                        </m:sub>
                                      </m:sSub>
                                    </m:e>
                                  </m:m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14</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14</m:t>
                                                </m:r>
                                              </m:sub>
                                            </m:sSub>
                                          </m:e>
                                        </m:m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15</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15</m:t>
                                                      </m:r>
                                                    </m:sub>
                                                  </m:sSub>
                                                </m:e>
                                              </m:mr>
                                              <m:mr>
                                                <m:e>
                                                  <m:m>
                                                    <m:mPr>
                                                      <m:mcs>
                                                        <m:mc>
                                                          <m:mcPr>
                                                            <m:count m:val="1"/>
                                                            <m:mcJc m:val="center"/>
                                                          </m:mcPr>
                                                        </m:mc>
                                                      </m:mcs>
                                                      <m:ctrlPr>
                                                        <a:rPr lang="en-GB" i="1">
                                                          <a:latin typeface="Cambria Math"/>
                                                          <a:ea typeface="Cambria Math"/>
                                                        </a:rPr>
                                                      </m:ctrlPr>
                                                    </m:mP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16</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b="0" i="1" smtClean="0">
                                                            <a:latin typeface="Cambria Math"/>
                                                            <a:ea typeface="Cambria Math"/>
                                                          </a:rPr>
                                                          <m:t>0</m:t>
                                                        </m:r>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16</m:t>
                                                            </m:r>
                                                          </m:sub>
                                                        </m:sSub>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21</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21</m:t>
                                                            </m:r>
                                                          </m:sub>
                                                        </m:sSub>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22</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22</m:t>
                                                            </m:r>
                                                          </m:sub>
                                                        </m:sSub>
                                                      </m:e>
                                                    </m:mr>
                                                  </m:m>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23</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23</m:t>
                                                      </m:r>
                                                    </m:sub>
                                                  </m:sSub>
                                                </m:e>
                                              </m:mr>
                                            </m:m>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24</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24</m:t>
                                                </m:r>
                                              </m:sub>
                                            </m:sSub>
                                          </m:e>
                                        </m:mr>
                                      </m:m>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25</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25</m:t>
                                          </m:r>
                                        </m:sub>
                                      </m:sSub>
                                    </m:e>
                                  </m:mr>
                                </m:m>
                              </m:e>
                            </m:mr>
                            <m:mr>
                              <m:e>
                                <m:sSub>
                                  <m:sSubPr>
                                    <m:ctrlPr>
                                      <a:rPr lang="en-GB" i="1">
                                        <a:latin typeface="Cambria Math"/>
                                        <a:ea typeface="Cambria Math"/>
                                      </a:rPr>
                                    </m:ctrlPr>
                                  </m:sSubPr>
                                  <m:e>
                                    <m:r>
                                      <a:rPr lang="en-GB" i="1">
                                        <a:latin typeface="Cambria Math"/>
                                        <a:ea typeface="Cambria Math"/>
                                      </a:rPr>
                                      <m:t>𝑌</m:t>
                                    </m:r>
                                  </m:e>
                                  <m:sub>
                                    <m:r>
                                      <a:rPr lang="en-GB" i="1">
                                        <a:latin typeface="Cambria Math"/>
                                        <a:ea typeface="Cambria Math"/>
                                      </a:rPr>
                                      <m:t>26</m:t>
                                    </m:r>
                                  </m:sub>
                                </m:sSub>
                                <m:r>
                                  <m:rPr>
                                    <m:brk m:alnAt="7"/>
                                  </m:rPr>
                                  <a:rPr lang="en-GB" i="1">
                                    <a:latin typeface="Cambria Math"/>
                                    <a:ea typeface="Cambria Math"/>
                                  </a:rPr>
                                  <m:t>=</m:t>
                                </m:r>
                                <m:r>
                                  <a:rPr lang="en-GB" i="1">
                                    <a:latin typeface="Cambria Math"/>
                                    <a:ea typeface="Cambria Math"/>
                                  </a:rPr>
                                  <m:t>0∗</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m:rPr>
                                    <m:brk m:alnAt="7"/>
                                  </m:rPr>
                                  <a:rPr lang="en-GB" i="1">
                                    <a:latin typeface="Cambria Math"/>
                                    <a:ea typeface="Cambria Math"/>
                                  </a:rPr>
                                  <m:t>+</m:t>
                                </m:r>
                                <m:r>
                                  <a:rPr lang="en-GB" i="1">
                                    <a:latin typeface="Cambria Math"/>
                                    <a:ea typeface="Cambria Math"/>
                                  </a:rPr>
                                  <m:t>1∗</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𝜀</m:t>
                                    </m:r>
                                  </m:e>
                                  <m:sub>
                                    <m:r>
                                      <a:rPr lang="en-GB" i="1">
                                        <a:latin typeface="Cambria Math"/>
                                        <a:ea typeface="Cambria Math"/>
                                      </a:rPr>
                                      <m:t>26</m:t>
                                    </m:r>
                                  </m:sub>
                                </m:sSub>
                              </m:e>
                            </m:mr>
                          </m:m>
                          <m:r>
                            <a:rPr lang="en-GB" i="1">
                              <a:latin typeface="Cambria Math"/>
                              <a:ea typeface="Cambria Math"/>
                            </a:rPr>
                            <m:t>  </m:t>
                          </m:r>
                        </m:e>
                      </m:d>
                      <m:r>
                        <a:rPr lang="en-GB" b="0" i="1" smtClean="0">
                          <a:latin typeface="Cambria Math"/>
                          <a:ea typeface="Cambria Math"/>
                        </a:rPr>
                        <m:t>   </m:t>
                      </m:r>
                      <m:r>
                        <a:rPr lang="en-GB" i="1">
                          <a:latin typeface="Cambria Math"/>
                          <a:ea typeface="Cambria Math"/>
                        </a:rPr>
                        <m:t>⟹</m:t>
                      </m:r>
                    </m:oMath>
                  </m:oMathPara>
                </a14:m>
                <a:endParaRPr lang="en-GB" dirty="0"/>
              </a:p>
            </p:txBody>
          </p:sp>
        </mc:Choice>
        <mc:Fallback xmlns="">
          <p:sp>
            <p:nvSpPr>
              <p:cNvPr id="16" name="TextBox 15"/>
              <p:cNvSpPr txBox="1">
                <a:spLocks noRot="1" noChangeAspect="1" noMove="1" noResize="1" noEditPoints="1" noAdjustHandles="1" noChangeArrowheads="1" noChangeShapeType="1" noTextEdit="1"/>
              </p:cNvSpPr>
              <p:nvPr/>
            </p:nvSpPr>
            <p:spPr>
              <a:xfrm>
                <a:off x="539552" y="2852936"/>
                <a:ext cx="5994462" cy="3454344"/>
              </a:xfrm>
              <a:prstGeom prst="rect">
                <a:avLst/>
              </a:prstGeom>
              <a:blipFill rotWithShape="1">
                <a:blip r:embed="rId2"/>
                <a:stretch>
                  <a:fillRect/>
                </a:stretch>
              </a:blipFill>
            </p:spPr>
            <p:txBody>
              <a:bodyPr/>
              <a:lstStyle/>
              <a:p>
                <a:r>
                  <a:rPr lang="en-GB">
                    <a:noFill/>
                  </a:rPr>
                  <a:t> </a:t>
                </a:r>
              </a:p>
            </p:txBody>
          </p:sp>
        </mc:Fallback>
      </mc:AlternateContent>
      <p:sp>
        <p:nvSpPr>
          <p:cNvPr id="12" name="TextBox 11"/>
          <p:cNvSpPr txBox="1"/>
          <p:nvPr/>
        </p:nvSpPr>
        <p:spPr>
          <a:xfrm>
            <a:off x="179512" y="817548"/>
            <a:ext cx="3960440" cy="523220"/>
          </a:xfrm>
          <a:prstGeom prst="rect">
            <a:avLst/>
          </a:prstGeom>
          <a:noFill/>
        </p:spPr>
        <p:txBody>
          <a:bodyPr wrap="square" rtlCol="0">
            <a:spAutoFit/>
          </a:bodyPr>
          <a:lstStyle/>
          <a:p>
            <a:r>
              <a:rPr lang="en-GB" sz="2800" b="1" dirty="0" smtClean="0"/>
              <a:t>Two sample t-test:</a:t>
            </a:r>
            <a:endParaRPr lang="en-GB" sz="2800" b="1" dirty="0"/>
          </a:p>
        </p:txBody>
      </p:sp>
      <p:sp>
        <p:nvSpPr>
          <p:cNvPr id="15" name="Rectangle 14"/>
          <p:cNvSpPr/>
          <p:nvPr/>
        </p:nvSpPr>
        <p:spPr>
          <a:xfrm>
            <a:off x="435786" y="1412776"/>
            <a:ext cx="8456694" cy="369332"/>
          </a:xfrm>
          <a:prstGeom prst="rect">
            <a:avLst/>
          </a:prstGeom>
        </p:spPr>
        <p:txBody>
          <a:bodyPr wrap="square">
            <a:spAutoFit/>
          </a:bodyPr>
          <a:lstStyle/>
          <a:p>
            <a:pPr marL="0" lvl="1"/>
            <a:r>
              <a:rPr lang="en-US" dirty="0" smtClean="0"/>
              <a:t>Assume you have two groups of 6 participants each. You can have three possible models.</a:t>
            </a:r>
            <a:endParaRPr lang="en-US" dirty="0"/>
          </a:p>
        </p:txBody>
      </p:sp>
      <p:sp>
        <p:nvSpPr>
          <p:cNvPr id="18" name="TextBox 17"/>
          <p:cNvSpPr txBox="1"/>
          <p:nvPr/>
        </p:nvSpPr>
        <p:spPr>
          <a:xfrm>
            <a:off x="303791" y="2132856"/>
            <a:ext cx="1171865" cy="369332"/>
          </a:xfrm>
          <a:prstGeom prst="rect">
            <a:avLst/>
          </a:prstGeom>
          <a:noFill/>
        </p:spPr>
        <p:txBody>
          <a:bodyPr wrap="square" rtlCol="0">
            <a:spAutoFit/>
          </a:bodyPr>
          <a:lstStyle/>
          <a:p>
            <a:r>
              <a:rPr lang="en-GB" b="1" dirty="0" smtClean="0"/>
              <a:t>Model I:</a:t>
            </a:r>
            <a:endParaRPr lang="en-GB" b="1" dirty="0"/>
          </a:p>
        </p:txBody>
      </p:sp>
      <mc:AlternateContent xmlns:mc="http://schemas.openxmlformats.org/markup-compatibility/2006" xmlns:a14="http://schemas.microsoft.com/office/drawing/2010/main">
        <mc:Choice Requires="a14">
          <p:sp>
            <p:nvSpPr>
              <p:cNvPr id="19" name="Rectangle 18"/>
              <p:cNvSpPr/>
              <p:nvPr/>
            </p:nvSpPr>
            <p:spPr>
              <a:xfrm>
                <a:off x="6084168" y="4721301"/>
                <a:ext cx="1237291" cy="291875"/>
              </a:xfrm>
              <a:prstGeom prst="rect">
                <a:avLst/>
              </a:prstGeom>
            </p:spPr>
            <p:txBody>
              <a:bodyPr wrap="square">
                <a:spAutoFit/>
              </a:bodyPr>
              <a:lstStyle/>
              <a:p>
                <a14:m>
                  <m:oMath xmlns:m="http://schemas.openxmlformats.org/officeDocument/2006/math">
                    <m:sSub>
                      <m:sSubPr>
                        <m:ctrlPr>
                          <a:rPr lang="en-GB" sz="1200" i="1" smtClean="0">
                            <a:latin typeface="Cambria Math"/>
                          </a:rPr>
                        </m:ctrlPr>
                      </m:sSubPr>
                      <m:e>
                        <m:r>
                          <a:rPr lang="en-GB" sz="1200" b="0" i="1" smtClean="0">
                            <a:latin typeface="Cambria Math"/>
                          </a:rPr>
                          <m:t>𝑌</m:t>
                        </m:r>
                      </m:e>
                      <m:sub>
                        <m:r>
                          <a:rPr lang="en-GB" sz="1200" b="0" i="1" smtClean="0">
                            <a:latin typeface="Cambria Math"/>
                          </a:rPr>
                          <m:t>2</m:t>
                        </m:r>
                        <m:r>
                          <a:rPr lang="en-GB" sz="1200" b="0" i="1" smtClean="0">
                            <a:latin typeface="Cambria Math"/>
                          </a:rPr>
                          <m:t>𝑗</m:t>
                        </m:r>
                      </m:sub>
                    </m:sSub>
                    <m:r>
                      <a:rPr lang="en-GB" sz="1200" b="0" i="1" smtClean="0">
                        <a:latin typeface="Cambria Math"/>
                      </a:rPr>
                      <m:t>=</m:t>
                    </m:r>
                    <m:sSub>
                      <m:sSubPr>
                        <m:ctrlPr>
                          <a:rPr lang="en-GB" sz="1200" b="0" i="1" dirty="0" smtClean="0">
                            <a:latin typeface="Cambria Math"/>
                          </a:rPr>
                        </m:ctrlPr>
                      </m:sSubPr>
                      <m:e>
                        <m:r>
                          <a:rPr lang="en-GB" sz="1200" b="0" i="1" dirty="0" smtClean="0">
                            <a:latin typeface="Cambria Math"/>
                            <a:ea typeface="Cambria Math"/>
                          </a:rPr>
                          <m:t>𝜇</m:t>
                        </m:r>
                      </m:e>
                      <m:sub>
                        <m:r>
                          <a:rPr lang="en-GB" sz="1200" b="0" i="1" dirty="0" smtClean="0">
                            <a:latin typeface="Cambria Math"/>
                            <a:ea typeface="Cambria Math"/>
                          </a:rPr>
                          <m:t>2</m:t>
                        </m:r>
                        <m:r>
                          <a:rPr lang="en-GB" sz="1200" b="0" i="1" dirty="0" smtClean="0">
                            <a:latin typeface="Cambria Math"/>
                          </a:rPr>
                          <m:t> </m:t>
                        </m:r>
                      </m:sub>
                    </m:sSub>
                    <m:r>
                      <a:rPr lang="en-GB" sz="1200" b="0" i="1" dirty="0" smtClean="0">
                        <a:latin typeface="Cambria Math"/>
                      </a:rPr>
                      <m:t>+ </m:t>
                    </m:r>
                    <m:sSub>
                      <m:sSubPr>
                        <m:ctrlPr>
                          <a:rPr lang="en-GB" sz="1200" b="0" i="1" dirty="0" smtClean="0">
                            <a:latin typeface="Cambria Math"/>
                            <a:ea typeface="Cambria Math"/>
                          </a:rPr>
                        </m:ctrlPr>
                      </m:sSubPr>
                      <m:e>
                        <m:r>
                          <a:rPr lang="en-GB" sz="1200" b="0" i="1" dirty="0" smtClean="0">
                            <a:latin typeface="Cambria Math"/>
                            <a:ea typeface="Cambria Math"/>
                          </a:rPr>
                          <m:t>𝜀</m:t>
                        </m:r>
                      </m:e>
                      <m:sub>
                        <m:r>
                          <a:rPr lang="en-GB" sz="1200" b="0" i="1" dirty="0" smtClean="0">
                            <a:latin typeface="Cambria Math"/>
                            <a:ea typeface="Cambria Math"/>
                          </a:rPr>
                          <m:t>2</m:t>
                        </m:r>
                        <m:r>
                          <a:rPr lang="en-GB" sz="1200" b="0" i="1" dirty="0" smtClean="0">
                            <a:latin typeface="Cambria Math"/>
                            <a:ea typeface="Cambria Math"/>
                          </a:rPr>
                          <m:t>𝑗</m:t>
                        </m:r>
                      </m:sub>
                    </m:sSub>
                  </m:oMath>
                </a14:m>
                <a:r>
                  <a:rPr lang="en-GB" sz="1200" dirty="0" smtClean="0"/>
                  <a:t> </a:t>
                </a:r>
                <a:endParaRPr lang="en-GB" sz="1200" dirty="0"/>
              </a:p>
            </p:txBody>
          </p:sp>
        </mc:Choice>
        <mc:Fallback xmlns="">
          <p:sp>
            <p:nvSpPr>
              <p:cNvPr id="19" name="Rectangle 18"/>
              <p:cNvSpPr>
                <a:spLocks noRot="1" noChangeAspect="1" noMove="1" noResize="1" noEditPoints="1" noAdjustHandles="1" noChangeArrowheads="1" noChangeShapeType="1" noTextEdit="1"/>
              </p:cNvSpPr>
              <p:nvPr/>
            </p:nvSpPr>
            <p:spPr>
              <a:xfrm>
                <a:off x="6084168" y="4721301"/>
                <a:ext cx="1237291" cy="291875"/>
              </a:xfrm>
              <a:prstGeom prst="rect">
                <a:avLst/>
              </a:prstGeom>
              <a:blipFill rotWithShape="1">
                <a:blip r:embed="rId3"/>
                <a:stretch>
                  <a:fillRect b="-20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610073" y="4275222"/>
                <a:ext cx="9943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1</m:t>
                          </m:r>
                        </m:sub>
                      </m:sSub>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7610073" y="4275222"/>
                <a:ext cx="994375" cy="369332"/>
              </a:xfrm>
              <a:prstGeom prst="rect">
                <a:avLst/>
              </a:prstGeom>
              <a:blipFill rotWithShape="1">
                <a:blip r:embed="rId4"/>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7610014" y="4715852"/>
                <a:ext cx="10050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2</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2</m:t>
                          </m:r>
                        </m:sub>
                      </m:sSub>
                    </m:oMath>
                  </m:oMathPara>
                </a14:m>
                <a:endParaRPr lang="en-GB" dirty="0"/>
              </a:p>
            </p:txBody>
          </p:sp>
        </mc:Choice>
        <mc:Fallback xmlns="">
          <p:sp>
            <p:nvSpPr>
              <p:cNvPr id="21" name="TextBox 20"/>
              <p:cNvSpPr txBox="1">
                <a:spLocks noRot="1" noChangeAspect="1" noMove="1" noResize="1" noEditPoints="1" noAdjustHandles="1" noChangeArrowheads="1" noChangeShapeType="1" noTextEdit="1"/>
              </p:cNvSpPr>
              <p:nvPr/>
            </p:nvSpPr>
            <p:spPr>
              <a:xfrm>
                <a:off x="7610014" y="4715852"/>
                <a:ext cx="1005019" cy="369332"/>
              </a:xfrm>
              <a:prstGeom prst="rect">
                <a:avLst/>
              </a:prstGeom>
              <a:blipFill rotWithShape="1">
                <a:blip r:embed="rId5"/>
                <a:stretch>
                  <a:fillRect b="-1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6084168" y="4161166"/>
                <a:ext cx="1224136" cy="291875"/>
              </a:xfrm>
              <a:prstGeom prst="rect">
                <a:avLst/>
              </a:prstGeom>
            </p:spPr>
            <p:txBody>
              <a:bodyPr wrap="square">
                <a:spAutoFit/>
              </a:bodyPr>
              <a:lstStyle/>
              <a:p>
                <a14:m>
                  <m:oMath xmlns:m="http://schemas.openxmlformats.org/officeDocument/2006/math">
                    <m:sSub>
                      <m:sSubPr>
                        <m:ctrlPr>
                          <a:rPr lang="en-GB" sz="1200" i="1" smtClean="0">
                            <a:latin typeface="Cambria Math"/>
                          </a:rPr>
                        </m:ctrlPr>
                      </m:sSubPr>
                      <m:e>
                        <m:r>
                          <a:rPr lang="en-GB" sz="1200" b="0" i="1" smtClean="0">
                            <a:latin typeface="Cambria Math"/>
                          </a:rPr>
                          <m:t>𝑌</m:t>
                        </m:r>
                      </m:e>
                      <m:sub>
                        <m:r>
                          <a:rPr lang="en-GB" sz="1200" b="0" i="1" smtClean="0">
                            <a:latin typeface="Cambria Math"/>
                          </a:rPr>
                          <m:t>1</m:t>
                        </m:r>
                        <m:r>
                          <a:rPr lang="en-GB" sz="1200" b="0" i="1" smtClean="0">
                            <a:latin typeface="Cambria Math"/>
                          </a:rPr>
                          <m:t>𝑗</m:t>
                        </m:r>
                      </m:sub>
                    </m:sSub>
                    <m:r>
                      <a:rPr lang="en-GB" sz="1200" b="0" i="1" smtClean="0">
                        <a:latin typeface="Cambria Math"/>
                      </a:rPr>
                      <m:t>=</m:t>
                    </m:r>
                    <m:sSub>
                      <m:sSubPr>
                        <m:ctrlPr>
                          <a:rPr lang="en-GB" sz="1200" b="0" i="1" dirty="0" smtClean="0">
                            <a:latin typeface="Cambria Math"/>
                          </a:rPr>
                        </m:ctrlPr>
                      </m:sSubPr>
                      <m:e>
                        <m:r>
                          <a:rPr lang="en-GB" sz="1200" b="0" i="1" dirty="0" smtClean="0">
                            <a:latin typeface="Cambria Math"/>
                            <a:ea typeface="Cambria Math"/>
                          </a:rPr>
                          <m:t>𝜇</m:t>
                        </m:r>
                      </m:e>
                      <m:sub>
                        <m:r>
                          <a:rPr lang="en-GB" sz="1200" b="0" i="1" dirty="0" smtClean="0">
                            <a:latin typeface="Cambria Math"/>
                            <a:ea typeface="Cambria Math"/>
                          </a:rPr>
                          <m:t>1</m:t>
                        </m:r>
                        <m:r>
                          <a:rPr lang="en-GB" sz="1200" b="0" i="1" dirty="0" smtClean="0">
                            <a:latin typeface="Cambria Math"/>
                          </a:rPr>
                          <m:t> </m:t>
                        </m:r>
                      </m:sub>
                    </m:sSub>
                    <m:r>
                      <a:rPr lang="en-GB" sz="1200" b="0" i="1" dirty="0" smtClean="0">
                        <a:latin typeface="Cambria Math"/>
                      </a:rPr>
                      <m:t>+ </m:t>
                    </m:r>
                    <m:sSub>
                      <m:sSubPr>
                        <m:ctrlPr>
                          <a:rPr lang="en-GB" sz="1200" b="0" i="1" dirty="0" smtClean="0">
                            <a:latin typeface="Cambria Math"/>
                            <a:ea typeface="Cambria Math"/>
                          </a:rPr>
                        </m:ctrlPr>
                      </m:sSubPr>
                      <m:e>
                        <m:r>
                          <a:rPr lang="en-GB" sz="1200" b="0" i="1" dirty="0" smtClean="0">
                            <a:latin typeface="Cambria Math"/>
                            <a:ea typeface="Cambria Math"/>
                          </a:rPr>
                          <m:t>𝜀</m:t>
                        </m:r>
                      </m:e>
                      <m:sub>
                        <m:r>
                          <a:rPr lang="en-GB" sz="1200" b="0" i="1" dirty="0" smtClean="0">
                            <a:latin typeface="Cambria Math"/>
                            <a:ea typeface="Cambria Math"/>
                          </a:rPr>
                          <m:t>1</m:t>
                        </m:r>
                        <m:r>
                          <a:rPr lang="en-GB" sz="1200" b="0" i="1" dirty="0" smtClean="0">
                            <a:latin typeface="Cambria Math"/>
                            <a:ea typeface="Cambria Math"/>
                          </a:rPr>
                          <m:t>𝑗</m:t>
                        </m:r>
                      </m:sub>
                    </m:sSub>
                  </m:oMath>
                </a14:m>
                <a:r>
                  <a:rPr lang="en-GB" sz="1200" dirty="0" smtClean="0"/>
                  <a:t> </a:t>
                </a:r>
                <a:endParaRPr lang="en-GB" sz="1200" dirty="0"/>
              </a:p>
            </p:txBody>
          </p:sp>
        </mc:Choice>
        <mc:Fallback xmlns="">
          <p:sp>
            <p:nvSpPr>
              <p:cNvPr id="22" name="Rectangle 21"/>
              <p:cNvSpPr>
                <a:spLocks noRot="1" noChangeAspect="1" noMove="1" noResize="1" noEditPoints="1" noAdjustHandles="1" noChangeArrowheads="1" noChangeShapeType="1" noTextEdit="1"/>
              </p:cNvSpPr>
              <p:nvPr/>
            </p:nvSpPr>
            <p:spPr>
              <a:xfrm>
                <a:off x="6084168" y="4161166"/>
                <a:ext cx="1224136" cy="291875"/>
              </a:xfrm>
              <a:prstGeom prst="rect">
                <a:avLst/>
              </a:prstGeom>
              <a:blipFill rotWithShape="1">
                <a:blip r:embed="rId6"/>
                <a:stretch>
                  <a:fillRect b="-4255"/>
                </a:stretch>
              </a:blipFill>
            </p:spPr>
            <p:txBody>
              <a:bodyPr/>
              <a:lstStyle/>
              <a:p>
                <a:r>
                  <a:rPr lang="en-GB">
                    <a:noFill/>
                  </a:rPr>
                  <a:t> </a:t>
                </a:r>
              </a:p>
            </p:txBody>
          </p:sp>
        </mc:Fallback>
      </mc:AlternateContent>
      <p:sp>
        <p:nvSpPr>
          <p:cNvPr id="23" name="Rectangle 22"/>
          <p:cNvSpPr/>
          <p:nvPr/>
        </p:nvSpPr>
        <p:spPr>
          <a:xfrm>
            <a:off x="7668344" y="4292829"/>
            <a:ext cx="933011" cy="360307"/>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6084168" y="4721300"/>
            <a:ext cx="1152128" cy="29187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7668344" y="4724877"/>
            <a:ext cx="933011" cy="36030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6084168" y="4161165"/>
            <a:ext cx="1152128" cy="29187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p:cNvSpPr txBox="1"/>
          <p:nvPr/>
        </p:nvSpPr>
        <p:spPr>
          <a:xfrm>
            <a:off x="6516216" y="1976296"/>
            <a:ext cx="1296144" cy="369332"/>
          </a:xfrm>
          <a:prstGeom prst="rect">
            <a:avLst/>
          </a:prstGeom>
          <a:noFill/>
        </p:spPr>
        <p:txBody>
          <a:bodyPr wrap="square" rtlCol="0">
            <a:spAutoFit/>
          </a:bodyPr>
          <a:lstStyle/>
          <a:p>
            <a:r>
              <a:rPr lang="en-GB" b="1" dirty="0" smtClean="0"/>
              <a:t>contrasts</a:t>
            </a:r>
            <a:endParaRPr lang="en-GB" b="1" dirty="0"/>
          </a:p>
        </p:txBody>
      </p:sp>
      <mc:AlternateContent xmlns:mc="http://schemas.openxmlformats.org/markup-compatibility/2006" xmlns:a14="http://schemas.microsoft.com/office/drawing/2010/main">
        <mc:Choice Requires="a14">
          <p:sp>
            <p:nvSpPr>
              <p:cNvPr id="28" name="TextBox 27"/>
              <p:cNvSpPr txBox="1"/>
              <p:nvPr/>
            </p:nvSpPr>
            <p:spPr>
              <a:xfrm>
                <a:off x="6588224" y="2276872"/>
                <a:ext cx="2314352" cy="980974"/>
              </a:xfrm>
              <a:prstGeom prst="rect">
                <a:avLst/>
              </a:prstGeom>
              <a:noFill/>
              <a:ln w="28575">
                <a:solidFill>
                  <a:srgbClr val="C0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GB" sz="1400" b="0" i="1" smtClean="0">
                              <a:latin typeface="Cambria Math"/>
                            </a:rPr>
                          </m:ctrlPr>
                        </m:mPr>
                        <m:mr>
                          <m:e>
                            <m:r>
                              <m:rPr>
                                <m:brk m:alnAt="7"/>
                              </m:rPr>
                              <a:rPr lang="en-GB" sz="1400" b="0" i="1" smtClean="0">
                                <a:latin typeface="Cambria Math"/>
                              </a:rPr>
                              <m:t> </m:t>
                            </m:r>
                            <m:r>
                              <a:rPr lang="en-GB" sz="1400" b="0" i="1" smtClean="0">
                                <a:latin typeface="Cambria Math"/>
                              </a:rPr>
                              <m:t>   </m:t>
                            </m:r>
                            <m:d>
                              <m:dPr>
                                <m:ctrlPr>
                                  <a:rPr lang="en-GB" sz="1400" b="0" i="1" smtClean="0">
                                    <a:latin typeface="Cambria Math"/>
                                  </a:rPr>
                                </m:ctrlPr>
                              </m:dPr>
                              <m:e>
                                <m:r>
                                  <a:rPr lang="en-GB" sz="1400" b="0" i="1" smtClean="0">
                                    <a:latin typeface="Cambria Math"/>
                                  </a:rPr>
                                  <m:t>1,0</m:t>
                                </m:r>
                              </m:e>
                            </m:d>
                            <m:r>
                              <a:rPr lang="en-GB" sz="1400" b="0" i="1" smtClean="0">
                                <a:latin typeface="Cambria Math"/>
                              </a:rPr>
                              <m:t>.</m:t>
                            </m:r>
                            <m:r>
                              <a:rPr lang="en-GB" sz="1400" b="0" i="1" smtClean="0">
                                <a:latin typeface="Cambria Math"/>
                                <a:ea typeface="Cambria Math"/>
                              </a:rPr>
                              <m:t>𝛽</m:t>
                            </m:r>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𝜇</m:t>
                                </m:r>
                              </m:e>
                              <m:sub>
                                <m:r>
                                  <a:rPr lang="en-GB" sz="1400" b="0" i="1" smtClean="0">
                                    <a:latin typeface="Cambria Math"/>
                                    <a:ea typeface="Cambria Math"/>
                                  </a:rPr>
                                  <m:t>1</m:t>
                                </m:r>
                              </m:sub>
                            </m:sSub>
                            <m:r>
                              <a:rPr lang="en-GB" sz="1400" b="0" i="1" smtClean="0">
                                <a:latin typeface="Cambria Math"/>
                                <a:ea typeface="Cambria Math"/>
                              </a:rPr>
                              <m:t>                  </m:t>
                            </m:r>
                          </m:e>
                        </m:mr>
                        <m:mr>
                          <m:e>
                            <m:m>
                              <m:mPr>
                                <m:mcs>
                                  <m:mc>
                                    <m:mcPr>
                                      <m:count m:val="1"/>
                                      <m:mcJc m:val="center"/>
                                    </m:mcPr>
                                  </m:mc>
                                </m:mcs>
                                <m:ctrlPr>
                                  <a:rPr lang="en-GB" sz="1400" b="0" i="1" smtClean="0">
                                    <a:latin typeface="Cambria Math"/>
                                  </a:rPr>
                                </m:ctrlPr>
                              </m:mPr>
                              <m:mr>
                                <m:e>
                                  <m:r>
                                    <m:rPr>
                                      <m:brk m:alnAt="7"/>
                                    </m:rPr>
                                    <a:rPr lang="en-GB" sz="1400" b="0" i="1" smtClean="0">
                                      <a:latin typeface="Cambria Math"/>
                                    </a:rPr>
                                    <m:t> </m:t>
                                  </m:r>
                                  <m:r>
                                    <a:rPr lang="en-GB" sz="1400" b="0" i="1" smtClean="0">
                                      <a:latin typeface="Cambria Math"/>
                                    </a:rPr>
                                    <m:t>   </m:t>
                                  </m:r>
                                  <m:d>
                                    <m:dPr>
                                      <m:ctrlPr>
                                        <a:rPr lang="en-GB" sz="1400" b="0" i="1" smtClean="0">
                                          <a:latin typeface="Cambria Math"/>
                                        </a:rPr>
                                      </m:ctrlPr>
                                    </m:dPr>
                                    <m:e>
                                      <m:r>
                                        <a:rPr lang="en-GB" sz="1400" b="0" i="1" smtClean="0">
                                          <a:latin typeface="Cambria Math"/>
                                        </a:rPr>
                                        <m:t>0,1</m:t>
                                      </m:r>
                                    </m:e>
                                  </m:d>
                                  <m:r>
                                    <a:rPr lang="en-GB" sz="1400" b="0" i="1" smtClean="0">
                                      <a:latin typeface="Cambria Math"/>
                                    </a:rPr>
                                    <m:t>.</m:t>
                                  </m:r>
                                  <m:r>
                                    <a:rPr lang="en-GB" sz="1400" b="0" i="1" smtClean="0">
                                      <a:latin typeface="Cambria Math"/>
                                      <a:ea typeface="Cambria Math"/>
                                    </a:rPr>
                                    <m:t>𝛽</m:t>
                                  </m:r>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𝜇</m:t>
                                      </m:r>
                                    </m:e>
                                    <m:sub>
                                      <m:r>
                                        <a:rPr lang="en-GB" sz="1400" b="0" i="1" smtClean="0">
                                          <a:latin typeface="Cambria Math"/>
                                          <a:ea typeface="Cambria Math"/>
                                        </a:rPr>
                                        <m:t>2</m:t>
                                      </m:r>
                                    </m:sub>
                                  </m:sSub>
                                  <m:r>
                                    <a:rPr lang="en-GB" sz="1400" b="0" i="1" smtClean="0">
                                      <a:latin typeface="Cambria Math"/>
                                      <a:ea typeface="Cambria Math"/>
                                    </a:rPr>
                                    <m:t>                  </m:t>
                                  </m:r>
                                </m:e>
                              </m:mr>
                              <m:mr>
                                <m:e>
                                  <m:d>
                                    <m:dPr>
                                      <m:ctrlPr>
                                        <a:rPr lang="en-GB" sz="1400" b="0" i="1" smtClean="0">
                                          <a:latin typeface="Cambria Math"/>
                                        </a:rPr>
                                      </m:ctrlPr>
                                    </m:dPr>
                                    <m:e>
                                      <m:r>
                                        <a:rPr lang="en-GB" sz="1400" b="0" i="1" smtClean="0">
                                          <a:latin typeface="Cambria Math"/>
                                        </a:rPr>
                                        <m:t>1,−1</m:t>
                                      </m:r>
                                    </m:e>
                                  </m:d>
                                  <m:r>
                                    <a:rPr lang="en-GB" sz="1400" b="0" i="1" smtClean="0">
                                      <a:latin typeface="Cambria Math"/>
                                    </a:rPr>
                                    <m:t>.</m:t>
                                  </m:r>
                                  <m:r>
                                    <a:rPr lang="en-GB" sz="1400" b="0" i="1" smtClean="0">
                                      <a:latin typeface="Cambria Math"/>
                                      <a:ea typeface="Cambria Math"/>
                                    </a:rPr>
                                    <m:t>𝛽</m:t>
                                  </m:r>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𝜇</m:t>
                                      </m:r>
                                    </m:e>
                                    <m:sub>
                                      <m:r>
                                        <a:rPr lang="en-GB" sz="1400" b="0" i="1" smtClean="0">
                                          <a:latin typeface="Cambria Math"/>
                                          <a:ea typeface="Cambria Math"/>
                                        </a:rPr>
                                        <m:t>1</m:t>
                                      </m:r>
                                    </m:sub>
                                  </m:sSub>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𝜇</m:t>
                                      </m:r>
                                    </m:e>
                                    <m:sub>
                                      <m:r>
                                        <a:rPr lang="en-GB" sz="1400" b="0" i="1" smtClean="0">
                                          <a:latin typeface="Cambria Math"/>
                                          <a:ea typeface="Cambria Math"/>
                                        </a:rPr>
                                        <m:t>2           </m:t>
                                      </m:r>
                                    </m:sub>
                                  </m:sSub>
                                </m:e>
                              </m:mr>
                            </m:m>
                          </m:e>
                        </m:mr>
                        <m:mr>
                          <m:e>
                            <m:d>
                              <m:dPr>
                                <m:ctrlPr>
                                  <a:rPr lang="en-GB" sz="1400" b="0" i="1" smtClean="0">
                                    <a:latin typeface="Cambria Math"/>
                                  </a:rPr>
                                </m:ctrlPr>
                              </m:dPr>
                              <m:e>
                                <m:r>
                                  <a:rPr lang="en-GB" sz="1400" b="0" i="1" smtClean="0">
                                    <a:latin typeface="Cambria Math"/>
                                  </a:rPr>
                                  <m:t>0.5,0.5</m:t>
                                </m:r>
                              </m:e>
                            </m:d>
                            <m:r>
                              <a:rPr lang="en-GB" sz="1400" b="0" i="1" smtClean="0">
                                <a:latin typeface="Cambria Math"/>
                              </a:rPr>
                              <m:t>.</m:t>
                            </m:r>
                            <m:r>
                              <a:rPr lang="en-GB" sz="1400" b="0" i="1" smtClean="0">
                                <a:latin typeface="Cambria Math"/>
                                <a:ea typeface="Cambria Math"/>
                              </a:rPr>
                              <m:t>𝛽</m:t>
                            </m:r>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𝑚𝑒𝑎𝑛</m:t>
                                </m:r>
                                <m:r>
                                  <a:rPr lang="en-GB" sz="1400" b="0" i="1" smtClean="0">
                                    <a:latin typeface="Cambria Math"/>
                                    <a:ea typeface="Cambria Math"/>
                                  </a:rPr>
                                  <m:t>(</m:t>
                                </m:r>
                                <m:r>
                                  <a:rPr lang="en-GB" sz="1400" b="0" i="1" smtClean="0">
                                    <a:latin typeface="Cambria Math"/>
                                    <a:ea typeface="Cambria Math"/>
                                  </a:rPr>
                                  <m:t>𝜇</m:t>
                                </m:r>
                              </m:e>
                              <m:sub>
                                <m:r>
                                  <a:rPr lang="en-GB" sz="1400" b="0" i="1" smtClean="0">
                                    <a:latin typeface="Cambria Math"/>
                                    <a:ea typeface="Cambria Math"/>
                                  </a:rPr>
                                  <m:t>1</m:t>
                                </m:r>
                              </m:sub>
                            </m:sSub>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𝜇</m:t>
                                </m:r>
                              </m:e>
                              <m:sub>
                                <m:r>
                                  <a:rPr lang="en-GB" sz="1400" b="0" i="1" smtClean="0">
                                    <a:latin typeface="Cambria Math"/>
                                    <a:ea typeface="Cambria Math"/>
                                  </a:rPr>
                                  <m:t>2</m:t>
                                </m:r>
                              </m:sub>
                            </m:sSub>
                            <m:r>
                              <a:rPr lang="en-GB" sz="1400" b="0" i="1" smtClean="0">
                                <a:latin typeface="Cambria Math"/>
                                <a:ea typeface="Cambria Math"/>
                              </a:rPr>
                              <m:t>)</m:t>
                            </m:r>
                          </m:e>
                        </m:mr>
                      </m:m>
                    </m:oMath>
                  </m:oMathPara>
                </a14:m>
                <a:endParaRPr lang="en-GB" sz="1400" b="0" dirty="0" smtClean="0">
                  <a:ea typeface="Cambria Math"/>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6588224" y="2276872"/>
                <a:ext cx="2314352" cy="980974"/>
              </a:xfrm>
              <a:prstGeom prst="rect">
                <a:avLst/>
              </a:prstGeom>
              <a:blipFill rotWithShape="1">
                <a:blip r:embed="rId7"/>
                <a:stretch>
                  <a:fillRect/>
                </a:stretch>
              </a:blipFill>
              <a:ln w="28575">
                <a:solidFill>
                  <a:srgbClr val="C00000"/>
                </a:solidFill>
              </a:ln>
            </p:spPr>
            <p:txBody>
              <a:bodyPr/>
              <a:lstStyle/>
              <a:p>
                <a:r>
                  <a:rPr lang="en-GB">
                    <a:noFill/>
                  </a:rPr>
                  <a:t> </a:t>
                </a:r>
              </a:p>
            </p:txBody>
          </p:sp>
        </mc:Fallback>
      </mc:AlternateContent>
      <p:sp>
        <p:nvSpPr>
          <p:cNvPr id="29" name="Rectangle 28"/>
          <p:cNvSpPr/>
          <p:nvPr/>
        </p:nvSpPr>
        <p:spPr>
          <a:xfrm>
            <a:off x="1187624" y="3140968"/>
            <a:ext cx="216024" cy="144016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1403648" y="4612294"/>
            <a:ext cx="216024" cy="133698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3779912" y="2865012"/>
            <a:ext cx="1512168" cy="1727172"/>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3779912" y="4582148"/>
            <a:ext cx="1512168" cy="172717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2138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animBg="1"/>
      <p:bldP spid="24" grpId="0" animBg="1"/>
      <p:bldP spid="25" grpId="0" animBg="1"/>
      <p:bldP spid="26" grpId="0" animBg="1"/>
      <p:bldP spid="27" grpId="0"/>
      <p:bldP spid="28" grpId="0" animBg="1"/>
      <p:bldP spid="29" grpId="0" animBg="1"/>
      <p:bldP spid="30" grpId="0" animBg="1"/>
      <p:bldP spid="31" grpId="0" animBg="1"/>
      <p:bldP spid="3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p:sp>
        <p:nvSpPr>
          <p:cNvPr id="5" name="TextBox 4"/>
          <p:cNvSpPr txBox="1"/>
          <p:nvPr/>
        </p:nvSpPr>
        <p:spPr>
          <a:xfrm>
            <a:off x="179512" y="817548"/>
            <a:ext cx="3960440" cy="523220"/>
          </a:xfrm>
          <a:prstGeom prst="rect">
            <a:avLst/>
          </a:prstGeom>
          <a:noFill/>
        </p:spPr>
        <p:txBody>
          <a:bodyPr wrap="square" rtlCol="0">
            <a:spAutoFit/>
          </a:bodyPr>
          <a:lstStyle/>
          <a:p>
            <a:r>
              <a:rPr lang="en-GB" sz="2800" b="1" dirty="0" smtClean="0"/>
              <a:t>Two sample t-test:</a:t>
            </a:r>
            <a:endParaRPr lang="en-GB" sz="2800" b="1" dirty="0"/>
          </a:p>
        </p:txBody>
      </p:sp>
      <p:sp>
        <p:nvSpPr>
          <p:cNvPr id="6" name="Rectangle 5"/>
          <p:cNvSpPr/>
          <p:nvPr/>
        </p:nvSpPr>
        <p:spPr>
          <a:xfrm>
            <a:off x="435786" y="1412776"/>
            <a:ext cx="8456694" cy="369332"/>
          </a:xfrm>
          <a:prstGeom prst="rect">
            <a:avLst/>
          </a:prstGeom>
        </p:spPr>
        <p:txBody>
          <a:bodyPr wrap="square">
            <a:spAutoFit/>
          </a:bodyPr>
          <a:lstStyle/>
          <a:p>
            <a:pPr marL="0" lvl="1"/>
            <a:r>
              <a:rPr lang="en-US" dirty="0" smtClean="0"/>
              <a:t>Assume you have two groups of 6 participants each. You can have three possible models.</a:t>
            </a:r>
            <a:endParaRPr lang="en-US" dirty="0"/>
          </a:p>
        </p:txBody>
      </p:sp>
      <p:sp>
        <p:nvSpPr>
          <p:cNvPr id="8" name="TextBox 7"/>
          <p:cNvSpPr txBox="1"/>
          <p:nvPr/>
        </p:nvSpPr>
        <p:spPr>
          <a:xfrm>
            <a:off x="303791" y="2132856"/>
            <a:ext cx="1171865" cy="369332"/>
          </a:xfrm>
          <a:prstGeom prst="rect">
            <a:avLst/>
          </a:prstGeom>
          <a:noFill/>
        </p:spPr>
        <p:txBody>
          <a:bodyPr wrap="square" rtlCol="0">
            <a:spAutoFit/>
          </a:bodyPr>
          <a:lstStyle/>
          <a:p>
            <a:r>
              <a:rPr lang="en-GB" b="1" dirty="0" smtClean="0"/>
              <a:t>Model II:</a:t>
            </a:r>
            <a:endParaRPr lang="en-GB" b="1" dirty="0"/>
          </a:p>
        </p:txBody>
      </p:sp>
      <mc:AlternateContent xmlns:mc="http://schemas.openxmlformats.org/markup-compatibility/2006" xmlns:a14="http://schemas.microsoft.com/office/drawing/2010/main">
        <mc:Choice Requires="a14">
          <p:sp>
            <p:nvSpPr>
              <p:cNvPr id="16" name="TextBox 15"/>
              <p:cNvSpPr txBox="1"/>
              <p:nvPr/>
            </p:nvSpPr>
            <p:spPr>
              <a:xfrm>
                <a:off x="539552" y="2865012"/>
                <a:ext cx="5994462" cy="34543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𝒚</m:t>
                      </m:r>
                      <m:r>
                        <a:rPr lang="en-GB" b="0" i="1" smtClean="0">
                          <a:latin typeface="Cambria Math"/>
                        </a:rPr>
                        <m:t>= </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m>
                            <m:mPr>
                              <m:mcs>
                                <m:mc>
                                  <m:mcPr>
                                    <m:count m:val="1"/>
                                    <m:mcJc m:val="center"/>
                                  </m:mcPr>
                                </m:mc>
                              </m:mcs>
                              <m:ctrlPr>
                                <a:rPr lang="en-GB" b="0" i="1" smtClean="0">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smtClean="0">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1</m:t>
                                                              </m:r>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d>
                      <m:r>
                        <a:rPr lang="en-GB" b="0" i="1" smtClean="0">
                          <a:latin typeface="Cambria Math"/>
                        </a:rPr>
                        <m:t>∗</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sSub>
                                  <m:sSubPr>
                                    <m:ctrlPr>
                                      <a:rPr lang="en-GB" b="0" i="1" smtClean="0">
                                        <a:latin typeface="Cambria Math"/>
                                      </a:rPr>
                                    </m:ctrlPr>
                                  </m:sSubPr>
                                  <m:e>
                                    <m:r>
                                      <a:rPr lang="en-GB" b="0" i="1" smtClean="0">
                                        <a:latin typeface="Cambria Math"/>
                                        <a:ea typeface="Cambria Math"/>
                                      </a:rPr>
                                      <m:t>𝛽</m:t>
                                    </m:r>
                                  </m:e>
                                  <m:sub>
                                    <m:r>
                                      <a:rPr lang="en-GB" b="0" i="1" smtClean="0">
                                        <a:latin typeface="Cambria Math"/>
                                      </a:rPr>
                                      <m:t>1</m:t>
                                    </m:r>
                                  </m:sub>
                                </m:sSub>
                              </m:e>
                            </m:mr>
                            <m:mr>
                              <m:e>
                                <m:sSub>
                                  <m:sSubPr>
                                    <m:ctrlPr>
                                      <a:rPr lang="en-GB" b="0" i="1" smtClean="0">
                                        <a:latin typeface="Cambria Math"/>
                                      </a:rPr>
                                    </m:ctrlPr>
                                  </m:sSubPr>
                                  <m:e>
                                    <m:r>
                                      <a:rPr lang="en-GB" b="0" i="1" smtClean="0">
                                        <a:latin typeface="Cambria Math"/>
                                        <a:ea typeface="Cambria Math"/>
                                      </a:rPr>
                                      <m:t>𝛽</m:t>
                                    </m:r>
                                  </m:e>
                                  <m:sub>
                                    <m:r>
                                      <a:rPr lang="en-GB" b="0" i="1" smtClean="0">
                                        <a:latin typeface="Cambria Math"/>
                                        <a:ea typeface="Cambria Math"/>
                                      </a:rPr>
                                      <m:t>2</m:t>
                                    </m:r>
                                  </m:sub>
                                </m:sSub>
                              </m:e>
                            </m:mr>
                          </m:m>
                        </m:e>
                      </m:d>
                      <m:r>
                        <a:rPr lang="en-GB" b="0" i="1" smtClean="0">
                          <a:latin typeface="Cambria Math"/>
                          <a:ea typeface="Cambria Math"/>
                        </a:rPr>
                        <m:t>+</m:t>
                      </m:r>
                      <m:r>
                        <a:rPr lang="en-GB" b="1" i="1" smtClean="0">
                          <a:latin typeface="Cambria Math"/>
                          <a:ea typeface="Cambria Math"/>
                        </a:rPr>
                        <m:t>𝜺</m:t>
                      </m:r>
                      <m:r>
                        <a:rPr lang="en-GB" b="0" i="1" smtClean="0">
                          <a:latin typeface="Cambria Math"/>
                          <a:ea typeface="Cambria Math"/>
                        </a:rPr>
                        <m:t>⇔ </m:t>
                      </m:r>
                      <m:d>
                        <m:dPr>
                          <m:begChr m:val="{"/>
                          <m:endChr m:val=""/>
                          <m:ctrlPr>
                            <a:rPr lang="en-GB" b="0" i="1" smtClean="0">
                              <a:latin typeface="Cambria Math"/>
                              <a:ea typeface="Cambria Math"/>
                            </a:rPr>
                          </m:ctrlPr>
                        </m:dPr>
                        <m:e>
                          <m:m>
                            <m:mPr>
                              <m:mcs>
                                <m:mc>
                                  <m:mcPr>
                                    <m:count m:val="1"/>
                                    <m:mcJc m:val="center"/>
                                  </m:mcPr>
                                </m:mc>
                              </m:mcs>
                              <m:ctrlPr>
                                <a:rPr lang="en-GB" b="0" i="1" smtClean="0">
                                  <a:latin typeface="Cambria Math"/>
                                  <a:ea typeface="Cambria Math"/>
                                </a:rPr>
                              </m:ctrlPr>
                            </m:mP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11</m:t>
                                          </m:r>
                                        </m:sub>
                                      </m:sSub>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12</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12</m:t>
                                          </m:r>
                                        </m:sub>
                                      </m:sSub>
                                    </m:e>
                                  </m:mr>
                                </m:m>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13</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13</m:t>
                                          </m:r>
                                        </m:sub>
                                      </m:sSub>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14</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14</m:t>
                                                </m:r>
                                              </m:sub>
                                            </m:sSub>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15</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15</m:t>
                                                      </m:r>
                                                    </m:sub>
                                                  </m:sSub>
                                                </m:e>
                                              </m:mr>
                                              <m:mr>
                                                <m:e>
                                                  <m:m>
                                                    <m:mPr>
                                                      <m:mcs>
                                                        <m:mc>
                                                          <m:mcPr>
                                                            <m:count m:val="1"/>
                                                            <m:mcJc m:val="center"/>
                                                          </m:mcPr>
                                                        </m:mc>
                                                      </m:mcs>
                                                      <m:ctrlPr>
                                                        <a:rPr lang="en-GB" b="0" i="1" smtClean="0">
                                                          <a:latin typeface="Cambria Math"/>
                                                          <a:ea typeface="Cambria Math"/>
                                                        </a:rPr>
                                                      </m:ctrlPr>
                                                    </m:mP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16</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16</m:t>
                                                            </m:r>
                                                          </m:sub>
                                                        </m:sSub>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21</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21</m:t>
                                                            </m:r>
                                                          </m:sub>
                                                        </m:sSub>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22</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22</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23</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23</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24</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24</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25</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25</m:t>
                                          </m:r>
                                        </m:sub>
                                      </m:sSub>
                                    </m:e>
                                  </m:mr>
                                </m:m>
                              </m:e>
                            </m:mr>
                            <m:mr>
                              <m:e>
                                <m:sSub>
                                  <m:sSubPr>
                                    <m:ctrlPr>
                                      <a:rPr lang="en-GB" b="0" i="1" smtClean="0">
                                        <a:latin typeface="Cambria Math"/>
                                        <a:ea typeface="Cambria Math"/>
                                      </a:rPr>
                                    </m:ctrlPr>
                                  </m:sSubPr>
                                  <m:e>
                                    <m:r>
                                      <a:rPr lang="en-GB" b="0" i="1" smtClean="0">
                                        <a:latin typeface="Cambria Math"/>
                                        <a:ea typeface="Cambria Math"/>
                                      </a:rPr>
                                      <m:t>𝑌</m:t>
                                    </m:r>
                                  </m:e>
                                  <m:sub>
                                    <m:r>
                                      <a:rPr lang="en-GB" b="0" i="1" smtClean="0">
                                        <a:latin typeface="Cambria Math"/>
                                        <a:ea typeface="Cambria Math"/>
                                      </a:rPr>
                                      <m:t>26</m:t>
                                    </m:r>
                                  </m:sub>
                                </m:sSub>
                                <m:r>
                                  <m:rPr>
                                    <m:brk m:alnAt="7"/>
                                  </m:rPr>
                                  <a:rPr lang="en-GB" b="0" i="1" smtClean="0">
                                    <a:latin typeface="Cambria Math"/>
                                    <a:ea typeface="Cambria Math"/>
                                  </a:rPr>
                                  <m:t>=</m:t>
                                </m:r>
                                <m:r>
                                  <a:rPr lang="en-GB" b="0" i="1" smtClean="0">
                                    <a:latin typeface="Cambria Math"/>
                                    <a:ea typeface="Cambria Math"/>
                                  </a:rPr>
                                  <m:t>0∗</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1</m:t>
                                    </m:r>
                                  </m:sub>
                                </m:sSub>
                                <m:r>
                                  <m:rPr>
                                    <m:brk m:alnAt="7"/>
                                  </m:rPr>
                                  <a:rPr lang="en-GB" b="0" i="1" smtClean="0">
                                    <a:latin typeface="Cambria Math"/>
                                    <a:ea typeface="Cambria Math"/>
                                  </a:rPr>
                                  <m:t>+</m:t>
                                </m:r>
                                <m:r>
                                  <a:rPr lang="en-GB" b="0" i="1" smtClean="0">
                                    <a:latin typeface="Cambria Math"/>
                                    <a:ea typeface="Cambria Math"/>
                                  </a:rPr>
                                  <m:t>1∗</m:t>
                                </m:r>
                                <m:sSub>
                                  <m:sSubPr>
                                    <m:ctrlPr>
                                      <a:rPr lang="en-GB" b="0" i="1" smtClean="0">
                                        <a:latin typeface="Cambria Math"/>
                                        <a:ea typeface="Cambria Math"/>
                                      </a:rPr>
                                    </m:ctrlPr>
                                  </m:sSubPr>
                                  <m:e>
                                    <m:r>
                                      <a:rPr lang="en-GB" b="0" i="1" smtClean="0">
                                        <a:latin typeface="Cambria Math"/>
                                        <a:ea typeface="Cambria Math"/>
                                      </a:rPr>
                                      <m:t>𝛽</m:t>
                                    </m:r>
                                  </m:e>
                                  <m:sub>
                                    <m:r>
                                      <a:rPr lang="en-GB" b="0" i="1" smtClean="0">
                                        <a:latin typeface="Cambria Math"/>
                                        <a:ea typeface="Cambria Math"/>
                                      </a:rPr>
                                      <m:t>2</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𝜀</m:t>
                                    </m:r>
                                  </m:e>
                                  <m:sub>
                                    <m:r>
                                      <a:rPr lang="en-GB" b="0" i="1" smtClean="0">
                                        <a:latin typeface="Cambria Math"/>
                                        <a:ea typeface="Cambria Math"/>
                                      </a:rPr>
                                      <m:t>26</m:t>
                                    </m:r>
                                  </m:sub>
                                </m:sSub>
                              </m:e>
                            </m:mr>
                          </m:m>
                          <m:r>
                            <a:rPr lang="en-GB" b="0" i="1" smtClean="0">
                              <a:latin typeface="Cambria Math"/>
                              <a:ea typeface="Cambria Math"/>
                            </a:rPr>
                            <m:t>  </m:t>
                          </m:r>
                        </m:e>
                      </m:d>
                      <m:r>
                        <a:rPr lang="en-GB" b="0" i="1" smtClean="0">
                          <a:latin typeface="Cambria Math"/>
                          <a:ea typeface="Cambria Math"/>
                        </a:rPr>
                        <m:t>  ⟹</m:t>
                      </m:r>
                    </m:oMath>
                  </m:oMathPara>
                </a14:m>
                <a:endParaRPr lang="en-GB" dirty="0"/>
              </a:p>
            </p:txBody>
          </p:sp>
        </mc:Choice>
        <mc:Fallback xmlns="">
          <p:sp>
            <p:nvSpPr>
              <p:cNvPr id="16" name="TextBox 15"/>
              <p:cNvSpPr txBox="1">
                <a:spLocks noRot="1" noChangeAspect="1" noMove="1" noResize="1" noEditPoints="1" noAdjustHandles="1" noChangeArrowheads="1" noChangeShapeType="1" noTextEdit="1"/>
              </p:cNvSpPr>
              <p:nvPr/>
            </p:nvSpPr>
            <p:spPr>
              <a:xfrm>
                <a:off x="539552" y="2865012"/>
                <a:ext cx="5994462" cy="3454344"/>
              </a:xfrm>
              <a:prstGeom prst="rect">
                <a:avLst/>
              </a:prstGeom>
              <a:blipFill rotWithShape="1">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6084168" y="4721301"/>
                <a:ext cx="1237291" cy="291875"/>
              </a:xfrm>
              <a:prstGeom prst="rect">
                <a:avLst/>
              </a:prstGeom>
            </p:spPr>
            <p:txBody>
              <a:bodyPr wrap="square">
                <a:spAutoFit/>
              </a:bodyPr>
              <a:lstStyle/>
              <a:p>
                <a14:m>
                  <m:oMath xmlns:m="http://schemas.openxmlformats.org/officeDocument/2006/math">
                    <m:sSub>
                      <m:sSubPr>
                        <m:ctrlPr>
                          <a:rPr lang="en-GB" sz="1200" i="1" smtClean="0">
                            <a:latin typeface="Cambria Math"/>
                          </a:rPr>
                        </m:ctrlPr>
                      </m:sSubPr>
                      <m:e>
                        <m:r>
                          <a:rPr lang="en-GB" sz="1200" b="0" i="1" smtClean="0">
                            <a:latin typeface="Cambria Math"/>
                          </a:rPr>
                          <m:t>𝑌</m:t>
                        </m:r>
                      </m:e>
                      <m:sub>
                        <m:r>
                          <a:rPr lang="en-GB" sz="1200" b="0" i="1" smtClean="0">
                            <a:latin typeface="Cambria Math"/>
                          </a:rPr>
                          <m:t>2</m:t>
                        </m:r>
                        <m:r>
                          <a:rPr lang="en-GB" sz="1200" b="0" i="1" smtClean="0">
                            <a:latin typeface="Cambria Math"/>
                          </a:rPr>
                          <m:t>𝑗</m:t>
                        </m:r>
                      </m:sub>
                    </m:sSub>
                    <m:r>
                      <a:rPr lang="en-GB" sz="1200" b="0" i="1" smtClean="0">
                        <a:latin typeface="Cambria Math"/>
                      </a:rPr>
                      <m:t>=</m:t>
                    </m:r>
                    <m:sSub>
                      <m:sSubPr>
                        <m:ctrlPr>
                          <a:rPr lang="en-GB" sz="1200" b="0" i="1" dirty="0" smtClean="0">
                            <a:latin typeface="Cambria Math"/>
                          </a:rPr>
                        </m:ctrlPr>
                      </m:sSubPr>
                      <m:e>
                        <m:r>
                          <a:rPr lang="en-GB" sz="1200" b="0" i="1" dirty="0" smtClean="0">
                            <a:latin typeface="Cambria Math"/>
                            <a:ea typeface="Cambria Math"/>
                          </a:rPr>
                          <m:t>𝜇</m:t>
                        </m:r>
                      </m:e>
                      <m:sub>
                        <m:r>
                          <a:rPr lang="en-GB" sz="1200" b="0" i="1" dirty="0" smtClean="0">
                            <a:latin typeface="Cambria Math"/>
                            <a:ea typeface="Cambria Math"/>
                          </a:rPr>
                          <m:t>2</m:t>
                        </m:r>
                        <m:r>
                          <a:rPr lang="en-GB" sz="1200" b="0" i="1" dirty="0" smtClean="0">
                            <a:latin typeface="Cambria Math"/>
                          </a:rPr>
                          <m:t> </m:t>
                        </m:r>
                      </m:sub>
                    </m:sSub>
                    <m:r>
                      <a:rPr lang="en-GB" sz="1200" b="0" i="1" dirty="0" smtClean="0">
                        <a:latin typeface="Cambria Math"/>
                      </a:rPr>
                      <m:t>+ </m:t>
                    </m:r>
                    <m:sSub>
                      <m:sSubPr>
                        <m:ctrlPr>
                          <a:rPr lang="en-GB" sz="1200" b="0" i="1" dirty="0" smtClean="0">
                            <a:latin typeface="Cambria Math"/>
                            <a:ea typeface="Cambria Math"/>
                          </a:rPr>
                        </m:ctrlPr>
                      </m:sSubPr>
                      <m:e>
                        <m:r>
                          <a:rPr lang="en-GB" sz="1200" b="0" i="1" dirty="0" smtClean="0">
                            <a:latin typeface="Cambria Math"/>
                            <a:ea typeface="Cambria Math"/>
                          </a:rPr>
                          <m:t>𝜀</m:t>
                        </m:r>
                      </m:e>
                      <m:sub>
                        <m:r>
                          <a:rPr lang="en-GB" sz="1200" b="0" i="1" dirty="0" smtClean="0">
                            <a:latin typeface="Cambria Math"/>
                            <a:ea typeface="Cambria Math"/>
                          </a:rPr>
                          <m:t>2</m:t>
                        </m:r>
                        <m:r>
                          <a:rPr lang="en-GB" sz="1200" b="0" i="1" dirty="0" smtClean="0">
                            <a:latin typeface="Cambria Math"/>
                            <a:ea typeface="Cambria Math"/>
                          </a:rPr>
                          <m:t>𝑗</m:t>
                        </m:r>
                      </m:sub>
                    </m:sSub>
                  </m:oMath>
                </a14:m>
                <a:r>
                  <a:rPr lang="en-GB" sz="1200" dirty="0" smtClean="0"/>
                  <a:t> </a:t>
                </a:r>
                <a:endParaRPr lang="en-GB" sz="1200" dirty="0"/>
              </a:p>
            </p:txBody>
          </p:sp>
        </mc:Choice>
        <mc:Fallback xmlns="">
          <p:sp>
            <p:nvSpPr>
              <p:cNvPr id="4" name="Rectangle 3"/>
              <p:cNvSpPr>
                <a:spLocks noRot="1" noChangeAspect="1" noMove="1" noResize="1" noEditPoints="1" noAdjustHandles="1" noChangeArrowheads="1" noChangeShapeType="1" noTextEdit="1"/>
              </p:cNvSpPr>
              <p:nvPr/>
            </p:nvSpPr>
            <p:spPr>
              <a:xfrm>
                <a:off x="6084168" y="4721301"/>
                <a:ext cx="1237291" cy="291875"/>
              </a:xfrm>
              <a:prstGeom prst="rect">
                <a:avLst/>
              </a:prstGeom>
              <a:blipFill rotWithShape="1">
                <a:blip r:embed="rId3"/>
                <a:stretch>
                  <a:fillRect b="-20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332566" y="4275222"/>
                <a:ext cx="15599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r>
                        <a:rPr lang="en-GB" b="0" i="1" smtClean="0">
                          <a:latin typeface="Cambria Math"/>
                        </a:rPr>
                        <m:t>+</m:t>
                      </m:r>
                      <m:sSub>
                        <m:sSubPr>
                          <m:ctrlPr>
                            <a:rPr lang="en-GB" i="1" smtClean="0">
                              <a:latin typeface="Cambria Math"/>
                            </a:rPr>
                          </m:ctrlPr>
                        </m:sSubPr>
                        <m:e>
                          <m:r>
                            <a:rPr lang="en-GB" i="1" smtClean="0">
                              <a:latin typeface="Cambria Math"/>
                              <a:ea typeface="Cambria Math"/>
                            </a:rPr>
                            <m:t>𝛽</m:t>
                          </m:r>
                        </m:e>
                        <m:sub>
                          <m:r>
                            <a:rPr lang="en-GB" b="0" i="1" smtClean="0">
                              <a:latin typeface="Cambria Math"/>
                              <a:ea typeface="Cambria Math"/>
                            </a:rPr>
                            <m:t>2</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1</m:t>
                          </m:r>
                        </m:sub>
                      </m:sSub>
                    </m:oMath>
                  </m:oMathPara>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7332566" y="4275222"/>
                <a:ext cx="1559914" cy="369332"/>
              </a:xfrm>
              <a:prstGeom prst="rect">
                <a:avLst/>
              </a:prstGeom>
              <a:blipFill rotWithShape="1">
                <a:blip r:embed="rId4"/>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rot="5400000">
                <a:off x="7876711" y="5149536"/>
                <a:ext cx="5100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a:ea typeface="Cambria Math"/>
                        </a:rPr>
                        <m:t>⟹</m:t>
                      </m:r>
                    </m:oMath>
                  </m:oMathPara>
                </a14:m>
                <a:endParaRPr lang="en-GB" dirty="0"/>
              </a:p>
            </p:txBody>
          </p:sp>
        </mc:Choice>
        <mc:Fallback xmlns="">
          <p:sp>
            <p:nvSpPr>
              <p:cNvPr id="3" name="TextBox 2"/>
              <p:cNvSpPr txBox="1">
                <a:spLocks noRot="1" noChangeAspect="1" noMove="1" noResize="1" noEditPoints="1" noAdjustHandles="1" noChangeArrowheads="1" noChangeShapeType="1" noTextEdit="1"/>
              </p:cNvSpPr>
              <p:nvPr/>
            </p:nvSpPr>
            <p:spPr>
              <a:xfrm rot="5400000">
                <a:off x="7876711" y="5149536"/>
                <a:ext cx="510076" cy="369332"/>
              </a:xfrm>
              <a:prstGeom prst="rect">
                <a:avLst/>
              </a:prstGeom>
              <a:blipFill rotWithShape="1">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380312" y="5499358"/>
                <a:ext cx="1502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1</m:t>
                          </m:r>
                        </m:sub>
                      </m:sSub>
                      <m:r>
                        <a:rPr lang="en-GB" b="0" i="1" smtClean="0">
                          <a:latin typeface="Cambria Math"/>
                        </a:rPr>
                        <m:t>−</m:t>
                      </m:r>
                      <m:sSub>
                        <m:sSubPr>
                          <m:ctrlPr>
                            <a:rPr lang="en-GB" i="1" smtClean="0">
                              <a:latin typeface="Cambria Math"/>
                            </a:rPr>
                          </m:ctrlPr>
                        </m:sSubPr>
                        <m:e>
                          <m:r>
                            <a:rPr lang="en-GB" i="1" smtClean="0">
                              <a:latin typeface="Cambria Math"/>
                              <a:ea typeface="Cambria Math"/>
                            </a:rPr>
                            <m:t>𝜇</m:t>
                          </m:r>
                        </m:e>
                        <m:sub>
                          <m:r>
                            <a:rPr lang="en-GB" b="0" i="1" smtClean="0">
                              <a:latin typeface="Cambria Math"/>
                              <a:ea typeface="Cambria Math"/>
                            </a:rPr>
                            <m:t>2</m:t>
                          </m:r>
                        </m:sub>
                      </m:sSub>
                    </m:oMath>
                  </m:oMathPara>
                </a14:m>
                <a:endParaRPr lang="en-GB" dirty="0"/>
              </a:p>
            </p:txBody>
          </p:sp>
        </mc:Choice>
        <mc:Fallback xmlns="">
          <p:sp>
            <p:nvSpPr>
              <p:cNvPr id="11" name="TextBox 10"/>
              <p:cNvSpPr txBox="1">
                <a:spLocks noRot="1" noChangeAspect="1" noMove="1" noResize="1" noEditPoints="1" noAdjustHandles="1" noChangeArrowheads="1" noChangeShapeType="1" noTextEdit="1"/>
              </p:cNvSpPr>
              <p:nvPr/>
            </p:nvSpPr>
            <p:spPr>
              <a:xfrm>
                <a:off x="7380312" y="5499358"/>
                <a:ext cx="1502206" cy="369332"/>
              </a:xfrm>
              <a:prstGeom prst="rect">
                <a:avLst/>
              </a:prstGeom>
              <a:blipFill rotWithShape="1">
                <a:blip r:embed="rId6"/>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657760" y="5867980"/>
                <a:ext cx="10050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2</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2</m:t>
                          </m:r>
                        </m:sub>
                      </m:sSub>
                    </m:oMath>
                  </m:oMathPara>
                </a14:m>
                <a:endParaRPr lang="en-GB" dirty="0"/>
              </a:p>
            </p:txBody>
          </p:sp>
        </mc:Choice>
        <mc:Fallback xmlns="">
          <p:sp>
            <p:nvSpPr>
              <p:cNvPr id="12" name="TextBox 11"/>
              <p:cNvSpPr txBox="1">
                <a:spLocks noRot="1" noChangeAspect="1" noMove="1" noResize="1" noEditPoints="1" noAdjustHandles="1" noChangeArrowheads="1" noChangeShapeType="1" noTextEdit="1"/>
              </p:cNvSpPr>
              <p:nvPr/>
            </p:nvSpPr>
            <p:spPr>
              <a:xfrm>
                <a:off x="7657760" y="5867980"/>
                <a:ext cx="1005019" cy="369332"/>
              </a:xfrm>
              <a:prstGeom prst="rect">
                <a:avLst/>
              </a:prstGeom>
              <a:blipFill rotWithShape="1">
                <a:blip r:embed="rId7"/>
                <a:stretch>
                  <a:fillRect b="-13333"/>
                </a:stretch>
              </a:blipFill>
            </p:spPr>
            <p:txBody>
              <a:bodyPr/>
              <a:lstStyle/>
              <a:p>
                <a:r>
                  <a:rPr lang="en-GB">
                    <a:noFill/>
                  </a:rPr>
                  <a:t> </a:t>
                </a:r>
              </a:p>
            </p:txBody>
          </p:sp>
        </mc:Fallback>
      </mc:AlternateContent>
      <p:sp>
        <p:nvSpPr>
          <p:cNvPr id="9" name="TextBox 8"/>
          <p:cNvSpPr txBox="1"/>
          <p:nvPr/>
        </p:nvSpPr>
        <p:spPr>
          <a:xfrm>
            <a:off x="6676267" y="1976296"/>
            <a:ext cx="1296144" cy="369332"/>
          </a:xfrm>
          <a:prstGeom prst="rect">
            <a:avLst/>
          </a:prstGeom>
          <a:noFill/>
        </p:spPr>
        <p:txBody>
          <a:bodyPr wrap="square" rtlCol="0">
            <a:spAutoFit/>
          </a:bodyPr>
          <a:lstStyle/>
          <a:p>
            <a:r>
              <a:rPr lang="en-GB" b="1" dirty="0" smtClean="0"/>
              <a:t>contrasts</a:t>
            </a:r>
            <a:endParaRPr lang="en-GB" b="1" dirty="0"/>
          </a:p>
        </p:txBody>
      </p:sp>
      <mc:AlternateContent xmlns:mc="http://schemas.openxmlformats.org/markup-compatibility/2006" xmlns:a14="http://schemas.microsoft.com/office/drawing/2010/main">
        <mc:Choice Requires="a14">
          <p:sp>
            <p:nvSpPr>
              <p:cNvPr id="10" name="TextBox 9"/>
              <p:cNvSpPr txBox="1"/>
              <p:nvPr/>
            </p:nvSpPr>
            <p:spPr>
              <a:xfrm>
                <a:off x="6786392" y="2276872"/>
                <a:ext cx="2178096" cy="980974"/>
              </a:xfrm>
              <a:prstGeom prst="rect">
                <a:avLst/>
              </a:prstGeom>
              <a:noFill/>
              <a:ln w="28575">
                <a:solidFill>
                  <a:srgbClr val="C0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GB" sz="1400" b="0" i="1" smtClean="0">
                              <a:latin typeface="Cambria Math"/>
                            </a:rPr>
                          </m:ctrlPr>
                        </m:mPr>
                        <m:mr>
                          <m:e>
                            <m:d>
                              <m:dPr>
                                <m:ctrlPr>
                                  <a:rPr lang="en-GB" sz="1400" b="0" i="1" smtClean="0">
                                    <a:latin typeface="Cambria Math"/>
                                  </a:rPr>
                                </m:ctrlPr>
                              </m:dPr>
                              <m:e>
                                <m:r>
                                  <a:rPr lang="en-GB" sz="1400" b="0" i="1" smtClean="0">
                                    <a:latin typeface="Cambria Math"/>
                                  </a:rPr>
                                  <m:t>1,1</m:t>
                                </m:r>
                              </m:e>
                            </m:d>
                            <m:r>
                              <a:rPr lang="en-GB" sz="1400" b="0" i="1" smtClean="0">
                                <a:latin typeface="Cambria Math"/>
                              </a:rPr>
                              <m:t>.</m:t>
                            </m:r>
                            <m:r>
                              <a:rPr lang="en-GB" sz="1400" b="0" i="1" smtClean="0">
                                <a:latin typeface="Cambria Math"/>
                                <a:ea typeface="Cambria Math"/>
                              </a:rPr>
                              <m:t>𝛽</m:t>
                            </m:r>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𝜇</m:t>
                                </m:r>
                              </m:e>
                              <m:sub>
                                <m:r>
                                  <a:rPr lang="en-GB" sz="1400" b="0" i="1" smtClean="0">
                                    <a:latin typeface="Cambria Math"/>
                                    <a:ea typeface="Cambria Math"/>
                                  </a:rPr>
                                  <m:t>1</m:t>
                                </m:r>
                              </m:sub>
                            </m:sSub>
                            <m:r>
                              <a:rPr lang="en-GB" sz="1400" b="0" i="1" smtClean="0">
                                <a:latin typeface="Cambria Math"/>
                                <a:ea typeface="Cambria Math"/>
                              </a:rPr>
                              <m:t>                  </m:t>
                            </m:r>
                          </m:e>
                        </m:mr>
                        <m:mr>
                          <m:e>
                            <m:m>
                              <m:mPr>
                                <m:mcs>
                                  <m:mc>
                                    <m:mcPr>
                                      <m:count m:val="1"/>
                                      <m:mcJc m:val="center"/>
                                    </m:mcPr>
                                  </m:mc>
                                </m:mcs>
                                <m:ctrlPr>
                                  <a:rPr lang="en-GB" sz="1400" b="0" i="1" smtClean="0">
                                    <a:latin typeface="Cambria Math"/>
                                  </a:rPr>
                                </m:ctrlPr>
                              </m:mPr>
                              <m:mr>
                                <m:e>
                                  <m:d>
                                    <m:dPr>
                                      <m:ctrlPr>
                                        <a:rPr lang="en-GB" sz="1400" b="0" i="1" smtClean="0">
                                          <a:latin typeface="Cambria Math"/>
                                        </a:rPr>
                                      </m:ctrlPr>
                                    </m:dPr>
                                    <m:e>
                                      <m:r>
                                        <a:rPr lang="en-GB" sz="1400" b="0" i="1" smtClean="0">
                                          <a:latin typeface="Cambria Math"/>
                                        </a:rPr>
                                        <m:t>0,1</m:t>
                                      </m:r>
                                    </m:e>
                                  </m:d>
                                  <m:r>
                                    <a:rPr lang="en-GB" sz="1400" b="0" i="1" smtClean="0">
                                      <a:latin typeface="Cambria Math"/>
                                    </a:rPr>
                                    <m:t>.</m:t>
                                  </m:r>
                                  <m:r>
                                    <a:rPr lang="en-GB" sz="1400" b="0" i="1" smtClean="0">
                                      <a:latin typeface="Cambria Math"/>
                                      <a:ea typeface="Cambria Math"/>
                                    </a:rPr>
                                    <m:t>𝛽</m:t>
                                  </m:r>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𝜇</m:t>
                                      </m:r>
                                    </m:e>
                                    <m:sub>
                                      <m:r>
                                        <a:rPr lang="en-GB" sz="1400" b="0" i="1" smtClean="0">
                                          <a:latin typeface="Cambria Math"/>
                                          <a:ea typeface="Cambria Math"/>
                                        </a:rPr>
                                        <m:t>2</m:t>
                                      </m:r>
                                    </m:sub>
                                  </m:sSub>
                                  <m:r>
                                    <a:rPr lang="en-GB" sz="1400" b="0" i="1" smtClean="0">
                                      <a:latin typeface="Cambria Math"/>
                                      <a:ea typeface="Cambria Math"/>
                                    </a:rPr>
                                    <m:t>                  </m:t>
                                  </m:r>
                                </m:e>
                              </m:mr>
                              <m:mr>
                                <m:e>
                                  <m:d>
                                    <m:dPr>
                                      <m:ctrlPr>
                                        <a:rPr lang="en-GB" sz="1400" b="0" i="1" smtClean="0">
                                          <a:latin typeface="Cambria Math"/>
                                        </a:rPr>
                                      </m:ctrlPr>
                                    </m:dPr>
                                    <m:e>
                                      <m:r>
                                        <a:rPr lang="en-GB" sz="1400" b="0" i="1" smtClean="0">
                                          <a:latin typeface="Cambria Math"/>
                                        </a:rPr>
                                        <m:t>1,0</m:t>
                                      </m:r>
                                    </m:e>
                                  </m:d>
                                  <m:r>
                                    <a:rPr lang="en-GB" sz="1400" b="0" i="1" smtClean="0">
                                      <a:latin typeface="Cambria Math"/>
                                    </a:rPr>
                                    <m:t>.</m:t>
                                  </m:r>
                                  <m:r>
                                    <a:rPr lang="en-GB" sz="1400" b="0" i="1" smtClean="0">
                                      <a:latin typeface="Cambria Math"/>
                                      <a:ea typeface="Cambria Math"/>
                                    </a:rPr>
                                    <m:t>𝛽</m:t>
                                  </m:r>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𝜇</m:t>
                                      </m:r>
                                    </m:e>
                                    <m:sub>
                                      <m:r>
                                        <a:rPr lang="en-GB" sz="1400" b="0" i="1" smtClean="0">
                                          <a:latin typeface="Cambria Math"/>
                                          <a:ea typeface="Cambria Math"/>
                                        </a:rPr>
                                        <m:t>1</m:t>
                                      </m:r>
                                    </m:sub>
                                  </m:sSub>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𝜇</m:t>
                                      </m:r>
                                    </m:e>
                                    <m:sub>
                                      <m:r>
                                        <a:rPr lang="en-GB" sz="1400" b="0" i="1" smtClean="0">
                                          <a:latin typeface="Cambria Math"/>
                                          <a:ea typeface="Cambria Math"/>
                                        </a:rPr>
                                        <m:t>2           </m:t>
                                      </m:r>
                                    </m:sub>
                                  </m:sSub>
                                </m:e>
                              </m:mr>
                            </m:m>
                          </m:e>
                        </m:mr>
                        <m:mr>
                          <m:e>
                            <m:d>
                              <m:dPr>
                                <m:ctrlPr>
                                  <a:rPr lang="en-GB" sz="1400" b="0" i="1" smtClean="0">
                                    <a:latin typeface="Cambria Math"/>
                                  </a:rPr>
                                </m:ctrlPr>
                              </m:dPr>
                              <m:e>
                                <m:r>
                                  <a:rPr lang="en-GB" sz="1400" b="0" i="1" smtClean="0">
                                    <a:latin typeface="Cambria Math"/>
                                  </a:rPr>
                                  <m:t>0.5,1</m:t>
                                </m:r>
                              </m:e>
                            </m:d>
                            <m:r>
                              <a:rPr lang="en-GB" sz="1400" b="0" i="1" smtClean="0">
                                <a:latin typeface="Cambria Math"/>
                              </a:rPr>
                              <m:t>.</m:t>
                            </m:r>
                            <m:r>
                              <a:rPr lang="en-GB" sz="1400" b="0" i="1" smtClean="0">
                                <a:latin typeface="Cambria Math"/>
                                <a:ea typeface="Cambria Math"/>
                              </a:rPr>
                              <m:t>𝛽</m:t>
                            </m:r>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𝑚𝑒𝑎𝑛</m:t>
                                </m:r>
                                <m:r>
                                  <a:rPr lang="en-GB" sz="1400" b="0" i="1" smtClean="0">
                                    <a:latin typeface="Cambria Math"/>
                                    <a:ea typeface="Cambria Math"/>
                                  </a:rPr>
                                  <m:t>(</m:t>
                                </m:r>
                                <m:r>
                                  <a:rPr lang="en-GB" sz="1400" b="0" i="1" smtClean="0">
                                    <a:latin typeface="Cambria Math"/>
                                    <a:ea typeface="Cambria Math"/>
                                  </a:rPr>
                                  <m:t>𝜇</m:t>
                                </m:r>
                              </m:e>
                              <m:sub>
                                <m:r>
                                  <a:rPr lang="en-GB" sz="1400" b="0" i="1" smtClean="0">
                                    <a:latin typeface="Cambria Math"/>
                                    <a:ea typeface="Cambria Math"/>
                                  </a:rPr>
                                  <m:t>1</m:t>
                                </m:r>
                              </m:sub>
                            </m:sSub>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𝜇</m:t>
                                </m:r>
                              </m:e>
                              <m:sub>
                                <m:r>
                                  <a:rPr lang="en-GB" sz="1400" b="0" i="1" smtClean="0">
                                    <a:latin typeface="Cambria Math"/>
                                    <a:ea typeface="Cambria Math"/>
                                  </a:rPr>
                                  <m:t>2</m:t>
                                </m:r>
                              </m:sub>
                            </m:sSub>
                            <m:r>
                              <a:rPr lang="en-GB" sz="1400" b="0" i="1" smtClean="0">
                                <a:latin typeface="Cambria Math"/>
                                <a:ea typeface="Cambria Math"/>
                              </a:rPr>
                              <m:t>)</m:t>
                            </m:r>
                          </m:e>
                        </m:mr>
                      </m:m>
                    </m:oMath>
                  </m:oMathPara>
                </a14:m>
                <a:endParaRPr lang="en-GB" sz="1400" b="0" dirty="0" smtClean="0">
                  <a:ea typeface="Cambria Math"/>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786392" y="2276872"/>
                <a:ext cx="2178096" cy="980974"/>
              </a:xfrm>
              <a:prstGeom prst="rect">
                <a:avLst/>
              </a:prstGeom>
              <a:blipFill rotWithShape="1">
                <a:blip r:embed="rId8"/>
                <a:stretch>
                  <a:fillRect/>
                </a:stretch>
              </a:blipFill>
              <a:ln w="28575">
                <a:solidFill>
                  <a:srgbClr val="C00000"/>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7610014" y="4715852"/>
                <a:ext cx="10050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2</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2</m:t>
                          </m:r>
                        </m:sub>
                      </m:sSub>
                    </m:oMath>
                  </m:oMathPara>
                </a14:m>
                <a:endParaRPr lang="en-GB" dirty="0"/>
              </a:p>
            </p:txBody>
          </p:sp>
        </mc:Choice>
        <mc:Fallback xmlns="">
          <p:sp>
            <p:nvSpPr>
              <p:cNvPr id="19" name="TextBox 18"/>
              <p:cNvSpPr txBox="1">
                <a:spLocks noRot="1" noChangeAspect="1" noMove="1" noResize="1" noEditPoints="1" noAdjustHandles="1" noChangeArrowheads="1" noChangeShapeType="1" noTextEdit="1"/>
              </p:cNvSpPr>
              <p:nvPr/>
            </p:nvSpPr>
            <p:spPr>
              <a:xfrm>
                <a:off x="7610014" y="4715852"/>
                <a:ext cx="1005019" cy="369332"/>
              </a:xfrm>
              <a:prstGeom prst="rect">
                <a:avLst/>
              </a:prstGeom>
              <a:blipFill rotWithShape="1">
                <a:blip r:embed="rId9"/>
                <a:stretch>
                  <a:fillRect b="-1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6084168" y="4161166"/>
                <a:ext cx="1224136" cy="291875"/>
              </a:xfrm>
              <a:prstGeom prst="rect">
                <a:avLst/>
              </a:prstGeom>
            </p:spPr>
            <p:txBody>
              <a:bodyPr wrap="square">
                <a:spAutoFit/>
              </a:bodyPr>
              <a:lstStyle/>
              <a:p>
                <a14:m>
                  <m:oMath xmlns:m="http://schemas.openxmlformats.org/officeDocument/2006/math">
                    <m:sSub>
                      <m:sSubPr>
                        <m:ctrlPr>
                          <a:rPr lang="en-GB" sz="1200" i="1" smtClean="0">
                            <a:latin typeface="Cambria Math"/>
                          </a:rPr>
                        </m:ctrlPr>
                      </m:sSubPr>
                      <m:e>
                        <m:r>
                          <a:rPr lang="en-GB" sz="1200" b="0" i="1" smtClean="0">
                            <a:latin typeface="Cambria Math"/>
                          </a:rPr>
                          <m:t>𝑌</m:t>
                        </m:r>
                      </m:e>
                      <m:sub>
                        <m:r>
                          <a:rPr lang="en-GB" sz="1200" b="0" i="1" smtClean="0">
                            <a:latin typeface="Cambria Math"/>
                          </a:rPr>
                          <m:t>1</m:t>
                        </m:r>
                        <m:r>
                          <a:rPr lang="en-GB" sz="1200" b="0" i="1" smtClean="0">
                            <a:latin typeface="Cambria Math"/>
                          </a:rPr>
                          <m:t>𝑗</m:t>
                        </m:r>
                      </m:sub>
                    </m:sSub>
                    <m:r>
                      <a:rPr lang="en-GB" sz="1200" b="0" i="1" smtClean="0">
                        <a:latin typeface="Cambria Math"/>
                      </a:rPr>
                      <m:t>=</m:t>
                    </m:r>
                    <m:sSub>
                      <m:sSubPr>
                        <m:ctrlPr>
                          <a:rPr lang="en-GB" sz="1200" b="0" i="1" dirty="0" smtClean="0">
                            <a:latin typeface="Cambria Math"/>
                          </a:rPr>
                        </m:ctrlPr>
                      </m:sSubPr>
                      <m:e>
                        <m:r>
                          <a:rPr lang="en-GB" sz="1200" b="0" i="1" dirty="0" smtClean="0">
                            <a:latin typeface="Cambria Math"/>
                            <a:ea typeface="Cambria Math"/>
                          </a:rPr>
                          <m:t>𝜇</m:t>
                        </m:r>
                      </m:e>
                      <m:sub>
                        <m:r>
                          <a:rPr lang="en-GB" sz="1200" b="0" i="1" dirty="0" smtClean="0">
                            <a:latin typeface="Cambria Math"/>
                            <a:ea typeface="Cambria Math"/>
                          </a:rPr>
                          <m:t>1</m:t>
                        </m:r>
                        <m:r>
                          <a:rPr lang="en-GB" sz="1200" b="0" i="1" dirty="0" smtClean="0">
                            <a:latin typeface="Cambria Math"/>
                          </a:rPr>
                          <m:t> </m:t>
                        </m:r>
                      </m:sub>
                    </m:sSub>
                    <m:r>
                      <a:rPr lang="en-GB" sz="1200" b="0" i="1" dirty="0" smtClean="0">
                        <a:latin typeface="Cambria Math"/>
                      </a:rPr>
                      <m:t>+ </m:t>
                    </m:r>
                    <m:sSub>
                      <m:sSubPr>
                        <m:ctrlPr>
                          <a:rPr lang="en-GB" sz="1200" b="0" i="1" dirty="0" smtClean="0">
                            <a:latin typeface="Cambria Math"/>
                            <a:ea typeface="Cambria Math"/>
                          </a:rPr>
                        </m:ctrlPr>
                      </m:sSubPr>
                      <m:e>
                        <m:r>
                          <a:rPr lang="en-GB" sz="1200" b="0" i="1" dirty="0" smtClean="0">
                            <a:latin typeface="Cambria Math"/>
                            <a:ea typeface="Cambria Math"/>
                          </a:rPr>
                          <m:t>𝜀</m:t>
                        </m:r>
                      </m:e>
                      <m:sub>
                        <m:r>
                          <a:rPr lang="en-GB" sz="1200" b="0" i="1" dirty="0" smtClean="0">
                            <a:latin typeface="Cambria Math"/>
                            <a:ea typeface="Cambria Math"/>
                          </a:rPr>
                          <m:t>1</m:t>
                        </m:r>
                        <m:r>
                          <a:rPr lang="en-GB" sz="1200" b="0" i="1" dirty="0" smtClean="0">
                            <a:latin typeface="Cambria Math"/>
                            <a:ea typeface="Cambria Math"/>
                          </a:rPr>
                          <m:t>𝑗</m:t>
                        </m:r>
                      </m:sub>
                    </m:sSub>
                  </m:oMath>
                </a14:m>
                <a:r>
                  <a:rPr lang="en-GB" sz="1200" dirty="0" smtClean="0"/>
                  <a:t> </a:t>
                </a:r>
                <a:endParaRPr lang="en-GB" sz="1200" dirty="0"/>
              </a:p>
            </p:txBody>
          </p:sp>
        </mc:Choice>
        <mc:Fallback xmlns="">
          <p:sp>
            <p:nvSpPr>
              <p:cNvPr id="15" name="Rectangle 14"/>
              <p:cNvSpPr>
                <a:spLocks noRot="1" noChangeAspect="1" noMove="1" noResize="1" noEditPoints="1" noAdjustHandles="1" noChangeArrowheads="1" noChangeShapeType="1" noTextEdit="1"/>
              </p:cNvSpPr>
              <p:nvPr/>
            </p:nvSpPr>
            <p:spPr>
              <a:xfrm>
                <a:off x="6084168" y="4161166"/>
                <a:ext cx="1224136" cy="291875"/>
              </a:xfrm>
              <a:prstGeom prst="rect">
                <a:avLst/>
              </a:prstGeom>
              <a:blipFill rotWithShape="1">
                <a:blip r:embed="rId10"/>
                <a:stretch>
                  <a:fillRect b="-4255"/>
                </a:stretch>
              </a:blipFill>
            </p:spPr>
            <p:txBody>
              <a:bodyPr/>
              <a:lstStyle/>
              <a:p>
                <a:r>
                  <a:rPr lang="en-GB">
                    <a:noFill/>
                  </a:rPr>
                  <a:t> </a:t>
                </a:r>
              </a:p>
            </p:txBody>
          </p:sp>
        </mc:Fallback>
      </mc:AlternateContent>
      <p:sp>
        <p:nvSpPr>
          <p:cNvPr id="17" name="Rectangle 16"/>
          <p:cNvSpPr/>
          <p:nvPr/>
        </p:nvSpPr>
        <p:spPr>
          <a:xfrm>
            <a:off x="3779912" y="2865012"/>
            <a:ext cx="1512168" cy="1727172"/>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7452320" y="4292829"/>
            <a:ext cx="1296143" cy="360307"/>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6084168" y="4721300"/>
            <a:ext cx="1152128" cy="29187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7668344" y="4724877"/>
            <a:ext cx="933011" cy="36030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3779912" y="4582148"/>
            <a:ext cx="1512168" cy="172717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6084168" y="4161165"/>
            <a:ext cx="1152128" cy="29187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1187624" y="3212976"/>
            <a:ext cx="504056" cy="1399318"/>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1403648" y="4612294"/>
            <a:ext cx="288032" cy="133698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3" name="TextBox 12"/>
              <p:cNvSpPr txBox="1"/>
              <p:nvPr/>
            </p:nvSpPr>
            <p:spPr>
              <a:xfrm>
                <a:off x="6012160" y="3794377"/>
                <a:ext cx="3096344" cy="2431435"/>
              </a:xfrm>
              <a:prstGeom prst="rect">
                <a:avLst/>
              </a:prstGeom>
              <a:solidFill>
                <a:schemeClr val="bg1"/>
              </a:solidFill>
            </p:spPr>
            <p:txBody>
              <a:bodyPr wrap="square" rtlCol="0">
                <a:spAutoFit/>
              </a:bodyPr>
              <a:lstStyle/>
              <a:p>
                <a:pPr marL="179388"/>
                <a:r>
                  <a:rPr lang="en-GB" sz="1400" b="1" dirty="0" smtClean="0"/>
                  <a:t>Example of calculation of contrast:</a:t>
                </a:r>
              </a:p>
              <a:p>
                <a:endParaRPr lang="en-GB" sz="1600" dirty="0"/>
              </a:p>
              <a:p>
                <a:pPr/>
                <a14:m>
                  <m:oMathPara xmlns:m="http://schemas.openxmlformats.org/officeDocument/2006/math">
                    <m:oMathParaPr>
                      <m:jc m:val="centerGroup"/>
                    </m:oMathParaPr>
                    <m:oMath xmlns:m="http://schemas.openxmlformats.org/officeDocument/2006/math">
                      <m:sSub>
                        <m:sSubPr>
                          <m:ctrlPr>
                            <a:rPr lang="en-GB" sz="1600" i="1">
                              <a:latin typeface="Cambria Math"/>
                              <a:ea typeface="Cambria Math"/>
                            </a:rPr>
                          </m:ctrlPr>
                        </m:sSubPr>
                        <m:e>
                          <m:r>
                            <a:rPr lang="en-GB" sz="1600" i="1">
                              <a:latin typeface="Cambria Math"/>
                              <a:ea typeface="Cambria Math"/>
                            </a:rPr>
                            <m:t>𝜇</m:t>
                          </m:r>
                        </m:e>
                        <m:sub>
                          <m:r>
                            <a:rPr lang="en-GB" sz="1600" i="1">
                              <a:latin typeface="Cambria Math"/>
                              <a:ea typeface="Cambria Math"/>
                            </a:rPr>
                            <m:t>1</m:t>
                          </m:r>
                        </m:sub>
                      </m:sSub>
                      <m:r>
                        <a:rPr lang="en-GB" sz="1600" i="1">
                          <a:latin typeface="Cambria Math"/>
                          <a:ea typeface="Cambria Math"/>
                        </a:rPr>
                        <m:t>−</m:t>
                      </m:r>
                      <m:sSub>
                        <m:sSubPr>
                          <m:ctrlPr>
                            <a:rPr lang="en-GB" sz="1600" i="1">
                              <a:latin typeface="Cambria Math"/>
                              <a:ea typeface="Cambria Math"/>
                            </a:rPr>
                          </m:ctrlPr>
                        </m:sSubPr>
                        <m:e>
                          <m:r>
                            <a:rPr lang="en-GB" sz="1600" i="1">
                              <a:latin typeface="Cambria Math"/>
                              <a:ea typeface="Cambria Math"/>
                            </a:rPr>
                            <m:t>𝜇</m:t>
                          </m:r>
                        </m:e>
                        <m:sub>
                          <m:r>
                            <a:rPr lang="en-GB" sz="1600" i="1">
                              <a:latin typeface="Cambria Math"/>
                              <a:ea typeface="Cambria Math"/>
                            </a:rPr>
                            <m:t>2</m:t>
                          </m:r>
                        </m:sub>
                      </m:sSub>
                      <m:r>
                        <a:rPr lang="en-GB" sz="1600" b="0" i="1" smtClean="0">
                          <a:latin typeface="Cambria Math"/>
                          <a:ea typeface="Cambria Math"/>
                        </a:rPr>
                        <m:t>=</m:t>
                      </m:r>
                      <m:sSub>
                        <m:sSubPr>
                          <m:ctrlPr>
                            <a:rPr lang="en-GB" sz="1600" i="1">
                              <a:latin typeface="Cambria Math"/>
                            </a:rPr>
                          </m:ctrlPr>
                        </m:sSubPr>
                        <m:e>
                          <m:r>
                            <a:rPr lang="en-GB" sz="1600" i="1">
                              <a:latin typeface="Cambria Math"/>
                              <a:ea typeface="Cambria Math"/>
                            </a:rPr>
                            <m:t>𝛽</m:t>
                          </m:r>
                        </m:e>
                        <m:sub>
                          <m:r>
                            <a:rPr lang="en-GB" sz="1600" i="1">
                              <a:latin typeface="Cambria Math"/>
                            </a:rPr>
                            <m:t>1</m:t>
                          </m:r>
                        </m:sub>
                      </m:sSub>
                      <m:r>
                        <a:rPr lang="en-GB" sz="1600" i="1">
                          <a:latin typeface="Cambria Math"/>
                        </a:rPr>
                        <m:t>+</m:t>
                      </m:r>
                      <m:sSub>
                        <m:sSubPr>
                          <m:ctrlPr>
                            <a:rPr lang="en-GB" sz="1600" i="1">
                              <a:latin typeface="Cambria Math"/>
                            </a:rPr>
                          </m:ctrlPr>
                        </m:sSubPr>
                        <m:e>
                          <m:r>
                            <a:rPr lang="en-GB" sz="1600" i="1">
                              <a:latin typeface="Cambria Math"/>
                              <a:ea typeface="Cambria Math"/>
                            </a:rPr>
                            <m:t>𝛽</m:t>
                          </m:r>
                        </m:e>
                        <m:sub>
                          <m:r>
                            <a:rPr lang="en-GB" sz="1600" i="1">
                              <a:latin typeface="Cambria Math"/>
                              <a:ea typeface="Cambria Math"/>
                            </a:rPr>
                            <m:t>2</m:t>
                          </m:r>
                        </m:sub>
                      </m:sSub>
                      <m:r>
                        <a:rPr lang="en-GB" sz="1600" b="0" i="1" smtClean="0">
                          <a:latin typeface="Cambria Math"/>
                          <a:ea typeface="Cambria Math"/>
                        </a:rPr>
                        <m:t>−</m:t>
                      </m:r>
                      <m:sSub>
                        <m:sSubPr>
                          <m:ctrlPr>
                            <a:rPr lang="en-GB" sz="1600" i="1">
                              <a:latin typeface="Cambria Math"/>
                            </a:rPr>
                          </m:ctrlPr>
                        </m:sSubPr>
                        <m:e>
                          <m:r>
                            <a:rPr lang="en-GB" sz="1600" i="1">
                              <a:latin typeface="Cambria Math"/>
                              <a:ea typeface="Cambria Math"/>
                            </a:rPr>
                            <m:t>𝛽</m:t>
                          </m:r>
                        </m:e>
                        <m:sub>
                          <m:r>
                            <a:rPr lang="en-GB" sz="1600" i="1">
                              <a:latin typeface="Cambria Math"/>
                              <a:ea typeface="Cambria Math"/>
                            </a:rPr>
                            <m:t>2</m:t>
                          </m:r>
                        </m:sub>
                      </m:sSub>
                    </m:oMath>
                  </m:oMathPara>
                </a14:m>
                <a:endParaRPr lang="en-GB" sz="1600" dirty="0" smtClean="0"/>
              </a:p>
              <a:p>
                <a:r>
                  <a:rPr lang="en-GB" sz="1600" dirty="0" smtClean="0">
                    <a:ea typeface="Cambria Math"/>
                  </a:rPr>
                  <a:t>	     </a:t>
                </a:r>
                <a14:m>
                  <m:oMath xmlns:m="http://schemas.openxmlformats.org/officeDocument/2006/math">
                    <m:r>
                      <a:rPr lang="en-GB" sz="1600" i="1">
                        <a:latin typeface="Cambria Math"/>
                        <a:ea typeface="Cambria Math"/>
                      </a:rPr>
                      <m:t>=</m:t>
                    </m:r>
                    <m:sSub>
                      <m:sSubPr>
                        <m:ctrlPr>
                          <a:rPr lang="en-GB" sz="1600" i="1">
                            <a:latin typeface="Cambria Math"/>
                          </a:rPr>
                        </m:ctrlPr>
                      </m:sSubPr>
                      <m:e>
                        <m:r>
                          <a:rPr lang="en-GB" sz="1600" i="1">
                            <a:latin typeface="Cambria Math"/>
                            <a:ea typeface="Cambria Math"/>
                          </a:rPr>
                          <m:t>𝛽</m:t>
                        </m:r>
                      </m:e>
                      <m:sub>
                        <m:r>
                          <a:rPr lang="en-GB" sz="1600" i="1">
                            <a:latin typeface="Cambria Math"/>
                          </a:rPr>
                          <m:t>1</m:t>
                        </m:r>
                      </m:sub>
                    </m:sSub>
                  </m:oMath>
                </a14:m>
                <a:endParaRPr lang="en-GB" sz="1600" dirty="0"/>
              </a:p>
              <a:p>
                <a:endParaRPr lang="en-GB" sz="1600" dirty="0" smtClean="0"/>
              </a:p>
              <a:p>
                <a:pPr marL="179388" algn="just"/>
                <a:r>
                  <a:rPr lang="en-GB" sz="1400" dirty="0" smtClean="0"/>
                  <a:t>Hence, the contrast for the difference has only a weight on </a:t>
                </a:r>
                <a14:m>
                  <m:oMath xmlns:m="http://schemas.openxmlformats.org/officeDocument/2006/math">
                    <m:sSub>
                      <m:sSubPr>
                        <m:ctrlPr>
                          <a:rPr lang="en-GB" sz="1400" i="1">
                            <a:latin typeface="Cambria Math"/>
                          </a:rPr>
                        </m:ctrlPr>
                      </m:sSubPr>
                      <m:e>
                        <m:r>
                          <a:rPr lang="en-GB" sz="1400" i="1">
                            <a:latin typeface="Cambria Math"/>
                            <a:ea typeface="Cambria Math"/>
                          </a:rPr>
                          <m:t>𝛽</m:t>
                        </m:r>
                      </m:e>
                      <m:sub>
                        <m:r>
                          <a:rPr lang="en-GB" sz="1400" i="1">
                            <a:latin typeface="Cambria Math"/>
                          </a:rPr>
                          <m:t>1</m:t>
                        </m:r>
                      </m:sub>
                    </m:sSub>
                  </m:oMath>
                </a14:m>
                <a:r>
                  <a:rPr lang="en-GB" sz="1400" dirty="0" smtClean="0"/>
                  <a:t> and equals c=(1,0)</a:t>
                </a:r>
              </a:p>
              <a:p>
                <a:pPr algn="just"/>
                <a:endParaRPr lang="en-GB" sz="1600" dirty="0"/>
              </a:p>
              <a:p>
                <a:pPr algn="just"/>
                <a:endParaRPr lang="en-GB" sz="1600" dirty="0"/>
              </a:p>
            </p:txBody>
          </p:sp>
        </mc:Choice>
        <mc:Fallback xmlns="">
          <p:sp>
            <p:nvSpPr>
              <p:cNvPr id="13" name="TextBox 12"/>
              <p:cNvSpPr txBox="1">
                <a:spLocks noRot="1" noChangeAspect="1" noMove="1" noResize="1" noEditPoints="1" noAdjustHandles="1" noChangeArrowheads="1" noChangeShapeType="1" noTextEdit="1"/>
              </p:cNvSpPr>
              <p:nvPr/>
            </p:nvSpPr>
            <p:spPr>
              <a:xfrm>
                <a:off x="6012160" y="3794377"/>
                <a:ext cx="3096344" cy="2431435"/>
              </a:xfrm>
              <a:prstGeom prst="rect">
                <a:avLst/>
              </a:prstGeom>
              <a:blipFill rotWithShape="1">
                <a:blip r:embed="rId11"/>
                <a:stretch>
                  <a:fillRect t="-251" r="-787"/>
                </a:stretch>
              </a:blipFill>
            </p:spPr>
            <p:txBody>
              <a:bodyPr/>
              <a:lstStyle/>
              <a:p>
                <a:r>
                  <a:rPr lang="en-GB">
                    <a:noFill/>
                  </a:rPr>
                  <a:t> </a:t>
                </a:r>
              </a:p>
            </p:txBody>
          </p:sp>
        </mc:Fallback>
      </mc:AlternateContent>
    </p:spTree>
    <p:extLst>
      <p:ext uri="{BB962C8B-B14F-4D97-AF65-F5344CB8AC3E}">
        <p14:creationId xmlns:p14="http://schemas.microsoft.com/office/powerpoint/2010/main" val="3854556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3" grpId="0"/>
      <p:bldP spid="11" grpId="0"/>
      <p:bldP spid="12" grpId="0"/>
      <p:bldP spid="9" grpId="0"/>
      <p:bldP spid="10" grpId="0" animBg="1"/>
      <p:bldP spid="19" grpId="0"/>
      <p:bldP spid="15" grpId="0"/>
      <p:bldP spid="17" grpId="0" animBg="1"/>
      <p:bldP spid="18" grpId="0" animBg="1"/>
      <p:bldP spid="20" grpId="0" animBg="1"/>
      <p:bldP spid="21" grpId="0" animBg="1"/>
      <p:bldP spid="22" grpId="0" animBg="1"/>
      <p:bldP spid="23" grpId="0" animBg="1"/>
      <p:bldP spid="24" grpId="0" animBg="1"/>
      <p:bldP spid="25" grpId="0" animBg="1"/>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p:sp>
        <p:nvSpPr>
          <p:cNvPr id="5" name="TextBox 4"/>
          <p:cNvSpPr txBox="1"/>
          <p:nvPr/>
        </p:nvSpPr>
        <p:spPr>
          <a:xfrm>
            <a:off x="179512" y="817548"/>
            <a:ext cx="3960440" cy="523220"/>
          </a:xfrm>
          <a:prstGeom prst="rect">
            <a:avLst/>
          </a:prstGeom>
          <a:noFill/>
        </p:spPr>
        <p:txBody>
          <a:bodyPr wrap="square" rtlCol="0">
            <a:spAutoFit/>
          </a:bodyPr>
          <a:lstStyle/>
          <a:p>
            <a:r>
              <a:rPr lang="en-GB" sz="2800" b="1" dirty="0" smtClean="0"/>
              <a:t>Two sample t-test:</a:t>
            </a:r>
            <a:endParaRPr lang="en-GB" sz="2800" b="1" dirty="0"/>
          </a:p>
        </p:txBody>
      </p:sp>
      <p:sp>
        <p:nvSpPr>
          <p:cNvPr id="6" name="Rectangle 5"/>
          <p:cNvSpPr/>
          <p:nvPr/>
        </p:nvSpPr>
        <p:spPr>
          <a:xfrm>
            <a:off x="435786" y="1412776"/>
            <a:ext cx="8456694" cy="369332"/>
          </a:xfrm>
          <a:prstGeom prst="rect">
            <a:avLst/>
          </a:prstGeom>
        </p:spPr>
        <p:txBody>
          <a:bodyPr wrap="square">
            <a:spAutoFit/>
          </a:bodyPr>
          <a:lstStyle/>
          <a:p>
            <a:pPr marL="0" lvl="1"/>
            <a:r>
              <a:rPr lang="en-US" dirty="0" smtClean="0"/>
              <a:t>Assume you have two groups of 6 participants each. You can have three possible models.</a:t>
            </a:r>
            <a:endParaRPr lang="en-US" dirty="0"/>
          </a:p>
        </p:txBody>
      </p:sp>
      <p:sp>
        <p:nvSpPr>
          <p:cNvPr id="8" name="TextBox 7"/>
          <p:cNvSpPr txBox="1"/>
          <p:nvPr/>
        </p:nvSpPr>
        <p:spPr>
          <a:xfrm>
            <a:off x="303791" y="2132856"/>
            <a:ext cx="1171865" cy="369332"/>
          </a:xfrm>
          <a:prstGeom prst="rect">
            <a:avLst/>
          </a:prstGeom>
          <a:noFill/>
        </p:spPr>
        <p:txBody>
          <a:bodyPr wrap="square" rtlCol="0">
            <a:spAutoFit/>
          </a:bodyPr>
          <a:lstStyle/>
          <a:p>
            <a:r>
              <a:rPr lang="en-GB" b="1" dirty="0" smtClean="0"/>
              <a:t>Model III:</a:t>
            </a:r>
            <a:endParaRPr lang="en-GB" b="1" dirty="0"/>
          </a:p>
        </p:txBody>
      </p:sp>
      <mc:AlternateContent xmlns:mc="http://schemas.openxmlformats.org/markup-compatibility/2006" xmlns:a14="http://schemas.microsoft.com/office/drawing/2010/main">
        <mc:Choice Requires="a14">
          <p:sp>
            <p:nvSpPr>
              <p:cNvPr id="16" name="TextBox 15"/>
              <p:cNvSpPr txBox="1"/>
              <p:nvPr/>
            </p:nvSpPr>
            <p:spPr>
              <a:xfrm>
                <a:off x="489827" y="2865012"/>
                <a:ext cx="6314421" cy="30818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600" b="1" i="1" smtClean="0">
                          <a:latin typeface="Cambria Math"/>
                        </a:rPr>
                        <m:t>𝒚</m:t>
                      </m:r>
                      <m:r>
                        <a:rPr lang="en-GB" sz="1600" b="0" i="1" smtClean="0">
                          <a:latin typeface="Cambria Math"/>
                        </a:rPr>
                        <m:t>= </m:t>
                      </m:r>
                      <m:d>
                        <m:dPr>
                          <m:begChr m:val="["/>
                          <m:endChr m:val="]"/>
                          <m:ctrlPr>
                            <a:rPr lang="en-GB" sz="1600" b="0" i="1" smtClean="0">
                              <a:latin typeface="Cambria Math"/>
                            </a:rPr>
                          </m:ctrlPr>
                        </m:dP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m>
                                                          <m:mPr>
                                                            <m:mcs>
                                                              <m:mc>
                                                                <m:mcPr>
                                                                  <m:count m:val="1"/>
                                                                  <m:mcJc m:val="center"/>
                                                                </m:mcPr>
                                                              </m:mc>
                                                            </m:mcs>
                                                            <m:ctrlPr>
                                                              <a:rPr lang="en-GB" sz="1600" b="0" i="1" smtClean="0">
                                                                <a:latin typeface="Cambria Math"/>
                                                              </a:rPr>
                                                            </m:ctrlPr>
                                                          </m:mPr>
                                                          <m:mr>
                                                            <m:e>
                                                              <m:r>
                                                                <m:rPr>
                                                                  <m:brk m:alnAt="7"/>
                                                                </m:rPr>
                                                                <a:rPr lang="en-GB" sz="1600" b="0" i="1" smtClean="0">
                                                                  <a:latin typeface="Cambria Math"/>
                                                                </a:rPr>
                                                                <m:t>1</m:t>
                                                              </m:r>
                                                            </m:e>
                                                          </m:mr>
                                                          <m:mr>
                                                            <m:e>
                                                              <m:r>
                                                                <a:rPr lang="en-GB" sz="1600" b="0" i="1" smtClean="0">
                                                                  <a:latin typeface="Cambria Math"/>
                                                                </a:rPr>
                                                                <m:t>0</m:t>
                                                              </m:r>
                                                            </m:e>
                                                          </m:mr>
                                                        </m:m>
                                                      </m:e>
                                                    </m:mr>
                                                    <m:mr>
                                                      <m:e>
                                                        <m:r>
                                                          <a:rPr lang="en-GB" sz="1600" b="0" i="1" smtClean="0">
                                                            <a:latin typeface="Cambria Math"/>
                                                          </a:rPr>
                                                          <m:t>0</m:t>
                                                        </m:r>
                                                      </m:e>
                                                    </m:mr>
                                                  </m:m>
                                                </m:e>
                                              </m:mr>
                                              <m:mr>
                                                <m:e>
                                                  <m:r>
                                                    <a:rPr lang="en-GB" sz="1600" b="0" i="1" smtClean="0">
                                                      <a:latin typeface="Cambria Math"/>
                                                    </a:rPr>
                                                    <m:t>0</m:t>
                                                  </m:r>
                                                </m:e>
                                              </m:mr>
                                            </m:m>
                                          </m:e>
                                        </m:mr>
                                        <m:mr>
                                          <m:e>
                                            <m:r>
                                              <a:rPr lang="en-GB" sz="1600" b="0" i="1" smtClean="0">
                                                <a:latin typeface="Cambria Math"/>
                                              </a:rPr>
                                              <m:t>0</m:t>
                                            </m:r>
                                          </m:e>
                                        </m:mr>
                                      </m:m>
                                    </m:e>
                                  </m:mr>
                                  <m:mr>
                                    <m:e>
                                      <m:r>
                                        <a:rPr lang="en-GB" sz="1600" b="0" i="1" smtClean="0">
                                          <a:latin typeface="Cambria Math"/>
                                        </a:rPr>
                                        <m:t>0</m:t>
                                      </m:r>
                                    </m:e>
                                  </m:mr>
                                </m:m>
                              </m:e>
                            </m:mr>
                            <m:mr>
                              <m:e>
                                <m:r>
                                  <a:rPr lang="en-GB" sz="1600" b="0" i="1" smtClean="0">
                                    <a:latin typeface="Cambria Math"/>
                                  </a:rPr>
                                  <m:t>0</m:t>
                                </m:r>
                              </m:e>
                            </m:mr>
                          </m:m>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0</m:t>
                                                              </m:r>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m>
                            <m:mPr>
                              <m:mcs>
                                <m:mc>
                                  <m:mcPr>
                                    <m:count m:val="1"/>
                                    <m:mcJc m:val="center"/>
                                  </m:mcPr>
                                </m:mc>
                              </m:mcs>
                              <m:ctrlPr>
                                <a:rPr lang="en-GB" sz="1600" b="0" i="1" smtClean="0">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smtClean="0">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1</m:t>
                                                        </m:r>
                                                      </m:e>
                                                    </m:mr>
                                                    <m:mr>
                                                      <m:e>
                                                        <m:m>
                                                          <m:mPr>
                                                            <m:mcs>
                                                              <m:mc>
                                                                <m:mcPr>
                                                                  <m:count m:val="1"/>
                                                                  <m:mcJc m:val="center"/>
                                                                </m:mcPr>
                                                              </m:mc>
                                                            </m:mcs>
                                                            <m:ctrlPr>
                                                              <a:rPr lang="en-GB" sz="1600" i="1">
                                                                <a:latin typeface="Cambria Math"/>
                                                              </a:rPr>
                                                            </m:ctrlPr>
                                                          </m:mPr>
                                                          <m:mr>
                                                            <m:e>
                                                              <m:r>
                                                                <m:rPr>
                                                                  <m:brk m:alnAt="7"/>
                                                                </m:rPr>
                                                                <a:rPr lang="en-GB" sz="1600" b="0" i="1" smtClean="0">
                                                                  <a:latin typeface="Cambria Math"/>
                                                                </a:rPr>
                                                                <m:t> </m:t>
                                                              </m:r>
                                                              <m:r>
                                                                <a:rPr lang="en-GB" sz="1600" b="0" i="1" smtClean="0">
                                                                  <a:latin typeface="Cambria Math"/>
                                                                </a:rPr>
                                                                <m:t> 1</m:t>
                                                              </m:r>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mr>
                            <m:mr>
                              <m:e>
                                <m:r>
                                  <a:rPr lang="en-GB" sz="1600" b="0" i="1" smtClean="0">
                                    <a:latin typeface="Cambria Math"/>
                                  </a:rPr>
                                  <m:t>  1</m:t>
                                </m:r>
                              </m:e>
                            </m:mr>
                          </m:m>
                        </m:e>
                      </m:d>
                      <m:r>
                        <a:rPr lang="en-GB" sz="1600" b="0" i="1" smtClean="0">
                          <a:latin typeface="Cambria Math"/>
                        </a:rPr>
                        <m:t>∗</m:t>
                      </m:r>
                      <m:d>
                        <m:dPr>
                          <m:begChr m:val="["/>
                          <m:endChr m:val="]"/>
                          <m:ctrlPr>
                            <a:rPr lang="en-GB" sz="1600" b="0" i="1" smtClean="0">
                              <a:latin typeface="Cambria Math"/>
                            </a:rPr>
                          </m:ctrlPr>
                        </m:dPr>
                        <m:e>
                          <m:m>
                            <m:mPr>
                              <m:mcs>
                                <m:mc>
                                  <m:mcPr>
                                    <m:count m:val="1"/>
                                    <m:mcJc m:val="center"/>
                                  </m:mcPr>
                                </m:mc>
                              </m:mcs>
                              <m:ctrlPr>
                                <a:rPr lang="en-GB" sz="1600" b="0" i="1" smtClean="0">
                                  <a:latin typeface="Cambria Math"/>
                                </a:rPr>
                              </m:ctrlPr>
                            </m:mPr>
                            <m:mr>
                              <m:e>
                                <m:sSub>
                                  <m:sSubPr>
                                    <m:ctrlPr>
                                      <a:rPr lang="en-GB" sz="1600" b="0" i="1" smtClean="0">
                                        <a:latin typeface="Cambria Math"/>
                                      </a:rPr>
                                    </m:ctrlPr>
                                  </m:sSubPr>
                                  <m:e>
                                    <m:r>
                                      <a:rPr lang="en-GB" sz="1600" b="0" i="1" smtClean="0">
                                        <a:latin typeface="Cambria Math"/>
                                        <a:ea typeface="Cambria Math"/>
                                      </a:rPr>
                                      <m:t>𝛽</m:t>
                                    </m:r>
                                  </m:e>
                                  <m:sub>
                                    <m:r>
                                      <a:rPr lang="en-GB" sz="1600" b="0" i="1" smtClean="0">
                                        <a:latin typeface="Cambria Math"/>
                                      </a:rPr>
                                      <m:t>1</m:t>
                                    </m:r>
                                  </m:sub>
                                </m:sSub>
                              </m:e>
                            </m:mr>
                            <m:mr>
                              <m:e>
                                <m:m>
                                  <m:mPr>
                                    <m:mcs>
                                      <m:mc>
                                        <m:mcPr>
                                          <m:count m:val="1"/>
                                          <m:mcJc m:val="center"/>
                                        </m:mcPr>
                                      </m:mc>
                                    </m:mcs>
                                    <m:ctrlPr>
                                      <a:rPr lang="en-GB" sz="1600" b="0" i="1" smtClean="0">
                                        <a:latin typeface="Cambria Math"/>
                                      </a:rPr>
                                    </m:ctrlPr>
                                  </m:mPr>
                                  <m:mr>
                                    <m:e>
                                      <m:sSub>
                                        <m:sSubPr>
                                          <m:ctrlPr>
                                            <a:rPr lang="en-GB" sz="1600" i="1" smtClean="0">
                                              <a:latin typeface="Cambria Math"/>
                                            </a:rPr>
                                          </m:ctrlPr>
                                        </m:sSubPr>
                                        <m:e>
                                          <m:r>
                                            <a:rPr lang="en-GB" sz="1600" i="1">
                                              <a:latin typeface="Cambria Math"/>
                                              <a:ea typeface="Cambria Math"/>
                                            </a:rPr>
                                            <m:t>𝛽</m:t>
                                          </m:r>
                                        </m:e>
                                        <m:sub>
                                          <m:r>
                                            <a:rPr lang="en-GB" sz="1600" b="0" i="1" smtClean="0">
                                              <a:latin typeface="Cambria Math"/>
                                              <a:ea typeface="Cambria Math"/>
                                            </a:rPr>
                                            <m:t>2</m:t>
                                          </m:r>
                                        </m:sub>
                                      </m:sSub>
                                    </m:e>
                                  </m:mr>
                                  <m:mr>
                                    <m:e>
                                      <m:sSub>
                                        <m:sSubPr>
                                          <m:ctrlPr>
                                            <a:rPr lang="en-GB" sz="1600" i="1" smtClean="0">
                                              <a:latin typeface="Cambria Math"/>
                                            </a:rPr>
                                          </m:ctrlPr>
                                        </m:sSubPr>
                                        <m:e>
                                          <m:r>
                                            <a:rPr lang="en-GB" sz="1600" i="1">
                                              <a:latin typeface="Cambria Math"/>
                                              <a:ea typeface="Cambria Math"/>
                                            </a:rPr>
                                            <m:t>𝛽</m:t>
                                          </m:r>
                                        </m:e>
                                        <m:sub>
                                          <m:r>
                                            <a:rPr lang="en-GB" sz="1600" b="0" i="1" smtClean="0">
                                              <a:latin typeface="Cambria Math"/>
                                              <a:ea typeface="Cambria Math"/>
                                            </a:rPr>
                                            <m:t>3</m:t>
                                          </m:r>
                                        </m:sub>
                                      </m:sSub>
                                    </m:e>
                                  </m:mr>
                                </m:m>
                              </m:e>
                            </m:mr>
                          </m:m>
                        </m:e>
                      </m:d>
                      <m:r>
                        <a:rPr lang="en-GB" sz="1600" b="0" i="1" smtClean="0">
                          <a:latin typeface="Cambria Math"/>
                          <a:ea typeface="Cambria Math"/>
                        </a:rPr>
                        <m:t>+</m:t>
                      </m:r>
                      <m:r>
                        <a:rPr lang="en-GB" sz="1600" b="1" i="1" smtClean="0">
                          <a:latin typeface="Cambria Math"/>
                          <a:ea typeface="Cambria Math"/>
                        </a:rPr>
                        <m:t>𝜺</m:t>
                      </m:r>
                      <m:r>
                        <a:rPr lang="en-GB" sz="1600" b="0" i="1" smtClean="0">
                          <a:latin typeface="Cambria Math"/>
                          <a:ea typeface="Cambria Math"/>
                        </a:rPr>
                        <m:t>⇔ </m:t>
                      </m:r>
                      <m:d>
                        <m:dPr>
                          <m:begChr m:val="{"/>
                          <m:endChr m:val=""/>
                          <m:ctrlPr>
                            <a:rPr lang="en-GB" sz="1600" b="0" i="1" smtClean="0">
                              <a:latin typeface="Cambria Math"/>
                              <a:ea typeface="Cambria Math"/>
                            </a:rPr>
                          </m:ctrlPr>
                        </m:dPr>
                        <m:e>
                          <m:m>
                            <m:mPr>
                              <m:mcs>
                                <m:mc>
                                  <m:mcPr>
                                    <m:count m:val="1"/>
                                    <m:mcJc m:val="center"/>
                                  </m:mcPr>
                                </m:mc>
                              </m:mcs>
                              <m:ctrlPr>
                                <a:rPr lang="en-GB" sz="1600" b="0" i="1" smtClean="0">
                                  <a:latin typeface="Cambria Math"/>
                                  <a:ea typeface="Cambria Math"/>
                                </a:rPr>
                              </m:ctrlPr>
                            </m:mP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11</m:t>
                                          </m:r>
                                        </m:sub>
                                      </m:sSub>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12</m:t>
                                          </m:r>
                                        </m:sub>
                                      </m:sSub>
                                    </m:e>
                                  </m:mr>
                                </m:m>
                              </m:e>
                            </m:m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13</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13</m:t>
                                          </m:r>
                                        </m:sub>
                                      </m:sSub>
                                    </m:e>
                                  </m:m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14</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14</m:t>
                                                </m:r>
                                              </m:sub>
                                            </m:sSub>
                                          </m:e>
                                        </m:m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15</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15</m:t>
                                                      </m:r>
                                                    </m:sub>
                                                  </m:sSub>
                                                </m:e>
                                              </m:mr>
                                              <m:mr>
                                                <m:e>
                                                  <m:m>
                                                    <m:mPr>
                                                      <m:mcs>
                                                        <m:mc>
                                                          <m:mcPr>
                                                            <m:count m:val="1"/>
                                                            <m:mcJc m:val="center"/>
                                                          </m:mcPr>
                                                        </m:mc>
                                                      </m:mcs>
                                                      <m:ctrlPr>
                                                        <a:rPr lang="en-GB" sz="1600" b="0" i="1" smtClean="0">
                                                          <a:latin typeface="Cambria Math"/>
                                                          <a:ea typeface="Cambria Math"/>
                                                        </a:rPr>
                                                      </m:ctrlPr>
                                                    </m:mP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16</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16</m:t>
                                                            </m:r>
                                                          </m:sub>
                                                        </m:sSub>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21</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21</m:t>
                                                            </m:r>
                                                          </m:sub>
                                                        </m:sSub>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22</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22</m:t>
                                                            </m:r>
                                                          </m:sub>
                                                        </m:sSub>
                                                      </m:e>
                                                    </m:mr>
                                                  </m:m>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23</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23</m:t>
                                                      </m:r>
                                                    </m:sub>
                                                  </m:sSub>
                                                </m:e>
                                              </m:mr>
                                            </m:m>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24</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24</m:t>
                                                </m:r>
                                              </m:sub>
                                            </m:sSub>
                                          </m:e>
                                        </m:mr>
                                      </m:m>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25</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25</m:t>
                                          </m:r>
                                        </m:sub>
                                      </m:sSub>
                                    </m:e>
                                  </m:mr>
                                </m:m>
                              </m:e>
                            </m:mr>
                            <m:mr>
                              <m:e>
                                <m:sSub>
                                  <m:sSubPr>
                                    <m:ctrlPr>
                                      <a:rPr lang="en-GB" sz="1600" b="0" i="1" smtClean="0">
                                        <a:latin typeface="Cambria Math"/>
                                        <a:ea typeface="Cambria Math"/>
                                      </a:rPr>
                                    </m:ctrlPr>
                                  </m:sSubPr>
                                  <m:e>
                                    <m:r>
                                      <a:rPr lang="en-GB" sz="1600" b="0" i="1" smtClean="0">
                                        <a:latin typeface="Cambria Math"/>
                                        <a:ea typeface="Cambria Math"/>
                                      </a:rPr>
                                      <m:t>𝑌</m:t>
                                    </m:r>
                                  </m:e>
                                  <m:sub>
                                    <m:r>
                                      <a:rPr lang="en-GB" sz="1600" b="0" i="1" smtClean="0">
                                        <a:latin typeface="Cambria Math"/>
                                        <a:ea typeface="Cambria Math"/>
                                      </a:rPr>
                                      <m:t>26</m:t>
                                    </m:r>
                                  </m:sub>
                                </m:sSub>
                                <m:r>
                                  <m:rPr>
                                    <m:brk m:alnAt="7"/>
                                  </m:rPr>
                                  <a:rPr lang="en-GB" sz="1600" b="0" i="1" smtClean="0">
                                    <a:latin typeface="Cambria Math"/>
                                    <a:ea typeface="Cambria Math"/>
                                  </a:rPr>
                                  <m:t>=</m:t>
                                </m:r>
                                <m:r>
                                  <a:rPr lang="en-GB" sz="1600" b="0" i="1" smtClean="0">
                                    <a:latin typeface="Cambria Math"/>
                                    <a:ea typeface="Cambria Math"/>
                                  </a:rPr>
                                  <m:t>0∗</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1</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2</m:t>
                                    </m:r>
                                  </m:sub>
                                </m:sSub>
                                <m:r>
                                  <m:rPr>
                                    <m:brk m:alnAt="7"/>
                                  </m:rPr>
                                  <a:rPr lang="en-GB" sz="1600" b="0" i="1" smtClean="0">
                                    <a:latin typeface="Cambria Math"/>
                                    <a:ea typeface="Cambria Math"/>
                                  </a:rPr>
                                  <m:t>+</m:t>
                                </m:r>
                                <m:r>
                                  <a:rPr lang="en-GB" sz="1600" b="0" i="1" smtClean="0">
                                    <a:latin typeface="Cambria Math"/>
                                    <a:ea typeface="Cambria Math"/>
                                  </a:rPr>
                                  <m:t>1∗</m:t>
                                </m:r>
                                <m:sSub>
                                  <m:sSubPr>
                                    <m:ctrlPr>
                                      <a:rPr lang="en-GB" sz="1600" b="0" i="1" smtClean="0">
                                        <a:latin typeface="Cambria Math"/>
                                        <a:ea typeface="Cambria Math"/>
                                      </a:rPr>
                                    </m:ctrlPr>
                                  </m:sSubPr>
                                  <m:e>
                                    <m:r>
                                      <a:rPr lang="en-GB" sz="1600" b="0" i="1" smtClean="0">
                                        <a:latin typeface="Cambria Math"/>
                                        <a:ea typeface="Cambria Math"/>
                                      </a:rPr>
                                      <m:t>𝛽</m:t>
                                    </m:r>
                                  </m:e>
                                  <m:sub>
                                    <m:r>
                                      <a:rPr lang="en-GB" sz="1600" b="0" i="1" smtClean="0">
                                        <a:latin typeface="Cambria Math"/>
                                        <a:ea typeface="Cambria Math"/>
                                      </a:rPr>
                                      <m:t>3</m:t>
                                    </m:r>
                                  </m:sub>
                                </m:sSub>
                                <m:r>
                                  <a:rPr lang="en-GB" sz="1600" b="0" i="1" smtClean="0">
                                    <a:latin typeface="Cambria Math"/>
                                    <a:ea typeface="Cambria Math"/>
                                  </a:rPr>
                                  <m:t>+</m:t>
                                </m:r>
                                <m:sSub>
                                  <m:sSubPr>
                                    <m:ctrlPr>
                                      <a:rPr lang="en-GB" sz="1600" b="0" i="1" smtClean="0">
                                        <a:latin typeface="Cambria Math"/>
                                        <a:ea typeface="Cambria Math"/>
                                      </a:rPr>
                                    </m:ctrlPr>
                                  </m:sSubPr>
                                  <m:e>
                                    <m:r>
                                      <a:rPr lang="en-GB" sz="1600" b="0" i="1" smtClean="0">
                                        <a:latin typeface="Cambria Math"/>
                                        <a:ea typeface="Cambria Math"/>
                                      </a:rPr>
                                      <m:t>𝜀</m:t>
                                    </m:r>
                                  </m:e>
                                  <m:sub>
                                    <m:r>
                                      <a:rPr lang="en-GB" sz="1600" b="0" i="1" smtClean="0">
                                        <a:latin typeface="Cambria Math"/>
                                        <a:ea typeface="Cambria Math"/>
                                      </a:rPr>
                                      <m:t>26</m:t>
                                    </m:r>
                                  </m:sub>
                                </m:sSub>
                              </m:e>
                            </m:mr>
                          </m:m>
                          <m:r>
                            <a:rPr lang="en-GB" sz="1600" b="0" i="1" smtClean="0">
                              <a:latin typeface="Cambria Math"/>
                              <a:ea typeface="Cambria Math"/>
                            </a:rPr>
                            <m:t>  </m:t>
                          </m:r>
                        </m:e>
                      </m:d>
                      <m:r>
                        <a:rPr lang="en-GB" sz="1600" b="0" i="1" smtClean="0">
                          <a:latin typeface="Cambria Math"/>
                          <a:ea typeface="Cambria Math"/>
                        </a:rPr>
                        <m:t>  ⟹</m:t>
                      </m:r>
                    </m:oMath>
                  </m:oMathPara>
                </a14:m>
                <a:endParaRPr lang="en-GB" sz="1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489827" y="2865012"/>
                <a:ext cx="6314421" cy="3081869"/>
              </a:xfrm>
              <a:prstGeom prst="rect">
                <a:avLst/>
              </a:prstGeom>
              <a:blipFill rotWithShape="1">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6359045" y="4595845"/>
                <a:ext cx="1093275" cy="258597"/>
              </a:xfrm>
              <a:prstGeom prst="rect">
                <a:avLst/>
              </a:prstGeom>
            </p:spPr>
            <p:txBody>
              <a:bodyPr wrap="square">
                <a:spAutoFit/>
              </a:bodyPr>
              <a:lstStyle/>
              <a:p>
                <a14:m>
                  <m:oMath xmlns:m="http://schemas.openxmlformats.org/officeDocument/2006/math">
                    <m:sSub>
                      <m:sSubPr>
                        <m:ctrlPr>
                          <a:rPr lang="en-GB" sz="1000" i="1" smtClean="0">
                            <a:latin typeface="Cambria Math"/>
                          </a:rPr>
                        </m:ctrlPr>
                      </m:sSubPr>
                      <m:e>
                        <m:r>
                          <a:rPr lang="en-GB" sz="1000" b="0" i="1" smtClean="0">
                            <a:latin typeface="Cambria Math"/>
                          </a:rPr>
                          <m:t>𝑌</m:t>
                        </m:r>
                      </m:e>
                      <m:sub>
                        <m:r>
                          <a:rPr lang="en-GB" sz="1000" b="0" i="1" smtClean="0">
                            <a:latin typeface="Cambria Math"/>
                          </a:rPr>
                          <m:t>2</m:t>
                        </m:r>
                        <m:r>
                          <a:rPr lang="en-GB" sz="1000" b="0" i="1" smtClean="0">
                            <a:latin typeface="Cambria Math"/>
                          </a:rPr>
                          <m:t>𝑗</m:t>
                        </m:r>
                      </m:sub>
                    </m:sSub>
                    <m:r>
                      <a:rPr lang="en-GB" sz="1000" b="0" i="1" smtClean="0">
                        <a:latin typeface="Cambria Math"/>
                      </a:rPr>
                      <m:t>=</m:t>
                    </m:r>
                    <m:sSub>
                      <m:sSubPr>
                        <m:ctrlPr>
                          <a:rPr lang="en-GB" sz="1000" b="0" i="1" dirty="0" smtClean="0">
                            <a:latin typeface="Cambria Math"/>
                          </a:rPr>
                        </m:ctrlPr>
                      </m:sSubPr>
                      <m:e>
                        <m:r>
                          <a:rPr lang="en-GB" sz="1000" b="0" i="1" dirty="0" smtClean="0">
                            <a:latin typeface="Cambria Math"/>
                            <a:ea typeface="Cambria Math"/>
                          </a:rPr>
                          <m:t>𝜇</m:t>
                        </m:r>
                      </m:e>
                      <m:sub>
                        <m:r>
                          <a:rPr lang="en-GB" sz="1000" b="0" i="1" dirty="0" smtClean="0">
                            <a:latin typeface="Cambria Math"/>
                            <a:ea typeface="Cambria Math"/>
                          </a:rPr>
                          <m:t>2</m:t>
                        </m:r>
                        <m:r>
                          <a:rPr lang="en-GB" sz="1000" b="0" i="1" dirty="0" smtClean="0">
                            <a:latin typeface="Cambria Math"/>
                          </a:rPr>
                          <m:t> </m:t>
                        </m:r>
                      </m:sub>
                    </m:sSub>
                    <m:r>
                      <a:rPr lang="en-GB" sz="1000" b="0" i="1" dirty="0" smtClean="0">
                        <a:latin typeface="Cambria Math"/>
                      </a:rPr>
                      <m:t>+ </m:t>
                    </m:r>
                    <m:sSub>
                      <m:sSubPr>
                        <m:ctrlPr>
                          <a:rPr lang="en-GB" sz="1000" b="0" i="1" dirty="0" smtClean="0">
                            <a:latin typeface="Cambria Math"/>
                            <a:ea typeface="Cambria Math"/>
                          </a:rPr>
                        </m:ctrlPr>
                      </m:sSubPr>
                      <m:e>
                        <m:r>
                          <a:rPr lang="en-GB" sz="1000" b="0" i="1" dirty="0" smtClean="0">
                            <a:latin typeface="Cambria Math"/>
                            <a:ea typeface="Cambria Math"/>
                          </a:rPr>
                          <m:t>𝜀</m:t>
                        </m:r>
                      </m:e>
                      <m:sub>
                        <m:r>
                          <a:rPr lang="en-GB" sz="1000" b="0" i="1" dirty="0" smtClean="0">
                            <a:latin typeface="Cambria Math"/>
                            <a:ea typeface="Cambria Math"/>
                          </a:rPr>
                          <m:t>2</m:t>
                        </m:r>
                        <m:r>
                          <a:rPr lang="en-GB" sz="1000" b="0" i="1" dirty="0" smtClean="0">
                            <a:latin typeface="Cambria Math"/>
                            <a:ea typeface="Cambria Math"/>
                          </a:rPr>
                          <m:t>𝑗</m:t>
                        </m:r>
                      </m:sub>
                    </m:sSub>
                  </m:oMath>
                </a14:m>
                <a:r>
                  <a:rPr lang="en-GB" sz="1000" dirty="0" smtClean="0"/>
                  <a:t> </a:t>
                </a:r>
                <a:endParaRPr lang="en-GB" sz="1000" dirty="0"/>
              </a:p>
            </p:txBody>
          </p:sp>
        </mc:Choice>
        <mc:Fallback xmlns="">
          <p:sp>
            <p:nvSpPr>
              <p:cNvPr id="4" name="Rectangle 3"/>
              <p:cNvSpPr>
                <a:spLocks noRot="1" noChangeAspect="1" noMove="1" noResize="1" noEditPoints="1" noAdjustHandles="1" noChangeArrowheads="1" noChangeShapeType="1" noTextEdit="1"/>
              </p:cNvSpPr>
              <p:nvPr/>
            </p:nvSpPr>
            <p:spPr>
              <a:xfrm>
                <a:off x="6359045" y="4595845"/>
                <a:ext cx="1093275" cy="258597"/>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548590" y="4067780"/>
                <a:ext cx="15599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r>
                        <a:rPr lang="en-GB" b="0" i="1" smtClean="0">
                          <a:latin typeface="Cambria Math"/>
                        </a:rPr>
                        <m:t>+</m:t>
                      </m:r>
                      <m:sSub>
                        <m:sSubPr>
                          <m:ctrlPr>
                            <a:rPr lang="en-GB" i="1" smtClean="0">
                              <a:latin typeface="Cambria Math"/>
                            </a:rPr>
                          </m:ctrlPr>
                        </m:sSubPr>
                        <m:e>
                          <m:r>
                            <a:rPr lang="en-GB" i="1" smtClean="0">
                              <a:latin typeface="Cambria Math"/>
                              <a:ea typeface="Cambria Math"/>
                            </a:rPr>
                            <m:t>𝛽</m:t>
                          </m:r>
                        </m:e>
                        <m:sub>
                          <m:r>
                            <a:rPr lang="en-GB" b="0" i="1" smtClean="0">
                              <a:latin typeface="Cambria Math"/>
                              <a:ea typeface="Cambria Math"/>
                            </a:rPr>
                            <m:t>3</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1</m:t>
                          </m:r>
                        </m:sub>
                      </m:sSub>
                    </m:oMath>
                  </m:oMathPara>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7548590" y="4067780"/>
                <a:ext cx="1559914" cy="369332"/>
              </a:xfrm>
              <a:prstGeom prst="rect">
                <a:avLst/>
              </a:prstGeom>
              <a:blipFill rotWithShape="1">
                <a:blip r:embed="rId4"/>
                <a:stretch>
                  <a:fillRect b="-11475"/>
                </a:stretch>
              </a:blipFill>
            </p:spPr>
            <p:txBody>
              <a:bodyPr/>
              <a:lstStyle/>
              <a:p>
                <a:r>
                  <a:rPr lang="en-GB">
                    <a:noFill/>
                  </a:rPr>
                  <a:t> </a:t>
                </a:r>
              </a:p>
            </p:txBody>
          </p:sp>
        </mc:Fallback>
      </mc:AlternateContent>
      <p:sp>
        <p:nvSpPr>
          <p:cNvPr id="9" name="TextBox 8"/>
          <p:cNvSpPr txBox="1"/>
          <p:nvPr/>
        </p:nvSpPr>
        <p:spPr>
          <a:xfrm>
            <a:off x="6804248" y="1976296"/>
            <a:ext cx="1296144" cy="369332"/>
          </a:xfrm>
          <a:prstGeom prst="rect">
            <a:avLst/>
          </a:prstGeom>
          <a:noFill/>
        </p:spPr>
        <p:txBody>
          <a:bodyPr wrap="square" rtlCol="0">
            <a:spAutoFit/>
          </a:bodyPr>
          <a:lstStyle/>
          <a:p>
            <a:r>
              <a:rPr lang="en-GB" b="1" dirty="0" smtClean="0"/>
              <a:t>contrasts</a:t>
            </a:r>
            <a:endParaRPr lang="en-GB" b="1" dirty="0"/>
          </a:p>
        </p:txBody>
      </p:sp>
      <mc:AlternateContent xmlns:mc="http://schemas.openxmlformats.org/markup-compatibility/2006" xmlns:a14="http://schemas.microsoft.com/office/drawing/2010/main">
        <mc:Choice Requires="a14">
          <p:sp>
            <p:nvSpPr>
              <p:cNvPr id="10" name="TextBox 9"/>
              <p:cNvSpPr txBox="1"/>
              <p:nvPr/>
            </p:nvSpPr>
            <p:spPr>
              <a:xfrm>
                <a:off x="6902001" y="2276872"/>
                <a:ext cx="2134495" cy="854080"/>
              </a:xfrm>
              <a:prstGeom prst="rect">
                <a:avLst/>
              </a:prstGeom>
              <a:noFill/>
              <a:ln w="28575">
                <a:solidFill>
                  <a:srgbClr val="C0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GB" sz="1200" b="0" i="1" smtClean="0">
                              <a:latin typeface="Cambria Math"/>
                            </a:rPr>
                          </m:ctrlPr>
                        </m:mPr>
                        <m:mr>
                          <m:e>
                            <m:r>
                              <m:rPr>
                                <m:brk m:alnAt="7"/>
                              </m:rPr>
                              <a:rPr lang="en-GB" sz="1200" b="0" i="1" smtClean="0">
                                <a:latin typeface="Cambria Math"/>
                              </a:rPr>
                              <m:t> </m:t>
                            </m:r>
                            <m:r>
                              <a:rPr lang="en-GB" sz="1200" b="0" i="1" smtClean="0">
                                <a:latin typeface="Cambria Math"/>
                              </a:rPr>
                              <m:t>   </m:t>
                            </m:r>
                            <m:d>
                              <m:dPr>
                                <m:ctrlPr>
                                  <a:rPr lang="en-GB" sz="1200" b="0" i="1" smtClean="0">
                                    <a:latin typeface="Cambria Math"/>
                                  </a:rPr>
                                </m:ctrlPr>
                              </m:dPr>
                              <m:e>
                                <m:r>
                                  <a:rPr lang="en-GB" sz="1200" b="0" i="1" smtClean="0">
                                    <a:latin typeface="Cambria Math"/>
                                  </a:rPr>
                                  <m:t>1,0,1</m:t>
                                </m:r>
                              </m:e>
                            </m:d>
                            <m:r>
                              <a:rPr lang="en-GB" sz="1200" b="0" i="1" smtClean="0">
                                <a:latin typeface="Cambria Math"/>
                              </a:rPr>
                              <m:t>.</m:t>
                            </m:r>
                            <m:r>
                              <a:rPr lang="en-GB" sz="1200" b="0" i="1" smtClean="0">
                                <a:latin typeface="Cambria Math"/>
                                <a:ea typeface="Cambria Math"/>
                              </a:rPr>
                              <m:t>𝛽</m:t>
                            </m:r>
                            <m:r>
                              <a:rPr lang="en-GB" sz="1200" b="0" i="1" smtClean="0">
                                <a:latin typeface="Cambria Math"/>
                                <a:ea typeface="Cambria Math"/>
                              </a:rPr>
                              <m:t>=</m:t>
                            </m:r>
                            <m:sSub>
                              <m:sSubPr>
                                <m:ctrlPr>
                                  <a:rPr lang="en-GB" sz="1200" b="0" i="1" smtClean="0">
                                    <a:latin typeface="Cambria Math"/>
                                    <a:ea typeface="Cambria Math"/>
                                  </a:rPr>
                                </m:ctrlPr>
                              </m:sSubPr>
                              <m:e>
                                <m:r>
                                  <a:rPr lang="en-GB" sz="1200" b="0" i="1" smtClean="0">
                                    <a:latin typeface="Cambria Math"/>
                                    <a:ea typeface="Cambria Math"/>
                                  </a:rPr>
                                  <m:t>𝜇</m:t>
                                </m:r>
                              </m:e>
                              <m:sub>
                                <m:r>
                                  <a:rPr lang="en-GB" sz="1200" b="0" i="1" smtClean="0">
                                    <a:latin typeface="Cambria Math"/>
                                    <a:ea typeface="Cambria Math"/>
                                  </a:rPr>
                                  <m:t>1</m:t>
                                </m:r>
                              </m:sub>
                            </m:sSub>
                            <m:r>
                              <a:rPr lang="en-GB" sz="1200" b="0" i="1" smtClean="0">
                                <a:latin typeface="Cambria Math"/>
                                <a:ea typeface="Cambria Math"/>
                              </a:rPr>
                              <m:t>                  </m:t>
                            </m:r>
                          </m:e>
                        </m:mr>
                        <m:mr>
                          <m:e>
                            <m:m>
                              <m:mPr>
                                <m:mcs>
                                  <m:mc>
                                    <m:mcPr>
                                      <m:count m:val="1"/>
                                      <m:mcJc m:val="center"/>
                                    </m:mcPr>
                                  </m:mc>
                                </m:mcs>
                                <m:ctrlPr>
                                  <a:rPr lang="en-GB" sz="1200" b="0" i="1" smtClean="0">
                                    <a:latin typeface="Cambria Math"/>
                                  </a:rPr>
                                </m:ctrlPr>
                              </m:mPr>
                              <m:mr>
                                <m:e>
                                  <m:r>
                                    <m:rPr>
                                      <m:brk m:alnAt="7"/>
                                    </m:rPr>
                                    <a:rPr lang="en-GB" sz="1200" b="0" i="1" smtClean="0">
                                      <a:latin typeface="Cambria Math"/>
                                    </a:rPr>
                                    <m:t> </m:t>
                                  </m:r>
                                  <m:r>
                                    <a:rPr lang="en-GB" sz="1200" b="0" i="1" smtClean="0">
                                      <a:latin typeface="Cambria Math"/>
                                    </a:rPr>
                                    <m:t>   </m:t>
                                  </m:r>
                                  <m:d>
                                    <m:dPr>
                                      <m:ctrlPr>
                                        <a:rPr lang="en-GB" sz="1200" b="0" i="1" smtClean="0">
                                          <a:latin typeface="Cambria Math"/>
                                        </a:rPr>
                                      </m:ctrlPr>
                                    </m:dPr>
                                    <m:e>
                                      <m:r>
                                        <a:rPr lang="en-GB" sz="1200" b="0" i="1" smtClean="0">
                                          <a:latin typeface="Cambria Math"/>
                                        </a:rPr>
                                        <m:t>0,1,1</m:t>
                                      </m:r>
                                    </m:e>
                                  </m:d>
                                  <m:r>
                                    <a:rPr lang="en-GB" sz="1200" b="0" i="1" smtClean="0">
                                      <a:latin typeface="Cambria Math"/>
                                    </a:rPr>
                                    <m:t>.</m:t>
                                  </m:r>
                                  <m:r>
                                    <a:rPr lang="en-GB" sz="1200" b="0" i="1" smtClean="0">
                                      <a:latin typeface="Cambria Math"/>
                                      <a:ea typeface="Cambria Math"/>
                                    </a:rPr>
                                    <m:t>𝛽</m:t>
                                  </m:r>
                                  <m:r>
                                    <a:rPr lang="en-GB" sz="1200" b="0" i="1" smtClean="0">
                                      <a:latin typeface="Cambria Math"/>
                                      <a:ea typeface="Cambria Math"/>
                                    </a:rPr>
                                    <m:t>=</m:t>
                                  </m:r>
                                  <m:sSub>
                                    <m:sSubPr>
                                      <m:ctrlPr>
                                        <a:rPr lang="en-GB" sz="1200" b="0" i="1" smtClean="0">
                                          <a:latin typeface="Cambria Math"/>
                                          <a:ea typeface="Cambria Math"/>
                                        </a:rPr>
                                      </m:ctrlPr>
                                    </m:sSubPr>
                                    <m:e>
                                      <m:r>
                                        <a:rPr lang="en-GB" sz="1200" b="0" i="1" smtClean="0">
                                          <a:latin typeface="Cambria Math"/>
                                          <a:ea typeface="Cambria Math"/>
                                        </a:rPr>
                                        <m:t>𝜇</m:t>
                                      </m:r>
                                    </m:e>
                                    <m:sub>
                                      <m:r>
                                        <a:rPr lang="en-GB" sz="1200" b="0" i="1" smtClean="0">
                                          <a:latin typeface="Cambria Math"/>
                                          <a:ea typeface="Cambria Math"/>
                                        </a:rPr>
                                        <m:t>2</m:t>
                                      </m:r>
                                    </m:sub>
                                  </m:sSub>
                                  <m:r>
                                    <a:rPr lang="en-GB" sz="1200" b="0" i="1" smtClean="0">
                                      <a:latin typeface="Cambria Math"/>
                                      <a:ea typeface="Cambria Math"/>
                                    </a:rPr>
                                    <m:t>                  </m:t>
                                  </m:r>
                                </m:e>
                              </m:mr>
                              <m:mr>
                                <m:e>
                                  <m:d>
                                    <m:dPr>
                                      <m:ctrlPr>
                                        <a:rPr lang="en-GB" sz="1200" b="0" i="1" smtClean="0">
                                          <a:latin typeface="Cambria Math"/>
                                        </a:rPr>
                                      </m:ctrlPr>
                                    </m:dPr>
                                    <m:e>
                                      <m:r>
                                        <a:rPr lang="en-GB" sz="1200" b="0" i="1" smtClean="0">
                                          <a:latin typeface="Cambria Math"/>
                                        </a:rPr>
                                        <m:t>1,−1,0</m:t>
                                      </m:r>
                                    </m:e>
                                  </m:d>
                                  <m:r>
                                    <a:rPr lang="en-GB" sz="1200" b="0" i="1" smtClean="0">
                                      <a:latin typeface="Cambria Math"/>
                                    </a:rPr>
                                    <m:t>.</m:t>
                                  </m:r>
                                  <m:r>
                                    <a:rPr lang="en-GB" sz="1200" b="0" i="1" smtClean="0">
                                      <a:latin typeface="Cambria Math"/>
                                      <a:ea typeface="Cambria Math"/>
                                    </a:rPr>
                                    <m:t>𝛽</m:t>
                                  </m:r>
                                  <m:r>
                                    <a:rPr lang="en-GB" sz="1200" b="0" i="1" smtClean="0">
                                      <a:latin typeface="Cambria Math"/>
                                      <a:ea typeface="Cambria Math"/>
                                    </a:rPr>
                                    <m:t>=</m:t>
                                  </m:r>
                                  <m:sSub>
                                    <m:sSubPr>
                                      <m:ctrlPr>
                                        <a:rPr lang="en-GB" sz="1200" b="0" i="1" smtClean="0">
                                          <a:latin typeface="Cambria Math"/>
                                          <a:ea typeface="Cambria Math"/>
                                        </a:rPr>
                                      </m:ctrlPr>
                                    </m:sSubPr>
                                    <m:e>
                                      <m:r>
                                        <a:rPr lang="en-GB" sz="1200" b="0" i="1" smtClean="0">
                                          <a:latin typeface="Cambria Math"/>
                                          <a:ea typeface="Cambria Math"/>
                                        </a:rPr>
                                        <m:t>𝜇</m:t>
                                      </m:r>
                                    </m:e>
                                    <m:sub>
                                      <m:r>
                                        <a:rPr lang="en-GB" sz="1200" b="0" i="1" smtClean="0">
                                          <a:latin typeface="Cambria Math"/>
                                          <a:ea typeface="Cambria Math"/>
                                        </a:rPr>
                                        <m:t>1</m:t>
                                      </m:r>
                                    </m:sub>
                                  </m:sSub>
                                  <m:r>
                                    <a:rPr lang="en-GB" sz="1200" b="0" i="1" smtClean="0">
                                      <a:latin typeface="Cambria Math"/>
                                      <a:ea typeface="Cambria Math"/>
                                    </a:rPr>
                                    <m:t>−</m:t>
                                  </m:r>
                                  <m:sSub>
                                    <m:sSubPr>
                                      <m:ctrlPr>
                                        <a:rPr lang="en-GB" sz="1200" b="0" i="1" smtClean="0">
                                          <a:latin typeface="Cambria Math"/>
                                          <a:ea typeface="Cambria Math"/>
                                        </a:rPr>
                                      </m:ctrlPr>
                                    </m:sSubPr>
                                    <m:e>
                                      <m:r>
                                        <a:rPr lang="en-GB" sz="1200" b="0" i="1" smtClean="0">
                                          <a:latin typeface="Cambria Math"/>
                                          <a:ea typeface="Cambria Math"/>
                                        </a:rPr>
                                        <m:t>𝜇</m:t>
                                      </m:r>
                                    </m:e>
                                    <m:sub>
                                      <m:r>
                                        <a:rPr lang="en-GB" sz="1200" b="0" i="1" smtClean="0">
                                          <a:latin typeface="Cambria Math"/>
                                          <a:ea typeface="Cambria Math"/>
                                        </a:rPr>
                                        <m:t>2           </m:t>
                                      </m:r>
                                    </m:sub>
                                  </m:sSub>
                                </m:e>
                              </m:mr>
                            </m:m>
                          </m:e>
                        </m:mr>
                        <m:mr>
                          <m:e>
                            <m:d>
                              <m:dPr>
                                <m:ctrlPr>
                                  <a:rPr lang="en-GB" sz="1200" b="0" i="1" smtClean="0">
                                    <a:latin typeface="Cambria Math"/>
                                  </a:rPr>
                                </m:ctrlPr>
                              </m:dPr>
                              <m:e>
                                <m:r>
                                  <a:rPr lang="en-GB" sz="1200" b="0" i="1" smtClean="0">
                                    <a:latin typeface="Cambria Math"/>
                                  </a:rPr>
                                  <m:t>0.5,0.5,1</m:t>
                                </m:r>
                              </m:e>
                            </m:d>
                            <m:r>
                              <a:rPr lang="en-GB" sz="1200" b="0" i="1" smtClean="0">
                                <a:latin typeface="Cambria Math"/>
                              </a:rPr>
                              <m:t>.</m:t>
                            </m:r>
                            <m:r>
                              <a:rPr lang="en-GB" sz="1200" b="0" i="1" smtClean="0">
                                <a:latin typeface="Cambria Math"/>
                                <a:ea typeface="Cambria Math"/>
                              </a:rPr>
                              <m:t>𝛽</m:t>
                            </m:r>
                            <m:r>
                              <a:rPr lang="en-GB" sz="1200" b="0" i="1" smtClean="0">
                                <a:latin typeface="Cambria Math"/>
                                <a:ea typeface="Cambria Math"/>
                              </a:rPr>
                              <m:t>=</m:t>
                            </m:r>
                            <m:sSub>
                              <m:sSubPr>
                                <m:ctrlPr>
                                  <a:rPr lang="en-GB" sz="1200" b="0" i="1" smtClean="0">
                                    <a:latin typeface="Cambria Math"/>
                                    <a:ea typeface="Cambria Math"/>
                                  </a:rPr>
                                </m:ctrlPr>
                              </m:sSubPr>
                              <m:e>
                                <m:r>
                                  <a:rPr lang="en-GB" sz="1200" b="0" i="1" smtClean="0">
                                    <a:latin typeface="Cambria Math"/>
                                    <a:ea typeface="Cambria Math"/>
                                  </a:rPr>
                                  <m:t>𝑚𝑒𝑎𝑛</m:t>
                                </m:r>
                                <m:r>
                                  <a:rPr lang="en-GB" sz="1200" b="0" i="1" smtClean="0">
                                    <a:latin typeface="Cambria Math"/>
                                    <a:ea typeface="Cambria Math"/>
                                  </a:rPr>
                                  <m:t>(</m:t>
                                </m:r>
                                <m:r>
                                  <a:rPr lang="en-GB" sz="1200" b="0" i="1" smtClean="0">
                                    <a:latin typeface="Cambria Math"/>
                                    <a:ea typeface="Cambria Math"/>
                                  </a:rPr>
                                  <m:t>𝜇</m:t>
                                </m:r>
                              </m:e>
                              <m:sub>
                                <m:r>
                                  <a:rPr lang="en-GB" sz="1200" b="0" i="1" smtClean="0">
                                    <a:latin typeface="Cambria Math"/>
                                    <a:ea typeface="Cambria Math"/>
                                  </a:rPr>
                                  <m:t>1</m:t>
                                </m:r>
                              </m:sub>
                            </m:sSub>
                            <m:r>
                              <a:rPr lang="en-GB" sz="1200" b="0" i="1" smtClean="0">
                                <a:latin typeface="Cambria Math"/>
                                <a:ea typeface="Cambria Math"/>
                              </a:rPr>
                              <m:t>,</m:t>
                            </m:r>
                            <m:sSub>
                              <m:sSubPr>
                                <m:ctrlPr>
                                  <a:rPr lang="en-GB" sz="1200" b="0" i="1" smtClean="0">
                                    <a:latin typeface="Cambria Math"/>
                                    <a:ea typeface="Cambria Math"/>
                                  </a:rPr>
                                </m:ctrlPr>
                              </m:sSubPr>
                              <m:e>
                                <m:r>
                                  <a:rPr lang="en-GB" sz="1200" b="0" i="1" smtClean="0">
                                    <a:latin typeface="Cambria Math"/>
                                    <a:ea typeface="Cambria Math"/>
                                  </a:rPr>
                                  <m:t>𝜇</m:t>
                                </m:r>
                              </m:e>
                              <m:sub>
                                <m:r>
                                  <a:rPr lang="en-GB" sz="1200" b="0" i="1" smtClean="0">
                                    <a:latin typeface="Cambria Math"/>
                                    <a:ea typeface="Cambria Math"/>
                                  </a:rPr>
                                  <m:t>2</m:t>
                                </m:r>
                              </m:sub>
                            </m:sSub>
                            <m:r>
                              <a:rPr lang="en-GB" sz="1200" b="0" i="1" smtClean="0">
                                <a:latin typeface="Cambria Math"/>
                                <a:ea typeface="Cambria Math"/>
                              </a:rPr>
                              <m:t>)</m:t>
                            </m:r>
                          </m:e>
                        </m:mr>
                      </m:m>
                    </m:oMath>
                  </m:oMathPara>
                </a14:m>
                <a:endParaRPr lang="en-GB" sz="1200" b="0" dirty="0" smtClean="0">
                  <a:ea typeface="Cambria Math"/>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902001" y="2276872"/>
                <a:ext cx="2134495" cy="854080"/>
              </a:xfrm>
              <a:prstGeom prst="rect">
                <a:avLst/>
              </a:prstGeom>
              <a:blipFill rotWithShape="1">
                <a:blip r:embed="rId5"/>
                <a:stretch>
                  <a:fillRect/>
                </a:stretch>
              </a:blipFill>
              <a:ln w="28575">
                <a:solidFill>
                  <a:srgbClr val="C00000"/>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7548590" y="4787860"/>
                <a:ext cx="15599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smtClean="0">
                              <a:latin typeface="Cambria Math"/>
                              <a:ea typeface="Cambria Math"/>
                            </a:rPr>
                            <m:t>𝛽</m:t>
                          </m:r>
                        </m:e>
                        <m:sub>
                          <m:r>
                            <a:rPr lang="en-GB" b="0" i="1" smtClean="0">
                              <a:latin typeface="Cambria Math"/>
                            </a:rPr>
                            <m:t>2</m:t>
                          </m:r>
                        </m:sub>
                      </m:sSub>
                      <m:r>
                        <a:rPr lang="en-GB" b="0" i="1" smtClean="0">
                          <a:latin typeface="Cambria Math"/>
                        </a:rPr>
                        <m:t>+</m:t>
                      </m:r>
                      <m:sSub>
                        <m:sSubPr>
                          <m:ctrlPr>
                            <a:rPr lang="en-GB" i="1" smtClean="0">
                              <a:latin typeface="Cambria Math"/>
                            </a:rPr>
                          </m:ctrlPr>
                        </m:sSubPr>
                        <m:e>
                          <m:r>
                            <a:rPr lang="en-GB" i="1" smtClean="0">
                              <a:latin typeface="Cambria Math"/>
                              <a:ea typeface="Cambria Math"/>
                            </a:rPr>
                            <m:t>𝛽</m:t>
                          </m:r>
                        </m:e>
                        <m:sub>
                          <m:r>
                            <a:rPr lang="en-GB" b="0" i="1" smtClean="0">
                              <a:latin typeface="Cambria Math"/>
                              <a:ea typeface="Cambria Math"/>
                            </a:rPr>
                            <m:t>3</m:t>
                          </m:r>
                        </m:sub>
                      </m:sSub>
                      <m:r>
                        <a:rPr lang="en-GB" b="0" i="1" smtClean="0">
                          <a:latin typeface="Cambria Math"/>
                        </a:rPr>
                        <m:t>=</m:t>
                      </m:r>
                      <m:sSub>
                        <m:sSubPr>
                          <m:ctrlPr>
                            <a:rPr lang="en-GB" b="0" i="1" smtClean="0">
                              <a:latin typeface="Cambria Math"/>
                            </a:rPr>
                          </m:ctrlPr>
                        </m:sSubPr>
                        <m:e>
                          <m:r>
                            <a:rPr lang="en-GB" b="0" i="1" smtClean="0">
                              <a:latin typeface="Cambria Math"/>
                              <a:ea typeface="Cambria Math"/>
                            </a:rPr>
                            <m:t>𝜇</m:t>
                          </m:r>
                        </m:e>
                        <m:sub>
                          <m:r>
                            <a:rPr lang="en-GB" b="0" i="1" smtClean="0">
                              <a:latin typeface="Cambria Math"/>
                            </a:rPr>
                            <m:t>2</m:t>
                          </m:r>
                        </m:sub>
                      </m:sSub>
                    </m:oMath>
                  </m:oMathPara>
                </a14:m>
                <a:endParaRPr lang="en-GB" dirty="0"/>
              </a:p>
            </p:txBody>
          </p:sp>
        </mc:Choice>
        <mc:Fallback xmlns="">
          <p:sp>
            <p:nvSpPr>
              <p:cNvPr id="19" name="TextBox 18"/>
              <p:cNvSpPr txBox="1">
                <a:spLocks noRot="1" noChangeAspect="1" noMove="1" noResize="1" noEditPoints="1" noAdjustHandles="1" noChangeArrowheads="1" noChangeShapeType="1" noTextEdit="1"/>
              </p:cNvSpPr>
              <p:nvPr/>
            </p:nvSpPr>
            <p:spPr>
              <a:xfrm>
                <a:off x="7548590" y="4787860"/>
                <a:ext cx="1559914" cy="369332"/>
              </a:xfrm>
              <a:prstGeom prst="rect">
                <a:avLst/>
              </a:prstGeom>
              <a:blipFill rotWithShape="1">
                <a:blip r:embed="rId6"/>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6372200" y="3933056"/>
                <a:ext cx="1082149" cy="258597"/>
              </a:xfrm>
              <a:prstGeom prst="rect">
                <a:avLst/>
              </a:prstGeom>
            </p:spPr>
            <p:txBody>
              <a:bodyPr wrap="square">
                <a:spAutoFit/>
              </a:bodyPr>
              <a:lstStyle/>
              <a:p>
                <a14:m>
                  <m:oMath xmlns:m="http://schemas.openxmlformats.org/officeDocument/2006/math">
                    <m:sSub>
                      <m:sSubPr>
                        <m:ctrlPr>
                          <a:rPr lang="en-GB" sz="1000" i="1" smtClean="0">
                            <a:latin typeface="Cambria Math"/>
                          </a:rPr>
                        </m:ctrlPr>
                      </m:sSubPr>
                      <m:e>
                        <m:r>
                          <a:rPr lang="en-GB" sz="1000" b="0" i="1" smtClean="0">
                            <a:latin typeface="Cambria Math"/>
                          </a:rPr>
                          <m:t>𝑌</m:t>
                        </m:r>
                      </m:e>
                      <m:sub>
                        <m:r>
                          <a:rPr lang="en-GB" sz="1000" b="0" i="1" smtClean="0">
                            <a:latin typeface="Cambria Math"/>
                          </a:rPr>
                          <m:t>1</m:t>
                        </m:r>
                        <m:r>
                          <a:rPr lang="en-GB" sz="1000" b="0" i="1" smtClean="0">
                            <a:latin typeface="Cambria Math"/>
                          </a:rPr>
                          <m:t>𝑗</m:t>
                        </m:r>
                      </m:sub>
                    </m:sSub>
                    <m:r>
                      <a:rPr lang="en-GB" sz="1000" b="0" i="1" smtClean="0">
                        <a:latin typeface="Cambria Math"/>
                      </a:rPr>
                      <m:t>=</m:t>
                    </m:r>
                    <m:sSub>
                      <m:sSubPr>
                        <m:ctrlPr>
                          <a:rPr lang="en-GB" sz="1000" b="0" i="1" dirty="0" smtClean="0">
                            <a:latin typeface="Cambria Math"/>
                          </a:rPr>
                        </m:ctrlPr>
                      </m:sSubPr>
                      <m:e>
                        <m:r>
                          <a:rPr lang="en-GB" sz="1000" b="0" i="1" dirty="0" smtClean="0">
                            <a:latin typeface="Cambria Math"/>
                            <a:ea typeface="Cambria Math"/>
                          </a:rPr>
                          <m:t>𝜇</m:t>
                        </m:r>
                      </m:e>
                      <m:sub>
                        <m:r>
                          <a:rPr lang="en-GB" sz="1000" b="0" i="1" dirty="0" smtClean="0">
                            <a:latin typeface="Cambria Math"/>
                            <a:ea typeface="Cambria Math"/>
                          </a:rPr>
                          <m:t>1</m:t>
                        </m:r>
                        <m:r>
                          <a:rPr lang="en-GB" sz="1000" b="0" i="1" dirty="0" smtClean="0">
                            <a:latin typeface="Cambria Math"/>
                          </a:rPr>
                          <m:t> </m:t>
                        </m:r>
                      </m:sub>
                    </m:sSub>
                    <m:r>
                      <a:rPr lang="en-GB" sz="1000" b="0" i="1" dirty="0" smtClean="0">
                        <a:latin typeface="Cambria Math"/>
                      </a:rPr>
                      <m:t>+ </m:t>
                    </m:r>
                    <m:sSub>
                      <m:sSubPr>
                        <m:ctrlPr>
                          <a:rPr lang="en-GB" sz="1000" b="0" i="1" dirty="0" smtClean="0">
                            <a:latin typeface="Cambria Math"/>
                            <a:ea typeface="Cambria Math"/>
                          </a:rPr>
                        </m:ctrlPr>
                      </m:sSubPr>
                      <m:e>
                        <m:r>
                          <a:rPr lang="en-GB" sz="1000" b="0" i="1" dirty="0" smtClean="0">
                            <a:latin typeface="Cambria Math"/>
                            <a:ea typeface="Cambria Math"/>
                          </a:rPr>
                          <m:t>𝜀</m:t>
                        </m:r>
                      </m:e>
                      <m:sub>
                        <m:r>
                          <a:rPr lang="en-GB" sz="1000" b="0" i="1" dirty="0" smtClean="0">
                            <a:latin typeface="Cambria Math"/>
                            <a:ea typeface="Cambria Math"/>
                          </a:rPr>
                          <m:t>1</m:t>
                        </m:r>
                        <m:r>
                          <a:rPr lang="en-GB" sz="1000" b="0" i="1" dirty="0" smtClean="0">
                            <a:latin typeface="Cambria Math"/>
                            <a:ea typeface="Cambria Math"/>
                          </a:rPr>
                          <m:t>𝑗</m:t>
                        </m:r>
                      </m:sub>
                    </m:sSub>
                  </m:oMath>
                </a14:m>
                <a:r>
                  <a:rPr lang="en-GB" sz="1000" dirty="0" smtClean="0"/>
                  <a:t> </a:t>
                </a:r>
                <a:endParaRPr lang="en-GB" sz="1000" dirty="0"/>
              </a:p>
            </p:txBody>
          </p:sp>
        </mc:Choice>
        <mc:Fallback xmlns="">
          <p:sp>
            <p:nvSpPr>
              <p:cNvPr id="12" name="Rectangle 11"/>
              <p:cNvSpPr>
                <a:spLocks noRot="1" noChangeAspect="1" noMove="1" noResize="1" noEditPoints="1" noAdjustHandles="1" noChangeArrowheads="1" noChangeShapeType="1" noTextEdit="1"/>
              </p:cNvSpPr>
              <p:nvPr/>
            </p:nvSpPr>
            <p:spPr>
              <a:xfrm>
                <a:off x="6372200" y="3933056"/>
                <a:ext cx="1082149" cy="258597"/>
              </a:xfrm>
              <a:prstGeom prst="rect">
                <a:avLst/>
              </a:prstGeom>
              <a:blipFill rotWithShape="1">
                <a:blip r:embed="rId7"/>
                <a:stretch>
                  <a:fillRect/>
                </a:stretch>
              </a:blipFill>
            </p:spPr>
            <p:txBody>
              <a:bodyPr/>
              <a:lstStyle/>
              <a:p>
                <a:r>
                  <a:rPr lang="en-GB">
                    <a:noFill/>
                  </a:rPr>
                  <a:t> </a:t>
                </a:r>
              </a:p>
            </p:txBody>
          </p:sp>
        </mc:Fallback>
      </mc:AlternateContent>
      <p:sp>
        <p:nvSpPr>
          <p:cNvPr id="13" name="Rectangle 12"/>
          <p:cNvSpPr/>
          <p:nvPr/>
        </p:nvSpPr>
        <p:spPr>
          <a:xfrm>
            <a:off x="3606024" y="2865012"/>
            <a:ext cx="2118104" cy="1540934"/>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7620599" y="4067780"/>
            <a:ext cx="1368152" cy="360307"/>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6374229" y="3933056"/>
            <a:ext cx="936104" cy="29187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6401509" y="4581128"/>
            <a:ext cx="936104" cy="29187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7620598" y="4796885"/>
            <a:ext cx="1368152" cy="36030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3606024" y="4365104"/>
            <a:ext cx="2118104" cy="154093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115616" y="3172134"/>
            <a:ext cx="216024" cy="119297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1475656" y="3172134"/>
            <a:ext cx="216024" cy="119297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1268016" y="4437112"/>
            <a:ext cx="216024" cy="119297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1475656" y="4437112"/>
            <a:ext cx="216024" cy="119297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252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0" grpId="0" animBg="1"/>
      <p:bldP spid="19" grpId="0"/>
      <p:bldP spid="12" grpId="0"/>
      <p:bldP spid="13" grpId="0" animBg="1"/>
      <p:bldP spid="14" grpId="0" animBg="1"/>
      <p:bldP spid="15" grpId="0" animBg="1"/>
      <p:bldP spid="18" grpId="0" animBg="1"/>
      <p:bldP spid="20" grpId="0" animBg="1"/>
      <p:bldP spid="21" grpId="0" animBg="1"/>
      <p:bldP spid="22" grpId="0" animBg="1"/>
      <p:bldP spid="23" grpId="0" animBg="1"/>
      <p:bldP spid="24" grpId="0" animBg="1"/>
      <p:bldP spid="2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p:sp>
        <p:nvSpPr>
          <p:cNvPr id="5" name="TextBox 4"/>
          <p:cNvSpPr txBox="1"/>
          <p:nvPr/>
        </p:nvSpPr>
        <p:spPr>
          <a:xfrm>
            <a:off x="179512" y="836712"/>
            <a:ext cx="3960440" cy="523220"/>
          </a:xfrm>
          <a:prstGeom prst="rect">
            <a:avLst/>
          </a:prstGeom>
          <a:noFill/>
        </p:spPr>
        <p:txBody>
          <a:bodyPr wrap="square" rtlCol="0">
            <a:spAutoFit/>
          </a:bodyPr>
          <a:lstStyle/>
          <a:p>
            <a:r>
              <a:rPr lang="en-GB" sz="2800" b="1" dirty="0" smtClean="0"/>
              <a:t>Paired t-test:</a:t>
            </a:r>
            <a:endParaRPr lang="en-GB" sz="2800" b="1" dirty="0"/>
          </a:p>
        </p:txBody>
      </p:sp>
      <p:sp>
        <p:nvSpPr>
          <p:cNvPr id="3" name="Rectangle 2"/>
          <p:cNvSpPr/>
          <p:nvPr/>
        </p:nvSpPr>
        <p:spPr>
          <a:xfrm>
            <a:off x="395536" y="1484784"/>
            <a:ext cx="8568952" cy="646331"/>
          </a:xfrm>
          <a:prstGeom prst="rect">
            <a:avLst/>
          </a:prstGeom>
        </p:spPr>
        <p:txBody>
          <a:bodyPr wrap="square">
            <a:spAutoFit/>
          </a:bodyPr>
          <a:lstStyle/>
          <a:p>
            <a:r>
              <a:rPr lang="en-GB" dirty="0" smtClean="0"/>
              <a:t>You have two groups in which observations in one group can be paired with observations in the other group</a:t>
            </a:r>
            <a:endParaRPr lang="en-US" dirty="0"/>
          </a:p>
        </p:txBody>
      </p:sp>
      <p:sp>
        <p:nvSpPr>
          <p:cNvPr id="6" name="Rectangle 5"/>
          <p:cNvSpPr/>
          <p:nvPr/>
        </p:nvSpPr>
        <p:spPr>
          <a:xfrm>
            <a:off x="395536" y="2204864"/>
            <a:ext cx="8040426" cy="1261884"/>
          </a:xfrm>
          <a:prstGeom prst="rect">
            <a:avLst/>
          </a:prstGeom>
        </p:spPr>
        <p:txBody>
          <a:bodyPr wrap="square">
            <a:spAutoFit/>
          </a:bodyPr>
          <a:lstStyle/>
          <a:p>
            <a:pPr>
              <a:spcAft>
                <a:spcPts val="1200"/>
              </a:spcAft>
            </a:pPr>
            <a:r>
              <a:rPr lang="en-GB" b="1" dirty="0" smtClean="0"/>
              <a:t>Use it when: </a:t>
            </a:r>
          </a:p>
          <a:p>
            <a:pPr marL="285750" indent="-285750">
              <a:buFontTx/>
              <a:buChar char="-"/>
            </a:pPr>
            <a:r>
              <a:rPr lang="en-GB" sz="1600" dirty="0" smtClean="0"/>
              <a:t>Before-and-after </a:t>
            </a:r>
            <a:r>
              <a:rPr lang="en-GB" sz="1600" dirty="0"/>
              <a:t>observations on the same </a:t>
            </a:r>
            <a:r>
              <a:rPr lang="en-GB" sz="1600" dirty="0" smtClean="0"/>
              <a:t>subjects</a:t>
            </a:r>
          </a:p>
          <a:p>
            <a:pPr marL="285750" indent="-285750">
              <a:buFontTx/>
              <a:buChar char="-"/>
            </a:pPr>
            <a:r>
              <a:rPr lang="en-GB" sz="1600" dirty="0" smtClean="0"/>
              <a:t>Comparison </a:t>
            </a:r>
            <a:r>
              <a:rPr lang="en-GB" sz="1600" dirty="0"/>
              <a:t>of two different methods of measurement </a:t>
            </a:r>
            <a:r>
              <a:rPr lang="en-GB" sz="1600" dirty="0" smtClean="0"/>
              <a:t>where </a:t>
            </a:r>
            <a:r>
              <a:rPr lang="en-GB" sz="1600" dirty="0"/>
              <a:t>the </a:t>
            </a:r>
            <a:r>
              <a:rPr lang="en-GB" sz="1600" dirty="0" smtClean="0"/>
              <a:t>measurements </a:t>
            </a:r>
            <a:r>
              <a:rPr lang="en-GB" sz="1600" dirty="0"/>
              <a:t>are applied to the same subjects</a:t>
            </a:r>
          </a:p>
        </p:txBody>
      </p:sp>
      <mc:AlternateContent xmlns:mc="http://schemas.openxmlformats.org/markup-compatibility/2006" xmlns:a14="http://schemas.microsoft.com/office/drawing/2010/main">
        <mc:Choice Requires="a14">
          <p:sp>
            <p:nvSpPr>
              <p:cNvPr id="4" name="TextBox 3"/>
              <p:cNvSpPr txBox="1"/>
              <p:nvPr/>
            </p:nvSpPr>
            <p:spPr>
              <a:xfrm>
                <a:off x="3517481" y="4725144"/>
                <a:ext cx="22530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b="0" i="1" smtClean="0">
                              <a:latin typeface="Cambria Math"/>
                            </a:rPr>
                            <m:t>𝑦</m:t>
                          </m:r>
                        </m:e>
                        <m:sub>
                          <m:r>
                            <a:rPr lang="en-GB" b="0" i="1" smtClean="0">
                              <a:latin typeface="Cambria Math"/>
                            </a:rPr>
                            <m:t>𝑛𝑘</m:t>
                          </m:r>
                        </m:sub>
                      </m:sSub>
                      <m:r>
                        <a:rPr lang="en-GB" b="0" i="1" smtClean="0">
                          <a:latin typeface="Cambria Math"/>
                        </a:rPr>
                        <m:t>=</m:t>
                      </m:r>
                      <m:sSub>
                        <m:sSubPr>
                          <m:ctrlPr>
                            <a:rPr lang="en-GB" b="0" i="1" smtClean="0">
                              <a:latin typeface="Cambria Math"/>
                              <a:ea typeface="Cambria Math"/>
                            </a:rPr>
                          </m:ctrlPr>
                        </m:sSubPr>
                        <m:e>
                          <m:r>
                            <a:rPr lang="en-GB" b="0" i="1" smtClean="0">
                              <a:latin typeface="Cambria Math"/>
                              <a:ea typeface="Cambria Math"/>
                            </a:rPr>
                            <m:t>𝜏</m:t>
                          </m:r>
                        </m:e>
                        <m:sub>
                          <m:r>
                            <a:rPr lang="en-GB" b="0" i="1" smtClean="0">
                              <a:latin typeface="Cambria Math"/>
                              <a:ea typeface="Cambria Math"/>
                            </a:rPr>
                            <m:t>𝑘</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𝜋</m:t>
                          </m:r>
                        </m:e>
                        <m:sub>
                          <m:r>
                            <a:rPr lang="en-GB" b="0" i="1" smtClean="0">
                              <a:latin typeface="Cambria Math"/>
                              <a:ea typeface="Cambria Math"/>
                            </a:rPr>
                            <m:t>𝑛</m:t>
                          </m:r>
                        </m:sub>
                      </m:sSub>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𝑒</m:t>
                          </m:r>
                        </m:e>
                        <m:sub>
                          <m:r>
                            <a:rPr lang="en-GB" b="0" i="1" smtClean="0">
                              <a:latin typeface="Cambria Math"/>
                              <a:ea typeface="Cambria Math"/>
                            </a:rPr>
                            <m:t>𝑛𝑘</m:t>
                          </m:r>
                        </m:sub>
                      </m:sSub>
                    </m:oMath>
                  </m:oMathPara>
                </a14:m>
                <a:endParaRPr lang="en-GB" dirty="0"/>
              </a:p>
            </p:txBody>
          </p:sp>
        </mc:Choice>
        <mc:Fallback xmlns="">
          <p:sp>
            <p:nvSpPr>
              <p:cNvPr id="4" name="TextBox 3"/>
              <p:cNvSpPr txBox="1">
                <a:spLocks noRot="1" noChangeAspect="1" noMove="1" noResize="1" noEditPoints="1" noAdjustHandles="1" noChangeArrowheads="1" noChangeShapeType="1" noTextEdit="1"/>
              </p:cNvSpPr>
              <p:nvPr/>
            </p:nvSpPr>
            <p:spPr>
              <a:xfrm>
                <a:off x="3517481" y="4725144"/>
                <a:ext cx="2253053" cy="369332"/>
              </a:xfrm>
              <a:prstGeom prst="rect">
                <a:avLst/>
              </a:prstGeom>
              <a:blipFill rotWithShape="1">
                <a:blip r:embed="rId2"/>
                <a:stretch>
                  <a:fillRect b="-491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95536" y="3789040"/>
                <a:ext cx="8352928" cy="646331"/>
              </a:xfrm>
              <a:prstGeom prst="rect">
                <a:avLst/>
              </a:prstGeom>
              <a:noFill/>
            </p:spPr>
            <p:txBody>
              <a:bodyPr wrap="square" rtlCol="0">
                <a:spAutoFit/>
              </a:bodyPr>
              <a:lstStyle/>
              <a:p>
                <a:r>
                  <a:rPr lang="en-GB" dirty="0" smtClean="0"/>
                  <a:t>If you have 2 measures per participant and </a:t>
                </a:r>
                <a14:m>
                  <m:oMath xmlns:m="http://schemas.openxmlformats.org/officeDocument/2006/math">
                    <m:r>
                      <a:rPr lang="en-GB" i="1" dirty="0" smtClean="0">
                        <a:latin typeface="Cambria Math"/>
                      </a:rPr>
                      <m:t>𝑁</m:t>
                    </m:r>
                  </m:oMath>
                </a14:m>
                <a:r>
                  <a:rPr lang="en-GB" dirty="0" smtClean="0"/>
                  <a:t> participants the </a:t>
                </a:r>
                <a14:m>
                  <m:oMath xmlns:m="http://schemas.openxmlformats.org/officeDocument/2006/math">
                    <m:r>
                      <a:rPr lang="en-GB" i="1" dirty="0" smtClean="0">
                        <a:latin typeface="Cambria Math"/>
                      </a:rPr>
                      <m:t>𝑘</m:t>
                    </m:r>
                    <m:r>
                      <a:rPr lang="en-GB" i="1" baseline="30000" dirty="0" err="1" smtClean="0">
                        <a:latin typeface="Cambria Math"/>
                      </a:rPr>
                      <m:t>𝑡h</m:t>
                    </m:r>
                  </m:oMath>
                </a14:m>
                <a:r>
                  <a:rPr lang="en-GB" dirty="0" smtClean="0"/>
                  <a:t> response (</a:t>
                </a:r>
                <a14:m>
                  <m:oMath xmlns:m="http://schemas.openxmlformats.org/officeDocument/2006/math">
                    <m:r>
                      <a:rPr lang="en-GB" i="1" dirty="0" smtClean="0">
                        <a:latin typeface="Cambria Math"/>
                      </a:rPr>
                      <m:t>𝑘</m:t>
                    </m:r>
                    <m:r>
                      <a:rPr lang="en-GB" i="1" dirty="0" smtClean="0">
                        <a:latin typeface="Cambria Math"/>
                      </a:rPr>
                      <m:t> = 1,2</m:t>
                    </m:r>
                  </m:oMath>
                </a14:m>
                <a:r>
                  <a:rPr lang="en-GB" dirty="0" smtClean="0"/>
                  <a:t>) from the </a:t>
                </a:r>
                <a14:m>
                  <m:oMath xmlns:m="http://schemas.openxmlformats.org/officeDocument/2006/math">
                    <m:r>
                      <a:rPr lang="en-GB" i="1" dirty="0" smtClean="0">
                        <a:latin typeface="Cambria Math"/>
                      </a:rPr>
                      <m:t>𝑛</m:t>
                    </m:r>
                    <m:r>
                      <a:rPr lang="en-GB" i="1" baseline="30000" dirty="0" smtClean="0">
                        <a:latin typeface="Cambria Math"/>
                      </a:rPr>
                      <m:t>𝑡h</m:t>
                    </m:r>
                  </m:oMath>
                </a14:m>
                <a:r>
                  <a:rPr lang="en-GB" dirty="0" smtClean="0"/>
                  <a:t> participant is modelled as:</a:t>
                </a:r>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395536" y="3789040"/>
                <a:ext cx="8352928" cy="646331"/>
              </a:xfrm>
              <a:prstGeom prst="rect">
                <a:avLst/>
              </a:prstGeom>
              <a:blipFill rotWithShape="1">
                <a:blip r:embed="rId3"/>
                <a:stretch>
                  <a:fillRect l="-657" t="-4717"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95536" y="5661248"/>
                <a:ext cx="8208912" cy="369332"/>
              </a:xfrm>
              <a:prstGeom prst="rect">
                <a:avLst/>
              </a:prstGeom>
              <a:noFill/>
            </p:spPr>
            <p:txBody>
              <a:bodyPr wrap="square" rtlCol="0">
                <a:spAutoFit/>
              </a:bodyPr>
              <a:lstStyle/>
              <a:p>
                <a:r>
                  <a:rPr lang="en-GB" dirty="0" smtClean="0"/>
                  <a:t>where </a:t>
                </a:r>
                <a14:m>
                  <m:oMath xmlns:m="http://schemas.openxmlformats.org/officeDocument/2006/math">
                    <m:sSub>
                      <m:sSubPr>
                        <m:ctrlPr>
                          <a:rPr lang="en-GB" i="1">
                            <a:latin typeface="Cambria Math"/>
                            <a:ea typeface="Cambria Math"/>
                          </a:rPr>
                        </m:ctrlPr>
                      </m:sSubPr>
                      <m:e>
                        <m:r>
                          <a:rPr lang="en-GB" i="1">
                            <a:latin typeface="Cambria Math"/>
                            <a:ea typeface="Cambria Math"/>
                          </a:rPr>
                          <m:t>𝜏</m:t>
                        </m:r>
                      </m:e>
                      <m:sub>
                        <m:r>
                          <a:rPr lang="en-GB" i="1">
                            <a:latin typeface="Cambria Math"/>
                            <a:ea typeface="Cambria Math"/>
                          </a:rPr>
                          <m:t>𝑘</m:t>
                        </m:r>
                      </m:sub>
                    </m:sSub>
                  </m:oMath>
                </a14:m>
                <a:r>
                  <a:rPr lang="en-GB" dirty="0" smtClean="0"/>
                  <a:t> are the treatment effects, </a:t>
                </a:r>
                <a14:m>
                  <m:oMath xmlns:m="http://schemas.openxmlformats.org/officeDocument/2006/math">
                    <m:sSub>
                      <m:sSubPr>
                        <m:ctrlPr>
                          <a:rPr lang="en-GB" i="1" smtClean="0">
                            <a:latin typeface="Cambria Math"/>
                            <a:ea typeface="Cambria Math"/>
                          </a:rPr>
                        </m:ctrlPr>
                      </m:sSubPr>
                      <m:e>
                        <m:r>
                          <a:rPr lang="en-GB" i="1">
                            <a:latin typeface="Cambria Math"/>
                            <a:ea typeface="Cambria Math"/>
                          </a:rPr>
                          <m:t>𝜋</m:t>
                        </m:r>
                      </m:e>
                      <m:sub>
                        <m:r>
                          <a:rPr lang="en-GB" i="1">
                            <a:latin typeface="Cambria Math"/>
                            <a:ea typeface="Cambria Math"/>
                          </a:rPr>
                          <m:t>𝑛</m:t>
                        </m:r>
                      </m:sub>
                    </m:sSub>
                  </m:oMath>
                </a14:m>
                <a:r>
                  <a:rPr lang="en-GB" dirty="0" smtClean="0"/>
                  <a:t> the subject effects and </a:t>
                </a:r>
                <a14:m>
                  <m:oMath xmlns:m="http://schemas.openxmlformats.org/officeDocument/2006/math">
                    <m:sSub>
                      <m:sSubPr>
                        <m:ctrlPr>
                          <a:rPr lang="en-GB" i="1">
                            <a:latin typeface="Cambria Math"/>
                            <a:ea typeface="Cambria Math"/>
                          </a:rPr>
                        </m:ctrlPr>
                      </m:sSubPr>
                      <m:e>
                        <m:r>
                          <a:rPr lang="en-GB" b="0" i="1" smtClean="0">
                            <a:latin typeface="Cambria Math"/>
                            <a:ea typeface="Cambria Math"/>
                          </a:rPr>
                          <m:t>𝑒</m:t>
                        </m:r>
                      </m:e>
                      <m:sub>
                        <m:r>
                          <a:rPr lang="en-GB" b="0" i="1" smtClean="0">
                            <a:latin typeface="Cambria Math"/>
                            <a:ea typeface="Cambria Math"/>
                          </a:rPr>
                          <m:t>𝑛</m:t>
                        </m:r>
                        <m:r>
                          <a:rPr lang="en-GB" i="1">
                            <a:latin typeface="Cambria Math"/>
                            <a:ea typeface="Cambria Math"/>
                          </a:rPr>
                          <m:t>𝑘</m:t>
                        </m:r>
                      </m:sub>
                    </m:sSub>
                  </m:oMath>
                </a14:m>
                <a:r>
                  <a:rPr lang="en-GB" dirty="0" smtClean="0"/>
                  <a:t> the residual errors.</a:t>
                </a:r>
                <a:endParaRPr lang="en-GB" dirty="0"/>
              </a:p>
            </p:txBody>
          </p:sp>
        </mc:Choice>
        <mc:Fallback xmlns="">
          <p:sp>
            <p:nvSpPr>
              <p:cNvPr id="9" name="TextBox 8"/>
              <p:cNvSpPr txBox="1">
                <a:spLocks noRot="1" noChangeAspect="1" noMove="1" noResize="1" noEditPoints="1" noAdjustHandles="1" noChangeArrowheads="1" noChangeShapeType="1" noTextEdit="1"/>
              </p:cNvSpPr>
              <p:nvPr/>
            </p:nvSpPr>
            <p:spPr>
              <a:xfrm>
                <a:off x="395536" y="5661248"/>
                <a:ext cx="8208912" cy="369332"/>
              </a:xfrm>
              <a:prstGeom prst="rect">
                <a:avLst/>
              </a:prstGeom>
              <a:blipFill rotWithShape="1">
                <a:blip r:embed="rId4"/>
                <a:stretch>
                  <a:fillRect l="-669" t="-8333" b="-26667"/>
                </a:stretch>
              </a:blipFill>
            </p:spPr>
            <p:txBody>
              <a:bodyPr/>
              <a:lstStyle/>
              <a:p>
                <a:r>
                  <a:rPr lang="en-GB">
                    <a:noFill/>
                  </a:rPr>
                  <a:t> </a:t>
                </a:r>
              </a:p>
            </p:txBody>
          </p:sp>
        </mc:Fallback>
      </mc:AlternateContent>
    </p:spTree>
    <p:extLst>
      <p:ext uri="{BB962C8B-B14F-4D97-AF65-F5344CB8AC3E}">
        <p14:creationId xmlns:p14="http://schemas.microsoft.com/office/powerpoint/2010/main" val="5773988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a:t>
            </a:r>
            <a:r>
              <a:rPr lang="en-GB" sz="2400" dirty="0" smtClean="0">
                <a:solidFill>
                  <a:schemeClr val="bg1"/>
                </a:solidFill>
              </a:rPr>
              <a:t>– Matrix Addition</a:t>
            </a:r>
            <a:endParaRPr lang="en-GB" sz="2400" dirty="0">
              <a:solidFill>
                <a:schemeClr val="bg1"/>
              </a:solidFill>
            </a:endParaRPr>
          </a:p>
        </p:txBody>
      </p:sp>
      <p:sp>
        <p:nvSpPr>
          <p:cNvPr id="10" name="TextBox 9"/>
          <p:cNvSpPr txBox="1"/>
          <p:nvPr/>
        </p:nvSpPr>
        <p:spPr>
          <a:xfrm>
            <a:off x="467544" y="1354703"/>
            <a:ext cx="7920880" cy="1354217"/>
          </a:xfrm>
          <a:prstGeom prst="rect">
            <a:avLst/>
          </a:prstGeom>
          <a:noFill/>
        </p:spPr>
        <p:txBody>
          <a:bodyPr wrap="square" rtlCol="0">
            <a:spAutoFit/>
          </a:bodyPr>
          <a:lstStyle/>
          <a:p>
            <a:r>
              <a:rPr lang="en-GB" b="1" dirty="0" smtClean="0"/>
              <a:t>Note:</a:t>
            </a:r>
            <a:r>
              <a:rPr lang="en-GB" dirty="0" smtClean="0"/>
              <a:t> </a:t>
            </a:r>
          </a:p>
          <a:p>
            <a:pPr>
              <a:spcAft>
                <a:spcPts val="1200"/>
              </a:spcAft>
            </a:pPr>
            <a:r>
              <a:rPr lang="en-GB" dirty="0" smtClean="0"/>
              <a:t>	1) matrices have to have the same dimensions</a:t>
            </a:r>
          </a:p>
          <a:p>
            <a:r>
              <a:rPr lang="en-GB" dirty="0" smtClean="0"/>
              <a:t>	2) you just have to add the corresponding entries</a:t>
            </a:r>
            <a:endParaRPr lang="en-GB" dirty="0"/>
          </a:p>
          <a:p>
            <a:endParaRPr lang="en-GB"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802" y="2924944"/>
            <a:ext cx="4876397" cy="2267525"/>
          </a:xfrm>
          <a:prstGeom prst="rect">
            <a:avLst/>
          </a:prstGeom>
        </p:spPr>
      </p:pic>
    </p:spTree>
    <p:extLst>
      <p:ext uri="{BB962C8B-B14F-4D97-AF65-F5344CB8AC3E}">
        <p14:creationId xmlns:p14="http://schemas.microsoft.com/office/powerpoint/2010/main" val="17298402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a:solidFill>
            <a:srgbClr val="872123"/>
          </a:solidFill>
        </p:spPr>
        <p:txBody>
          <a:bodyPr>
            <a:normAutofit/>
          </a:bodyPr>
          <a:lstStyle/>
          <a:p>
            <a:pPr algn="l"/>
            <a:r>
              <a:rPr lang="en-GB" sz="2400" dirty="0" smtClean="0">
                <a:solidFill>
                  <a:schemeClr val="bg1"/>
                </a:solidFill>
              </a:rPr>
              <a:t>Specifying Design Matrices</a:t>
            </a:r>
            <a:endParaRPr lang="en-GB" sz="2400" dirty="0">
              <a:solidFill>
                <a:schemeClr val="bg1"/>
              </a:solidFill>
            </a:endParaRPr>
          </a:p>
        </p:txBody>
      </p:sp>
      <p:sp>
        <p:nvSpPr>
          <p:cNvPr id="5" name="TextBox 4"/>
          <p:cNvSpPr txBox="1"/>
          <p:nvPr/>
        </p:nvSpPr>
        <p:spPr>
          <a:xfrm>
            <a:off x="179512" y="836712"/>
            <a:ext cx="3960440" cy="523220"/>
          </a:xfrm>
          <a:prstGeom prst="rect">
            <a:avLst/>
          </a:prstGeom>
          <a:noFill/>
        </p:spPr>
        <p:txBody>
          <a:bodyPr wrap="square" rtlCol="0">
            <a:spAutoFit/>
          </a:bodyPr>
          <a:lstStyle/>
          <a:p>
            <a:r>
              <a:rPr lang="en-GB" sz="2800" b="1" dirty="0" smtClean="0"/>
              <a:t>Paired t-test:</a:t>
            </a:r>
            <a:endParaRPr lang="en-GB" sz="2800" b="1" dirty="0"/>
          </a:p>
        </p:txBody>
      </p:sp>
      <p:sp>
        <p:nvSpPr>
          <p:cNvPr id="3" name="Rectangle 2"/>
          <p:cNvSpPr/>
          <p:nvPr/>
        </p:nvSpPr>
        <p:spPr>
          <a:xfrm>
            <a:off x="395536" y="1484784"/>
            <a:ext cx="8568952" cy="369332"/>
          </a:xfrm>
          <a:prstGeom prst="rect">
            <a:avLst/>
          </a:prstGeom>
        </p:spPr>
        <p:txBody>
          <a:bodyPr wrap="square">
            <a:spAutoFit/>
          </a:bodyPr>
          <a:lstStyle/>
          <a:p>
            <a:r>
              <a:rPr lang="en-GB" dirty="0" smtClean="0"/>
              <a:t>Assume you perform two treatments on 6 different participants.</a:t>
            </a:r>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683568" y="2636912"/>
                <a:ext cx="4332276" cy="28634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a:rPr>
                        <m:t>𝒚</m:t>
                      </m:r>
                      <m:r>
                        <a:rPr lang="en-GB" b="0" i="1" smtClean="0">
                          <a:latin typeface="Cambria Math"/>
                        </a:rPr>
                        <m:t>= </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m>
                                                          <m:mPr>
                                                            <m:mcs>
                                                              <m:mc>
                                                                <m:mcPr>
                                                                  <m:count m:val="1"/>
                                                                  <m:mcJc m:val="center"/>
                                                                </m:mcPr>
                                                              </m:mc>
                                                            </m:mcs>
                                                            <m:ctrlPr>
                                                              <a:rPr lang="en-GB" b="0" i="1" smtClean="0">
                                                                <a:latin typeface="Cambria Math"/>
                                                              </a:rPr>
                                                            </m:ctrlPr>
                                                          </m:mPr>
                                                          <m:mr>
                                                            <m:e>
                                                              <m:r>
                                                                <m:rPr>
                                                                  <m:brk m:alnAt="7"/>
                                                                </m:rPr>
                                                                <a:rPr lang="en-GB" b="0" i="1" smtClean="0">
                                                                  <a:latin typeface="Cambria Math"/>
                                                                </a:rPr>
                                                                <m:t>1</m:t>
                                                              </m:r>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e>
                            </m:mr>
                            <m:mr>
                              <m:e>
                                <m:r>
                                  <a:rPr lang="en-GB" b="0" i="1" smtClean="0">
                                    <a:latin typeface="Cambria Math"/>
                                  </a:rPr>
                                  <m:t>0</m:t>
                                </m:r>
                              </m:e>
                            </m:mr>
                          </m:m>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e>
                            </m:mr>
                            <m:mr>
                              <m:e>
                                <m:r>
                                  <a:rPr lang="en-GB" b="0" i="1" smtClean="0">
                                    <a:latin typeface="Cambria Math"/>
                                  </a:rPr>
                                  <m:t>  1</m:t>
                                </m:r>
                              </m:e>
                            </m:mr>
                          </m:m>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m:t>
                                </m:r>
                                <m:r>
                                  <a:rPr lang="en-GB" i="1">
                                    <a:latin typeface="Cambria Math"/>
                                  </a:rPr>
                                  <m:t>1</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m>
                                                          <m:mPr>
                                                            <m:mcs>
                                                              <m:mc>
                                                                <m:mcPr>
                                                                  <m:count m:val="1"/>
                                                                  <m:mcJc m:val="center"/>
                                                                </m:mcPr>
                                                              </m:mc>
                                                            </m:mcs>
                                                            <m:ctrlPr>
                                                              <a:rPr lang="en-GB" i="1">
                                                                <a:latin typeface="Cambria Math"/>
                                                              </a:rPr>
                                                            </m:ctrlPr>
                                                          </m:mPr>
                                                          <m:mr>
                                                            <m:e>
                                                              <m:r>
                                                                <m:rPr>
                                                                  <m:brk m:alnAt="7"/>
                                                                </m:rPr>
                                                                <a:rPr lang="en-GB" b="0" i="1" smtClean="0">
                                                                  <a:latin typeface="Cambria Math"/>
                                                                </a:rPr>
                                                                <m:t> </m:t>
                                                              </m:r>
                                                              <m:r>
                                                                <a:rPr lang="en-GB" b="0" i="1" smtClean="0">
                                                                  <a:latin typeface="Cambria Math"/>
                                                                </a:rPr>
                                                                <m:t> 0</m:t>
                                                              </m:r>
                                                            </m:e>
                                                          </m:mr>
                                                          <m:mr>
                                                            <m:e>
                                                              <m:r>
                                                                <a:rPr lang="en-GB" b="0" i="1" smtClean="0">
                                                                  <a:latin typeface="Cambria Math"/>
                                                                </a:rPr>
                                                                <m:t>  1</m:t>
                                                              </m:r>
                                                            </m:e>
                                                          </m:mr>
                                                        </m:m>
                                                      </m:e>
                                                    </m:mr>
                                                    <m:mr>
                                                      <m:e>
                                                        <m:r>
                                                          <a:rPr lang="en-GB" b="0" i="1" smtClean="0">
                                                            <a:latin typeface="Cambria Math"/>
                                                          </a:rPr>
                                                          <m:t>  </m:t>
                                                        </m:r>
                                                        <m:r>
                                                          <a:rPr lang="en-GB" i="1">
                                                            <a:latin typeface="Cambria Math"/>
                                                          </a:rPr>
                                                          <m:t>0</m:t>
                                                        </m:r>
                                                      </m:e>
                                                    </m:mr>
                                                  </m:m>
                                                </m:e>
                                              </m:mr>
                                              <m:mr>
                                                <m:e>
                                                  <m:r>
                                                    <a:rPr lang="en-GB" b="0" i="1" smtClean="0">
                                                      <a:latin typeface="Cambria Math"/>
                                                    </a:rPr>
                                                    <m:t>  </m:t>
                                                  </m:r>
                                                  <m:r>
                                                    <a:rPr lang="en-GB" i="1">
                                                      <a:latin typeface="Cambria Math"/>
                                                    </a:rPr>
                                                    <m:t>0</m:t>
                                                  </m:r>
                                                </m:e>
                                              </m:mr>
                                            </m:m>
                                          </m:e>
                                        </m:mr>
                                        <m:mr>
                                          <m:e>
                                            <m:r>
                                              <a:rPr lang="en-GB" b="0" i="1" smtClean="0">
                                                <a:latin typeface="Cambria Math"/>
                                              </a:rPr>
                                              <m:t>  </m:t>
                                            </m:r>
                                            <m:r>
                                              <a:rPr lang="en-GB" i="1">
                                                <a:latin typeface="Cambria Math"/>
                                              </a:rPr>
                                              <m:t>0</m:t>
                                            </m:r>
                                          </m:e>
                                        </m:mr>
                                      </m:m>
                                    </m:e>
                                  </m:mr>
                                  <m:mr>
                                    <m:e>
                                      <m:r>
                                        <a:rPr lang="en-GB" b="0" i="1" smtClean="0">
                                          <a:latin typeface="Cambria Math"/>
                                        </a:rPr>
                                        <m:t>  </m:t>
                                      </m:r>
                                      <m:r>
                                        <a:rPr lang="en-GB" i="1">
                                          <a:latin typeface="Cambria Math"/>
                                        </a:rPr>
                                        <m:t>0</m:t>
                                      </m:r>
                                    </m:e>
                                  </m:mr>
                                </m:m>
                              </m:e>
                            </m:mr>
                            <m:mr>
                              <m:e>
                                <m:r>
                                  <a:rPr lang="en-GB" b="0" i="1" smtClean="0">
                                    <a:latin typeface="Cambria Math"/>
                                  </a:rPr>
                                  <m:t>  </m:t>
                                </m:r>
                                <m:r>
                                  <a:rPr lang="en-GB" i="1">
                                    <a:latin typeface="Cambria Math"/>
                                  </a:rPr>
                                  <m:t>0</m:t>
                                </m:r>
                              </m:e>
                            </m:mr>
                          </m:m>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m:t>
                                      </m:r>
                                      <m:r>
                                        <a:rPr lang="en-GB" b="0" i="1" smtClean="0">
                                          <a:latin typeface="Cambria Math"/>
                                        </a:rPr>
                                        <m:t>1</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0</m:t>
                                                              </m:r>
                                                            </m:e>
                                                          </m:mr>
                                                          <m:mr>
                                                            <m:e>
                                                              <m:r>
                                                                <a:rPr lang="en-GB" i="1">
                                                                  <a:latin typeface="Cambria Math"/>
                                                                </a:rPr>
                                                                <m:t>  </m:t>
                                                              </m:r>
                                                              <m:r>
                                                                <a:rPr lang="en-GB" b="0" i="1" smtClean="0">
                                                                  <a:latin typeface="Cambria Math"/>
                                                                </a:rPr>
                                                                <m:t>0</m:t>
                                                              </m:r>
                                                            </m:e>
                                                          </m:mr>
                                                        </m:m>
                                                      </m:e>
                                                    </m:mr>
                                                    <m:mr>
                                                      <m:e>
                                                        <m:r>
                                                          <a:rPr lang="en-GB" i="1">
                                                            <a:latin typeface="Cambria Math"/>
                                                          </a:rPr>
                                                          <m:t>  1</m:t>
                                                        </m:r>
                                                      </m:e>
                                                    </m:mr>
                                                  </m:m>
                                                </m:e>
                                              </m:mr>
                                              <m:mr>
                                                <m:e>
                                                  <m:r>
                                                    <a:rPr lang="en-GB" i="1">
                                                      <a:latin typeface="Cambria Math"/>
                                                    </a:rPr>
                                                    <m:t>  </m:t>
                                                  </m:r>
                                                  <m:r>
                                                    <a:rPr lang="en-GB" b="0" i="1" smtClean="0">
                                                      <a:latin typeface="Cambria Math"/>
                                                    </a:rPr>
                                                    <m:t>0</m:t>
                                                  </m:r>
                                                </m:e>
                                              </m:mr>
                                            </m:m>
                                          </m:e>
                                        </m:mr>
                                        <m:mr>
                                          <m:e>
                                            <m:r>
                                              <a:rPr lang="en-GB" i="1">
                                                <a:latin typeface="Cambria Math"/>
                                              </a:rPr>
                                              <m:t>  </m:t>
                                            </m:r>
                                            <m:r>
                                              <a:rPr lang="en-GB" b="0" i="1" smtClean="0">
                                                <a:latin typeface="Cambria Math"/>
                                              </a:rPr>
                                              <m:t>0</m:t>
                                            </m:r>
                                          </m:e>
                                        </m:mr>
                                      </m:m>
                                    </m:e>
                                  </m:mr>
                                  <m:mr>
                                    <m:e>
                                      <m:r>
                                        <a:rPr lang="en-GB" i="1">
                                          <a:latin typeface="Cambria Math"/>
                                        </a:rPr>
                                        <m:t>  </m:t>
                                      </m:r>
                                      <m:r>
                                        <a:rPr lang="en-GB" b="0" i="1" smtClean="0">
                                          <a:latin typeface="Cambria Math"/>
                                        </a:rPr>
                                        <m:t>0</m:t>
                                      </m:r>
                                    </m:e>
                                  </m:mr>
                                </m:m>
                              </m:e>
                            </m:mr>
                            <m:mr>
                              <m:e>
                                <m:r>
                                  <a:rPr lang="en-GB" i="1">
                                    <a:latin typeface="Cambria Math"/>
                                  </a:rPr>
                                  <m:t>  </m:t>
                                </m:r>
                                <m:r>
                                  <a:rPr lang="en-GB" b="0" i="1" smtClean="0">
                                    <a:latin typeface="Cambria Math"/>
                                  </a:rPr>
                                  <m:t>0</m:t>
                                </m:r>
                              </m:e>
                            </m:mr>
                          </m:m>
                          <m:m>
                            <m:mPr>
                              <m:mcs>
                                <m:mc>
                                  <m:mcPr>
                                    <m:count m:val="1"/>
                                    <m:mcJc m:val="center"/>
                                  </m:mcPr>
                                </m:mc>
                              </m:mcs>
                              <m:ctrlPr>
                                <a:rPr lang="en-GB" i="1" smtClean="0">
                                  <a:latin typeface="Cambria Math"/>
                                </a:rPr>
                              </m:ctrlPr>
                            </m:mPr>
                            <m:mr>
                              <m:e>
                                <m:r>
                                  <m:rPr>
                                    <m:brk m:alnAt="7"/>
                                  </m:rPr>
                                  <a:rPr lang="en-GB" i="1">
                                    <a:latin typeface="Cambria Math"/>
                                  </a:rPr>
                                  <m:t> </m:t>
                                </m:r>
                                <m:r>
                                  <a:rPr lang="en-GB" i="1">
                                    <a:latin typeface="Cambria Math"/>
                                  </a:rPr>
                                  <m:t> </m:t>
                                </m:r>
                                <m:r>
                                  <a:rPr lang="en-GB" b="0" i="1" smtClean="0">
                                    <a:latin typeface="Cambria Math"/>
                                  </a:rPr>
                                  <m:t>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m:t>
                                      </m:r>
                                      <m:r>
                                        <a:rPr lang="en-GB" b="0" i="1" smtClean="0">
                                          <a:latin typeface="Cambria Math"/>
                                        </a:rPr>
                                        <m:t>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1</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m:t>
                                                  </m:r>
                                                  <m:r>
                                                    <a:rPr lang="en-GB" b="0" i="1" smtClean="0">
                                                      <a:latin typeface="Cambria Math"/>
                                                    </a:rPr>
                                                    <m:t>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m:t>
                                                        </m:r>
                                                        <m:r>
                                                          <a:rPr lang="en-GB" b="0" i="1" smtClean="0">
                                                            <a:latin typeface="Cambria Math"/>
                                                          </a:rPr>
                                                          <m:t>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m:t>
                                                              </m:r>
                                                              <m:r>
                                                                <a:rPr lang="en-GB" b="0" i="1" smtClean="0">
                                                                  <a:latin typeface="Cambria Math"/>
                                                                </a:rPr>
                                                                <m:t>0</m:t>
                                                              </m:r>
                                                            </m:e>
                                                          </m:mr>
                                                          <m:mr>
                                                            <m:e>
                                                              <m:r>
                                                                <a:rPr lang="en-GB" i="1">
                                                                  <a:latin typeface="Cambria Math"/>
                                                                </a:rPr>
                                                                <m:t>  0</m:t>
                                                              </m:r>
                                                            </m:e>
                                                          </m:mr>
                                                        </m:m>
                                                      </m:e>
                                                    </m:mr>
                                                    <m:mr>
                                                      <m:e>
                                                        <m:r>
                                                          <a:rPr lang="en-GB" i="1">
                                                            <a:latin typeface="Cambria Math"/>
                                                          </a:rPr>
                                                          <m:t>  0</m:t>
                                                        </m:r>
                                                      </m:e>
                                                    </m:mr>
                                                  </m:m>
                                                </m:e>
                                              </m:mr>
                                              <m:mr>
                                                <m:e>
                                                  <m:r>
                                                    <a:rPr lang="en-GB" i="1">
                                                      <a:latin typeface="Cambria Math"/>
                                                    </a:rPr>
                                                    <m:t>  </m:t>
                                                  </m:r>
                                                  <m:r>
                                                    <a:rPr lang="en-GB" b="0" i="1" smtClean="0">
                                                      <a:latin typeface="Cambria Math"/>
                                                    </a:rPr>
                                                    <m:t>1</m:t>
                                                  </m:r>
                                                </m:e>
                                              </m:mr>
                                            </m:m>
                                          </m:e>
                                        </m:mr>
                                        <m:mr>
                                          <m:e>
                                            <m:r>
                                              <a:rPr lang="en-GB" i="1">
                                                <a:latin typeface="Cambria Math"/>
                                              </a:rPr>
                                              <m:t>  0</m:t>
                                            </m:r>
                                          </m:e>
                                        </m:mr>
                                      </m:m>
                                    </m:e>
                                  </m:mr>
                                  <m:mr>
                                    <m:e>
                                      <m:r>
                                        <a:rPr lang="en-GB" i="1">
                                          <a:latin typeface="Cambria Math"/>
                                        </a:rPr>
                                        <m:t>  0</m:t>
                                      </m:r>
                                    </m:e>
                                  </m:mr>
                                </m:m>
                              </m:e>
                            </m:mr>
                            <m:mr>
                              <m:e>
                                <m:r>
                                  <a:rPr lang="en-GB" i="1">
                                    <a:latin typeface="Cambria Math"/>
                                  </a:rPr>
                                  <m:t>  0</m:t>
                                </m:r>
                              </m:e>
                            </m:mr>
                          </m:m>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m:t>
                                                  </m:r>
                                                  <m:r>
                                                    <a:rPr lang="en-GB" b="0" i="1" smtClean="0">
                                                      <a:latin typeface="Cambria Math"/>
                                                    </a:rPr>
                                                    <m:t>1</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0</m:t>
                                                              </m:r>
                                                            </m:e>
                                                          </m:mr>
                                                          <m:mr>
                                                            <m:e>
                                                              <m:r>
                                                                <a:rPr lang="en-GB" i="1">
                                                                  <a:latin typeface="Cambria Math"/>
                                                                </a:rPr>
                                                                <m:t>  </m:t>
                                                              </m:r>
                                                              <m:r>
                                                                <a:rPr lang="en-GB" b="0" i="1" smtClean="0">
                                                                  <a:latin typeface="Cambria Math"/>
                                                                </a:rPr>
                                                                <m:t>0</m:t>
                                                              </m:r>
                                                            </m:e>
                                                          </m:mr>
                                                        </m:m>
                                                      </m:e>
                                                    </m:mr>
                                                    <m:mr>
                                                      <m:e>
                                                        <m:r>
                                                          <a:rPr lang="en-GB" i="1">
                                                            <a:latin typeface="Cambria Math"/>
                                                          </a:rPr>
                                                          <m:t>  </m:t>
                                                        </m:r>
                                                        <m:r>
                                                          <a:rPr lang="en-GB" b="0" i="1" smtClean="0">
                                                            <a:latin typeface="Cambria Math"/>
                                                          </a:rPr>
                                                          <m:t>0</m:t>
                                                        </m:r>
                                                      </m:e>
                                                    </m:mr>
                                                  </m:m>
                                                </m:e>
                                              </m:mr>
                                              <m:mr>
                                                <m:e>
                                                  <m:r>
                                                    <a:rPr lang="en-GB" i="1">
                                                      <a:latin typeface="Cambria Math"/>
                                                    </a:rPr>
                                                    <m:t>  </m:t>
                                                  </m:r>
                                                  <m:r>
                                                    <a:rPr lang="en-GB" b="0" i="1" smtClean="0">
                                                      <a:latin typeface="Cambria Math"/>
                                                    </a:rPr>
                                                    <m:t>0</m:t>
                                                  </m:r>
                                                </m:e>
                                              </m:mr>
                                            </m:m>
                                          </m:e>
                                        </m:mr>
                                        <m:mr>
                                          <m:e>
                                            <m:r>
                                              <a:rPr lang="en-GB" i="1">
                                                <a:latin typeface="Cambria Math"/>
                                              </a:rPr>
                                              <m:t>  1</m:t>
                                            </m:r>
                                          </m:e>
                                        </m:mr>
                                      </m:m>
                                    </m:e>
                                  </m:mr>
                                  <m:mr>
                                    <m:e>
                                      <m:r>
                                        <a:rPr lang="en-GB" i="1">
                                          <a:latin typeface="Cambria Math"/>
                                        </a:rPr>
                                        <m:t>  </m:t>
                                      </m:r>
                                      <m:r>
                                        <a:rPr lang="en-GB" b="0" i="1" smtClean="0">
                                          <a:latin typeface="Cambria Math"/>
                                        </a:rPr>
                                        <m:t>0</m:t>
                                      </m:r>
                                    </m:e>
                                  </m:mr>
                                </m:m>
                              </m:e>
                            </m:mr>
                            <m:mr>
                              <m:e>
                                <m:r>
                                  <a:rPr lang="en-GB" i="1">
                                    <a:latin typeface="Cambria Math"/>
                                  </a:rPr>
                                  <m:t>  </m:t>
                                </m:r>
                                <m:r>
                                  <a:rPr lang="en-GB" b="0" i="1" smtClean="0">
                                    <a:latin typeface="Cambria Math"/>
                                  </a:rPr>
                                  <m:t>0</m:t>
                                </m:r>
                              </m:e>
                            </m:mr>
                          </m:m>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m:t>
                                </m:r>
                                <m:r>
                                  <a:rPr lang="en-GB" b="0" i="1" smtClean="0">
                                    <a:latin typeface="Cambria Math"/>
                                  </a:rPr>
                                  <m:t>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m:t>
                                      </m:r>
                                      <m:r>
                                        <a:rPr lang="en-GB" b="0" i="1" smtClean="0">
                                          <a:latin typeface="Cambria Math"/>
                                        </a:rPr>
                                        <m:t>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m:t>
                                            </m:r>
                                            <m:r>
                                              <a:rPr lang="en-GB" b="0" i="1" smtClean="0">
                                                <a:latin typeface="Cambria Math"/>
                                              </a:rPr>
                                              <m:t>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m:t>
                                                  </m:r>
                                                  <m:r>
                                                    <a:rPr lang="en-GB" b="0" i="1" smtClean="0">
                                                      <a:latin typeface="Cambria Math"/>
                                                    </a:rPr>
                                                    <m:t>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1</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m:t>
                                                              </m:r>
                                                              <m:r>
                                                                <a:rPr lang="en-GB" b="0" i="1" smtClean="0">
                                                                  <a:latin typeface="Cambria Math"/>
                                                                </a:rPr>
                                                                <m:t>0</m:t>
                                                              </m:r>
                                                            </m:e>
                                                          </m:mr>
                                                          <m:mr>
                                                            <m:e>
                                                              <m:r>
                                                                <a:rPr lang="en-GB" i="1">
                                                                  <a:latin typeface="Cambria Math"/>
                                                                </a:rPr>
                                                                <m:t>  0</m:t>
                                                              </m:r>
                                                            </m:e>
                                                          </m:mr>
                                                        </m:m>
                                                      </m:e>
                                                    </m:mr>
                                                    <m:mr>
                                                      <m:e>
                                                        <m:r>
                                                          <a:rPr lang="en-GB" i="1">
                                                            <a:latin typeface="Cambria Math"/>
                                                          </a:rPr>
                                                          <m:t>  0</m:t>
                                                        </m:r>
                                                      </m:e>
                                                    </m:mr>
                                                  </m:m>
                                                </m:e>
                                              </m:mr>
                                              <m:mr>
                                                <m:e>
                                                  <m:r>
                                                    <a:rPr lang="en-GB" i="1">
                                                      <a:latin typeface="Cambria Math"/>
                                                    </a:rPr>
                                                    <m:t>  0</m:t>
                                                  </m:r>
                                                </m:e>
                                              </m:mr>
                                            </m:m>
                                          </m:e>
                                        </m:mr>
                                        <m:mr>
                                          <m:e>
                                            <m:r>
                                              <a:rPr lang="en-GB" i="1">
                                                <a:latin typeface="Cambria Math"/>
                                              </a:rPr>
                                              <m:t>  0</m:t>
                                            </m:r>
                                          </m:e>
                                        </m:mr>
                                      </m:m>
                                    </m:e>
                                  </m:mr>
                                  <m:mr>
                                    <m:e>
                                      <m:r>
                                        <a:rPr lang="en-GB" i="1">
                                          <a:latin typeface="Cambria Math"/>
                                        </a:rPr>
                                        <m:t>  </m:t>
                                      </m:r>
                                      <m:r>
                                        <a:rPr lang="en-GB" b="0" i="1" smtClean="0">
                                          <a:latin typeface="Cambria Math"/>
                                        </a:rPr>
                                        <m:t>1</m:t>
                                      </m:r>
                                    </m:e>
                                  </m:mr>
                                </m:m>
                              </m:e>
                            </m:mr>
                            <m:mr>
                              <m:e>
                                <m:r>
                                  <a:rPr lang="en-GB" i="1">
                                    <a:latin typeface="Cambria Math"/>
                                  </a:rPr>
                                  <m:t>  0</m:t>
                                </m:r>
                              </m:e>
                            </m:mr>
                          </m:m>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0</m:t>
                                                        </m:r>
                                                      </m:e>
                                                    </m:mr>
                                                    <m:mr>
                                                      <m:e>
                                                        <m:m>
                                                          <m:mPr>
                                                            <m:mcs>
                                                              <m:mc>
                                                                <m:mcPr>
                                                                  <m:count m:val="1"/>
                                                                  <m:mcJc m:val="center"/>
                                                                </m:mcPr>
                                                              </m:mc>
                                                            </m:mcs>
                                                            <m:ctrlPr>
                                                              <a:rPr lang="en-GB" i="1">
                                                                <a:latin typeface="Cambria Math"/>
                                                              </a:rPr>
                                                            </m:ctrlPr>
                                                          </m:mPr>
                                                          <m:mr>
                                                            <m:e>
                                                              <m:r>
                                                                <m:rPr>
                                                                  <m:brk m:alnAt="7"/>
                                                                </m:rPr>
                                                                <a:rPr lang="en-GB" i="1">
                                                                  <a:latin typeface="Cambria Math"/>
                                                                </a:rPr>
                                                                <m:t> </m:t>
                                                              </m:r>
                                                              <m:r>
                                                                <a:rPr lang="en-GB" i="1">
                                                                  <a:latin typeface="Cambria Math"/>
                                                                </a:rPr>
                                                                <m:t> </m:t>
                                                              </m:r>
                                                              <m:r>
                                                                <a:rPr lang="en-GB" b="0" i="1" smtClean="0">
                                                                  <a:latin typeface="Cambria Math"/>
                                                                </a:rPr>
                                                                <m:t>1</m:t>
                                                              </m:r>
                                                            </m:e>
                                                          </m:mr>
                                                          <m:mr>
                                                            <m:e>
                                                              <m:r>
                                                                <a:rPr lang="en-GB" i="1">
                                                                  <a:latin typeface="Cambria Math"/>
                                                                </a:rPr>
                                                                <m:t>  </m:t>
                                                              </m:r>
                                                              <m:r>
                                                                <a:rPr lang="en-GB" b="0" i="1" smtClean="0">
                                                                  <a:latin typeface="Cambria Math"/>
                                                                </a:rPr>
                                                                <m:t>0</m:t>
                                                              </m:r>
                                                            </m:e>
                                                          </m:mr>
                                                        </m:m>
                                                      </m:e>
                                                    </m:mr>
                                                    <m:mr>
                                                      <m:e>
                                                        <m:r>
                                                          <a:rPr lang="en-GB" i="1">
                                                            <a:latin typeface="Cambria Math"/>
                                                          </a:rPr>
                                                          <m:t>  </m:t>
                                                        </m:r>
                                                        <m:r>
                                                          <a:rPr lang="en-GB" b="0" i="1" smtClean="0">
                                                            <a:latin typeface="Cambria Math"/>
                                                          </a:rPr>
                                                          <m:t>0</m:t>
                                                        </m:r>
                                                      </m:e>
                                                    </m:mr>
                                                  </m:m>
                                                </m:e>
                                              </m:mr>
                                              <m:mr>
                                                <m:e>
                                                  <m:r>
                                                    <a:rPr lang="en-GB" i="1">
                                                      <a:latin typeface="Cambria Math"/>
                                                    </a:rPr>
                                                    <m:t>  </m:t>
                                                  </m:r>
                                                  <m:r>
                                                    <a:rPr lang="en-GB" b="0" i="1" smtClean="0">
                                                      <a:latin typeface="Cambria Math"/>
                                                    </a:rPr>
                                                    <m:t>0</m:t>
                                                  </m:r>
                                                </m:e>
                                              </m:mr>
                                            </m:m>
                                          </m:e>
                                        </m:mr>
                                        <m:mr>
                                          <m:e>
                                            <m:r>
                                              <a:rPr lang="en-GB" i="1">
                                                <a:latin typeface="Cambria Math"/>
                                              </a:rPr>
                                              <m:t>  </m:t>
                                            </m:r>
                                            <m:r>
                                              <a:rPr lang="en-GB" b="0" i="1" smtClean="0">
                                                <a:latin typeface="Cambria Math"/>
                                              </a:rPr>
                                              <m:t>0</m:t>
                                            </m:r>
                                          </m:e>
                                        </m:mr>
                                      </m:m>
                                    </m:e>
                                  </m:mr>
                                  <m:mr>
                                    <m:e>
                                      <m:r>
                                        <a:rPr lang="en-GB" i="1">
                                          <a:latin typeface="Cambria Math"/>
                                        </a:rPr>
                                        <m:t>  </m:t>
                                      </m:r>
                                      <m:r>
                                        <a:rPr lang="en-GB" b="0" i="1" smtClean="0">
                                          <a:latin typeface="Cambria Math"/>
                                        </a:rPr>
                                        <m:t>0</m:t>
                                      </m:r>
                                    </m:e>
                                  </m:mr>
                                </m:m>
                              </m:e>
                            </m:mr>
                            <m:mr>
                              <m:e>
                                <m:r>
                                  <a:rPr lang="en-GB" i="1">
                                    <a:latin typeface="Cambria Math"/>
                                  </a:rPr>
                                  <m:t>  1</m:t>
                                </m:r>
                              </m:e>
                            </m:mr>
                          </m:m>
                        </m:e>
                      </m:d>
                      <m:r>
                        <a:rPr lang="en-GB" b="0" i="1" smtClean="0">
                          <a:latin typeface="Cambria Math"/>
                        </a:rPr>
                        <m:t>∗</m:t>
                      </m:r>
                      <m:d>
                        <m:dPr>
                          <m:begChr m:val="["/>
                          <m:endChr m:val="]"/>
                          <m:ctrlPr>
                            <a:rPr lang="en-GB" b="0" i="1" smtClean="0">
                              <a:latin typeface="Cambria Math"/>
                            </a:rPr>
                          </m:ctrlPr>
                        </m:dPr>
                        <m:e>
                          <m:m>
                            <m:mPr>
                              <m:mcs>
                                <m:mc>
                                  <m:mcPr>
                                    <m:count m:val="1"/>
                                    <m:mcJc m:val="center"/>
                                  </m:mcPr>
                                </m:mc>
                              </m:mcs>
                              <m:ctrlPr>
                                <a:rPr lang="en-GB" b="0" i="1" smtClean="0">
                                  <a:latin typeface="Cambria Math"/>
                                </a:rPr>
                              </m:ctrlPr>
                            </m:mPr>
                            <m:mr>
                              <m:e>
                                <m:sSub>
                                  <m:sSubPr>
                                    <m:ctrlPr>
                                      <a:rPr lang="en-GB" b="0" i="1" smtClean="0">
                                        <a:latin typeface="Cambria Math"/>
                                      </a:rPr>
                                    </m:ctrlPr>
                                  </m:sSubPr>
                                  <m:e>
                                    <m:r>
                                      <a:rPr lang="en-GB" b="0" i="1" smtClean="0">
                                        <a:latin typeface="Cambria Math"/>
                                        <a:ea typeface="Cambria Math"/>
                                      </a:rPr>
                                      <m:t>𝛽</m:t>
                                    </m:r>
                                  </m:e>
                                  <m:sub>
                                    <m:r>
                                      <a:rPr lang="en-GB" b="0" i="1" smtClean="0">
                                        <a:latin typeface="Cambria Math"/>
                                      </a:rPr>
                                      <m:t>1</m:t>
                                    </m:r>
                                  </m:sub>
                                </m:sSub>
                              </m:e>
                            </m:mr>
                            <m:mr>
                              <m:e>
                                <m:m>
                                  <m:mPr>
                                    <m:mcs>
                                      <m:mc>
                                        <m:mcPr>
                                          <m:count m:val="1"/>
                                          <m:mcJc m:val="center"/>
                                        </m:mcPr>
                                      </m:mc>
                                    </m:mcs>
                                    <m:ctrlPr>
                                      <a:rPr lang="en-GB" b="0" i="1" smtClean="0">
                                        <a:latin typeface="Cambria Math"/>
                                      </a:rPr>
                                    </m:ctrlPr>
                                  </m:mPr>
                                  <m:mr>
                                    <m:e>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2</m:t>
                                          </m:r>
                                        </m:sub>
                                      </m:sSub>
                                    </m:e>
                                  </m:mr>
                                  <m:mr>
                                    <m:e>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3</m:t>
                                          </m:r>
                                        </m:sub>
                                      </m:sSub>
                                    </m:e>
                                  </m:mr>
                                  <m:mr>
                                    <m:e>
                                      <m:m>
                                        <m:mPr>
                                          <m:mcs>
                                            <m:mc>
                                              <m:mcPr>
                                                <m:count m:val="1"/>
                                                <m:mcJc m:val="center"/>
                                              </m:mcPr>
                                            </m:mc>
                                          </m:mcs>
                                          <m:ctrlPr>
                                            <a:rPr lang="en-GB" b="0" i="1" smtClean="0">
                                              <a:latin typeface="Cambria Math"/>
                                            </a:rPr>
                                          </m:ctrlPr>
                                        </m:mPr>
                                        <m:mr>
                                          <m:e>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4</m:t>
                                                </m:r>
                                              </m:sub>
                                            </m:sSub>
                                          </m:e>
                                        </m:mr>
                                        <m:mr>
                                          <m:e>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5</m:t>
                                                </m:r>
                                              </m:sub>
                                            </m:sSub>
                                          </m:e>
                                        </m:mr>
                                        <m:mr>
                                          <m:e>
                                            <m:m>
                                              <m:mPr>
                                                <m:mcs>
                                                  <m:mc>
                                                    <m:mcPr>
                                                      <m:count m:val="1"/>
                                                      <m:mcJc m:val="center"/>
                                                    </m:mcPr>
                                                  </m:mc>
                                                </m:mcs>
                                                <m:ctrlPr>
                                                  <a:rPr lang="en-GB" b="0" i="1" smtClean="0">
                                                    <a:latin typeface="Cambria Math"/>
                                                  </a:rPr>
                                                </m:ctrlPr>
                                              </m:mPr>
                                              <m:mr>
                                                <m:e>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6</m:t>
                                                      </m:r>
                                                    </m:sub>
                                                  </m:sSub>
                                                </m:e>
                                              </m:mr>
                                              <m:mr>
                                                <m:e>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7</m:t>
                                                      </m:r>
                                                    </m:sub>
                                                  </m:sSub>
                                                </m:e>
                                              </m:mr>
                                              <m:mr>
                                                <m:e>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8</m:t>
                                                      </m:r>
                                                    </m:sub>
                                                  </m:sSub>
                                                </m:e>
                                              </m:mr>
                                            </m:m>
                                          </m:e>
                                        </m:mr>
                                      </m:m>
                                    </m:e>
                                  </m:mr>
                                </m:m>
                              </m:e>
                            </m:mr>
                          </m:m>
                        </m:e>
                      </m:d>
                      <m:r>
                        <a:rPr lang="en-GB" b="0" i="1" smtClean="0">
                          <a:latin typeface="Cambria Math"/>
                          <a:ea typeface="Cambria Math"/>
                        </a:rPr>
                        <m:t>+</m:t>
                      </m:r>
                      <m:r>
                        <a:rPr lang="en-GB" b="1" i="1" smtClean="0">
                          <a:latin typeface="Cambria Math"/>
                          <a:ea typeface="Cambria Math"/>
                        </a:rPr>
                        <m:t>𝜺</m:t>
                      </m:r>
                      <m:r>
                        <a:rPr lang="en-GB" b="1" i="1" smtClean="0">
                          <a:latin typeface="Cambria Math"/>
                          <a:ea typeface="Cambria Math"/>
                        </a:rPr>
                        <m:t>       ⟹</m:t>
                      </m:r>
                    </m:oMath>
                  </m:oMathPara>
                </a14:m>
                <a:endParaRPr lang="en-GB" b="1" dirty="0"/>
              </a:p>
            </p:txBody>
          </p:sp>
        </mc:Choice>
        <mc:Fallback xmlns="">
          <p:sp>
            <p:nvSpPr>
              <p:cNvPr id="8" name="TextBox 7"/>
              <p:cNvSpPr txBox="1">
                <a:spLocks noRot="1" noChangeAspect="1" noMove="1" noResize="1" noEditPoints="1" noAdjustHandles="1" noChangeArrowheads="1" noChangeShapeType="1" noTextEdit="1"/>
              </p:cNvSpPr>
              <p:nvPr/>
            </p:nvSpPr>
            <p:spPr>
              <a:xfrm>
                <a:off x="683568" y="2636912"/>
                <a:ext cx="4332276" cy="2863476"/>
              </a:xfrm>
              <a:prstGeom prst="rect">
                <a:avLst/>
              </a:prstGeom>
              <a:blipFill rotWithShape="1">
                <a:blip r:embed="rId2"/>
                <a:stretch>
                  <a:fillRect/>
                </a:stretch>
              </a:blipFill>
            </p:spPr>
            <p:txBody>
              <a:bodyPr/>
              <a:lstStyle/>
              <a:p>
                <a:r>
                  <a:rPr lang="en-GB">
                    <a:noFill/>
                  </a:rPr>
                  <a:t> </a:t>
                </a:r>
              </a:p>
            </p:txBody>
          </p:sp>
        </mc:Fallback>
      </mc:AlternateContent>
      <p:sp>
        <p:nvSpPr>
          <p:cNvPr id="13" name="Right Brace 12"/>
          <p:cNvSpPr/>
          <p:nvPr/>
        </p:nvSpPr>
        <p:spPr>
          <a:xfrm rot="5400000">
            <a:off x="2413189" y="4937185"/>
            <a:ext cx="155446" cy="1281855"/>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Right Brace 13"/>
          <p:cNvSpPr/>
          <p:nvPr/>
        </p:nvSpPr>
        <p:spPr>
          <a:xfrm rot="5400000">
            <a:off x="1493025" y="5414062"/>
            <a:ext cx="152398" cy="331153"/>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TextBox 14"/>
          <p:cNvSpPr txBox="1"/>
          <p:nvPr/>
        </p:nvSpPr>
        <p:spPr>
          <a:xfrm>
            <a:off x="755576" y="5713511"/>
            <a:ext cx="1044116" cy="307777"/>
          </a:xfrm>
          <a:prstGeom prst="rect">
            <a:avLst/>
          </a:prstGeom>
          <a:noFill/>
        </p:spPr>
        <p:txBody>
          <a:bodyPr wrap="square" rtlCol="0">
            <a:spAutoFit/>
          </a:bodyPr>
          <a:lstStyle/>
          <a:p>
            <a:r>
              <a:rPr lang="en-GB" sz="1400" dirty="0" smtClean="0"/>
              <a:t>treatments</a:t>
            </a:r>
            <a:endParaRPr lang="en-GB" sz="1400" dirty="0"/>
          </a:p>
        </p:txBody>
      </p:sp>
      <p:sp>
        <p:nvSpPr>
          <p:cNvPr id="16" name="TextBox 15"/>
          <p:cNvSpPr txBox="1"/>
          <p:nvPr/>
        </p:nvSpPr>
        <p:spPr>
          <a:xfrm>
            <a:off x="2015716" y="5733256"/>
            <a:ext cx="1044116" cy="307777"/>
          </a:xfrm>
          <a:prstGeom prst="rect">
            <a:avLst/>
          </a:prstGeom>
          <a:noFill/>
        </p:spPr>
        <p:txBody>
          <a:bodyPr wrap="square" rtlCol="0">
            <a:spAutoFit/>
          </a:bodyPr>
          <a:lstStyle/>
          <a:p>
            <a:r>
              <a:rPr lang="en-GB" sz="1400" dirty="0" smtClean="0"/>
              <a:t>participants</a:t>
            </a:r>
            <a:endParaRPr lang="en-GB" sz="1400" dirty="0"/>
          </a:p>
        </p:txBody>
      </p:sp>
      <mc:AlternateContent xmlns:mc="http://schemas.openxmlformats.org/markup-compatibility/2006" xmlns:a14="http://schemas.microsoft.com/office/drawing/2010/main">
        <mc:Choice Requires="a14">
          <p:sp>
            <p:nvSpPr>
              <p:cNvPr id="17" name="TextBox 16"/>
              <p:cNvSpPr txBox="1"/>
              <p:nvPr/>
            </p:nvSpPr>
            <p:spPr>
              <a:xfrm>
                <a:off x="4262418" y="3501008"/>
                <a:ext cx="178965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a:rPr>
                          </m:ctrlPr>
                        </m:sSubPr>
                        <m:e>
                          <m:r>
                            <a:rPr lang="en-GB" sz="1400" b="0" i="1" smtClean="0">
                              <a:latin typeface="Cambria Math"/>
                            </a:rPr>
                            <m:t>𝑦</m:t>
                          </m:r>
                        </m:e>
                        <m:sub>
                          <m:r>
                            <a:rPr lang="en-GB" sz="1400" b="0" i="1" smtClean="0">
                              <a:latin typeface="Cambria Math"/>
                            </a:rPr>
                            <m:t>𝑛𝑘</m:t>
                          </m:r>
                        </m:sub>
                      </m:sSub>
                      <m:r>
                        <a:rPr lang="en-GB" sz="1400" b="0" i="1" smtClean="0">
                          <a:latin typeface="Cambria Math"/>
                        </a:rPr>
                        <m:t>=</m:t>
                      </m:r>
                      <m:sSub>
                        <m:sSubPr>
                          <m:ctrlPr>
                            <a:rPr lang="en-GB" sz="1400" b="0" i="1" smtClean="0">
                              <a:latin typeface="Cambria Math"/>
                              <a:ea typeface="Cambria Math"/>
                            </a:rPr>
                          </m:ctrlPr>
                        </m:sSubPr>
                        <m:e>
                          <m:r>
                            <a:rPr lang="en-GB" sz="1400" b="0" i="1" smtClean="0">
                              <a:latin typeface="Cambria Math"/>
                              <a:ea typeface="Cambria Math"/>
                            </a:rPr>
                            <m:t>𝜏</m:t>
                          </m:r>
                        </m:e>
                        <m:sub>
                          <m:r>
                            <a:rPr lang="en-GB" sz="1400" b="0" i="1" smtClean="0">
                              <a:latin typeface="Cambria Math"/>
                              <a:ea typeface="Cambria Math"/>
                            </a:rPr>
                            <m:t>𝑘</m:t>
                          </m:r>
                        </m:sub>
                      </m:sSub>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𝜋</m:t>
                          </m:r>
                        </m:e>
                        <m:sub>
                          <m:r>
                            <a:rPr lang="en-GB" sz="1400" b="0" i="1" smtClean="0">
                              <a:latin typeface="Cambria Math"/>
                              <a:ea typeface="Cambria Math"/>
                            </a:rPr>
                            <m:t>𝑛</m:t>
                          </m:r>
                        </m:sub>
                      </m:sSub>
                      <m:r>
                        <a:rPr lang="en-GB" sz="1400" b="0" i="1" smtClean="0">
                          <a:latin typeface="Cambria Math"/>
                          <a:ea typeface="Cambria Math"/>
                        </a:rPr>
                        <m:t>+</m:t>
                      </m:r>
                      <m:sSub>
                        <m:sSubPr>
                          <m:ctrlPr>
                            <a:rPr lang="en-GB" sz="1400" b="0" i="1" smtClean="0">
                              <a:latin typeface="Cambria Math"/>
                              <a:ea typeface="Cambria Math"/>
                            </a:rPr>
                          </m:ctrlPr>
                        </m:sSubPr>
                        <m:e>
                          <m:r>
                            <a:rPr lang="en-GB" sz="1400" b="0" i="1" smtClean="0">
                              <a:latin typeface="Cambria Math"/>
                              <a:ea typeface="Cambria Math"/>
                            </a:rPr>
                            <m:t>𝑒</m:t>
                          </m:r>
                        </m:e>
                        <m:sub>
                          <m:r>
                            <a:rPr lang="en-GB" sz="1400" b="0" i="1" smtClean="0">
                              <a:latin typeface="Cambria Math"/>
                              <a:ea typeface="Cambria Math"/>
                            </a:rPr>
                            <m:t>𝑛𝑘</m:t>
                          </m:r>
                        </m:sub>
                      </m:sSub>
                    </m:oMath>
                  </m:oMathPara>
                </a14:m>
                <a:endParaRPr lang="en-GB" sz="1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4262418" y="3501008"/>
                <a:ext cx="1789656" cy="307777"/>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300192" y="2994798"/>
                <a:ext cx="1172629" cy="23206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a:latin typeface="Cambria Math"/>
                                      </a:rPr>
                                    </m:ctrlPr>
                                  </m:sSubPr>
                                  <m:e>
                                    <m:r>
                                      <a:rPr lang="en-GB" i="1">
                                        <a:latin typeface="Cambria Math"/>
                                        <a:ea typeface="Cambria Math"/>
                                      </a:rPr>
                                      <m:t>𝛽</m:t>
                                    </m:r>
                                  </m:e>
                                  <m:sub>
                                    <m:r>
                                      <a:rPr lang="en-GB" i="1">
                                        <a:latin typeface="Cambria Math"/>
                                      </a:rPr>
                                      <m:t>1</m:t>
                                    </m:r>
                                  </m:sub>
                                </m:sSub>
                                <m:r>
                                  <a:rPr lang="en-GB" b="0" i="1" smtClean="0">
                                    <a:latin typeface="Cambria Math"/>
                                  </a:rPr>
                                  <m:t>=</m:t>
                                </m:r>
                                <m:sSub>
                                  <m:sSubPr>
                                    <m:ctrlPr>
                                      <a:rPr lang="en-GB" i="1">
                                        <a:latin typeface="Cambria Math"/>
                                        <a:ea typeface="Cambria Math"/>
                                      </a:rPr>
                                    </m:ctrlPr>
                                  </m:sSubPr>
                                  <m:e>
                                    <m:r>
                                      <a:rPr lang="en-GB" i="1">
                                        <a:latin typeface="Cambria Math"/>
                                        <a:ea typeface="Cambria Math"/>
                                      </a:rPr>
                                      <m:t>𝜏</m:t>
                                    </m:r>
                                  </m:e>
                                  <m:sub>
                                    <m:r>
                                      <a:rPr lang="en-GB" b="0" i="1" smtClean="0">
                                        <a:latin typeface="Cambria Math"/>
                                        <a:ea typeface="Cambria Math"/>
                                      </a:rPr>
                                      <m:t>1</m:t>
                                    </m:r>
                                  </m:sub>
                                </m:sSub>
                              </m:e>
                            </m:mr>
                            <m:mr>
                              <m:e>
                                <m:m>
                                  <m:mPr>
                                    <m:mcs>
                                      <m:mc>
                                        <m:mcPr>
                                          <m:count m:val="1"/>
                                          <m:mcJc m:val="center"/>
                                        </m:mcPr>
                                      </m:mc>
                                    </m:mcs>
                                    <m:ctrlPr>
                                      <a:rPr lang="en-GB" i="1" smtClean="0">
                                        <a:latin typeface="Cambria Math"/>
                                      </a:rPr>
                                    </m:ctrlPr>
                                  </m:mPr>
                                  <m:mr>
                                    <m:e>
                                      <m:sSub>
                                        <m:sSubPr>
                                          <m:ctrlPr>
                                            <a:rPr lang="en-GB" i="1">
                                              <a:latin typeface="Cambria Math"/>
                                            </a:rPr>
                                          </m:ctrlPr>
                                        </m:sSubPr>
                                        <m:e>
                                          <m:r>
                                            <a:rPr lang="en-GB" i="1">
                                              <a:latin typeface="Cambria Math"/>
                                              <a:ea typeface="Cambria Math"/>
                                            </a:rPr>
                                            <m:t>𝛽</m:t>
                                          </m:r>
                                        </m:e>
                                        <m:sub>
                                          <m:r>
                                            <a:rPr lang="en-GB" b="0" i="1" smtClean="0">
                                              <a:latin typeface="Cambria Math"/>
                                            </a:rPr>
                                            <m:t>2</m:t>
                                          </m:r>
                                        </m:sub>
                                      </m:sSub>
                                      <m:r>
                                        <a:rPr lang="en-GB" b="0" i="1" smtClean="0">
                                          <a:latin typeface="Cambria Math"/>
                                        </a:rPr>
                                        <m:t>=</m:t>
                                      </m:r>
                                      <m:sSub>
                                        <m:sSubPr>
                                          <m:ctrlPr>
                                            <a:rPr lang="en-GB" i="1">
                                              <a:latin typeface="Cambria Math"/>
                                              <a:ea typeface="Cambria Math"/>
                                            </a:rPr>
                                          </m:ctrlPr>
                                        </m:sSubPr>
                                        <m:e>
                                          <m:r>
                                            <a:rPr lang="en-GB" i="1">
                                              <a:latin typeface="Cambria Math"/>
                                              <a:ea typeface="Cambria Math"/>
                                            </a:rPr>
                                            <m:t>𝜏</m:t>
                                          </m:r>
                                        </m:e>
                                        <m:sub>
                                          <m:r>
                                            <a:rPr lang="en-GB" b="0" i="1" smtClean="0">
                                              <a:latin typeface="Cambria Math"/>
                                              <a:ea typeface="Cambria Math"/>
                                            </a:rPr>
                                            <m:t>2</m:t>
                                          </m:r>
                                        </m:sub>
                                      </m:sSub>
                                    </m:e>
                                  </m:mr>
                                  <m:mr>
                                    <m:e>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3</m:t>
                                          </m:r>
                                        </m:sub>
                                      </m:sSub>
                                      <m:r>
                                        <a:rPr lang="en-GB" i="1">
                                          <a:latin typeface="Cambria Math"/>
                                        </a:rPr>
                                        <m:t>=</m:t>
                                      </m:r>
                                      <m:sSub>
                                        <m:sSubPr>
                                          <m:ctrlPr>
                                            <a:rPr lang="en-GB" i="1">
                                              <a:latin typeface="Cambria Math"/>
                                              <a:ea typeface="Cambria Math"/>
                                            </a:rPr>
                                          </m:ctrlPr>
                                        </m:sSubPr>
                                        <m:e>
                                          <m:r>
                                            <a:rPr lang="en-GB" i="1" smtClean="0">
                                              <a:latin typeface="Cambria Math"/>
                                              <a:ea typeface="Cambria Math"/>
                                            </a:rPr>
                                            <m:t>𝜋</m:t>
                                          </m:r>
                                        </m:e>
                                        <m:sub>
                                          <m:r>
                                            <a:rPr lang="en-GB" b="0" i="1" smtClean="0">
                                              <a:latin typeface="Cambria Math"/>
                                              <a:ea typeface="Cambria Math"/>
                                            </a:rPr>
                                            <m:t>1</m:t>
                                          </m:r>
                                        </m:sub>
                                      </m:sSub>
                                    </m:e>
                                  </m:mr>
                                  <m:mr>
                                    <m:e>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4</m:t>
                                          </m:r>
                                        </m:sub>
                                      </m:sSub>
                                      <m:r>
                                        <a:rPr lang="en-GB" i="1">
                                          <a:latin typeface="Cambria Math"/>
                                        </a:rPr>
                                        <m:t>=</m:t>
                                      </m:r>
                                      <m:sSub>
                                        <m:sSubPr>
                                          <m:ctrlPr>
                                            <a:rPr lang="en-GB" i="1">
                                              <a:latin typeface="Cambria Math"/>
                                              <a:ea typeface="Cambria Math"/>
                                            </a:rPr>
                                          </m:ctrlPr>
                                        </m:sSubPr>
                                        <m:e>
                                          <m:r>
                                            <a:rPr lang="en-GB" i="1">
                                              <a:latin typeface="Cambria Math"/>
                                              <a:ea typeface="Cambria Math"/>
                                            </a:rPr>
                                            <m:t>𝜋</m:t>
                                          </m:r>
                                        </m:e>
                                        <m:sub>
                                          <m:r>
                                            <a:rPr lang="en-GB" b="0" i="1" smtClean="0">
                                              <a:latin typeface="Cambria Math"/>
                                              <a:ea typeface="Cambria Math"/>
                                            </a:rPr>
                                            <m:t>2</m:t>
                                          </m:r>
                                        </m:sub>
                                      </m:sSub>
                                    </m:e>
                                  </m:mr>
                                </m:m>
                              </m:e>
                            </m:mr>
                            <m:mr>
                              <m:e>
                                <m:m>
                                  <m:mPr>
                                    <m:mcs>
                                      <m:mc>
                                        <m:mcPr>
                                          <m:count m:val="1"/>
                                          <m:mcJc m:val="center"/>
                                        </m:mcPr>
                                      </m:mc>
                                    </m:mcs>
                                    <m:ctrlPr>
                                      <a:rPr lang="en-GB" i="1" smtClean="0">
                                        <a:latin typeface="Cambria Math"/>
                                      </a:rPr>
                                    </m:ctrlPr>
                                  </m:mPr>
                                  <m:mr>
                                    <m:e>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5</m:t>
                                          </m:r>
                                        </m:sub>
                                      </m:sSub>
                                      <m:r>
                                        <a:rPr lang="en-GB" i="1">
                                          <a:latin typeface="Cambria Math"/>
                                        </a:rPr>
                                        <m:t>=</m:t>
                                      </m:r>
                                      <m:sSub>
                                        <m:sSubPr>
                                          <m:ctrlPr>
                                            <a:rPr lang="en-GB" i="1">
                                              <a:latin typeface="Cambria Math"/>
                                              <a:ea typeface="Cambria Math"/>
                                            </a:rPr>
                                          </m:ctrlPr>
                                        </m:sSubPr>
                                        <m:e>
                                          <m:r>
                                            <a:rPr lang="en-GB" i="1">
                                              <a:latin typeface="Cambria Math"/>
                                              <a:ea typeface="Cambria Math"/>
                                            </a:rPr>
                                            <m:t>𝜋</m:t>
                                          </m:r>
                                        </m:e>
                                        <m:sub>
                                          <m:r>
                                            <a:rPr lang="en-GB" b="0" i="1" smtClean="0">
                                              <a:latin typeface="Cambria Math"/>
                                              <a:ea typeface="Cambria Math"/>
                                            </a:rPr>
                                            <m:t>3</m:t>
                                          </m:r>
                                        </m:sub>
                                      </m:sSub>
                                    </m:e>
                                  </m:mr>
                                  <m:mr>
                                    <m:e>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6</m:t>
                                          </m:r>
                                        </m:sub>
                                      </m:sSub>
                                      <m:r>
                                        <a:rPr lang="en-GB" i="1">
                                          <a:latin typeface="Cambria Math"/>
                                        </a:rPr>
                                        <m:t>=</m:t>
                                      </m:r>
                                      <m:sSub>
                                        <m:sSubPr>
                                          <m:ctrlPr>
                                            <a:rPr lang="en-GB" i="1">
                                              <a:latin typeface="Cambria Math"/>
                                              <a:ea typeface="Cambria Math"/>
                                            </a:rPr>
                                          </m:ctrlPr>
                                        </m:sSubPr>
                                        <m:e>
                                          <m:r>
                                            <a:rPr lang="en-GB" i="1">
                                              <a:latin typeface="Cambria Math"/>
                                              <a:ea typeface="Cambria Math"/>
                                            </a:rPr>
                                            <m:t>𝜋</m:t>
                                          </m:r>
                                        </m:e>
                                        <m:sub>
                                          <m:r>
                                            <a:rPr lang="en-GB" b="0" i="1" smtClean="0">
                                              <a:latin typeface="Cambria Math"/>
                                              <a:ea typeface="Cambria Math"/>
                                            </a:rPr>
                                            <m:t>4</m:t>
                                          </m:r>
                                        </m:sub>
                                      </m:sSub>
                                    </m:e>
                                  </m:mr>
                                  <m:mr>
                                    <m:e>
                                      <m:m>
                                        <m:mPr>
                                          <m:mcs>
                                            <m:mc>
                                              <m:mcPr>
                                                <m:count m:val="1"/>
                                                <m:mcJc m:val="center"/>
                                              </m:mcPr>
                                            </m:mc>
                                          </m:mcs>
                                          <m:ctrlPr>
                                            <a:rPr lang="en-GB" i="1" smtClean="0">
                                              <a:latin typeface="Cambria Math"/>
                                            </a:rPr>
                                          </m:ctrlPr>
                                        </m:mPr>
                                        <m:mr>
                                          <m:e>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7</m:t>
                                                </m:r>
                                              </m:sub>
                                            </m:sSub>
                                            <m:r>
                                              <a:rPr lang="en-GB" i="1">
                                                <a:latin typeface="Cambria Math"/>
                                              </a:rPr>
                                              <m:t>=</m:t>
                                            </m:r>
                                            <m:sSub>
                                              <m:sSubPr>
                                                <m:ctrlPr>
                                                  <a:rPr lang="en-GB" i="1">
                                                    <a:latin typeface="Cambria Math"/>
                                                    <a:ea typeface="Cambria Math"/>
                                                  </a:rPr>
                                                </m:ctrlPr>
                                              </m:sSubPr>
                                              <m:e>
                                                <m:r>
                                                  <a:rPr lang="en-GB" i="1">
                                                    <a:latin typeface="Cambria Math"/>
                                                    <a:ea typeface="Cambria Math"/>
                                                  </a:rPr>
                                                  <m:t>𝜋</m:t>
                                                </m:r>
                                              </m:e>
                                              <m:sub>
                                                <m:r>
                                                  <a:rPr lang="en-GB" b="0" i="1" smtClean="0">
                                                    <a:latin typeface="Cambria Math"/>
                                                    <a:ea typeface="Cambria Math"/>
                                                  </a:rPr>
                                                  <m:t>5</m:t>
                                                </m:r>
                                              </m:sub>
                                            </m:sSub>
                                          </m:e>
                                        </m:mr>
                                        <m:mr>
                                          <m:e>
                                            <m:sSub>
                                              <m:sSubPr>
                                                <m:ctrlPr>
                                                  <a:rPr lang="en-GB" i="1">
                                                    <a:latin typeface="Cambria Math"/>
                                                  </a:rPr>
                                                </m:ctrlPr>
                                              </m:sSubPr>
                                              <m:e>
                                                <m:r>
                                                  <a:rPr lang="en-GB" i="1">
                                                    <a:latin typeface="Cambria Math"/>
                                                    <a:ea typeface="Cambria Math"/>
                                                  </a:rPr>
                                                  <m:t>𝛽</m:t>
                                                </m:r>
                                              </m:e>
                                              <m:sub>
                                                <m:r>
                                                  <a:rPr lang="en-GB" b="0" i="1" smtClean="0">
                                                    <a:latin typeface="Cambria Math"/>
                                                    <a:ea typeface="Cambria Math"/>
                                                  </a:rPr>
                                                  <m:t>8</m:t>
                                                </m:r>
                                              </m:sub>
                                            </m:sSub>
                                            <m:r>
                                              <a:rPr lang="en-GB" i="1">
                                                <a:latin typeface="Cambria Math"/>
                                              </a:rPr>
                                              <m:t>=</m:t>
                                            </m:r>
                                            <m:sSub>
                                              <m:sSubPr>
                                                <m:ctrlPr>
                                                  <a:rPr lang="en-GB" i="1">
                                                    <a:latin typeface="Cambria Math"/>
                                                    <a:ea typeface="Cambria Math"/>
                                                  </a:rPr>
                                                </m:ctrlPr>
                                              </m:sSubPr>
                                              <m:e>
                                                <m:r>
                                                  <a:rPr lang="en-GB" i="1">
                                                    <a:latin typeface="Cambria Math"/>
                                                    <a:ea typeface="Cambria Math"/>
                                                  </a:rPr>
                                                  <m:t>𝜋</m:t>
                                                </m:r>
                                              </m:e>
                                              <m:sub>
                                                <m:r>
                                                  <a:rPr lang="en-GB" b="0" i="1" smtClean="0">
                                                    <a:latin typeface="Cambria Math"/>
                                                    <a:ea typeface="Cambria Math"/>
                                                  </a:rPr>
                                                  <m:t>6</m:t>
                                                </m:r>
                                              </m:sub>
                                            </m:sSub>
                                          </m:e>
                                        </m:mr>
                                      </m:m>
                                    </m:e>
                                  </m:mr>
                                </m:m>
                              </m:e>
                            </m:mr>
                          </m:m>
                        </m:e>
                      </m:d>
                    </m:oMath>
                  </m:oMathPara>
                </a14:m>
                <a:endParaRPr lang="en-GB" dirty="0"/>
              </a:p>
            </p:txBody>
          </p:sp>
        </mc:Choice>
        <mc:Fallback xmlns="">
          <p:sp>
            <p:nvSpPr>
              <p:cNvPr id="18" name="TextBox 17"/>
              <p:cNvSpPr txBox="1">
                <a:spLocks noRot="1" noChangeAspect="1" noMove="1" noResize="1" noEditPoints="1" noAdjustHandles="1" noChangeArrowheads="1" noChangeShapeType="1" noTextEdit="1"/>
              </p:cNvSpPr>
              <p:nvPr/>
            </p:nvSpPr>
            <p:spPr>
              <a:xfrm>
                <a:off x="6300192" y="2994798"/>
                <a:ext cx="1172629" cy="2320635"/>
              </a:xfrm>
              <a:prstGeom prst="rect">
                <a:avLst/>
              </a:prstGeom>
              <a:blipFill rotWithShape="1">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1555068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6858000"/>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GB" sz="2400" dirty="0">
              <a:solidFill>
                <a:schemeClr val="bg1"/>
              </a:solidFill>
            </a:endParaRPr>
          </a:p>
        </p:txBody>
      </p:sp>
      <p:sp>
        <p:nvSpPr>
          <p:cNvPr id="2" name="TextBox 1"/>
          <p:cNvSpPr txBox="1"/>
          <p:nvPr/>
        </p:nvSpPr>
        <p:spPr>
          <a:xfrm>
            <a:off x="2411760" y="2811125"/>
            <a:ext cx="4392488" cy="584775"/>
          </a:xfrm>
          <a:prstGeom prst="rect">
            <a:avLst/>
          </a:prstGeom>
          <a:noFill/>
        </p:spPr>
        <p:txBody>
          <a:bodyPr wrap="square" rtlCol="0" anchor="ctr">
            <a:spAutoFit/>
          </a:bodyPr>
          <a:lstStyle/>
          <a:p>
            <a:pPr algn="ctr"/>
            <a:r>
              <a:rPr lang="en-GB" sz="3200" dirty="0" smtClean="0">
                <a:solidFill>
                  <a:schemeClr val="bg1"/>
                </a:solidFill>
              </a:rPr>
              <a:t>THE END</a:t>
            </a:r>
          </a:p>
        </p:txBody>
      </p:sp>
    </p:spTree>
    <p:extLst>
      <p:ext uri="{BB962C8B-B14F-4D97-AF65-F5344CB8AC3E}">
        <p14:creationId xmlns:p14="http://schemas.microsoft.com/office/powerpoint/2010/main" val="1416258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47861"/>
            <a:ext cx="2196244" cy="536923"/>
          </a:xfrm>
        </p:spPr>
        <p:txBody>
          <a:bodyPr/>
          <a:lstStyle/>
          <a:p>
            <a:pPr marL="0" indent="0">
              <a:buNone/>
            </a:pPr>
            <a:r>
              <a:rPr lang="en-GB" sz="2000" b="1" dirty="0" smtClean="0"/>
              <a:t>A smaller example</a:t>
            </a:r>
            <a:endParaRPr lang="en-GB" sz="2000" b="1" dirty="0"/>
          </a:p>
        </p:txBody>
      </p:sp>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a:t>
            </a:r>
            <a:r>
              <a:rPr lang="en-GB" sz="2400" dirty="0" smtClean="0">
                <a:solidFill>
                  <a:schemeClr val="bg1"/>
                </a:solidFill>
              </a:rPr>
              <a:t>– Matrix Multiplication</a:t>
            </a:r>
            <a:endParaRPr lang="en-GB" sz="2400" dirty="0">
              <a:solidFill>
                <a:schemeClr val="bg1"/>
              </a:solidFill>
            </a:endParaRPr>
          </a:p>
        </p:txBody>
      </p:sp>
      <mc:AlternateContent xmlns:mc="http://schemas.openxmlformats.org/markup-compatibility/2006" xmlns:a14="http://schemas.microsoft.com/office/drawing/2010/main">
        <mc:Choice Requires="a14">
          <p:sp>
            <p:nvSpPr>
              <p:cNvPr id="6" name="TextBox 5"/>
              <p:cNvSpPr txBox="1"/>
              <p:nvPr/>
            </p:nvSpPr>
            <p:spPr>
              <a:xfrm>
                <a:off x="-72516" y="1573284"/>
                <a:ext cx="5040560"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a:latin typeface="Cambria Math"/>
                            </a:rPr>
                            <m:t>𝑌</m:t>
                          </m:r>
                        </m:e>
                        <m:sub>
                          <m:r>
                            <a:rPr lang="en-GB" b="0" i="1" smtClean="0">
                              <a:latin typeface="Cambria Math"/>
                            </a:rPr>
                            <m:t>1</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1</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b="0" i="1" smtClean="0">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12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b="0" i="1" smtClean="0">
                              <a:latin typeface="Cambria Math"/>
                              <a:ea typeface="Cambria Math"/>
                            </a:rPr>
                            <m:t>2</m:t>
                          </m:r>
                        </m:sub>
                      </m:sSub>
                    </m:oMath>
                  </m:oMathPara>
                </a14:m>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b="0" i="1" smtClean="0">
                              <a:latin typeface="Cambria Math"/>
                            </a:rPr>
                            <m:t>2</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2</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smtClean="0">
                          <a:latin typeface="Cambria Math"/>
                          <a:ea typeface="Cambria Math"/>
                        </a:rPr>
                        <m:t>+</m:t>
                      </m:r>
                      <m:sSub>
                        <m:sSubPr>
                          <m:ctrlPr>
                            <a:rPr lang="en-GB" i="1" smtClean="0">
                              <a:latin typeface="Cambria Math"/>
                              <a:ea typeface="Cambria Math"/>
                            </a:rPr>
                          </m:ctrlPr>
                        </m:sSubPr>
                        <m:e>
                          <m:r>
                            <a:rPr lang="en-GB" i="1">
                              <a:latin typeface="Cambria Math"/>
                              <a:ea typeface="Cambria Math"/>
                            </a:rPr>
                            <m:t>𝑥</m:t>
                          </m:r>
                        </m:e>
                        <m:sub>
                          <m:r>
                            <a:rPr lang="en-GB" b="0" i="1" smtClean="0">
                              <a:latin typeface="Cambria Math"/>
                              <a:ea typeface="Cambria Math"/>
                            </a:rPr>
                            <m:t>22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b="0" i="1" smtClean="0">
                              <a:latin typeface="Cambria Math"/>
                              <a:ea typeface="Cambria Math"/>
                            </a:rPr>
                            <m:t>2</m:t>
                          </m:r>
                        </m:sub>
                      </m:sSub>
                    </m:oMath>
                  </m:oMathPara>
                </a14:m>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a:rPr>
                          </m:ctrlPr>
                        </m:sSubPr>
                        <m:e>
                          <m:r>
                            <a:rPr lang="en-GB" i="1">
                              <a:latin typeface="Cambria Math"/>
                            </a:rPr>
                            <m:t>𝑌</m:t>
                          </m:r>
                        </m:e>
                        <m:sub>
                          <m:r>
                            <a:rPr lang="en-GB" b="0" i="1" smtClean="0">
                              <a:latin typeface="Cambria Math"/>
                            </a:rPr>
                            <m:t>3</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3</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32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b="0" i="1" smtClean="0">
                              <a:latin typeface="Cambria Math"/>
                              <a:ea typeface="Cambria Math"/>
                            </a:rPr>
                            <m:t>2</m:t>
                          </m:r>
                        </m:sub>
                      </m:sSub>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72516" y="1573284"/>
                <a:ext cx="5040560" cy="923330"/>
              </a:xfrm>
              <a:prstGeom prst="rect">
                <a:avLst/>
              </a:prstGeom>
              <a:blipFill rotWithShape="1">
                <a:blip r:embed="rId3"/>
                <a:stretch>
                  <a:fillRect b="-3947"/>
                </a:stretch>
              </a:blipFill>
            </p:spPr>
            <p:txBody>
              <a:bodyPr/>
              <a:lstStyle/>
              <a:p>
                <a:r>
                  <a:rPr lang="en-GB">
                    <a:noFill/>
                  </a:rPr>
                  <a:t> </a:t>
                </a:r>
              </a:p>
            </p:txBody>
          </p:sp>
        </mc:Fallback>
      </mc:AlternateContent>
      <p:grpSp>
        <p:nvGrpSpPr>
          <p:cNvPr id="23" name="Group 22"/>
          <p:cNvGrpSpPr/>
          <p:nvPr/>
        </p:nvGrpSpPr>
        <p:grpSpPr>
          <a:xfrm>
            <a:off x="4788024" y="1592796"/>
            <a:ext cx="2448272" cy="884306"/>
            <a:chOff x="4788024" y="1592796"/>
            <a:chExt cx="2448272" cy="884306"/>
          </a:xfrm>
        </p:grpSpPr>
        <mc:AlternateContent xmlns:mc="http://schemas.openxmlformats.org/markup-compatibility/2006" xmlns:a14="http://schemas.microsoft.com/office/drawing/2010/main">
          <mc:Choice Requires="a14">
            <p:sp>
              <p:nvSpPr>
                <p:cNvPr id="41" name="TextBox 40"/>
                <p:cNvSpPr txBox="1"/>
                <p:nvPr/>
              </p:nvSpPr>
              <p:spPr>
                <a:xfrm>
                  <a:off x="4788024" y="1599489"/>
                  <a:ext cx="630622" cy="8776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𝑌</m:t>
                                      </m:r>
                                    </m:e>
                                    <m:sub>
                                      <m:r>
                                        <a:rPr lang="en-GB" b="0" i="1" smtClean="0">
                                          <a:latin typeface="Cambria Math"/>
                                        </a:rPr>
                                        <m:t>1</m:t>
                                      </m:r>
                                    </m:sub>
                                  </m:sSub>
                                </m:e>
                              </m:mr>
                              <m:mr>
                                <m:e>
                                  <m:sSub>
                                    <m:sSubPr>
                                      <m:ctrlPr>
                                        <a:rPr lang="en-GB" i="1" smtClean="0">
                                          <a:latin typeface="Cambria Math"/>
                                        </a:rPr>
                                      </m:ctrlPr>
                                    </m:sSubPr>
                                    <m:e>
                                      <m:r>
                                        <a:rPr lang="en-GB" b="0" i="1" smtClean="0">
                                          <a:latin typeface="Cambria Math"/>
                                        </a:rPr>
                                        <m:t>𝑌</m:t>
                                      </m:r>
                                    </m:e>
                                    <m:sub>
                                      <m:r>
                                        <a:rPr lang="en-GB" b="0" i="1" smtClean="0">
                                          <a:latin typeface="Cambria Math"/>
                                        </a:rPr>
                                        <m:t>2</m:t>
                                      </m:r>
                                    </m:sub>
                                  </m:sSub>
                                </m:e>
                              </m:mr>
                              <m:mr>
                                <m:e>
                                  <m:sSub>
                                    <m:sSubPr>
                                      <m:ctrlPr>
                                        <a:rPr lang="en-GB" i="1" smtClean="0">
                                          <a:latin typeface="Cambria Math"/>
                                        </a:rPr>
                                      </m:ctrlPr>
                                    </m:sSubPr>
                                    <m:e>
                                      <m:r>
                                        <a:rPr lang="en-GB" b="0" i="1" smtClean="0">
                                          <a:latin typeface="Cambria Math"/>
                                        </a:rPr>
                                        <m:t>𝑌</m:t>
                                      </m:r>
                                    </m:e>
                                    <m:sub>
                                      <m:r>
                                        <a:rPr lang="en-GB" b="0" i="1" smtClean="0">
                                          <a:latin typeface="Cambria Math"/>
                                        </a:rPr>
                                        <m:t>3</m:t>
                                      </m:r>
                                    </m:sub>
                                  </m:sSub>
                                </m:e>
                              </m:mr>
                            </m:m>
                          </m:e>
                        </m:d>
                      </m:oMath>
                    </m:oMathPara>
                  </a14:m>
                  <a:endParaRPr lang="en-GB" dirty="0"/>
                </a:p>
              </p:txBody>
            </p:sp>
          </mc:Choice>
          <mc:Fallback xmlns="">
            <p:sp>
              <p:nvSpPr>
                <p:cNvPr id="41" name="TextBox 40"/>
                <p:cNvSpPr txBox="1">
                  <a:spLocks noRot="1" noChangeAspect="1" noMove="1" noResize="1" noEditPoints="1" noAdjustHandles="1" noChangeArrowheads="1" noChangeShapeType="1" noTextEdit="1"/>
                </p:cNvSpPr>
                <p:nvPr/>
              </p:nvSpPr>
              <p:spPr>
                <a:xfrm>
                  <a:off x="4788024" y="1599489"/>
                  <a:ext cx="630622" cy="877613"/>
                </a:xfrm>
                <a:prstGeom prst="rect">
                  <a:avLst/>
                </a:prstGeom>
                <a:blipFill rotWithShape="1">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6591697" y="1592796"/>
                  <a:ext cx="644599" cy="619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e>
                              </m:mr>
                              <m:mr>
                                <m:e>
                                  <m:sSub>
                                    <m:sSubPr>
                                      <m:ctrlPr>
                                        <a:rPr lang="en-GB" i="1" smtClean="0">
                                          <a:latin typeface="Cambria Math"/>
                                          <a:ea typeface="Cambria Math"/>
                                        </a:rPr>
                                      </m:ctrlPr>
                                    </m:sSubPr>
                                    <m:e>
                                      <m:r>
                                        <a:rPr lang="en-GB" i="1" smtClean="0">
                                          <a:latin typeface="Cambria Math"/>
                                          <a:ea typeface="Cambria Math"/>
                                        </a:rPr>
                                        <m:t>𝛽</m:t>
                                      </m:r>
                                    </m:e>
                                    <m:sub>
                                      <m:r>
                                        <a:rPr lang="en-GB" b="0" i="1" smtClean="0">
                                          <a:latin typeface="Cambria Math"/>
                                          <a:ea typeface="Cambria Math"/>
                                        </a:rPr>
                                        <m:t>2</m:t>
                                      </m:r>
                                    </m:sub>
                                  </m:sSub>
                                </m:e>
                              </m:mr>
                            </m:m>
                          </m:e>
                        </m:d>
                      </m:oMath>
                    </m:oMathPara>
                  </a14:m>
                  <a:endParaRPr lang="en-GB" dirty="0"/>
                </a:p>
              </p:txBody>
            </p:sp>
          </mc:Choice>
          <mc:Fallback xmlns="">
            <p:sp>
              <p:nvSpPr>
                <p:cNvPr id="43" name="TextBox 42"/>
                <p:cNvSpPr txBox="1">
                  <a:spLocks noRot="1" noChangeAspect="1" noMove="1" noResize="1" noEditPoints="1" noAdjustHandles="1" noChangeArrowheads="1" noChangeShapeType="1" noTextEdit="1"/>
                </p:cNvSpPr>
                <p:nvPr/>
              </p:nvSpPr>
              <p:spPr>
                <a:xfrm>
                  <a:off x="6591697" y="1592796"/>
                  <a:ext cx="644599" cy="619208"/>
                </a:xfrm>
                <a:prstGeom prst="rect">
                  <a:avLst/>
                </a:prstGeom>
                <a:blipFill rotWithShape="1">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5304733" y="1611383"/>
                  <a:ext cx="1355499" cy="8538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2"/>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𝑥</m:t>
                                      </m:r>
                                    </m:e>
                                    <m:sub>
                                      <m:r>
                                        <a:rPr lang="en-GB" b="0" i="1" smtClean="0">
                                          <a:latin typeface="Cambria Math"/>
                                        </a:rPr>
                                        <m:t>11</m:t>
                                      </m:r>
                                    </m:sub>
                                  </m:sSub>
                                </m:e>
                                <m:e>
                                  <m:sSub>
                                    <m:sSubPr>
                                      <m:ctrlPr>
                                        <a:rPr lang="en-GB" i="1" smtClean="0">
                                          <a:latin typeface="Cambria Math"/>
                                        </a:rPr>
                                      </m:ctrlPr>
                                    </m:sSubPr>
                                    <m:e>
                                      <m:r>
                                        <a:rPr lang="en-GB" b="0" i="1" smtClean="0">
                                          <a:latin typeface="Cambria Math"/>
                                        </a:rPr>
                                        <m:t>𝑥</m:t>
                                      </m:r>
                                    </m:e>
                                    <m:sub>
                                      <m:r>
                                        <a:rPr lang="en-GB" b="0" i="1" smtClean="0">
                                          <a:latin typeface="Cambria Math"/>
                                        </a:rPr>
                                        <m:t>12</m:t>
                                      </m:r>
                                    </m:sub>
                                  </m:sSub>
                                </m:e>
                              </m:mr>
                              <m:mr>
                                <m:e>
                                  <m:sSub>
                                    <m:sSubPr>
                                      <m:ctrlPr>
                                        <a:rPr lang="en-GB" i="1" smtClean="0">
                                          <a:latin typeface="Cambria Math"/>
                                        </a:rPr>
                                      </m:ctrlPr>
                                    </m:sSubPr>
                                    <m:e>
                                      <m:r>
                                        <a:rPr lang="en-GB" b="0" i="1" smtClean="0">
                                          <a:latin typeface="Cambria Math"/>
                                        </a:rPr>
                                        <m:t>𝑥</m:t>
                                      </m:r>
                                    </m:e>
                                    <m:sub>
                                      <m:r>
                                        <a:rPr lang="en-GB" b="0" i="1" smtClean="0">
                                          <a:latin typeface="Cambria Math"/>
                                        </a:rPr>
                                        <m:t>21</m:t>
                                      </m:r>
                                    </m:sub>
                                  </m:sSub>
                                </m:e>
                                <m:e>
                                  <m:sSub>
                                    <m:sSubPr>
                                      <m:ctrlPr>
                                        <a:rPr lang="en-GB" i="1" smtClean="0">
                                          <a:latin typeface="Cambria Math"/>
                                        </a:rPr>
                                      </m:ctrlPr>
                                    </m:sSubPr>
                                    <m:e>
                                      <m:r>
                                        <a:rPr lang="en-GB" b="0" i="1" smtClean="0">
                                          <a:latin typeface="Cambria Math"/>
                                        </a:rPr>
                                        <m:t>𝑥</m:t>
                                      </m:r>
                                    </m:e>
                                    <m:sub>
                                      <m:r>
                                        <a:rPr lang="en-GB" b="0" i="1" smtClean="0">
                                          <a:latin typeface="Cambria Math"/>
                                        </a:rPr>
                                        <m:t>22</m:t>
                                      </m:r>
                                    </m:sub>
                                  </m:sSub>
                                </m:e>
                              </m:mr>
                              <m:mr>
                                <m:e>
                                  <m:sSub>
                                    <m:sSubPr>
                                      <m:ctrlPr>
                                        <a:rPr lang="en-GB" i="1" smtClean="0">
                                          <a:latin typeface="Cambria Math"/>
                                        </a:rPr>
                                      </m:ctrlPr>
                                    </m:sSubPr>
                                    <m:e>
                                      <m:r>
                                        <a:rPr lang="en-GB" b="0" i="1" smtClean="0">
                                          <a:latin typeface="Cambria Math"/>
                                        </a:rPr>
                                        <m:t>𝑥</m:t>
                                      </m:r>
                                    </m:e>
                                    <m:sub>
                                      <m:r>
                                        <a:rPr lang="en-GB" b="0" i="1" smtClean="0">
                                          <a:latin typeface="Cambria Math"/>
                                        </a:rPr>
                                        <m:t>31</m:t>
                                      </m:r>
                                    </m:sub>
                                  </m:sSub>
                                </m:e>
                                <m:e>
                                  <m:sSub>
                                    <m:sSubPr>
                                      <m:ctrlPr>
                                        <a:rPr lang="en-GB" i="1" smtClean="0">
                                          <a:latin typeface="Cambria Math"/>
                                        </a:rPr>
                                      </m:ctrlPr>
                                    </m:sSubPr>
                                    <m:e>
                                      <m:r>
                                        <a:rPr lang="en-GB" b="0" i="1" smtClean="0">
                                          <a:latin typeface="Cambria Math"/>
                                        </a:rPr>
                                        <m:t>𝑥</m:t>
                                      </m:r>
                                    </m:e>
                                    <m:sub>
                                      <m:r>
                                        <a:rPr lang="en-GB" b="0" i="1" smtClean="0">
                                          <a:latin typeface="Cambria Math"/>
                                        </a:rPr>
                                        <m:t>32</m:t>
                                      </m:r>
                                    </m:sub>
                                  </m:sSub>
                                </m:e>
                              </m:mr>
                            </m:m>
                          </m:e>
                        </m:d>
                      </m:oMath>
                    </m:oMathPara>
                  </a14:m>
                  <a:endParaRPr lang="en-GB" dirty="0"/>
                </a:p>
              </p:txBody>
            </p:sp>
          </mc:Choice>
          <mc:Fallback xmlns="">
            <p:sp>
              <p:nvSpPr>
                <p:cNvPr id="22" name="TextBox 21"/>
                <p:cNvSpPr txBox="1">
                  <a:spLocks noRot="1" noChangeAspect="1" noMove="1" noResize="1" noEditPoints="1" noAdjustHandles="1" noChangeArrowheads="1" noChangeShapeType="1" noTextEdit="1"/>
                </p:cNvSpPr>
                <p:nvPr/>
              </p:nvSpPr>
              <p:spPr>
                <a:xfrm>
                  <a:off x="5304733" y="1611383"/>
                  <a:ext cx="1355499" cy="853823"/>
                </a:xfrm>
                <a:prstGeom prst="rect">
                  <a:avLst/>
                </a:prstGeom>
                <a:blipFill rotWithShape="1">
                  <a:blip r:embed="rId6"/>
                  <a:stretch>
                    <a:fillRect/>
                  </a:stretch>
                </a:blipFill>
              </p:spPr>
              <p:txBody>
                <a:bodyPr/>
                <a:lstStyle/>
                <a:p>
                  <a:r>
                    <a:rPr lang="en-GB">
                      <a:noFill/>
                    </a:rPr>
                    <a:t> </a:t>
                  </a:r>
                </a:p>
              </p:txBody>
            </p:sp>
          </mc:Fallback>
        </mc:AlternateContent>
        <p:sp>
          <p:nvSpPr>
            <p:cNvPr id="61" name="TextBox 60"/>
            <p:cNvSpPr txBox="1"/>
            <p:nvPr/>
          </p:nvSpPr>
          <p:spPr>
            <a:xfrm>
              <a:off x="5220072" y="1664804"/>
              <a:ext cx="360040" cy="369332"/>
            </a:xfrm>
            <a:prstGeom prst="rect">
              <a:avLst/>
            </a:prstGeom>
            <a:noFill/>
          </p:spPr>
          <p:txBody>
            <a:bodyPr wrap="square" rtlCol="0">
              <a:spAutoFit/>
            </a:bodyPr>
            <a:lstStyle/>
            <a:p>
              <a:r>
                <a:rPr lang="en-GB" dirty="0" smtClean="0"/>
                <a:t>=</a:t>
              </a:r>
              <a:endParaRPr lang="en-GB" dirty="0"/>
            </a:p>
          </p:txBody>
        </p:sp>
        <p:sp>
          <p:nvSpPr>
            <p:cNvPr id="62" name="TextBox 61"/>
            <p:cNvSpPr txBox="1"/>
            <p:nvPr/>
          </p:nvSpPr>
          <p:spPr>
            <a:xfrm>
              <a:off x="6444208" y="1727520"/>
              <a:ext cx="360040" cy="369332"/>
            </a:xfrm>
            <a:prstGeom prst="rect">
              <a:avLst/>
            </a:prstGeom>
            <a:noFill/>
          </p:spPr>
          <p:txBody>
            <a:bodyPr wrap="square" rtlCol="0">
              <a:spAutoFit/>
            </a:bodyPr>
            <a:lstStyle/>
            <a:p>
              <a:r>
                <a:rPr lang="en-GB" dirty="0" smtClean="0"/>
                <a:t>*</a:t>
              </a:r>
              <a:endParaRPr lang="en-GB" dirty="0"/>
            </a:p>
          </p:txBody>
        </p:sp>
      </p:grpSp>
      <p:sp>
        <p:nvSpPr>
          <p:cNvPr id="21" name="Right Arrow 20"/>
          <p:cNvSpPr/>
          <p:nvPr/>
        </p:nvSpPr>
        <p:spPr>
          <a:xfrm>
            <a:off x="4067944" y="1911258"/>
            <a:ext cx="504056" cy="247382"/>
          </a:xfrm>
          <a:prstGeom prst="rightArrow">
            <a:avLst/>
          </a:prstGeom>
          <a:solidFill>
            <a:schemeClr val="accent2">
              <a:lumMod val="75000"/>
            </a:schemeClr>
          </a:solidFill>
          <a:ln>
            <a:solidFill>
              <a:srgbClr val="87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293849" y="3501008"/>
            <a:ext cx="8454615" cy="1938992"/>
          </a:xfrm>
          <a:prstGeom prst="rect">
            <a:avLst/>
          </a:prstGeom>
          <a:noFill/>
        </p:spPr>
        <p:txBody>
          <a:bodyPr wrap="square" numCol="2" rtlCol="0">
            <a:spAutoFit/>
          </a:bodyPr>
          <a:lstStyle/>
          <a:p>
            <a:r>
              <a:rPr lang="en-GB" dirty="0" smtClean="0"/>
              <a:t>For the </a:t>
            </a:r>
            <a:r>
              <a:rPr lang="en-GB" dirty="0" err="1" smtClean="0"/>
              <a:t>i</a:t>
            </a:r>
            <a:r>
              <a:rPr lang="en-GB" baseline="30000" dirty="0" err="1" smtClean="0"/>
              <a:t>th</a:t>
            </a:r>
            <a:r>
              <a:rPr lang="en-GB" dirty="0" smtClean="0"/>
              <a:t> entry of the resulting vector:</a:t>
            </a:r>
          </a:p>
          <a:p>
            <a:pPr marL="800100" lvl="1" indent="-342900">
              <a:spcBef>
                <a:spcPts val="600"/>
              </a:spcBef>
              <a:spcAft>
                <a:spcPts val="1200"/>
              </a:spcAft>
              <a:buAutoNum type="arabicParenR"/>
            </a:pPr>
            <a:r>
              <a:rPr lang="en-GB" dirty="0" smtClean="0"/>
              <a:t>tilt the </a:t>
            </a:r>
            <a:r>
              <a:rPr lang="en-GB" b="1" dirty="0" smtClean="0">
                <a:solidFill>
                  <a:schemeClr val="accent3">
                    <a:lumMod val="75000"/>
                  </a:schemeClr>
                </a:solidFill>
              </a:rPr>
              <a:t>green</a:t>
            </a:r>
            <a:r>
              <a:rPr lang="en-GB" dirty="0" smtClean="0"/>
              <a:t> vector</a:t>
            </a:r>
          </a:p>
          <a:p>
            <a:pPr marL="800100" lvl="1" indent="-342900">
              <a:spcBef>
                <a:spcPts val="600"/>
              </a:spcBef>
              <a:spcAft>
                <a:spcPts val="1200"/>
              </a:spcAft>
              <a:buAutoNum type="arabicParenR"/>
            </a:pPr>
            <a:endParaRPr lang="en-GB" dirty="0"/>
          </a:p>
          <a:p>
            <a:pPr marL="800100" lvl="1" indent="-342900">
              <a:spcBef>
                <a:spcPts val="600"/>
              </a:spcBef>
              <a:spcAft>
                <a:spcPts val="1200"/>
              </a:spcAft>
              <a:buAutoNum type="arabicParenR"/>
            </a:pPr>
            <a:endParaRPr lang="en-GB" dirty="0" smtClean="0"/>
          </a:p>
          <a:p>
            <a:pPr marL="800100" lvl="1" indent="-342900">
              <a:spcBef>
                <a:spcPts val="600"/>
              </a:spcBef>
              <a:spcAft>
                <a:spcPts val="1200"/>
              </a:spcAft>
              <a:buAutoNum type="arabicParenR"/>
            </a:pPr>
            <a:endParaRPr lang="en-GB" dirty="0" smtClean="0"/>
          </a:p>
          <a:p>
            <a:pPr marL="800100" lvl="1" indent="-342900">
              <a:spcAft>
                <a:spcPts val="1200"/>
              </a:spcAft>
              <a:buAutoNum type="arabicParenR"/>
            </a:pPr>
            <a:r>
              <a:rPr lang="en-GB" dirty="0" smtClean="0"/>
              <a:t>multiply overlapping entries of the </a:t>
            </a:r>
            <a:r>
              <a:rPr lang="en-GB" dirty="0" err="1" smtClean="0"/>
              <a:t>i</a:t>
            </a:r>
            <a:r>
              <a:rPr lang="en-GB" baseline="30000" dirty="0" err="1" smtClean="0"/>
              <a:t>th</a:t>
            </a:r>
            <a:r>
              <a:rPr lang="en-GB" baseline="30000" dirty="0" smtClean="0"/>
              <a:t> </a:t>
            </a:r>
            <a:r>
              <a:rPr lang="en-GB" dirty="0" smtClean="0"/>
              <a:t>row of the matrix and vector</a:t>
            </a:r>
          </a:p>
          <a:p>
            <a:pPr lvl="2">
              <a:spcAft>
                <a:spcPts val="1200"/>
              </a:spcAft>
            </a:pPr>
            <a:r>
              <a:rPr lang="en-GB" sz="1600" dirty="0" smtClean="0"/>
              <a:t>- e.g. for </a:t>
            </a:r>
            <a:r>
              <a:rPr lang="en-GB" sz="1600" dirty="0" err="1" smtClean="0"/>
              <a:t>i</a:t>
            </a:r>
            <a:r>
              <a:rPr lang="en-GB" sz="1600" dirty="0" smtClean="0"/>
              <a:t> = 1:</a:t>
            </a:r>
            <a:r>
              <a:rPr lang="en-GB" b="1" dirty="0" smtClean="0"/>
              <a:t> </a:t>
            </a:r>
          </a:p>
          <a:p>
            <a:pPr marL="800100" lvl="1" indent="-342900">
              <a:buAutoNum type="arabicParenR"/>
            </a:pPr>
            <a:r>
              <a:rPr lang="en-GB" dirty="0" smtClean="0"/>
              <a:t>Add them: </a:t>
            </a:r>
            <a:endParaRPr lang="en-GB" dirty="0"/>
          </a:p>
        </p:txBody>
      </p:sp>
      <p:sp>
        <p:nvSpPr>
          <p:cNvPr id="25" name="TextBox 24"/>
          <p:cNvSpPr txBox="1"/>
          <p:nvPr/>
        </p:nvSpPr>
        <p:spPr>
          <a:xfrm>
            <a:off x="233516" y="2985418"/>
            <a:ext cx="7290812" cy="369332"/>
          </a:xfrm>
          <a:prstGeom prst="rect">
            <a:avLst/>
          </a:prstGeom>
          <a:noFill/>
        </p:spPr>
        <p:txBody>
          <a:bodyPr wrap="square" rtlCol="0">
            <a:spAutoFit/>
          </a:bodyPr>
          <a:lstStyle/>
          <a:p>
            <a:r>
              <a:rPr lang="en-GB" b="1" dirty="0" smtClean="0"/>
              <a:t>Multiplication from (</a:t>
            </a:r>
            <a:r>
              <a:rPr lang="en-GB" b="1" dirty="0" err="1" smtClean="0"/>
              <a:t>nxm</a:t>
            </a:r>
            <a:r>
              <a:rPr lang="en-GB" b="1" dirty="0" smtClean="0"/>
              <a:t>)-matrix with (mx1)-vector = (nx1)-vector</a:t>
            </a:r>
            <a:endParaRPr lang="en-GB" b="1" dirty="0"/>
          </a:p>
        </p:txBody>
      </p:sp>
      <p:grpSp>
        <p:nvGrpSpPr>
          <p:cNvPr id="8" name="Group 7"/>
          <p:cNvGrpSpPr/>
          <p:nvPr/>
        </p:nvGrpSpPr>
        <p:grpSpPr>
          <a:xfrm>
            <a:off x="1331640" y="4515466"/>
            <a:ext cx="1931563" cy="1389238"/>
            <a:chOff x="6132826" y="3749980"/>
            <a:chExt cx="1931563" cy="1389238"/>
          </a:xfrm>
        </p:grpSpPr>
        <mc:AlternateContent xmlns:mc="http://schemas.openxmlformats.org/markup-compatibility/2006" xmlns:a14="http://schemas.microsoft.com/office/drawing/2010/main">
          <mc:Choice Requires="a14">
            <p:sp>
              <p:nvSpPr>
                <p:cNvPr id="75" name="TextBox 74"/>
                <p:cNvSpPr txBox="1"/>
                <p:nvPr/>
              </p:nvSpPr>
              <p:spPr>
                <a:xfrm>
                  <a:off x="7419790" y="4266808"/>
                  <a:ext cx="644599" cy="619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e>
                              </m:mr>
                              <m:mr>
                                <m:e>
                                  <m:sSub>
                                    <m:sSubPr>
                                      <m:ctrlPr>
                                        <a:rPr lang="en-GB" i="1" smtClean="0">
                                          <a:latin typeface="Cambria Math"/>
                                          <a:ea typeface="Cambria Math"/>
                                        </a:rPr>
                                      </m:ctrlPr>
                                    </m:sSubPr>
                                    <m:e>
                                      <m:r>
                                        <a:rPr lang="en-GB" i="1" smtClean="0">
                                          <a:latin typeface="Cambria Math"/>
                                          <a:ea typeface="Cambria Math"/>
                                        </a:rPr>
                                        <m:t>𝛽</m:t>
                                      </m:r>
                                    </m:e>
                                    <m:sub>
                                      <m:r>
                                        <a:rPr lang="en-GB" b="0" i="1" smtClean="0">
                                          <a:latin typeface="Cambria Math"/>
                                          <a:ea typeface="Cambria Math"/>
                                        </a:rPr>
                                        <m:t>2</m:t>
                                      </m:r>
                                    </m:sub>
                                  </m:sSub>
                                </m:e>
                              </m:mr>
                            </m:m>
                          </m:e>
                        </m:d>
                      </m:oMath>
                    </m:oMathPara>
                  </a14:m>
                  <a:endParaRPr lang="en-GB" dirty="0"/>
                </a:p>
              </p:txBody>
            </p:sp>
          </mc:Choice>
          <mc:Fallback xmlns="">
            <p:sp>
              <p:nvSpPr>
                <p:cNvPr id="75" name="TextBox 74"/>
                <p:cNvSpPr txBox="1">
                  <a:spLocks noRot="1" noChangeAspect="1" noMove="1" noResize="1" noEditPoints="1" noAdjustHandles="1" noChangeArrowheads="1" noChangeShapeType="1" noTextEdit="1"/>
                </p:cNvSpPr>
                <p:nvPr/>
              </p:nvSpPr>
              <p:spPr>
                <a:xfrm>
                  <a:off x="7419790" y="4266808"/>
                  <a:ext cx="644599" cy="619208"/>
                </a:xfrm>
                <a:prstGeom prst="rect">
                  <a:avLst/>
                </a:prstGeom>
                <a:blipFill rotWithShape="1">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6132826" y="4285395"/>
                  <a:ext cx="1355499" cy="8538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2"/>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𝑥</m:t>
                                      </m:r>
                                    </m:e>
                                    <m:sub>
                                      <m:r>
                                        <a:rPr lang="en-GB" b="0" i="1" smtClean="0">
                                          <a:latin typeface="Cambria Math"/>
                                        </a:rPr>
                                        <m:t>11</m:t>
                                      </m:r>
                                    </m:sub>
                                  </m:sSub>
                                </m:e>
                                <m:e>
                                  <m:sSub>
                                    <m:sSubPr>
                                      <m:ctrlPr>
                                        <a:rPr lang="en-GB" i="1" smtClean="0">
                                          <a:latin typeface="Cambria Math"/>
                                        </a:rPr>
                                      </m:ctrlPr>
                                    </m:sSubPr>
                                    <m:e>
                                      <m:r>
                                        <a:rPr lang="en-GB" b="0" i="1" smtClean="0">
                                          <a:latin typeface="Cambria Math"/>
                                        </a:rPr>
                                        <m:t>𝑥</m:t>
                                      </m:r>
                                    </m:e>
                                    <m:sub>
                                      <m:r>
                                        <a:rPr lang="en-GB" b="0" i="1" smtClean="0">
                                          <a:latin typeface="Cambria Math"/>
                                        </a:rPr>
                                        <m:t>12</m:t>
                                      </m:r>
                                    </m:sub>
                                  </m:sSub>
                                </m:e>
                              </m:mr>
                              <m:mr>
                                <m:e>
                                  <m:sSub>
                                    <m:sSubPr>
                                      <m:ctrlPr>
                                        <a:rPr lang="en-GB" i="1" smtClean="0">
                                          <a:latin typeface="Cambria Math"/>
                                        </a:rPr>
                                      </m:ctrlPr>
                                    </m:sSubPr>
                                    <m:e>
                                      <m:r>
                                        <a:rPr lang="en-GB" b="0" i="1" smtClean="0">
                                          <a:latin typeface="Cambria Math"/>
                                        </a:rPr>
                                        <m:t>𝑥</m:t>
                                      </m:r>
                                    </m:e>
                                    <m:sub>
                                      <m:r>
                                        <a:rPr lang="en-GB" b="0" i="1" smtClean="0">
                                          <a:latin typeface="Cambria Math"/>
                                        </a:rPr>
                                        <m:t>21</m:t>
                                      </m:r>
                                    </m:sub>
                                  </m:sSub>
                                </m:e>
                                <m:e>
                                  <m:sSub>
                                    <m:sSubPr>
                                      <m:ctrlPr>
                                        <a:rPr lang="en-GB" i="1" smtClean="0">
                                          <a:latin typeface="Cambria Math"/>
                                        </a:rPr>
                                      </m:ctrlPr>
                                    </m:sSubPr>
                                    <m:e>
                                      <m:r>
                                        <a:rPr lang="en-GB" b="0" i="1" smtClean="0">
                                          <a:latin typeface="Cambria Math"/>
                                        </a:rPr>
                                        <m:t>𝑥</m:t>
                                      </m:r>
                                    </m:e>
                                    <m:sub>
                                      <m:r>
                                        <a:rPr lang="en-GB" b="0" i="1" smtClean="0">
                                          <a:latin typeface="Cambria Math"/>
                                        </a:rPr>
                                        <m:t>22</m:t>
                                      </m:r>
                                    </m:sub>
                                  </m:sSub>
                                </m:e>
                              </m:mr>
                              <m:mr>
                                <m:e>
                                  <m:sSub>
                                    <m:sSubPr>
                                      <m:ctrlPr>
                                        <a:rPr lang="en-GB" i="1" smtClean="0">
                                          <a:latin typeface="Cambria Math"/>
                                        </a:rPr>
                                      </m:ctrlPr>
                                    </m:sSubPr>
                                    <m:e>
                                      <m:r>
                                        <a:rPr lang="en-GB" b="0" i="1" smtClean="0">
                                          <a:latin typeface="Cambria Math"/>
                                        </a:rPr>
                                        <m:t>𝑥</m:t>
                                      </m:r>
                                    </m:e>
                                    <m:sub>
                                      <m:r>
                                        <a:rPr lang="en-GB" b="0" i="1" smtClean="0">
                                          <a:latin typeface="Cambria Math"/>
                                        </a:rPr>
                                        <m:t>31</m:t>
                                      </m:r>
                                    </m:sub>
                                  </m:sSub>
                                </m:e>
                                <m:e>
                                  <m:sSub>
                                    <m:sSubPr>
                                      <m:ctrlPr>
                                        <a:rPr lang="en-GB" i="1" smtClean="0">
                                          <a:latin typeface="Cambria Math"/>
                                        </a:rPr>
                                      </m:ctrlPr>
                                    </m:sSubPr>
                                    <m:e>
                                      <m:r>
                                        <a:rPr lang="en-GB" b="0" i="1" smtClean="0">
                                          <a:latin typeface="Cambria Math"/>
                                        </a:rPr>
                                        <m:t>𝑥</m:t>
                                      </m:r>
                                    </m:e>
                                    <m:sub>
                                      <m:r>
                                        <a:rPr lang="en-GB" b="0" i="1" smtClean="0">
                                          <a:latin typeface="Cambria Math"/>
                                        </a:rPr>
                                        <m:t>32</m:t>
                                      </m:r>
                                    </m:sub>
                                  </m:sSub>
                                </m:e>
                              </m:mr>
                            </m:m>
                          </m:e>
                        </m:d>
                      </m:oMath>
                    </m:oMathPara>
                  </a14:m>
                  <a:endParaRPr lang="en-GB" dirty="0"/>
                </a:p>
              </p:txBody>
            </p:sp>
          </mc:Choice>
          <mc:Fallback xmlns="">
            <p:sp>
              <p:nvSpPr>
                <p:cNvPr id="76" name="TextBox 75"/>
                <p:cNvSpPr txBox="1">
                  <a:spLocks noRot="1" noChangeAspect="1" noMove="1" noResize="1" noEditPoints="1" noAdjustHandles="1" noChangeArrowheads="1" noChangeShapeType="1" noTextEdit="1"/>
                </p:cNvSpPr>
                <p:nvPr/>
              </p:nvSpPr>
              <p:spPr>
                <a:xfrm>
                  <a:off x="6132826" y="4285395"/>
                  <a:ext cx="1355499" cy="853823"/>
                </a:xfrm>
                <a:prstGeom prst="rect">
                  <a:avLst/>
                </a:prstGeom>
                <a:blipFill rotWithShape="1">
                  <a:blip r:embed="rId8"/>
                  <a:stretch>
                    <a:fillRect/>
                  </a:stretch>
                </a:blipFill>
              </p:spPr>
              <p:txBody>
                <a:bodyPr/>
                <a:lstStyle/>
                <a:p>
                  <a:r>
                    <a:rPr lang="en-GB">
                      <a:noFill/>
                    </a:rPr>
                    <a:t> </a:t>
                  </a:r>
                </a:p>
              </p:txBody>
            </p:sp>
          </mc:Fallback>
        </mc:AlternateContent>
        <p:sp>
          <p:nvSpPr>
            <p:cNvPr id="77" name="TextBox 76"/>
            <p:cNvSpPr txBox="1"/>
            <p:nvPr/>
          </p:nvSpPr>
          <p:spPr>
            <a:xfrm>
              <a:off x="7272301" y="4401532"/>
              <a:ext cx="360040" cy="369332"/>
            </a:xfrm>
            <a:prstGeom prst="rect">
              <a:avLst/>
            </a:prstGeom>
            <a:noFill/>
          </p:spPr>
          <p:txBody>
            <a:bodyPr wrap="square" rtlCol="0">
              <a:spAutoFit/>
            </a:bodyPr>
            <a:lstStyle/>
            <a:p>
              <a:r>
                <a:rPr lang="en-GB" dirty="0" smtClean="0"/>
                <a:t>*</a:t>
              </a:r>
              <a:endParaRPr lang="en-GB" dirty="0"/>
            </a:p>
          </p:txBody>
        </p:sp>
        <p:sp>
          <p:nvSpPr>
            <p:cNvPr id="83" name="Rectangle 82"/>
            <p:cNvSpPr/>
            <p:nvPr/>
          </p:nvSpPr>
          <p:spPr>
            <a:xfrm>
              <a:off x="7500978" y="4285395"/>
              <a:ext cx="444701" cy="600621"/>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rot="16200000">
              <a:off x="6577682" y="3508495"/>
              <a:ext cx="453133" cy="936104"/>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9" name="TextBox 18"/>
                <p:cNvSpPr txBox="1"/>
                <p:nvPr/>
              </p:nvSpPr>
              <p:spPr>
                <a:xfrm rot="16200000">
                  <a:off x="6627255" y="3802036"/>
                  <a:ext cx="353988" cy="6192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1</m:t>
                                      </m:r>
                                    </m:sub>
                                  </m:sSub>
                                </m:e>
                              </m:mr>
                              <m:mr>
                                <m:e>
                                  <m:sSub>
                                    <m:sSubPr>
                                      <m:ctrlPr>
                                        <a:rPr lang="en-GB" i="1" smtClean="0">
                                          <a:latin typeface="Cambria Math"/>
                                          <a:ea typeface="Cambria Math"/>
                                        </a:rPr>
                                      </m:ctrlPr>
                                    </m:sSubPr>
                                    <m:e>
                                      <m:r>
                                        <a:rPr lang="en-GB" i="1" smtClean="0">
                                          <a:latin typeface="Cambria Math"/>
                                          <a:ea typeface="Cambria Math"/>
                                        </a:rPr>
                                        <m:t>𝛽</m:t>
                                      </m:r>
                                    </m:e>
                                    <m:sub>
                                      <m:r>
                                        <a:rPr lang="en-GB" b="0" i="1" smtClean="0">
                                          <a:latin typeface="Cambria Math"/>
                                          <a:ea typeface="Cambria Math"/>
                                        </a:rPr>
                                        <m:t>2</m:t>
                                      </m:r>
                                    </m:sub>
                                  </m:sSub>
                                </m:e>
                              </m:mr>
                            </m:m>
                          </m:e>
                        </m:d>
                      </m:oMath>
                    </m:oMathPara>
                  </a14:m>
                  <a:endParaRPr lang="en-GB" dirty="0"/>
                </a:p>
              </p:txBody>
            </p:sp>
          </mc:Choice>
          <mc:Fallback xmlns="">
            <p:sp>
              <p:nvSpPr>
                <p:cNvPr id="19" name="TextBox 18"/>
                <p:cNvSpPr txBox="1">
                  <a:spLocks noRot="1" noChangeAspect="1" noMove="1" noResize="1" noEditPoints="1" noAdjustHandles="1" noChangeArrowheads="1" noChangeShapeType="1" noTextEdit="1"/>
                </p:cNvSpPr>
                <p:nvPr/>
              </p:nvSpPr>
              <p:spPr>
                <a:xfrm rot="16200000">
                  <a:off x="6627255" y="3802036"/>
                  <a:ext cx="353988" cy="619208"/>
                </a:xfrm>
                <a:prstGeom prst="rect">
                  <a:avLst/>
                </a:prstGeom>
                <a:blipFill rotWithShape="1">
                  <a:blip r:embed="rId9"/>
                  <a:stretch>
                    <a:fillRect t="-36207"/>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2" name="Rectangle 1"/>
              <p:cNvSpPr/>
              <p:nvPr/>
            </p:nvSpPr>
            <p:spPr>
              <a:xfrm>
                <a:off x="6685718" y="4599268"/>
                <a:ext cx="191873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a:latin typeface="Cambria Math"/>
                            </a:rPr>
                            <m:t>𝑥</m:t>
                          </m:r>
                        </m:e>
                        <m:sub>
                          <m:r>
                            <a:rPr lang="en-GB" i="1">
                              <a:latin typeface="Cambria Math"/>
                            </a:rPr>
                            <m:t>11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b="0" i="1" smtClean="0">
                          <a:latin typeface="Cambria Math"/>
                          <a:ea typeface="Cambria Math"/>
                        </a:rPr>
                        <m:t>; </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12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oMath>
                  </m:oMathPara>
                </a14:m>
                <a:endParaRPr lang="en-GB" dirty="0"/>
              </a:p>
            </p:txBody>
          </p:sp>
        </mc:Choice>
        <mc:Fallback xmlns="">
          <p:sp>
            <p:nvSpPr>
              <p:cNvPr id="2" name="Rectangle 1"/>
              <p:cNvSpPr>
                <a:spLocks noRot="1" noChangeAspect="1" noMove="1" noResize="1" noEditPoints="1" noAdjustHandles="1" noChangeArrowheads="1" noChangeShapeType="1" noTextEdit="1"/>
              </p:cNvSpPr>
              <p:nvPr/>
            </p:nvSpPr>
            <p:spPr>
              <a:xfrm>
                <a:off x="6685718" y="4599268"/>
                <a:ext cx="1918730" cy="369332"/>
              </a:xfrm>
              <a:prstGeom prst="rect">
                <a:avLst/>
              </a:prstGeom>
              <a:blipFill rotWithShape="1">
                <a:blip r:embed="rId10"/>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6440120" y="5075892"/>
                <a:ext cx="26464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a:latin typeface="Cambria Math"/>
                            </a:rPr>
                            <m:t>𝑌</m:t>
                          </m:r>
                        </m:e>
                        <m:sub>
                          <m:r>
                            <a:rPr lang="en-GB" i="1">
                              <a:latin typeface="Cambria Math"/>
                            </a:rPr>
                            <m:t>1</m:t>
                          </m:r>
                          <m:r>
                            <a:rPr lang="en-GB" b="0" i="1" smtClean="0">
                              <a:latin typeface="Cambria Math"/>
                            </a:rPr>
                            <m:t>1</m:t>
                          </m:r>
                        </m:sub>
                      </m:sSub>
                      <m:r>
                        <a:rPr lang="en-GB" i="1">
                          <a:latin typeface="Cambria Math"/>
                        </a:rPr>
                        <m:t>=</m:t>
                      </m:r>
                      <m:sSub>
                        <m:sSubPr>
                          <m:ctrlPr>
                            <a:rPr lang="en-GB" i="1">
                              <a:latin typeface="Cambria Math"/>
                            </a:rPr>
                          </m:ctrlPr>
                        </m:sSubPr>
                        <m:e>
                          <m:r>
                            <a:rPr lang="en-GB" i="1">
                              <a:latin typeface="Cambria Math"/>
                            </a:rPr>
                            <m:t>𝑥</m:t>
                          </m:r>
                        </m:e>
                        <m:sub>
                          <m:r>
                            <a:rPr lang="en-GB" i="1">
                              <a:latin typeface="Cambria Math"/>
                            </a:rPr>
                            <m:t>11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i="1">
                              <a:latin typeface="Cambria Math"/>
                              <a:ea typeface="Cambria Math"/>
                            </a:rPr>
                            <m:t>12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sub>
                      </m:sSub>
                    </m:oMath>
                  </m:oMathPara>
                </a14:m>
                <a:endParaRPr lang="en-GB" dirty="0"/>
              </a:p>
            </p:txBody>
          </p:sp>
        </mc:Choice>
        <mc:Fallback xmlns="">
          <p:sp>
            <p:nvSpPr>
              <p:cNvPr id="5" name="Rectangle 4"/>
              <p:cNvSpPr>
                <a:spLocks noRot="1" noChangeAspect="1" noMove="1" noResize="1" noEditPoints="1" noAdjustHandles="1" noChangeArrowheads="1" noChangeShapeType="1" noTextEdit="1"/>
              </p:cNvSpPr>
              <p:nvPr/>
            </p:nvSpPr>
            <p:spPr>
              <a:xfrm>
                <a:off x="6440120" y="5075892"/>
                <a:ext cx="2646494" cy="369332"/>
              </a:xfrm>
              <a:prstGeom prst="rect">
                <a:avLst/>
              </a:prstGeom>
              <a:blipFill rotWithShape="1">
                <a:blip r:embed="rId11"/>
                <a:stretch>
                  <a:fillRect b="-13333"/>
                </a:stretch>
              </a:blipFill>
            </p:spPr>
            <p:txBody>
              <a:bodyPr/>
              <a:lstStyle/>
              <a:p>
                <a:r>
                  <a:rPr lang="en-GB">
                    <a:noFill/>
                  </a:rPr>
                  <a:t> </a:t>
                </a:r>
              </a:p>
            </p:txBody>
          </p:sp>
        </mc:Fallback>
      </mc:AlternateContent>
      <p:sp>
        <p:nvSpPr>
          <p:cNvPr id="10" name="TextBox 9"/>
          <p:cNvSpPr txBox="1"/>
          <p:nvPr/>
        </p:nvSpPr>
        <p:spPr>
          <a:xfrm>
            <a:off x="5220072" y="5904704"/>
            <a:ext cx="3780420" cy="523220"/>
          </a:xfrm>
          <a:prstGeom prst="rect">
            <a:avLst/>
          </a:prstGeom>
          <a:noFill/>
          <a:ln w="19050">
            <a:solidFill>
              <a:srgbClr val="872123"/>
            </a:solidFill>
          </a:ln>
        </p:spPr>
        <p:txBody>
          <a:bodyPr wrap="square" rtlCol="0">
            <a:spAutoFit/>
          </a:bodyPr>
          <a:lstStyle/>
          <a:p>
            <a:r>
              <a:rPr lang="en-GB" sz="1400" b="1" dirty="0" smtClean="0"/>
              <a:t>Note:</a:t>
            </a:r>
            <a:r>
              <a:rPr lang="en-GB" sz="1400" dirty="0" smtClean="0"/>
              <a:t> number </a:t>
            </a:r>
            <a:r>
              <a:rPr lang="en-GB" sz="1400" dirty="0"/>
              <a:t>of rows in the vector has to be the same as the number of columns in the </a:t>
            </a:r>
            <a:r>
              <a:rPr lang="en-GB" sz="1400" dirty="0" smtClean="0"/>
              <a:t>matrix</a:t>
            </a:r>
            <a:endParaRPr lang="en-GB" sz="1400" dirty="0"/>
          </a:p>
        </p:txBody>
      </p:sp>
    </p:spTree>
    <p:extLst>
      <p:ext uri="{BB962C8B-B14F-4D97-AF65-F5344CB8AC3E}">
        <p14:creationId xmlns:p14="http://schemas.microsoft.com/office/powerpoint/2010/main" val="1938619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93849" y="1412776"/>
            <a:ext cx="8454615" cy="5139869"/>
          </a:xfrm>
          <a:prstGeom prst="rect">
            <a:avLst/>
          </a:prstGeom>
          <a:noFill/>
        </p:spPr>
        <p:txBody>
          <a:bodyPr wrap="square" numCol="1" rtlCol="0">
            <a:spAutoFit/>
          </a:bodyPr>
          <a:lstStyle/>
          <a:p>
            <a:pPr>
              <a:spcAft>
                <a:spcPts val="600"/>
              </a:spcAft>
            </a:pPr>
            <a:r>
              <a:rPr lang="en-GB" dirty="0" smtClean="0"/>
              <a:t>For the (</a:t>
            </a:r>
            <a:r>
              <a:rPr lang="en-GB" dirty="0" err="1"/>
              <a:t>i</a:t>
            </a:r>
            <a:r>
              <a:rPr lang="en-GB" dirty="0" err="1" smtClean="0"/>
              <a:t>,j</a:t>
            </a:r>
            <a:r>
              <a:rPr lang="en-GB" dirty="0" smtClean="0"/>
              <a:t>) entry of the resulting matrix:</a:t>
            </a:r>
          </a:p>
          <a:p>
            <a:pPr marL="800100" lvl="1" indent="-342900">
              <a:spcBef>
                <a:spcPts val="600"/>
              </a:spcBef>
              <a:spcAft>
                <a:spcPts val="1200"/>
              </a:spcAft>
              <a:buAutoNum type="arabicParenR"/>
            </a:pPr>
            <a:r>
              <a:rPr lang="en-GB" dirty="0" smtClean="0"/>
              <a:t>tilt the </a:t>
            </a:r>
            <a:r>
              <a:rPr lang="en-GB" dirty="0" err="1" smtClean="0"/>
              <a:t>j</a:t>
            </a:r>
            <a:r>
              <a:rPr lang="en-GB" baseline="30000" dirty="0" err="1" smtClean="0"/>
              <a:t>th</a:t>
            </a:r>
            <a:r>
              <a:rPr lang="en-GB" dirty="0" smtClean="0"/>
              <a:t> column of the second matrix</a:t>
            </a:r>
          </a:p>
          <a:p>
            <a:pPr lvl="2">
              <a:spcBef>
                <a:spcPts val="600"/>
              </a:spcBef>
              <a:spcAft>
                <a:spcPts val="1200"/>
              </a:spcAft>
            </a:pPr>
            <a:r>
              <a:rPr lang="en-GB" dirty="0" smtClean="0"/>
              <a:t>- e.g. for entry (2,1): </a:t>
            </a:r>
          </a:p>
          <a:p>
            <a:pPr lvl="2">
              <a:spcBef>
                <a:spcPts val="600"/>
              </a:spcBef>
              <a:spcAft>
                <a:spcPts val="1200"/>
              </a:spcAft>
            </a:pPr>
            <a:endParaRPr lang="en-GB" dirty="0" smtClean="0"/>
          </a:p>
          <a:p>
            <a:pPr lvl="2">
              <a:spcBef>
                <a:spcPts val="600"/>
              </a:spcBef>
              <a:spcAft>
                <a:spcPts val="1200"/>
              </a:spcAft>
            </a:pPr>
            <a:endParaRPr lang="en-GB" dirty="0"/>
          </a:p>
          <a:p>
            <a:pPr lvl="2">
              <a:spcBef>
                <a:spcPts val="600"/>
              </a:spcBef>
              <a:spcAft>
                <a:spcPts val="1200"/>
              </a:spcAft>
            </a:pPr>
            <a:endParaRPr lang="en-GB" dirty="0" smtClean="0"/>
          </a:p>
          <a:p>
            <a:pPr marL="800100" lvl="1" indent="-342900">
              <a:spcAft>
                <a:spcPts val="1200"/>
              </a:spcAft>
              <a:buAutoNum type="arabicParenR"/>
            </a:pPr>
            <a:r>
              <a:rPr lang="en-GB" dirty="0" smtClean="0"/>
              <a:t>multiply overlapping entries of the </a:t>
            </a:r>
            <a:r>
              <a:rPr lang="en-GB" dirty="0" err="1" smtClean="0"/>
              <a:t>i</a:t>
            </a:r>
            <a:r>
              <a:rPr lang="en-GB" baseline="30000" dirty="0" err="1" smtClean="0"/>
              <a:t>th</a:t>
            </a:r>
            <a:r>
              <a:rPr lang="en-GB" baseline="30000" dirty="0" smtClean="0"/>
              <a:t> </a:t>
            </a:r>
            <a:r>
              <a:rPr lang="en-GB" dirty="0" smtClean="0"/>
              <a:t>row of the first matrix and the tilted vector</a:t>
            </a:r>
          </a:p>
          <a:p>
            <a:pPr lvl="2">
              <a:spcBef>
                <a:spcPts val="600"/>
              </a:spcBef>
              <a:spcAft>
                <a:spcPts val="1200"/>
              </a:spcAft>
            </a:pPr>
            <a:r>
              <a:rPr lang="en-GB" dirty="0">
                <a:solidFill>
                  <a:prstClr val="black"/>
                </a:solidFill>
              </a:rPr>
              <a:t>- </a:t>
            </a:r>
            <a:r>
              <a:rPr lang="en-GB" dirty="0" smtClean="0">
                <a:solidFill>
                  <a:prstClr val="black"/>
                </a:solidFill>
              </a:rPr>
              <a:t>e.g. for </a:t>
            </a:r>
            <a:r>
              <a:rPr lang="en-GB" dirty="0">
                <a:solidFill>
                  <a:prstClr val="black"/>
                </a:solidFill>
              </a:rPr>
              <a:t>entry </a:t>
            </a:r>
            <a:r>
              <a:rPr lang="en-GB" dirty="0" smtClean="0">
                <a:solidFill>
                  <a:prstClr val="black"/>
                </a:solidFill>
              </a:rPr>
              <a:t>(2,1</a:t>
            </a:r>
            <a:r>
              <a:rPr lang="en-GB" dirty="0">
                <a:solidFill>
                  <a:prstClr val="black"/>
                </a:solidFill>
              </a:rPr>
              <a:t>): </a:t>
            </a:r>
          </a:p>
          <a:p>
            <a:pPr marL="800100" lvl="1" indent="-342900">
              <a:spcBef>
                <a:spcPts val="600"/>
              </a:spcBef>
              <a:buAutoNum type="arabicParenR"/>
            </a:pPr>
            <a:r>
              <a:rPr lang="en-GB" dirty="0" smtClean="0"/>
              <a:t>add them: </a:t>
            </a:r>
          </a:p>
          <a:p>
            <a:pPr lvl="1">
              <a:spcBef>
                <a:spcPts val="600"/>
              </a:spcBef>
            </a:pPr>
            <a:r>
              <a:rPr lang="en-GB" dirty="0" smtClean="0">
                <a:solidFill>
                  <a:prstClr val="black"/>
                </a:solidFill>
              </a:rPr>
              <a:t>	- e.g. for </a:t>
            </a:r>
            <a:r>
              <a:rPr lang="en-GB" dirty="0">
                <a:solidFill>
                  <a:prstClr val="black"/>
                </a:solidFill>
              </a:rPr>
              <a:t>entry </a:t>
            </a:r>
            <a:r>
              <a:rPr lang="en-GB" dirty="0" smtClean="0">
                <a:solidFill>
                  <a:prstClr val="black"/>
                </a:solidFill>
              </a:rPr>
              <a:t>(2,1</a:t>
            </a:r>
            <a:r>
              <a:rPr lang="en-GB" dirty="0">
                <a:solidFill>
                  <a:prstClr val="black"/>
                </a:solidFill>
              </a:rPr>
              <a:t>): </a:t>
            </a:r>
          </a:p>
          <a:p>
            <a:pPr marL="800100" lvl="1" indent="-342900">
              <a:spcBef>
                <a:spcPts val="600"/>
              </a:spcBef>
              <a:buAutoNum type="arabicParenR"/>
            </a:pPr>
            <a:endParaRPr lang="en-GB" dirty="0"/>
          </a:p>
        </p:txBody>
      </p:sp>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a:t>
            </a:r>
            <a:r>
              <a:rPr lang="en-GB" sz="2400" dirty="0" smtClean="0">
                <a:solidFill>
                  <a:schemeClr val="bg1"/>
                </a:solidFill>
              </a:rPr>
              <a:t>– Matrix Multiplication</a:t>
            </a:r>
            <a:endParaRPr lang="en-GB" sz="2400" dirty="0">
              <a:solidFill>
                <a:schemeClr val="bg1"/>
              </a:solidFill>
            </a:endParaRPr>
          </a:p>
        </p:txBody>
      </p:sp>
      <p:sp>
        <p:nvSpPr>
          <p:cNvPr id="25" name="TextBox 24"/>
          <p:cNvSpPr txBox="1"/>
          <p:nvPr/>
        </p:nvSpPr>
        <p:spPr>
          <a:xfrm>
            <a:off x="233516" y="908720"/>
            <a:ext cx="6930772" cy="369332"/>
          </a:xfrm>
          <a:prstGeom prst="rect">
            <a:avLst/>
          </a:prstGeom>
          <a:noFill/>
        </p:spPr>
        <p:txBody>
          <a:bodyPr wrap="square" rtlCol="0">
            <a:spAutoFit/>
          </a:bodyPr>
          <a:lstStyle/>
          <a:p>
            <a:r>
              <a:rPr lang="en-GB" b="1" dirty="0" smtClean="0"/>
              <a:t>Multiplication from (</a:t>
            </a:r>
            <a:r>
              <a:rPr lang="en-GB" b="1" dirty="0" err="1" smtClean="0"/>
              <a:t>mxn</a:t>
            </a:r>
            <a:r>
              <a:rPr lang="en-GB" b="1" dirty="0" smtClean="0"/>
              <a:t>)-matrix with (</a:t>
            </a:r>
            <a:r>
              <a:rPr lang="en-GB" b="1" dirty="0" err="1" smtClean="0"/>
              <a:t>nxk</a:t>
            </a:r>
            <a:r>
              <a:rPr lang="en-GB" b="1" dirty="0" smtClean="0"/>
              <a:t>)-matrix = (</a:t>
            </a:r>
            <a:r>
              <a:rPr lang="en-GB" b="1" dirty="0" err="1" smtClean="0"/>
              <a:t>mxk</a:t>
            </a:r>
            <a:r>
              <a:rPr lang="en-GB" b="1" dirty="0" smtClean="0"/>
              <a:t>)-matrix</a:t>
            </a:r>
            <a:endParaRPr lang="en-GB" b="1" dirty="0"/>
          </a:p>
        </p:txBody>
      </p:sp>
      <p:grpSp>
        <p:nvGrpSpPr>
          <p:cNvPr id="10" name="Group 9"/>
          <p:cNvGrpSpPr/>
          <p:nvPr/>
        </p:nvGrpSpPr>
        <p:grpSpPr>
          <a:xfrm>
            <a:off x="3563888" y="2388542"/>
            <a:ext cx="2353923" cy="1389238"/>
            <a:chOff x="4860032" y="2388542"/>
            <a:chExt cx="2353923" cy="1389238"/>
          </a:xfrm>
        </p:grpSpPr>
        <p:sp>
          <p:nvSpPr>
            <p:cNvPr id="77" name="TextBox 76"/>
            <p:cNvSpPr txBox="1"/>
            <p:nvPr/>
          </p:nvSpPr>
          <p:spPr>
            <a:xfrm>
              <a:off x="6012160" y="2987660"/>
              <a:ext cx="360040" cy="369332"/>
            </a:xfrm>
            <a:prstGeom prst="rect">
              <a:avLst/>
            </a:prstGeom>
            <a:noFill/>
          </p:spPr>
          <p:txBody>
            <a:bodyPr wrap="square" rtlCol="0">
              <a:spAutoFit/>
            </a:bodyPr>
            <a:lstStyle/>
            <a:p>
              <a:r>
                <a:rPr lang="en-GB" dirty="0" smtClean="0"/>
                <a:t>*</a:t>
              </a:r>
              <a:endParaRPr lang="en-GB" dirty="0"/>
            </a:p>
          </p:txBody>
        </p:sp>
        <p:grpSp>
          <p:nvGrpSpPr>
            <p:cNvPr id="9" name="Group 8"/>
            <p:cNvGrpSpPr/>
            <p:nvPr/>
          </p:nvGrpSpPr>
          <p:grpSpPr>
            <a:xfrm>
              <a:off x="4860032" y="2388542"/>
              <a:ext cx="2353923" cy="1389238"/>
              <a:chOff x="1181509" y="3126228"/>
              <a:chExt cx="2353923" cy="1389238"/>
            </a:xfrm>
          </p:grpSpPr>
          <mc:AlternateContent xmlns:mc="http://schemas.openxmlformats.org/markup-compatibility/2006" xmlns:a14="http://schemas.microsoft.com/office/drawing/2010/main">
            <mc:Choice Requires="a14">
              <p:sp>
                <p:nvSpPr>
                  <p:cNvPr id="75" name="TextBox 74"/>
                  <p:cNvSpPr txBox="1"/>
                  <p:nvPr/>
                </p:nvSpPr>
                <p:spPr>
                  <a:xfrm>
                    <a:off x="2468473" y="3643056"/>
                    <a:ext cx="1066959" cy="619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11</m:t>
                                        </m:r>
                                      </m:sub>
                                    </m:sSub>
                                  </m:e>
                                </m:mr>
                                <m:mr>
                                  <m:e>
                                    <m:sSub>
                                      <m:sSubPr>
                                        <m:ctrlPr>
                                          <a:rPr lang="en-GB" i="1" smtClean="0">
                                            <a:latin typeface="Cambria Math"/>
                                            <a:ea typeface="Cambria Math"/>
                                          </a:rPr>
                                        </m:ctrlPr>
                                      </m:sSubPr>
                                      <m:e>
                                        <m:r>
                                          <a:rPr lang="en-GB" i="1" smtClean="0">
                                            <a:latin typeface="Cambria Math"/>
                                            <a:ea typeface="Cambria Math"/>
                                          </a:rPr>
                                          <m:t>𝛽</m:t>
                                        </m:r>
                                      </m:e>
                                      <m:sub>
                                        <m:r>
                                          <a:rPr lang="en-GB" b="0" i="1" smtClean="0">
                                            <a:latin typeface="Cambria Math"/>
                                            <a:ea typeface="Cambria Math"/>
                                          </a:rPr>
                                          <m:t>21</m:t>
                                        </m:r>
                                      </m:sub>
                                    </m:sSub>
                                  </m:e>
                                </m:mr>
                              </m:m>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12</m:t>
                                        </m:r>
                                      </m:sub>
                                    </m:sSub>
                                  </m:e>
                                </m:m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22</m:t>
                                        </m:r>
                                      </m:sub>
                                    </m:sSub>
                                  </m:e>
                                </m:mr>
                              </m:m>
                            </m:e>
                          </m:d>
                        </m:oMath>
                      </m:oMathPara>
                    </a14:m>
                    <a:endParaRPr lang="en-GB" dirty="0"/>
                  </a:p>
                </p:txBody>
              </p:sp>
            </mc:Choice>
            <mc:Fallback xmlns="">
              <p:sp>
                <p:nvSpPr>
                  <p:cNvPr id="75" name="TextBox 74"/>
                  <p:cNvSpPr txBox="1">
                    <a:spLocks noRot="1" noChangeAspect="1" noMove="1" noResize="1" noEditPoints="1" noAdjustHandles="1" noChangeArrowheads="1" noChangeShapeType="1" noTextEdit="1"/>
                  </p:cNvSpPr>
                  <p:nvPr/>
                </p:nvSpPr>
                <p:spPr>
                  <a:xfrm>
                    <a:off x="2468473" y="3643056"/>
                    <a:ext cx="1066959" cy="619208"/>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1181509" y="3661643"/>
                    <a:ext cx="1355499" cy="8538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2"/>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𝑥</m:t>
                                        </m:r>
                                      </m:e>
                                      <m:sub>
                                        <m:r>
                                          <a:rPr lang="en-GB" b="0" i="1" smtClean="0">
                                            <a:latin typeface="Cambria Math"/>
                                          </a:rPr>
                                          <m:t>11</m:t>
                                        </m:r>
                                      </m:sub>
                                    </m:sSub>
                                  </m:e>
                                  <m:e>
                                    <m:sSub>
                                      <m:sSubPr>
                                        <m:ctrlPr>
                                          <a:rPr lang="en-GB" i="1" smtClean="0">
                                            <a:latin typeface="Cambria Math"/>
                                          </a:rPr>
                                        </m:ctrlPr>
                                      </m:sSubPr>
                                      <m:e>
                                        <m:r>
                                          <a:rPr lang="en-GB" b="0" i="1" smtClean="0">
                                            <a:latin typeface="Cambria Math"/>
                                          </a:rPr>
                                          <m:t>𝑥</m:t>
                                        </m:r>
                                      </m:e>
                                      <m:sub>
                                        <m:r>
                                          <a:rPr lang="en-GB" b="0" i="1" smtClean="0">
                                            <a:latin typeface="Cambria Math"/>
                                          </a:rPr>
                                          <m:t>12</m:t>
                                        </m:r>
                                      </m:sub>
                                    </m:sSub>
                                  </m:e>
                                </m:mr>
                                <m:mr>
                                  <m:e>
                                    <m:sSub>
                                      <m:sSubPr>
                                        <m:ctrlPr>
                                          <a:rPr lang="en-GB" i="1" smtClean="0">
                                            <a:latin typeface="Cambria Math"/>
                                          </a:rPr>
                                        </m:ctrlPr>
                                      </m:sSubPr>
                                      <m:e>
                                        <m:r>
                                          <a:rPr lang="en-GB" b="0" i="1" smtClean="0">
                                            <a:latin typeface="Cambria Math"/>
                                          </a:rPr>
                                          <m:t>𝑥</m:t>
                                        </m:r>
                                      </m:e>
                                      <m:sub>
                                        <m:r>
                                          <a:rPr lang="en-GB" b="0" i="1" smtClean="0">
                                            <a:latin typeface="Cambria Math"/>
                                          </a:rPr>
                                          <m:t>21</m:t>
                                        </m:r>
                                      </m:sub>
                                    </m:sSub>
                                  </m:e>
                                  <m:e>
                                    <m:sSub>
                                      <m:sSubPr>
                                        <m:ctrlPr>
                                          <a:rPr lang="en-GB" i="1" smtClean="0">
                                            <a:latin typeface="Cambria Math"/>
                                          </a:rPr>
                                        </m:ctrlPr>
                                      </m:sSubPr>
                                      <m:e>
                                        <m:r>
                                          <a:rPr lang="en-GB" b="0" i="1" smtClean="0">
                                            <a:latin typeface="Cambria Math"/>
                                          </a:rPr>
                                          <m:t>𝑥</m:t>
                                        </m:r>
                                      </m:e>
                                      <m:sub>
                                        <m:r>
                                          <a:rPr lang="en-GB" b="0" i="1" smtClean="0">
                                            <a:latin typeface="Cambria Math"/>
                                          </a:rPr>
                                          <m:t>22</m:t>
                                        </m:r>
                                      </m:sub>
                                    </m:sSub>
                                  </m:e>
                                </m:mr>
                                <m:mr>
                                  <m:e>
                                    <m:sSub>
                                      <m:sSubPr>
                                        <m:ctrlPr>
                                          <a:rPr lang="en-GB" i="1" smtClean="0">
                                            <a:latin typeface="Cambria Math"/>
                                          </a:rPr>
                                        </m:ctrlPr>
                                      </m:sSubPr>
                                      <m:e>
                                        <m:r>
                                          <a:rPr lang="en-GB" b="0" i="1" smtClean="0">
                                            <a:latin typeface="Cambria Math"/>
                                          </a:rPr>
                                          <m:t>𝑥</m:t>
                                        </m:r>
                                      </m:e>
                                      <m:sub>
                                        <m:r>
                                          <a:rPr lang="en-GB" b="0" i="1" smtClean="0">
                                            <a:latin typeface="Cambria Math"/>
                                          </a:rPr>
                                          <m:t>31</m:t>
                                        </m:r>
                                      </m:sub>
                                    </m:sSub>
                                  </m:e>
                                  <m:e>
                                    <m:sSub>
                                      <m:sSubPr>
                                        <m:ctrlPr>
                                          <a:rPr lang="en-GB" i="1" smtClean="0">
                                            <a:latin typeface="Cambria Math"/>
                                          </a:rPr>
                                        </m:ctrlPr>
                                      </m:sSubPr>
                                      <m:e>
                                        <m:r>
                                          <a:rPr lang="en-GB" b="0" i="1" smtClean="0">
                                            <a:latin typeface="Cambria Math"/>
                                          </a:rPr>
                                          <m:t>𝑥</m:t>
                                        </m:r>
                                      </m:e>
                                      <m:sub>
                                        <m:r>
                                          <a:rPr lang="en-GB" b="0" i="1" smtClean="0">
                                            <a:latin typeface="Cambria Math"/>
                                          </a:rPr>
                                          <m:t>32</m:t>
                                        </m:r>
                                      </m:sub>
                                    </m:sSub>
                                  </m:e>
                                </m:mr>
                              </m:m>
                            </m:e>
                          </m:d>
                        </m:oMath>
                      </m:oMathPara>
                    </a14:m>
                    <a:endParaRPr lang="en-GB" dirty="0"/>
                  </a:p>
                </p:txBody>
              </p:sp>
            </mc:Choice>
            <mc:Fallback xmlns="">
              <p:sp>
                <p:nvSpPr>
                  <p:cNvPr id="76" name="TextBox 75"/>
                  <p:cNvSpPr txBox="1">
                    <a:spLocks noRot="1" noChangeAspect="1" noMove="1" noResize="1" noEditPoints="1" noAdjustHandles="1" noChangeArrowheads="1" noChangeShapeType="1" noTextEdit="1"/>
                  </p:cNvSpPr>
                  <p:nvPr/>
                </p:nvSpPr>
                <p:spPr>
                  <a:xfrm>
                    <a:off x="1181509" y="3661643"/>
                    <a:ext cx="1355499" cy="853823"/>
                  </a:xfrm>
                  <a:prstGeom prst="rect">
                    <a:avLst/>
                  </a:prstGeom>
                  <a:blipFill rotWithShape="1">
                    <a:blip r:embed="rId4"/>
                    <a:stretch>
                      <a:fillRect/>
                    </a:stretch>
                  </a:blipFill>
                </p:spPr>
                <p:txBody>
                  <a:bodyPr/>
                  <a:lstStyle/>
                  <a:p>
                    <a:r>
                      <a:rPr lang="en-GB">
                        <a:noFill/>
                      </a:rPr>
                      <a:t> </a:t>
                    </a:r>
                  </a:p>
                </p:txBody>
              </p:sp>
            </mc:Fallback>
          </mc:AlternateContent>
          <p:sp>
            <p:nvSpPr>
              <p:cNvPr id="83" name="Rectangle 82"/>
              <p:cNvSpPr/>
              <p:nvPr/>
            </p:nvSpPr>
            <p:spPr>
              <a:xfrm>
                <a:off x="2568874" y="3668442"/>
                <a:ext cx="444701" cy="600621"/>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rot="16200000">
                <a:off x="1626365" y="2884743"/>
                <a:ext cx="453133" cy="936104"/>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9" name="TextBox 18"/>
                  <p:cNvSpPr txBox="1"/>
                  <p:nvPr/>
                </p:nvSpPr>
                <p:spPr>
                  <a:xfrm rot="16200000">
                    <a:off x="1675938" y="3178284"/>
                    <a:ext cx="353988" cy="6192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11</m:t>
                                        </m:r>
                                      </m:sub>
                                    </m:sSub>
                                  </m:e>
                                </m:mr>
                                <m:mr>
                                  <m:e>
                                    <m:sSub>
                                      <m:sSubPr>
                                        <m:ctrlPr>
                                          <a:rPr lang="en-GB" i="1" smtClean="0">
                                            <a:latin typeface="Cambria Math"/>
                                            <a:ea typeface="Cambria Math"/>
                                          </a:rPr>
                                        </m:ctrlPr>
                                      </m:sSubPr>
                                      <m:e>
                                        <m:r>
                                          <a:rPr lang="en-GB" i="1" smtClean="0">
                                            <a:latin typeface="Cambria Math"/>
                                            <a:ea typeface="Cambria Math"/>
                                          </a:rPr>
                                          <m:t>𝛽</m:t>
                                        </m:r>
                                      </m:e>
                                      <m:sub>
                                        <m:r>
                                          <a:rPr lang="en-GB" b="0" i="1" smtClean="0">
                                            <a:latin typeface="Cambria Math"/>
                                            <a:ea typeface="Cambria Math"/>
                                          </a:rPr>
                                          <m:t>21</m:t>
                                        </m:r>
                                      </m:sub>
                                    </m:sSub>
                                  </m:e>
                                </m:mr>
                              </m:m>
                            </m:e>
                          </m:d>
                        </m:oMath>
                      </m:oMathPara>
                    </a14:m>
                    <a:endParaRPr lang="en-GB" dirty="0"/>
                  </a:p>
                </p:txBody>
              </p:sp>
            </mc:Choice>
            <mc:Fallback xmlns="">
              <p:sp>
                <p:nvSpPr>
                  <p:cNvPr id="19" name="TextBox 18"/>
                  <p:cNvSpPr txBox="1">
                    <a:spLocks noRot="1" noChangeAspect="1" noMove="1" noResize="1" noEditPoints="1" noAdjustHandles="1" noChangeArrowheads="1" noChangeShapeType="1" noTextEdit="1"/>
                  </p:cNvSpPr>
                  <p:nvPr/>
                </p:nvSpPr>
                <p:spPr>
                  <a:xfrm rot="16200000">
                    <a:off x="1675938" y="3178284"/>
                    <a:ext cx="353988" cy="619208"/>
                  </a:xfrm>
                  <a:prstGeom prst="rect">
                    <a:avLst/>
                  </a:prstGeom>
                  <a:blipFill rotWithShape="1">
                    <a:blip r:embed="rId5"/>
                    <a:stretch>
                      <a:fillRect t="-62069"/>
                    </a:stretch>
                  </a:blipFill>
                </p:spPr>
                <p:txBody>
                  <a:bodyPr/>
                  <a:lstStyle/>
                  <a:p>
                    <a:r>
                      <a:rPr lang="en-GB">
                        <a:noFill/>
                      </a:rPr>
                      <a:t> </a:t>
                    </a:r>
                  </a:p>
                </p:txBody>
              </p:sp>
            </mc:Fallback>
          </mc:AlternateContent>
        </p:grpSp>
      </p:grpSp>
      <mc:AlternateContent xmlns:mc="http://schemas.openxmlformats.org/markup-compatibility/2006" xmlns:a14="http://schemas.microsoft.com/office/drawing/2010/main">
        <mc:Choice Requires="a14">
          <p:sp>
            <p:nvSpPr>
              <p:cNvPr id="2" name="Rectangle 1"/>
              <p:cNvSpPr/>
              <p:nvPr/>
            </p:nvSpPr>
            <p:spPr>
              <a:xfrm>
                <a:off x="3445358" y="4725144"/>
                <a:ext cx="21249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a:latin typeface="Cambria Math"/>
                            </a:rPr>
                            <m:t>𝑥</m:t>
                          </m:r>
                        </m:e>
                        <m:sub>
                          <m:r>
                            <a:rPr lang="en-GB" b="0" i="1" smtClean="0">
                              <a:latin typeface="Cambria Math"/>
                            </a:rPr>
                            <m:t>2</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b="0" i="1" smtClean="0">
                              <a:latin typeface="Cambria Math"/>
                              <a:ea typeface="Cambria Math"/>
                            </a:rPr>
                            <m:t>1</m:t>
                          </m:r>
                          <m:r>
                            <a:rPr lang="en-GB" i="1">
                              <a:latin typeface="Cambria Math"/>
                              <a:ea typeface="Cambria Math"/>
                            </a:rPr>
                            <m:t>1</m:t>
                          </m:r>
                        </m:sub>
                      </m:sSub>
                      <m:r>
                        <a:rPr lang="en-GB" b="0" i="1" smtClean="0">
                          <a:latin typeface="Cambria Math"/>
                          <a:ea typeface="Cambria Math"/>
                        </a:rPr>
                        <m:t>; </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2</m:t>
                          </m:r>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r>
                            <a:rPr lang="en-GB" b="0" i="1" smtClean="0">
                              <a:latin typeface="Cambria Math"/>
                              <a:ea typeface="Cambria Math"/>
                            </a:rPr>
                            <m:t>1</m:t>
                          </m:r>
                        </m:sub>
                      </m:sSub>
                    </m:oMath>
                  </m:oMathPara>
                </a14:m>
                <a:endParaRPr lang="en-GB" dirty="0"/>
              </a:p>
            </p:txBody>
          </p:sp>
        </mc:Choice>
        <mc:Fallback xmlns="">
          <p:sp>
            <p:nvSpPr>
              <p:cNvPr id="2" name="Rectangle 1"/>
              <p:cNvSpPr>
                <a:spLocks noRot="1" noChangeAspect="1" noMove="1" noResize="1" noEditPoints="1" noAdjustHandles="1" noChangeArrowheads="1" noChangeShapeType="1" noTextEdit="1"/>
              </p:cNvSpPr>
              <p:nvPr/>
            </p:nvSpPr>
            <p:spPr>
              <a:xfrm>
                <a:off x="3445358" y="4725144"/>
                <a:ext cx="2124941" cy="369332"/>
              </a:xfrm>
              <a:prstGeom prst="rect">
                <a:avLst/>
              </a:prstGeom>
              <a:blipFill rotWithShape="1">
                <a:blip r:embed="rId6"/>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391441" y="5589240"/>
                <a:ext cx="28580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a:rPr>
                          </m:ctrlPr>
                        </m:sSubPr>
                        <m:e>
                          <m:r>
                            <a:rPr lang="en-GB" i="1">
                              <a:latin typeface="Cambria Math"/>
                            </a:rPr>
                            <m:t>𝑌</m:t>
                          </m:r>
                        </m:e>
                        <m:sub>
                          <m:r>
                            <a:rPr lang="en-GB" b="0" i="1" smtClean="0">
                              <a:latin typeface="Cambria Math"/>
                            </a:rPr>
                            <m:t>21</m:t>
                          </m:r>
                        </m:sub>
                      </m:sSub>
                      <m:r>
                        <a:rPr lang="en-GB" i="1">
                          <a:latin typeface="Cambria Math"/>
                        </a:rPr>
                        <m:t>=</m:t>
                      </m:r>
                      <m:sSub>
                        <m:sSubPr>
                          <m:ctrlPr>
                            <a:rPr lang="en-GB" i="1">
                              <a:latin typeface="Cambria Math"/>
                            </a:rPr>
                          </m:ctrlPr>
                        </m:sSubPr>
                        <m:e>
                          <m:r>
                            <a:rPr lang="en-GB" i="1">
                              <a:latin typeface="Cambria Math"/>
                            </a:rPr>
                            <m:t>𝑥</m:t>
                          </m:r>
                        </m:e>
                        <m:sub>
                          <m:r>
                            <a:rPr lang="en-GB" b="0" i="1" smtClean="0">
                              <a:latin typeface="Cambria Math"/>
                            </a:rPr>
                            <m:t>2</m:t>
                          </m:r>
                          <m:r>
                            <a:rPr lang="en-GB" i="1">
                              <a:latin typeface="Cambria Math"/>
                            </a:rPr>
                            <m:t>1</m:t>
                          </m:r>
                        </m:sub>
                      </m:sSub>
                      <m:r>
                        <a:rPr lang="en-GB" i="1">
                          <a:latin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1</m:t>
                          </m:r>
                          <m:r>
                            <a:rPr lang="en-GB" b="0" i="1" smtClean="0">
                              <a:latin typeface="Cambria Math"/>
                              <a:ea typeface="Cambria Math"/>
                            </a:rPr>
                            <m:t>1</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𝑥</m:t>
                          </m:r>
                        </m:e>
                        <m:sub>
                          <m:r>
                            <a:rPr lang="en-GB" b="0" i="1" smtClean="0">
                              <a:latin typeface="Cambria Math"/>
                              <a:ea typeface="Cambria Math"/>
                            </a:rPr>
                            <m:t>2</m:t>
                          </m:r>
                          <m:r>
                            <a:rPr lang="en-GB" i="1">
                              <a:latin typeface="Cambria Math"/>
                              <a:ea typeface="Cambria Math"/>
                            </a:rPr>
                            <m:t>2</m:t>
                          </m:r>
                        </m:sub>
                      </m:sSub>
                      <m:r>
                        <a:rPr lang="en-GB" i="1">
                          <a:latin typeface="Cambria Math"/>
                          <a:ea typeface="Cambria Math"/>
                        </a:rPr>
                        <m:t>∗</m:t>
                      </m:r>
                      <m:sSub>
                        <m:sSubPr>
                          <m:ctrlPr>
                            <a:rPr lang="en-GB" i="1">
                              <a:latin typeface="Cambria Math"/>
                              <a:ea typeface="Cambria Math"/>
                            </a:rPr>
                          </m:ctrlPr>
                        </m:sSubPr>
                        <m:e>
                          <m:r>
                            <a:rPr lang="en-GB" i="1">
                              <a:latin typeface="Cambria Math"/>
                              <a:ea typeface="Cambria Math"/>
                            </a:rPr>
                            <m:t>𝛽</m:t>
                          </m:r>
                        </m:e>
                        <m:sub>
                          <m:r>
                            <a:rPr lang="en-GB" i="1">
                              <a:latin typeface="Cambria Math"/>
                              <a:ea typeface="Cambria Math"/>
                            </a:rPr>
                            <m:t>2</m:t>
                          </m:r>
                          <m:r>
                            <a:rPr lang="en-GB" b="0" i="1" smtClean="0">
                              <a:latin typeface="Cambria Math"/>
                              <a:ea typeface="Cambria Math"/>
                            </a:rPr>
                            <m:t>1</m:t>
                          </m:r>
                        </m:sub>
                      </m:sSub>
                    </m:oMath>
                  </m:oMathPara>
                </a14:m>
                <a:endParaRPr lang="en-GB" dirty="0"/>
              </a:p>
            </p:txBody>
          </p:sp>
        </mc:Choice>
        <mc:Fallback xmlns="">
          <p:sp>
            <p:nvSpPr>
              <p:cNvPr id="5" name="Rectangle 4"/>
              <p:cNvSpPr>
                <a:spLocks noRot="1" noChangeAspect="1" noMove="1" noResize="1" noEditPoints="1" noAdjustHandles="1" noChangeArrowheads="1" noChangeShapeType="1" noTextEdit="1"/>
              </p:cNvSpPr>
              <p:nvPr/>
            </p:nvSpPr>
            <p:spPr>
              <a:xfrm>
                <a:off x="3391441" y="5589240"/>
                <a:ext cx="2858026" cy="369332"/>
              </a:xfrm>
              <a:prstGeom prst="rect">
                <a:avLst/>
              </a:prstGeom>
              <a:blipFill rotWithShape="1">
                <a:blip r:embed="rId7"/>
                <a:stretch>
                  <a:fillRect b="-13333"/>
                </a:stretch>
              </a:blipFill>
            </p:spPr>
            <p:txBody>
              <a:bodyPr/>
              <a:lstStyle/>
              <a:p>
                <a:r>
                  <a:rPr lang="en-GB">
                    <a:noFill/>
                  </a:rPr>
                  <a:t> </a:t>
                </a:r>
              </a:p>
            </p:txBody>
          </p:sp>
        </mc:Fallback>
      </mc:AlternateContent>
      <p:sp>
        <p:nvSpPr>
          <p:cNvPr id="26" name="TextBox 25"/>
          <p:cNvSpPr txBox="1"/>
          <p:nvPr/>
        </p:nvSpPr>
        <p:spPr>
          <a:xfrm>
            <a:off x="6336196" y="5643245"/>
            <a:ext cx="2628292" cy="954107"/>
          </a:xfrm>
          <a:prstGeom prst="rect">
            <a:avLst/>
          </a:prstGeom>
          <a:noFill/>
          <a:ln w="19050">
            <a:solidFill>
              <a:srgbClr val="872123"/>
            </a:solidFill>
          </a:ln>
        </p:spPr>
        <p:txBody>
          <a:bodyPr wrap="square" rtlCol="0">
            <a:spAutoFit/>
          </a:bodyPr>
          <a:lstStyle/>
          <a:p>
            <a:pPr algn="just"/>
            <a:r>
              <a:rPr lang="en-GB" sz="1400" b="1" dirty="0" smtClean="0"/>
              <a:t>Note:</a:t>
            </a:r>
            <a:r>
              <a:rPr lang="en-GB" sz="1400" dirty="0" smtClean="0"/>
              <a:t> number </a:t>
            </a:r>
            <a:r>
              <a:rPr lang="en-GB" sz="1400" dirty="0"/>
              <a:t>of rows in the </a:t>
            </a:r>
            <a:r>
              <a:rPr lang="en-GB" sz="1400" dirty="0" smtClean="0"/>
              <a:t>second matrix has </a:t>
            </a:r>
            <a:r>
              <a:rPr lang="en-GB" sz="1400" dirty="0"/>
              <a:t>to be the same as the number of columns in the </a:t>
            </a:r>
            <a:r>
              <a:rPr lang="en-GB" sz="1400" dirty="0" smtClean="0"/>
              <a:t>matrix</a:t>
            </a:r>
            <a:endParaRPr lang="en-GB" sz="1400" dirty="0"/>
          </a:p>
        </p:txBody>
      </p:sp>
    </p:spTree>
    <p:extLst>
      <p:ext uri="{BB962C8B-B14F-4D97-AF65-F5344CB8AC3E}">
        <p14:creationId xmlns:p14="http://schemas.microsoft.com/office/powerpoint/2010/main" val="3293974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35496" y="1268760"/>
            <a:ext cx="8454615" cy="2908489"/>
          </a:xfrm>
          <a:prstGeom prst="rect">
            <a:avLst/>
          </a:prstGeom>
          <a:noFill/>
        </p:spPr>
        <p:txBody>
          <a:bodyPr wrap="square" numCol="1" rtlCol="0">
            <a:spAutoFit/>
          </a:bodyPr>
          <a:lstStyle/>
          <a:p>
            <a:pPr marL="800100" lvl="1" indent="-342900">
              <a:spcBef>
                <a:spcPts val="600"/>
              </a:spcBef>
              <a:spcAft>
                <a:spcPts val="1200"/>
              </a:spcAft>
              <a:buAutoNum type="arabicParenR"/>
            </a:pPr>
            <a:r>
              <a:rPr lang="en-GB" dirty="0" smtClean="0"/>
              <a:t> </a:t>
            </a:r>
            <a:r>
              <a:rPr lang="en-GB" b="1" dirty="0" smtClean="0"/>
              <a:t>Not</a:t>
            </a:r>
            <a:r>
              <a:rPr lang="en-GB" dirty="0" smtClean="0"/>
              <a:t> commutative (</a:t>
            </a:r>
            <a:r>
              <a:rPr lang="en-GB" b="1" dirty="0" smtClean="0"/>
              <a:t>!</a:t>
            </a:r>
            <a:r>
              <a:rPr lang="en-GB" dirty="0" smtClean="0"/>
              <a:t>):</a:t>
            </a:r>
          </a:p>
          <a:p>
            <a:pPr marL="800100" lvl="1" indent="-342900">
              <a:spcBef>
                <a:spcPts val="600"/>
              </a:spcBef>
              <a:spcAft>
                <a:spcPts val="1200"/>
              </a:spcAft>
              <a:buAutoNum type="arabicParenR"/>
            </a:pPr>
            <a:endParaRPr lang="en-GB" dirty="0"/>
          </a:p>
          <a:p>
            <a:pPr marL="800100" lvl="1" indent="-342900">
              <a:spcBef>
                <a:spcPts val="600"/>
              </a:spcBef>
              <a:spcAft>
                <a:spcPts val="1200"/>
              </a:spcAft>
              <a:buAutoNum type="arabicParenR"/>
            </a:pPr>
            <a:endParaRPr lang="en-GB" dirty="0" smtClean="0"/>
          </a:p>
          <a:p>
            <a:pPr marL="800100" lvl="1" indent="-342900">
              <a:spcBef>
                <a:spcPts val="600"/>
              </a:spcBef>
              <a:spcAft>
                <a:spcPts val="1200"/>
              </a:spcAft>
              <a:buAutoNum type="arabicParenR"/>
            </a:pPr>
            <a:endParaRPr lang="en-GB" dirty="0"/>
          </a:p>
          <a:p>
            <a:pPr lvl="1">
              <a:spcBef>
                <a:spcPts val="600"/>
              </a:spcBef>
              <a:spcAft>
                <a:spcPts val="1200"/>
              </a:spcAft>
            </a:pPr>
            <a:endParaRPr lang="en-GB" dirty="0" smtClean="0"/>
          </a:p>
          <a:p>
            <a:pPr lvl="2">
              <a:spcBef>
                <a:spcPts val="600"/>
              </a:spcBef>
              <a:spcAft>
                <a:spcPts val="1200"/>
              </a:spcAft>
            </a:pPr>
            <a:endParaRPr lang="en-GB" dirty="0" smtClean="0"/>
          </a:p>
        </p:txBody>
      </p:sp>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a:t>
            </a:r>
            <a:r>
              <a:rPr lang="en-GB" sz="2400" dirty="0" smtClean="0">
                <a:solidFill>
                  <a:schemeClr val="bg1"/>
                </a:solidFill>
              </a:rPr>
              <a:t>– Matrix Multiplication</a:t>
            </a:r>
            <a:endParaRPr lang="en-GB" sz="2400" dirty="0">
              <a:solidFill>
                <a:schemeClr val="bg1"/>
              </a:solidFill>
            </a:endParaRPr>
          </a:p>
        </p:txBody>
      </p:sp>
      <p:sp>
        <p:nvSpPr>
          <p:cNvPr id="25" name="TextBox 24"/>
          <p:cNvSpPr txBox="1"/>
          <p:nvPr/>
        </p:nvSpPr>
        <p:spPr>
          <a:xfrm>
            <a:off x="179512" y="764704"/>
            <a:ext cx="6930772" cy="369332"/>
          </a:xfrm>
          <a:prstGeom prst="rect">
            <a:avLst/>
          </a:prstGeom>
          <a:noFill/>
        </p:spPr>
        <p:txBody>
          <a:bodyPr wrap="square" rtlCol="0">
            <a:spAutoFit/>
          </a:bodyPr>
          <a:lstStyle/>
          <a:p>
            <a:r>
              <a:rPr lang="en-GB" b="1" dirty="0" smtClean="0"/>
              <a:t>Properties of Matrix Multiplication</a:t>
            </a:r>
            <a:endParaRPr lang="en-GB" b="1" dirty="0"/>
          </a:p>
        </p:txBody>
      </p:sp>
      <p:grpSp>
        <p:nvGrpSpPr>
          <p:cNvPr id="6" name="Group 5"/>
          <p:cNvGrpSpPr/>
          <p:nvPr/>
        </p:nvGrpSpPr>
        <p:grpSpPr>
          <a:xfrm>
            <a:off x="1547664" y="2213709"/>
            <a:ext cx="5603971" cy="855251"/>
            <a:chOff x="1547664" y="2049367"/>
            <a:chExt cx="5603971" cy="855251"/>
          </a:xfrm>
        </p:grpSpPr>
        <mc:AlternateContent xmlns:mc="http://schemas.openxmlformats.org/markup-compatibility/2006" xmlns:a14="http://schemas.microsoft.com/office/drawing/2010/main">
          <mc:Choice Requires="a14">
            <p:sp>
              <p:nvSpPr>
                <p:cNvPr id="75" name="TextBox 74"/>
                <p:cNvSpPr txBox="1"/>
                <p:nvPr/>
              </p:nvSpPr>
              <p:spPr>
                <a:xfrm>
                  <a:off x="2835045" y="2050795"/>
                  <a:ext cx="1448923" cy="6362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11</m:t>
                                      </m:r>
                                    </m:sub>
                                  </m:sSub>
                                </m:e>
                              </m:mr>
                              <m:mr>
                                <m:e>
                                  <m:sSub>
                                    <m:sSubPr>
                                      <m:ctrlPr>
                                        <a:rPr lang="en-GB" i="1" smtClean="0">
                                          <a:latin typeface="Cambria Math"/>
                                          <a:ea typeface="Cambria Math"/>
                                        </a:rPr>
                                      </m:ctrlPr>
                                    </m:sSubPr>
                                    <m:e>
                                      <m:r>
                                        <a:rPr lang="en-GB" i="1" smtClean="0">
                                          <a:latin typeface="Cambria Math"/>
                                          <a:ea typeface="Cambria Math"/>
                                        </a:rPr>
                                        <m:t>𝛽</m:t>
                                      </m:r>
                                    </m:e>
                                    <m:sub>
                                      <m:r>
                                        <a:rPr lang="en-GB" b="0" i="1" smtClean="0">
                                          <a:latin typeface="Cambria Math"/>
                                          <a:ea typeface="Cambria Math"/>
                                        </a:rPr>
                                        <m:t>21</m:t>
                                      </m:r>
                                    </m:sub>
                                  </m:sSub>
                                </m:e>
                              </m:mr>
                            </m:m>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12</m:t>
                                      </m:r>
                                    </m:sub>
                                  </m:sSub>
                                </m:e>
                              </m:m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22</m:t>
                                      </m:r>
                                    </m:sub>
                                  </m:sSub>
                                </m:e>
                              </m:mr>
                            </m:m>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13</m:t>
                                      </m:r>
                                    </m:sub>
                                  </m:sSub>
                                </m:e>
                              </m:m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23</m:t>
                                      </m:r>
                                    </m:sub>
                                  </m:sSub>
                                </m:e>
                              </m:mr>
                            </m:m>
                          </m:e>
                        </m:d>
                      </m:oMath>
                    </m:oMathPara>
                  </a14:m>
                  <a:endParaRPr lang="en-GB" dirty="0"/>
                </a:p>
              </p:txBody>
            </p:sp>
          </mc:Choice>
          <mc:Fallback xmlns="">
            <p:sp>
              <p:nvSpPr>
                <p:cNvPr id="75" name="TextBox 74"/>
                <p:cNvSpPr txBox="1">
                  <a:spLocks noRot="1" noChangeAspect="1" noMove="1" noResize="1" noEditPoints="1" noAdjustHandles="1" noChangeArrowheads="1" noChangeShapeType="1" noTextEdit="1"/>
                </p:cNvSpPr>
                <p:nvPr/>
              </p:nvSpPr>
              <p:spPr>
                <a:xfrm>
                  <a:off x="2835045" y="2050795"/>
                  <a:ext cx="1448923" cy="636200"/>
                </a:xfrm>
                <a:prstGeom prst="rect">
                  <a:avLst/>
                </a:prstGeom>
                <a:blipFill rotWithShape="1">
                  <a:blip r:embed="rId4"/>
                  <a:stretch>
                    <a:fillRect/>
                  </a:stretch>
                </a:blipFill>
              </p:spPr>
              <p:txBody>
                <a:bodyPr/>
                <a:lstStyle/>
                <a:p>
                  <a:r>
                    <a:rPr lang="en-GB">
                      <a:noFill/>
                    </a:rPr>
                    <a:t> </a:t>
                  </a:r>
                </a:p>
              </p:txBody>
            </p:sp>
          </mc:Fallback>
        </mc:AlternateContent>
        <p:sp>
          <p:nvSpPr>
            <p:cNvPr id="77" name="TextBox 76"/>
            <p:cNvSpPr txBox="1"/>
            <p:nvPr/>
          </p:nvSpPr>
          <p:spPr>
            <a:xfrm>
              <a:off x="2723143" y="2123564"/>
              <a:ext cx="360040" cy="369332"/>
            </a:xfrm>
            <a:prstGeom prst="rect">
              <a:avLst/>
            </a:prstGeom>
            <a:noFill/>
          </p:spPr>
          <p:txBody>
            <a:bodyPr wrap="square" rtlCol="0">
              <a:spAutoFit/>
            </a:bodyPr>
            <a:lstStyle/>
            <a:p>
              <a:r>
                <a:rPr lang="en-GB" dirty="0" smtClean="0"/>
                <a:t>*</a:t>
              </a:r>
              <a:endParaRPr lang="en-GB" dirty="0"/>
            </a:p>
          </p:txBody>
        </p:sp>
        <mc:AlternateContent xmlns:mc="http://schemas.openxmlformats.org/markup-compatibility/2006" xmlns:a14="http://schemas.microsoft.com/office/drawing/2010/main">
          <mc:Choice Requires="a14">
            <p:sp>
              <p:nvSpPr>
                <p:cNvPr id="76" name="TextBox 75"/>
                <p:cNvSpPr txBox="1"/>
                <p:nvPr/>
              </p:nvSpPr>
              <p:spPr>
                <a:xfrm>
                  <a:off x="1547664" y="2050795"/>
                  <a:ext cx="1355499" cy="8538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2"/>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𝑥</m:t>
                                      </m:r>
                                    </m:e>
                                    <m:sub>
                                      <m:r>
                                        <a:rPr lang="en-GB" b="0" i="1" smtClean="0">
                                          <a:latin typeface="Cambria Math"/>
                                        </a:rPr>
                                        <m:t>11</m:t>
                                      </m:r>
                                    </m:sub>
                                  </m:sSub>
                                </m:e>
                                <m:e>
                                  <m:sSub>
                                    <m:sSubPr>
                                      <m:ctrlPr>
                                        <a:rPr lang="en-GB" i="1" smtClean="0">
                                          <a:latin typeface="Cambria Math"/>
                                        </a:rPr>
                                      </m:ctrlPr>
                                    </m:sSubPr>
                                    <m:e>
                                      <m:r>
                                        <a:rPr lang="en-GB" b="0" i="1" smtClean="0">
                                          <a:latin typeface="Cambria Math"/>
                                        </a:rPr>
                                        <m:t>𝑥</m:t>
                                      </m:r>
                                    </m:e>
                                    <m:sub>
                                      <m:r>
                                        <a:rPr lang="en-GB" b="0" i="1" smtClean="0">
                                          <a:latin typeface="Cambria Math"/>
                                        </a:rPr>
                                        <m:t>12</m:t>
                                      </m:r>
                                    </m:sub>
                                  </m:sSub>
                                </m:e>
                              </m:mr>
                              <m:mr>
                                <m:e>
                                  <m:sSub>
                                    <m:sSubPr>
                                      <m:ctrlPr>
                                        <a:rPr lang="en-GB" i="1" smtClean="0">
                                          <a:latin typeface="Cambria Math"/>
                                        </a:rPr>
                                      </m:ctrlPr>
                                    </m:sSubPr>
                                    <m:e>
                                      <m:r>
                                        <a:rPr lang="en-GB" b="0" i="1" smtClean="0">
                                          <a:latin typeface="Cambria Math"/>
                                        </a:rPr>
                                        <m:t>𝑥</m:t>
                                      </m:r>
                                    </m:e>
                                    <m:sub>
                                      <m:r>
                                        <a:rPr lang="en-GB" b="0" i="1" smtClean="0">
                                          <a:latin typeface="Cambria Math"/>
                                        </a:rPr>
                                        <m:t>21</m:t>
                                      </m:r>
                                    </m:sub>
                                  </m:sSub>
                                </m:e>
                                <m:e>
                                  <m:sSub>
                                    <m:sSubPr>
                                      <m:ctrlPr>
                                        <a:rPr lang="en-GB" i="1" smtClean="0">
                                          <a:latin typeface="Cambria Math"/>
                                        </a:rPr>
                                      </m:ctrlPr>
                                    </m:sSubPr>
                                    <m:e>
                                      <m:r>
                                        <a:rPr lang="en-GB" b="0" i="1" smtClean="0">
                                          <a:latin typeface="Cambria Math"/>
                                        </a:rPr>
                                        <m:t>𝑥</m:t>
                                      </m:r>
                                    </m:e>
                                    <m:sub>
                                      <m:r>
                                        <a:rPr lang="en-GB" b="0" i="1" smtClean="0">
                                          <a:latin typeface="Cambria Math"/>
                                        </a:rPr>
                                        <m:t>22</m:t>
                                      </m:r>
                                    </m:sub>
                                  </m:sSub>
                                </m:e>
                              </m:mr>
                              <m:mr>
                                <m:e>
                                  <m:sSub>
                                    <m:sSubPr>
                                      <m:ctrlPr>
                                        <a:rPr lang="en-GB" i="1" smtClean="0">
                                          <a:latin typeface="Cambria Math"/>
                                        </a:rPr>
                                      </m:ctrlPr>
                                    </m:sSubPr>
                                    <m:e>
                                      <m:r>
                                        <a:rPr lang="en-GB" b="0" i="1" smtClean="0">
                                          <a:latin typeface="Cambria Math"/>
                                        </a:rPr>
                                        <m:t>𝑥</m:t>
                                      </m:r>
                                    </m:e>
                                    <m:sub>
                                      <m:r>
                                        <a:rPr lang="en-GB" b="0" i="1" smtClean="0">
                                          <a:latin typeface="Cambria Math"/>
                                        </a:rPr>
                                        <m:t>31</m:t>
                                      </m:r>
                                    </m:sub>
                                  </m:sSub>
                                </m:e>
                                <m:e>
                                  <m:sSub>
                                    <m:sSubPr>
                                      <m:ctrlPr>
                                        <a:rPr lang="en-GB" i="1" smtClean="0">
                                          <a:latin typeface="Cambria Math"/>
                                        </a:rPr>
                                      </m:ctrlPr>
                                    </m:sSubPr>
                                    <m:e>
                                      <m:r>
                                        <a:rPr lang="en-GB" b="0" i="1" smtClean="0">
                                          <a:latin typeface="Cambria Math"/>
                                        </a:rPr>
                                        <m:t>𝑥</m:t>
                                      </m:r>
                                    </m:e>
                                    <m:sub>
                                      <m:r>
                                        <a:rPr lang="en-GB" b="0" i="1" smtClean="0">
                                          <a:latin typeface="Cambria Math"/>
                                        </a:rPr>
                                        <m:t>32</m:t>
                                      </m:r>
                                    </m:sub>
                                  </m:sSub>
                                </m:e>
                              </m:mr>
                            </m:m>
                          </m:e>
                        </m:d>
                      </m:oMath>
                    </m:oMathPara>
                  </a14:m>
                  <a:endParaRPr lang="en-GB" dirty="0"/>
                </a:p>
              </p:txBody>
            </p:sp>
          </mc:Choice>
          <mc:Fallback xmlns="">
            <p:sp>
              <p:nvSpPr>
                <p:cNvPr id="76" name="TextBox 75"/>
                <p:cNvSpPr txBox="1">
                  <a:spLocks noRot="1" noChangeAspect="1" noMove="1" noResize="1" noEditPoints="1" noAdjustHandles="1" noChangeArrowheads="1" noChangeShapeType="1" noTextEdit="1"/>
                </p:cNvSpPr>
                <p:nvPr/>
              </p:nvSpPr>
              <p:spPr>
                <a:xfrm>
                  <a:off x="1547664" y="2050795"/>
                  <a:ext cx="1355499" cy="853823"/>
                </a:xfrm>
                <a:prstGeom prst="rect">
                  <a:avLst/>
                </a:prstGeom>
                <a:blipFill rotWithShape="1">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419221" y="2050795"/>
                  <a:ext cx="1448923" cy="6362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11</m:t>
                                      </m:r>
                                    </m:sub>
                                  </m:sSub>
                                </m:e>
                              </m:mr>
                              <m:mr>
                                <m:e>
                                  <m:sSub>
                                    <m:sSubPr>
                                      <m:ctrlPr>
                                        <a:rPr lang="en-GB" i="1" smtClean="0">
                                          <a:latin typeface="Cambria Math"/>
                                          <a:ea typeface="Cambria Math"/>
                                        </a:rPr>
                                      </m:ctrlPr>
                                    </m:sSubPr>
                                    <m:e>
                                      <m:r>
                                        <a:rPr lang="en-GB" i="1" smtClean="0">
                                          <a:latin typeface="Cambria Math"/>
                                          <a:ea typeface="Cambria Math"/>
                                        </a:rPr>
                                        <m:t>𝛽</m:t>
                                      </m:r>
                                    </m:e>
                                    <m:sub>
                                      <m:r>
                                        <a:rPr lang="en-GB" b="0" i="1" smtClean="0">
                                          <a:latin typeface="Cambria Math"/>
                                          <a:ea typeface="Cambria Math"/>
                                        </a:rPr>
                                        <m:t>21</m:t>
                                      </m:r>
                                    </m:sub>
                                  </m:sSub>
                                </m:e>
                              </m:mr>
                            </m:m>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12</m:t>
                                      </m:r>
                                    </m:sub>
                                  </m:sSub>
                                </m:e>
                              </m:m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22</m:t>
                                      </m:r>
                                    </m:sub>
                                  </m:sSub>
                                </m:e>
                              </m:mr>
                            </m:m>
                            <m:m>
                              <m:mPr>
                                <m:mcs>
                                  <m:mc>
                                    <m:mcPr>
                                      <m:count m:val="1"/>
                                      <m:mcJc m:val="center"/>
                                    </m:mcPr>
                                  </m:mc>
                                </m:mcs>
                                <m:ctrlPr>
                                  <a:rPr lang="en-GB" i="1" smtClean="0">
                                    <a:latin typeface="Cambria Math"/>
                                  </a:rPr>
                                </m:ctrlPr>
                              </m:mP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13</m:t>
                                      </m:r>
                                    </m:sub>
                                  </m:sSub>
                                </m:e>
                              </m:mr>
                              <m:mr>
                                <m:e>
                                  <m:sSub>
                                    <m:sSubPr>
                                      <m:ctrlPr>
                                        <a:rPr lang="en-GB" i="1" smtClean="0">
                                          <a:latin typeface="Cambria Math"/>
                                        </a:rPr>
                                      </m:ctrlPr>
                                    </m:sSubPr>
                                    <m:e>
                                      <m:r>
                                        <a:rPr lang="en-GB" i="1" smtClean="0">
                                          <a:latin typeface="Cambria Math"/>
                                          <a:ea typeface="Cambria Math"/>
                                        </a:rPr>
                                        <m:t>𝛽</m:t>
                                      </m:r>
                                    </m:e>
                                    <m:sub>
                                      <m:r>
                                        <a:rPr lang="en-GB" b="0" i="1" smtClean="0">
                                          <a:latin typeface="Cambria Math"/>
                                        </a:rPr>
                                        <m:t>23</m:t>
                                      </m:r>
                                    </m:sub>
                                  </m:sSub>
                                </m:e>
                              </m:mr>
                            </m:m>
                          </m:e>
                        </m:d>
                      </m:oMath>
                    </m:oMathPara>
                  </a14:m>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4419221" y="2050795"/>
                  <a:ext cx="1448923" cy="636200"/>
                </a:xfrm>
                <a:prstGeom prst="rect">
                  <a:avLst/>
                </a:prstGeom>
                <a:blipFill rotWithShape="1">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796136" y="2049367"/>
                  <a:ext cx="1355499" cy="8538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a:rPr>
                            </m:ctrlPr>
                          </m:dPr>
                          <m:e>
                            <m:m>
                              <m:mPr>
                                <m:mcs>
                                  <m:mc>
                                    <m:mcPr>
                                      <m:count m:val="2"/>
                                      <m:mcJc m:val="center"/>
                                    </m:mcPr>
                                  </m:mc>
                                </m:mcs>
                                <m:ctrlPr>
                                  <a:rPr lang="en-GB" i="1" smtClean="0">
                                    <a:latin typeface="Cambria Math"/>
                                  </a:rPr>
                                </m:ctrlPr>
                              </m:mPr>
                              <m:mr>
                                <m:e>
                                  <m:sSub>
                                    <m:sSubPr>
                                      <m:ctrlPr>
                                        <a:rPr lang="en-GB" i="1" smtClean="0">
                                          <a:latin typeface="Cambria Math"/>
                                        </a:rPr>
                                      </m:ctrlPr>
                                    </m:sSubPr>
                                    <m:e>
                                      <m:r>
                                        <a:rPr lang="en-GB" b="0" i="1" smtClean="0">
                                          <a:latin typeface="Cambria Math"/>
                                        </a:rPr>
                                        <m:t>𝑥</m:t>
                                      </m:r>
                                    </m:e>
                                    <m:sub>
                                      <m:r>
                                        <a:rPr lang="en-GB" b="0" i="1" smtClean="0">
                                          <a:latin typeface="Cambria Math"/>
                                        </a:rPr>
                                        <m:t>11</m:t>
                                      </m:r>
                                    </m:sub>
                                  </m:sSub>
                                </m:e>
                                <m:e>
                                  <m:sSub>
                                    <m:sSubPr>
                                      <m:ctrlPr>
                                        <a:rPr lang="en-GB" i="1" smtClean="0">
                                          <a:latin typeface="Cambria Math"/>
                                        </a:rPr>
                                      </m:ctrlPr>
                                    </m:sSubPr>
                                    <m:e>
                                      <m:r>
                                        <a:rPr lang="en-GB" b="0" i="1" smtClean="0">
                                          <a:latin typeface="Cambria Math"/>
                                        </a:rPr>
                                        <m:t>𝑥</m:t>
                                      </m:r>
                                    </m:e>
                                    <m:sub>
                                      <m:r>
                                        <a:rPr lang="en-GB" b="0" i="1" smtClean="0">
                                          <a:latin typeface="Cambria Math"/>
                                        </a:rPr>
                                        <m:t>12</m:t>
                                      </m:r>
                                    </m:sub>
                                  </m:sSub>
                                </m:e>
                              </m:mr>
                              <m:mr>
                                <m:e>
                                  <m:sSub>
                                    <m:sSubPr>
                                      <m:ctrlPr>
                                        <a:rPr lang="en-GB" i="1" smtClean="0">
                                          <a:latin typeface="Cambria Math"/>
                                        </a:rPr>
                                      </m:ctrlPr>
                                    </m:sSubPr>
                                    <m:e>
                                      <m:r>
                                        <a:rPr lang="en-GB" b="0" i="1" smtClean="0">
                                          <a:latin typeface="Cambria Math"/>
                                        </a:rPr>
                                        <m:t>𝑥</m:t>
                                      </m:r>
                                    </m:e>
                                    <m:sub>
                                      <m:r>
                                        <a:rPr lang="en-GB" b="0" i="1" smtClean="0">
                                          <a:latin typeface="Cambria Math"/>
                                        </a:rPr>
                                        <m:t>21</m:t>
                                      </m:r>
                                    </m:sub>
                                  </m:sSub>
                                </m:e>
                                <m:e>
                                  <m:sSub>
                                    <m:sSubPr>
                                      <m:ctrlPr>
                                        <a:rPr lang="en-GB" i="1" smtClean="0">
                                          <a:latin typeface="Cambria Math"/>
                                        </a:rPr>
                                      </m:ctrlPr>
                                    </m:sSubPr>
                                    <m:e>
                                      <m:r>
                                        <a:rPr lang="en-GB" b="0" i="1" smtClean="0">
                                          <a:latin typeface="Cambria Math"/>
                                        </a:rPr>
                                        <m:t>𝑥</m:t>
                                      </m:r>
                                    </m:e>
                                    <m:sub>
                                      <m:r>
                                        <a:rPr lang="en-GB" b="0" i="1" smtClean="0">
                                          <a:latin typeface="Cambria Math"/>
                                        </a:rPr>
                                        <m:t>22</m:t>
                                      </m:r>
                                    </m:sub>
                                  </m:sSub>
                                </m:e>
                              </m:mr>
                              <m:mr>
                                <m:e>
                                  <m:sSub>
                                    <m:sSubPr>
                                      <m:ctrlPr>
                                        <a:rPr lang="en-GB" i="1" smtClean="0">
                                          <a:latin typeface="Cambria Math"/>
                                        </a:rPr>
                                      </m:ctrlPr>
                                    </m:sSubPr>
                                    <m:e>
                                      <m:r>
                                        <a:rPr lang="en-GB" b="0" i="1" smtClean="0">
                                          <a:latin typeface="Cambria Math"/>
                                        </a:rPr>
                                        <m:t>𝑥</m:t>
                                      </m:r>
                                    </m:e>
                                    <m:sub>
                                      <m:r>
                                        <a:rPr lang="en-GB" b="0" i="1" smtClean="0">
                                          <a:latin typeface="Cambria Math"/>
                                        </a:rPr>
                                        <m:t>31</m:t>
                                      </m:r>
                                    </m:sub>
                                  </m:sSub>
                                </m:e>
                                <m:e>
                                  <m:sSub>
                                    <m:sSubPr>
                                      <m:ctrlPr>
                                        <a:rPr lang="en-GB" i="1" smtClean="0">
                                          <a:latin typeface="Cambria Math"/>
                                        </a:rPr>
                                      </m:ctrlPr>
                                    </m:sSubPr>
                                    <m:e>
                                      <m:r>
                                        <a:rPr lang="en-GB" b="0" i="1" smtClean="0">
                                          <a:latin typeface="Cambria Math"/>
                                        </a:rPr>
                                        <m:t>𝑥</m:t>
                                      </m:r>
                                    </m:e>
                                    <m:sub>
                                      <m:r>
                                        <a:rPr lang="en-GB" b="0" i="1" smtClean="0">
                                          <a:latin typeface="Cambria Math"/>
                                        </a:rPr>
                                        <m:t>32</m:t>
                                      </m:r>
                                    </m:sub>
                                  </m:sSub>
                                </m:e>
                              </m:mr>
                            </m:m>
                          </m:e>
                        </m:d>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5796136" y="2049367"/>
                  <a:ext cx="1355499" cy="853823"/>
                </a:xfrm>
                <a:prstGeom prst="rect">
                  <a:avLst/>
                </a:prstGeom>
                <a:blipFill rotWithShape="1">
                  <a:blip r:embed="rId7"/>
                  <a:stretch>
                    <a:fillRect/>
                  </a:stretch>
                </a:blipFill>
              </p:spPr>
              <p:txBody>
                <a:bodyPr/>
                <a:lstStyle/>
                <a:p>
                  <a:r>
                    <a:rPr lang="en-GB">
                      <a:noFill/>
                    </a:rPr>
                    <a:t> </a:t>
                  </a:r>
                </a:p>
              </p:txBody>
            </p:sp>
          </mc:Fallback>
        </mc:AlternateContent>
        <p:sp>
          <p:nvSpPr>
            <p:cNvPr id="21" name="TextBox 20"/>
            <p:cNvSpPr txBox="1"/>
            <p:nvPr/>
          </p:nvSpPr>
          <p:spPr>
            <a:xfrm>
              <a:off x="5688124" y="2123564"/>
              <a:ext cx="360040" cy="369332"/>
            </a:xfrm>
            <a:prstGeom prst="rect">
              <a:avLst/>
            </a:prstGeom>
            <a:noFill/>
          </p:spPr>
          <p:txBody>
            <a:bodyPr wrap="square" rtlCol="0">
              <a:spAutoFit/>
            </a:bodyPr>
            <a:lstStyle/>
            <a:p>
              <a:r>
                <a:rPr lang="en-GB" dirty="0" smtClean="0"/>
                <a:t>*</a:t>
              </a:r>
              <a:endParaRPr lang="en-GB" dirty="0"/>
            </a:p>
          </p:txBody>
        </p:sp>
        <mc:AlternateContent xmlns:mc="http://schemas.openxmlformats.org/markup-compatibility/2006" xmlns:a14="http://schemas.microsoft.com/office/drawing/2010/main">
          <mc:Choice Requires="a14">
            <p:sp>
              <p:nvSpPr>
                <p:cNvPr id="3" name="TextBox 2"/>
                <p:cNvSpPr txBox="1"/>
                <p:nvPr/>
              </p:nvSpPr>
              <p:spPr>
                <a:xfrm>
                  <a:off x="4117296" y="2060848"/>
                  <a:ext cx="410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a:ea typeface="Cambria Math"/>
                          </a:rPr>
                          <m:t>≠</m:t>
                        </m:r>
                      </m:oMath>
                    </m:oMathPara>
                  </a14:m>
                  <a:endParaRPr lang="en-GB" dirty="0"/>
                </a:p>
              </p:txBody>
            </p:sp>
          </mc:Choice>
          <mc:Fallback xmlns="">
            <p:sp>
              <p:nvSpPr>
                <p:cNvPr id="3" name="TextBox 2"/>
                <p:cNvSpPr txBox="1">
                  <a:spLocks noRot="1" noChangeAspect="1" noMove="1" noResize="1" noEditPoints="1" noAdjustHandles="1" noChangeArrowheads="1" noChangeShapeType="1" noTextEdit="1"/>
                </p:cNvSpPr>
                <p:nvPr/>
              </p:nvSpPr>
              <p:spPr>
                <a:xfrm>
                  <a:off x="4117296" y="2060848"/>
                  <a:ext cx="410689" cy="369332"/>
                </a:xfrm>
                <a:prstGeom prst="rect">
                  <a:avLst/>
                </a:prstGeom>
                <a:blipFill rotWithShape="1">
                  <a:blip r:embed="rId8"/>
                  <a:stretch>
                    <a:fillRect/>
                  </a:stretch>
                </a:blipFill>
              </p:spPr>
              <p:txBody>
                <a:bodyPr/>
                <a:lstStyle/>
                <a:p>
                  <a:r>
                    <a:rPr lang="en-GB">
                      <a:noFill/>
                    </a:rPr>
                    <a:t> </a:t>
                  </a:r>
                </a:p>
              </p:txBody>
            </p:sp>
          </mc:Fallback>
        </mc:AlternateContent>
      </p:grpSp>
      <p:sp>
        <p:nvSpPr>
          <p:cNvPr id="5" name="Left Brace 4"/>
          <p:cNvSpPr/>
          <p:nvPr/>
        </p:nvSpPr>
        <p:spPr>
          <a:xfrm rot="16200000">
            <a:off x="2682137" y="2209865"/>
            <a:ext cx="432048" cy="2438269"/>
          </a:xfrm>
          <a:prstGeom prst="leftBrac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p:cNvSpPr txBox="1"/>
          <p:nvPr/>
        </p:nvSpPr>
        <p:spPr>
          <a:xfrm>
            <a:off x="2178081" y="3861048"/>
            <a:ext cx="1440160" cy="369332"/>
          </a:xfrm>
          <a:prstGeom prst="rect">
            <a:avLst/>
          </a:prstGeom>
          <a:noFill/>
        </p:spPr>
        <p:txBody>
          <a:bodyPr wrap="square" rtlCol="0">
            <a:spAutoFit/>
          </a:bodyPr>
          <a:lstStyle/>
          <a:p>
            <a:r>
              <a:rPr lang="en-GB" dirty="0" smtClean="0"/>
              <a:t>(3x3) - matrix</a:t>
            </a:r>
            <a:endParaRPr lang="en-GB" dirty="0"/>
          </a:p>
        </p:txBody>
      </p:sp>
      <p:sp>
        <p:nvSpPr>
          <p:cNvPr id="16" name="Left Brace 15"/>
          <p:cNvSpPr/>
          <p:nvPr/>
        </p:nvSpPr>
        <p:spPr>
          <a:xfrm rot="16200000">
            <a:off x="5585113" y="2209866"/>
            <a:ext cx="432048" cy="2438269"/>
          </a:xfrm>
          <a:prstGeom prst="leftBrac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p:cNvSpPr txBox="1"/>
          <p:nvPr/>
        </p:nvSpPr>
        <p:spPr>
          <a:xfrm>
            <a:off x="5081057" y="3861049"/>
            <a:ext cx="1440160" cy="369332"/>
          </a:xfrm>
          <a:prstGeom prst="rect">
            <a:avLst/>
          </a:prstGeom>
          <a:noFill/>
        </p:spPr>
        <p:txBody>
          <a:bodyPr wrap="square" rtlCol="0">
            <a:spAutoFit/>
          </a:bodyPr>
          <a:lstStyle/>
          <a:p>
            <a:r>
              <a:rPr lang="en-GB" dirty="0" smtClean="0"/>
              <a:t>(4x4) - matrix</a:t>
            </a:r>
            <a:endParaRPr lang="en-GB" dirty="0"/>
          </a:p>
        </p:txBody>
      </p:sp>
    </p:spTree>
    <p:extLst>
      <p:ext uri="{BB962C8B-B14F-4D97-AF65-F5344CB8AC3E}">
        <p14:creationId xmlns:p14="http://schemas.microsoft.com/office/powerpoint/2010/main" val="28060439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4" name="TextBox 23"/>
              <p:cNvSpPr txBox="1"/>
              <p:nvPr/>
            </p:nvSpPr>
            <p:spPr>
              <a:xfrm>
                <a:off x="179512" y="1321604"/>
                <a:ext cx="8454615" cy="523220"/>
              </a:xfrm>
              <a:prstGeom prst="rect">
                <a:avLst/>
              </a:prstGeom>
              <a:noFill/>
            </p:spPr>
            <p:txBody>
              <a:bodyPr wrap="square" numCol="1" rtlCol="0">
                <a:spAutoFit/>
              </a:bodyPr>
              <a:lstStyle/>
              <a:p>
                <a:pPr marL="800100" lvl="1" indent="-342900">
                  <a:spcBef>
                    <a:spcPts val="600"/>
                  </a:spcBef>
                  <a:spcAft>
                    <a:spcPts val="1200"/>
                  </a:spcAft>
                  <a:buAutoNum type="arabicParenR"/>
                </a:pPr>
                <a:r>
                  <a:rPr lang="en-GB" dirty="0" smtClean="0"/>
                  <a:t>Associative:	</a:t>
                </a:r>
                <a14:m>
                  <m:oMath xmlns:m="http://schemas.openxmlformats.org/officeDocument/2006/math">
                    <m:r>
                      <a:rPr lang="en-GB" b="1" i="1" dirty="0" smtClean="0">
                        <a:latin typeface="Cambria Math"/>
                      </a:rPr>
                      <m:t>𝑨</m:t>
                    </m:r>
                    <m:r>
                      <a:rPr lang="en-GB" i="1" dirty="0" smtClean="0">
                        <a:latin typeface="Cambria Math"/>
                      </a:rPr>
                      <m:t>∗(</m:t>
                    </m:r>
                    <m:r>
                      <a:rPr lang="en-GB" b="1" i="1" dirty="0" smtClean="0">
                        <a:latin typeface="Cambria Math"/>
                      </a:rPr>
                      <m:t>𝑩</m:t>
                    </m:r>
                    <m:r>
                      <a:rPr lang="en-GB" i="1" dirty="0" smtClean="0">
                        <a:latin typeface="Cambria Math"/>
                      </a:rPr>
                      <m:t>∗</m:t>
                    </m:r>
                    <m:r>
                      <a:rPr lang="en-GB" b="1" i="1" dirty="0" smtClean="0">
                        <a:latin typeface="Cambria Math"/>
                      </a:rPr>
                      <m:t>𝑪</m:t>
                    </m:r>
                    <m:r>
                      <a:rPr lang="en-GB" i="1" dirty="0" smtClean="0">
                        <a:latin typeface="Cambria Math"/>
                      </a:rPr>
                      <m:t>) = (</m:t>
                    </m:r>
                    <m:r>
                      <a:rPr lang="en-GB" b="1" i="1" dirty="0" smtClean="0">
                        <a:latin typeface="Cambria Math"/>
                      </a:rPr>
                      <m:t>𝑨</m:t>
                    </m:r>
                    <m:r>
                      <a:rPr lang="en-GB" i="1" dirty="0" smtClean="0">
                        <a:latin typeface="Cambria Math"/>
                      </a:rPr>
                      <m:t>∗</m:t>
                    </m:r>
                    <m:r>
                      <a:rPr lang="en-GB" b="1" i="1" dirty="0" smtClean="0">
                        <a:latin typeface="Cambria Math"/>
                      </a:rPr>
                      <m:t>𝑩</m:t>
                    </m:r>
                    <m:r>
                      <a:rPr lang="en-GB" i="1" dirty="0" smtClean="0">
                        <a:latin typeface="Cambria Math"/>
                      </a:rPr>
                      <m:t>)∗</m:t>
                    </m:r>
                    <m:r>
                      <a:rPr lang="en-GB" b="1" i="1" dirty="0" smtClean="0">
                        <a:latin typeface="Cambria Math"/>
                      </a:rPr>
                      <m:t>𝑪</m:t>
                    </m:r>
                  </m:oMath>
                </a14:m>
                <a:endParaRPr lang="en-GB" dirty="0"/>
              </a:p>
            </p:txBody>
          </p:sp>
        </mc:Choice>
        <mc:Fallback xmlns="">
          <p:sp>
            <p:nvSpPr>
              <p:cNvPr id="24" name="TextBox 23"/>
              <p:cNvSpPr txBox="1">
                <a:spLocks noRot="1" noChangeAspect="1" noMove="1" noResize="1" noEditPoints="1" noAdjustHandles="1" noChangeArrowheads="1" noChangeShapeType="1" noTextEdit="1"/>
              </p:cNvSpPr>
              <p:nvPr/>
            </p:nvSpPr>
            <p:spPr>
              <a:xfrm>
                <a:off x="179512" y="1321604"/>
                <a:ext cx="8454615" cy="523220"/>
              </a:xfrm>
              <a:prstGeom prst="rect">
                <a:avLst/>
              </a:prstGeom>
              <a:blipFill rotWithShape="1">
                <a:blip r:embed="rId3"/>
                <a:stretch>
                  <a:fillRect t="-5814"/>
                </a:stretch>
              </a:blipFill>
            </p:spPr>
            <p:txBody>
              <a:bodyPr/>
              <a:lstStyle/>
              <a:p>
                <a:r>
                  <a:rPr lang="en-GB">
                    <a:noFill/>
                  </a:rPr>
                  <a:t> </a:t>
                </a:r>
              </a:p>
            </p:txBody>
          </p:sp>
        </mc:Fallback>
      </mc:AlternateContent>
      <p:sp>
        <p:nvSpPr>
          <p:cNvPr id="4" name="Title 1"/>
          <p:cNvSpPr txBox="1">
            <a:spLocks/>
          </p:cNvSpPr>
          <p:nvPr/>
        </p:nvSpPr>
        <p:spPr>
          <a:xfrm>
            <a:off x="0" y="0"/>
            <a:ext cx="9144000" cy="620688"/>
          </a:xfrm>
          <a:prstGeom prst="rect">
            <a:avLst/>
          </a:prstGeom>
          <a:solidFill>
            <a:srgbClr val="872123"/>
          </a:solidFill>
          <a:ln>
            <a:solidFill>
              <a:srgbClr val="872123"/>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solidFill>
                  <a:schemeClr val="bg1"/>
                </a:solidFill>
              </a:rPr>
              <a:t>Linear Algebra </a:t>
            </a:r>
            <a:r>
              <a:rPr lang="en-GB" sz="2400" dirty="0" smtClean="0">
                <a:solidFill>
                  <a:schemeClr val="bg1"/>
                </a:solidFill>
              </a:rPr>
              <a:t>– Matrix Multiplication</a:t>
            </a:r>
            <a:endParaRPr lang="en-GB" sz="2400" dirty="0">
              <a:solidFill>
                <a:schemeClr val="bg1"/>
              </a:solidFill>
            </a:endParaRPr>
          </a:p>
        </p:txBody>
      </p:sp>
      <p:sp>
        <p:nvSpPr>
          <p:cNvPr id="25" name="TextBox 24"/>
          <p:cNvSpPr txBox="1"/>
          <p:nvPr/>
        </p:nvSpPr>
        <p:spPr>
          <a:xfrm>
            <a:off x="179512" y="764704"/>
            <a:ext cx="6930772" cy="369332"/>
          </a:xfrm>
          <a:prstGeom prst="rect">
            <a:avLst/>
          </a:prstGeom>
          <a:noFill/>
        </p:spPr>
        <p:txBody>
          <a:bodyPr wrap="square" rtlCol="0">
            <a:spAutoFit/>
          </a:bodyPr>
          <a:lstStyle/>
          <a:p>
            <a:r>
              <a:rPr lang="en-GB" b="1" dirty="0" smtClean="0"/>
              <a:t>Properties of Matrix Multiplication</a:t>
            </a:r>
            <a:endParaRPr lang="en-GB" b="1" dirty="0"/>
          </a:p>
        </p:txBody>
      </p:sp>
      <p:grpSp>
        <p:nvGrpSpPr>
          <p:cNvPr id="10" name="Group 9"/>
          <p:cNvGrpSpPr/>
          <p:nvPr/>
        </p:nvGrpSpPr>
        <p:grpSpPr>
          <a:xfrm>
            <a:off x="107504" y="1861313"/>
            <a:ext cx="9001000" cy="4592023"/>
            <a:chOff x="107504" y="1861313"/>
            <a:chExt cx="9001000" cy="4592023"/>
          </a:xfrm>
        </p:grpSpPr>
        <mc:AlternateContent xmlns:mc="http://schemas.openxmlformats.org/markup-compatibility/2006" xmlns:a14="http://schemas.microsoft.com/office/drawing/2010/main">
          <mc:Choice Requires="a14">
            <p:sp>
              <p:nvSpPr>
                <p:cNvPr id="2" name="TextBox 1"/>
                <p:cNvSpPr txBox="1"/>
                <p:nvPr/>
              </p:nvSpPr>
              <p:spPr>
                <a:xfrm>
                  <a:off x="107504" y="1861313"/>
                  <a:ext cx="3563887" cy="703591"/>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d>
                          <m:dPr>
                            <m:begChr m:val="["/>
                            <m:endChr m:val="]"/>
                            <m:ctrlPr>
                              <a:rPr lang="en-GB" sz="1400" i="1" smtClean="0">
                                <a:latin typeface="Cambria Math"/>
                              </a:rPr>
                            </m:ctrlPr>
                          </m:dPr>
                          <m:e>
                            <m:m>
                              <m:mPr>
                                <m:mcs>
                                  <m:mc>
                                    <m:mcPr>
                                      <m:count m:val="2"/>
                                      <m:mcJc m:val="center"/>
                                    </m:mcPr>
                                  </m:mc>
                                </m:mcs>
                                <m:ctrlPr>
                                  <a:rPr lang="en-GB" sz="1400" i="1" smtClean="0">
                                    <a:latin typeface="Cambria Math"/>
                                  </a:rPr>
                                </m:ctrlPr>
                              </m:mPr>
                              <m:mr>
                                <m:e>
                                  <m:sSub>
                                    <m:sSubPr>
                                      <m:ctrlPr>
                                        <a:rPr lang="en-GB" sz="1400" i="1" smtClean="0">
                                          <a:latin typeface="Cambria Math"/>
                                        </a:rPr>
                                      </m:ctrlPr>
                                    </m:sSubPr>
                                    <m:e>
                                      <m:r>
                                        <a:rPr lang="en-GB" sz="1400" b="0" i="1" smtClean="0">
                                          <a:latin typeface="Cambria Math"/>
                                        </a:rPr>
                                        <m:t>𝑎</m:t>
                                      </m:r>
                                    </m:e>
                                    <m:sub>
                                      <m:r>
                                        <a:rPr lang="en-GB" sz="1400" b="0" i="1" smtClean="0">
                                          <a:latin typeface="Cambria Math"/>
                                        </a:rPr>
                                        <m:t>11</m:t>
                                      </m:r>
                                    </m:sub>
                                  </m:sSub>
                                </m:e>
                                <m:e>
                                  <m:sSub>
                                    <m:sSubPr>
                                      <m:ctrlPr>
                                        <a:rPr lang="en-GB" sz="1400" i="1">
                                          <a:latin typeface="Cambria Math"/>
                                        </a:rPr>
                                      </m:ctrlPr>
                                    </m:sSubPr>
                                    <m:e>
                                      <m:r>
                                        <a:rPr lang="en-GB" sz="1400" i="1">
                                          <a:latin typeface="Cambria Math"/>
                                        </a:rPr>
                                        <m:t>𝑎</m:t>
                                      </m:r>
                                    </m:e>
                                    <m:sub>
                                      <m:r>
                                        <a:rPr lang="en-GB" sz="1400" i="1">
                                          <a:latin typeface="Cambria Math"/>
                                        </a:rPr>
                                        <m:t>1</m:t>
                                      </m:r>
                                      <m:r>
                                        <a:rPr lang="en-GB" sz="1400" b="0" i="1" smtClean="0">
                                          <a:latin typeface="Cambria Math"/>
                                        </a:rPr>
                                        <m:t>2</m:t>
                                      </m:r>
                                    </m:sub>
                                  </m:sSub>
                                </m:e>
                              </m:mr>
                              <m:mr>
                                <m:e>
                                  <m:sSub>
                                    <m:sSubPr>
                                      <m:ctrlPr>
                                        <a:rPr lang="en-GB" sz="1400" i="1">
                                          <a:latin typeface="Cambria Math"/>
                                        </a:rPr>
                                      </m:ctrlPr>
                                    </m:sSubPr>
                                    <m:e>
                                      <m:r>
                                        <a:rPr lang="en-GB" sz="1400" i="1">
                                          <a:latin typeface="Cambria Math"/>
                                        </a:rPr>
                                        <m:t>𝑎</m:t>
                                      </m:r>
                                    </m:e>
                                    <m:sub>
                                      <m:r>
                                        <a:rPr lang="en-GB" sz="1400" b="0" i="1" smtClean="0">
                                          <a:latin typeface="Cambria Math"/>
                                        </a:rPr>
                                        <m:t>2</m:t>
                                      </m:r>
                                      <m:r>
                                        <a:rPr lang="en-GB" sz="1400" i="1">
                                          <a:latin typeface="Cambria Math"/>
                                        </a:rPr>
                                        <m:t>1</m:t>
                                      </m:r>
                                    </m:sub>
                                  </m:sSub>
                                </m:e>
                                <m:e>
                                  <m:sSub>
                                    <m:sSubPr>
                                      <m:ctrlPr>
                                        <a:rPr lang="en-GB" sz="1400" i="1">
                                          <a:latin typeface="Cambria Math"/>
                                        </a:rPr>
                                      </m:ctrlPr>
                                    </m:sSubPr>
                                    <m:e>
                                      <m:r>
                                        <a:rPr lang="en-GB" sz="1400" i="1">
                                          <a:latin typeface="Cambria Math"/>
                                        </a:rPr>
                                        <m:t>𝑎</m:t>
                                      </m:r>
                                    </m:e>
                                    <m:sub>
                                      <m:r>
                                        <a:rPr lang="en-GB" sz="1400" b="0" i="1" smtClean="0">
                                          <a:latin typeface="Cambria Math"/>
                                        </a:rPr>
                                        <m:t>22</m:t>
                                      </m:r>
                                    </m:sub>
                                  </m:sSub>
                                </m:e>
                              </m:mr>
                            </m:m>
                          </m:e>
                        </m:d>
                        <m:r>
                          <a:rPr lang="en-GB" sz="1400" b="0" i="1" smtClean="0">
                            <a:latin typeface="Cambria Math"/>
                          </a:rPr>
                          <m:t>∗</m:t>
                        </m:r>
                        <m:d>
                          <m:dPr>
                            <m:ctrlPr>
                              <a:rPr lang="en-GB" sz="1400" b="0" i="1" smtClean="0">
                                <a:latin typeface="Cambria Math"/>
                              </a:rPr>
                            </m:ctrlPr>
                          </m:dPr>
                          <m:e>
                            <m:d>
                              <m:dPr>
                                <m:begChr m:val="["/>
                                <m:endChr m:val="]"/>
                                <m:ctrlPr>
                                  <a:rPr lang="en-GB" sz="1400" b="0" i="1" smtClean="0">
                                    <a:latin typeface="Cambria Math"/>
                                  </a:rPr>
                                </m:ctrlPr>
                              </m:dPr>
                              <m:e>
                                <m:m>
                                  <m:mPr>
                                    <m:mcs>
                                      <m:mc>
                                        <m:mcPr>
                                          <m:count m:val="2"/>
                                          <m:mcJc m:val="center"/>
                                        </m:mcPr>
                                      </m:mc>
                                    </m:mcs>
                                    <m:ctrlPr>
                                      <a:rPr lang="en-GB" sz="1400" b="0" i="1" smtClean="0">
                                        <a:latin typeface="Cambria Math"/>
                                      </a:rPr>
                                    </m:ctrlPr>
                                  </m:mPr>
                                  <m:mr>
                                    <m:e>
                                      <m:sSub>
                                        <m:sSubPr>
                                          <m:ctrlPr>
                                            <a:rPr lang="en-GB" sz="1400" i="1">
                                              <a:latin typeface="Cambria Math"/>
                                            </a:rPr>
                                          </m:ctrlPr>
                                        </m:sSubPr>
                                        <m:e>
                                          <m:r>
                                            <a:rPr lang="en-GB" sz="1400" b="0" i="1" smtClean="0">
                                              <a:latin typeface="Cambria Math"/>
                                            </a:rPr>
                                            <m:t>𝑏</m:t>
                                          </m:r>
                                        </m:e>
                                        <m:sub>
                                          <m:r>
                                            <a:rPr lang="en-GB" sz="1400" i="1">
                                              <a:latin typeface="Cambria Math"/>
                                            </a:rPr>
                                            <m:t>11</m:t>
                                          </m:r>
                                        </m:sub>
                                      </m:sSub>
                                    </m:e>
                                    <m:e>
                                      <m:sSub>
                                        <m:sSubPr>
                                          <m:ctrlPr>
                                            <a:rPr lang="en-GB" sz="1400" i="1">
                                              <a:latin typeface="Cambria Math"/>
                                            </a:rPr>
                                          </m:ctrlPr>
                                        </m:sSubPr>
                                        <m:e>
                                          <m:r>
                                            <a:rPr lang="en-GB" sz="1400" b="0" i="1" smtClean="0">
                                              <a:latin typeface="Cambria Math"/>
                                            </a:rPr>
                                            <m:t>𝑏</m:t>
                                          </m:r>
                                        </m:e>
                                        <m:sub>
                                          <m:r>
                                            <a:rPr lang="en-GB" sz="1400" i="1">
                                              <a:latin typeface="Cambria Math"/>
                                            </a:rPr>
                                            <m:t>1</m:t>
                                          </m:r>
                                          <m:r>
                                            <a:rPr lang="en-GB" sz="1400" b="0" i="1" smtClean="0">
                                              <a:latin typeface="Cambria Math"/>
                                            </a:rPr>
                                            <m:t>2</m:t>
                                          </m:r>
                                        </m:sub>
                                      </m:sSub>
                                    </m:e>
                                  </m:mr>
                                  <m:mr>
                                    <m:e>
                                      <m:sSub>
                                        <m:sSubPr>
                                          <m:ctrlPr>
                                            <a:rPr lang="en-GB" sz="1400" i="1">
                                              <a:latin typeface="Cambria Math"/>
                                            </a:rPr>
                                          </m:ctrlPr>
                                        </m:sSubPr>
                                        <m:e>
                                          <m:r>
                                            <a:rPr lang="en-GB" sz="1400" b="0" i="1" smtClean="0">
                                              <a:latin typeface="Cambria Math"/>
                                            </a:rPr>
                                            <m:t>𝑏</m:t>
                                          </m:r>
                                        </m:e>
                                        <m:sub>
                                          <m:r>
                                            <a:rPr lang="en-GB" sz="1400" b="0" i="1" smtClean="0">
                                              <a:latin typeface="Cambria Math"/>
                                            </a:rPr>
                                            <m:t>2</m:t>
                                          </m:r>
                                          <m:r>
                                            <a:rPr lang="en-GB" sz="1400" i="1">
                                              <a:latin typeface="Cambria Math"/>
                                            </a:rPr>
                                            <m:t>1</m:t>
                                          </m:r>
                                        </m:sub>
                                      </m:sSub>
                                    </m:e>
                                    <m:e>
                                      <m:sSub>
                                        <m:sSubPr>
                                          <m:ctrlPr>
                                            <a:rPr lang="en-GB" sz="1400" i="1">
                                              <a:latin typeface="Cambria Math"/>
                                            </a:rPr>
                                          </m:ctrlPr>
                                        </m:sSubPr>
                                        <m:e>
                                          <m:r>
                                            <a:rPr lang="en-GB" sz="1400" b="0" i="1" smtClean="0">
                                              <a:latin typeface="Cambria Math"/>
                                            </a:rPr>
                                            <m:t>𝑏</m:t>
                                          </m:r>
                                        </m:e>
                                        <m:sub>
                                          <m:r>
                                            <a:rPr lang="en-GB" sz="1400" b="0" i="1" smtClean="0">
                                              <a:latin typeface="Cambria Math"/>
                                            </a:rPr>
                                            <m:t>22</m:t>
                                          </m:r>
                                        </m:sub>
                                      </m:sSub>
                                    </m:e>
                                  </m:mr>
                                </m:m>
                              </m:e>
                            </m:d>
                            <m:r>
                              <a:rPr lang="en-GB" sz="1400" b="0" i="1" smtClean="0">
                                <a:latin typeface="Cambria Math"/>
                              </a:rPr>
                              <m:t>∗</m:t>
                            </m:r>
                            <m:d>
                              <m:dPr>
                                <m:begChr m:val="["/>
                                <m:endChr m:val="]"/>
                                <m:ctrlPr>
                                  <a:rPr lang="en-GB" sz="1400" b="0" i="1" smtClean="0">
                                    <a:latin typeface="Cambria Math"/>
                                  </a:rPr>
                                </m:ctrlPr>
                              </m:dPr>
                              <m:e>
                                <m:m>
                                  <m:mPr>
                                    <m:mcs>
                                      <m:mc>
                                        <m:mcPr>
                                          <m:count m:val="2"/>
                                          <m:mcJc m:val="center"/>
                                        </m:mcPr>
                                      </m:mc>
                                    </m:mcs>
                                    <m:ctrlPr>
                                      <a:rPr lang="en-GB" sz="1400" b="0" i="1" smtClean="0">
                                        <a:latin typeface="Cambria Math"/>
                                      </a:rPr>
                                    </m:ctrlPr>
                                  </m:mPr>
                                  <m:mr>
                                    <m:e>
                                      <m:sSub>
                                        <m:sSubPr>
                                          <m:ctrlPr>
                                            <a:rPr lang="en-GB" sz="1400" i="1">
                                              <a:latin typeface="Cambria Math"/>
                                            </a:rPr>
                                          </m:ctrlPr>
                                        </m:sSubPr>
                                        <m:e>
                                          <m:r>
                                            <a:rPr lang="en-GB" sz="1400" b="0" i="1" smtClean="0">
                                              <a:latin typeface="Cambria Math"/>
                                            </a:rPr>
                                            <m:t>𝑐</m:t>
                                          </m:r>
                                        </m:e>
                                        <m:sub>
                                          <m:r>
                                            <a:rPr lang="en-GB" sz="1400" i="1">
                                              <a:latin typeface="Cambria Math"/>
                                            </a:rPr>
                                            <m:t>11</m:t>
                                          </m:r>
                                        </m:sub>
                                      </m:sSub>
                                    </m:e>
                                    <m:e>
                                      <m:sSub>
                                        <m:sSubPr>
                                          <m:ctrlPr>
                                            <a:rPr lang="en-GB" sz="1400" i="1">
                                              <a:latin typeface="Cambria Math"/>
                                            </a:rPr>
                                          </m:ctrlPr>
                                        </m:sSubPr>
                                        <m:e>
                                          <m:r>
                                            <a:rPr lang="en-GB" sz="1400" b="0" i="1" smtClean="0">
                                              <a:latin typeface="Cambria Math"/>
                                            </a:rPr>
                                            <m:t>𝑐</m:t>
                                          </m:r>
                                        </m:e>
                                        <m:sub>
                                          <m:r>
                                            <a:rPr lang="en-GB" sz="1400" i="1">
                                              <a:latin typeface="Cambria Math"/>
                                            </a:rPr>
                                            <m:t>1</m:t>
                                          </m:r>
                                          <m:r>
                                            <a:rPr lang="en-GB" sz="1400" b="0" i="1" smtClean="0">
                                              <a:latin typeface="Cambria Math"/>
                                            </a:rPr>
                                            <m:t>2</m:t>
                                          </m:r>
                                        </m:sub>
                                      </m:sSub>
                                    </m:e>
                                  </m:mr>
                                  <m:mr>
                                    <m:e>
                                      <m:sSub>
                                        <m:sSubPr>
                                          <m:ctrlPr>
                                            <a:rPr lang="en-GB" sz="1400" i="1">
                                              <a:latin typeface="Cambria Math"/>
                                            </a:rPr>
                                          </m:ctrlPr>
                                        </m:sSubPr>
                                        <m:e>
                                          <m:r>
                                            <a:rPr lang="en-GB" sz="1400" b="0" i="1" smtClean="0">
                                              <a:latin typeface="Cambria Math"/>
                                            </a:rPr>
                                            <m:t>𝑐</m:t>
                                          </m:r>
                                        </m:e>
                                        <m:sub>
                                          <m:r>
                                            <a:rPr lang="en-GB" sz="1400" b="0" i="1" smtClean="0">
                                              <a:latin typeface="Cambria Math"/>
                                            </a:rPr>
                                            <m:t>2</m:t>
                                          </m:r>
                                          <m:r>
                                            <a:rPr lang="en-GB" sz="1400" i="1">
                                              <a:latin typeface="Cambria Math"/>
                                            </a:rPr>
                                            <m:t>1</m:t>
                                          </m:r>
                                        </m:sub>
                                      </m:sSub>
                                    </m:e>
                                    <m:e>
                                      <m:sSub>
                                        <m:sSubPr>
                                          <m:ctrlPr>
                                            <a:rPr lang="en-GB" sz="1400" i="1">
                                              <a:latin typeface="Cambria Math"/>
                                            </a:rPr>
                                          </m:ctrlPr>
                                        </m:sSubPr>
                                        <m:e>
                                          <m:r>
                                            <a:rPr lang="en-GB" sz="1400" b="0" i="1" smtClean="0">
                                              <a:latin typeface="Cambria Math"/>
                                            </a:rPr>
                                            <m:t>𝑐</m:t>
                                          </m:r>
                                        </m:e>
                                        <m:sub>
                                          <m:r>
                                            <a:rPr lang="en-GB" sz="1400" b="0" i="1" smtClean="0">
                                              <a:latin typeface="Cambria Math"/>
                                            </a:rPr>
                                            <m:t>22</m:t>
                                          </m:r>
                                        </m:sub>
                                      </m:sSub>
                                    </m:e>
                                  </m:mr>
                                </m:m>
                              </m:e>
                            </m:d>
                          </m:e>
                        </m:d>
                      </m:oMath>
                    </m:oMathPara>
                  </a14:m>
                  <a:endParaRPr lang="en-GB" sz="1400" dirty="0" smtClean="0"/>
                </a:p>
              </p:txBody>
            </p:sp>
          </mc:Choice>
          <mc:Fallback xmlns="">
            <p:sp>
              <p:nvSpPr>
                <p:cNvPr id="2" name="TextBox 1"/>
                <p:cNvSpPr txBox="1">
                  <a:spLocks noRot="1" noChangeAspect="1" noMove="1" noResize="1" noEditPoints="1" noAdjustHandles="1" noChangeArrowheads="1" noChangeShapeType="1" noTextEdit="1"/>
                </p:cNvSpPr>
                <p:nvPr/>
              </p:nvSpPr>
              <p:spPr>
                <a:xfrm>
                  <a:off x="107504" y="1861313"/>
                  <a:ext cx="3563887" cy="703591"/>
                </a:xfrm>
                <a:prstGeom prst="rect">
                  <a:avLst/>
                </a:prstGeom>
                <a:blipFill rotWithShape="1">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971600" y="5953519"/>
                  <a:ext cx="4481988" cy="49981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a:rPr>
                          <m:t>=</m:t>
                        </m:r>
                        <m:d>
                          <m:dPr>
                            <m:ctrlPr>
                              <a:rPr lang="en-GB" sz="1400" i="1">
                                <a:latin typeface="Cambria Math"/>
                              </a:rPr>
                            </m:ctrlPr>
                          </m:dPr>
                          <m:e>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𝑎</m:t>
                                          </m:r>
                                        </m:e>
                                        <m:sub>
                                          <m:r>
                                            <a:rPr lang="en-GB" sz="1400" i="1">
                                              <a:latin typeface="Cambria Math"/>
                                            </a:rPr>
                                            <m:t>11</m:t>
                                          </m:r>
                                        </m:sub>
                                      </m:sSub>
                                    </m:e>
                                    <m:e>
                                      <m:sSub>
                                        <m:sSubPr>
                                          <m:ctrlPr>
                                            <a:rPr lang="en-GB" sz="1400" i="1">
                                              <a:latin typeface="Cambria Math"/>
                                            </a:rPr>
                                          </m:ctrlPr>
                                        </m:sSubPr>
                                        <m:e>
                                          <m:r>
                                            <a:rPr lang="en-GB" sz="1400" i="1">
                                              <a:latin typeface="Cambria Math"/>
                                            </a:rPr>
                                            <m:t>𝑎</m:t>
                                          </m:r>
                                        </m:e>
                                        <m:sub>
                                          <m:r>
                                            <a:rPr lang="en-GB" sz="1400" i="1">
                                              <a:latin typeface="Cambria Math"/>
                                            </a:rPr>
                                            <m:t>12</m:t>
                                          </m:r>
                                        </m:sub>
                                      </m:sSub>
                                    </m:e>
                                  </m:mr>
                                  <m:mr>
                                    <m:e>
                                      <m:sSub>
                                        <m:sSubPr>
                                          <m:ctrlPr>
                                            <a:rPr lang="en-GB" sz="1400" i="1">
                                              <a:latin typeface="Cambria Math"/>
                                            </a:rPr>
                                          </m:ctrlPr>
                                        </m:sSubPr>
                                        <m:e>
                                          <m:r>
                                            <a:rPr lang="en-GB" sz="1400" i="1">
                                              <a:latin typeface="Cambria Math"/>
                                            </a:rPr>
                                            <m:t>𝑎</m:t>
                                          </m:r>
                                        </m:e>
                                        <m:sub>
                                          <m:r>
                                            <a:rPr lang="en-GB" sz="1400" i="1">
                                              <a:latin typeface="Cambria Math"/>
                                            </a:rPr>
                                            <m:t>21</m:t>
                                          </m:r>
                                        </m:sub>
                                      </m:sSub>
                                    </m:e>
                                    <m:e>
                                      <m:sSub>
                                        <m:sSubPr>
                                          <m:ctrlPr>
                                            <a:rPr lang="en-GB" sz="1400" i="1">
                                              <a:latin typeface="Cambria Math"/>
                                            </a:rPr>
                                          </m:ctrlPr>
                                        </m:sSubPr>
                                        <m:e>
                                          <m:r>
                                            <a:rPr lang="en-GB" sz="1400" i="1">
                                              <a:latin typeface="Cambria Math"/>
                                            </a:rPr>
                                            <m:t>𝑎</m:t>
                                          </m:r>
                                        </m:e>
                                        <m:sub>
                                          <m:r>
                                            <a:rPr lang="en-GB" sz="1400" i="1">
                                              <a:latin typeface="Cambria Math"/>
                                            </a:rPr>
                                            <m:t>22</m:t>
                                          </m:r>
                                        </m:sub>
                                      </m:sSub>
                                    </m:e>
                                  </m:mr>
                                </m:m>
                              </m:e>
                            </m:d>
                            <m:r>
                              <a:rPr lang="en-GB" sz="1400" i="1">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𝑏</m:t>
                                          </m:r>
                                        </m:e>
                                        <m:sub>
                                          <m:r>
                                            <a:rPr lang="en-GB" sz="1400" i="1">
                                              <a:latin typeface="Cambria Math"/>
                                            </a:rPr>
                                            <m:t>11</m:t>
                                          </m:r>
                                        </m:sub>
                                      </m:sSub>
                                    </m:e>
                                    <m:e>
                                      <m:sSub>
                                        <m:sSubPr>
                                          <m:ctrlPr>
                                            <a:rPr lang="en-GB" sz="1400" i="1">
                                              <a:latin typeface="Cambria Math"/>
                                            </a:rPr>
                                          </m:ctrlPr>
                                        </m:sSubPr>
                                        <m:e>
                                          <m:r>
                                            <a:rPr lang="en-GB" sz="1400" i="1">
                                              <a:latin typeface="Cambria Math"/>
                                            </a:rPr>
                                            <m:t>𝑏</m:t>
                                          </m:r>
                                        </m:e>
                                        <m:sub>
                                          <m:r>
                                            <a:rPr lang="en-GB" sz="1400" i="1">
                                              <a:latin typeface="Cambria Math"/>
                                            </a:rPr>
                                            <m:t>12</m:t>
                                          </m:r>
                                        </m:sub>
                                      </m:sSub>
                                    </m:e>
                                  </m:mr>
                                  <m:mr>
                                    <m:e>
                                      <m:sSub>
                                        <m:sSubPr>
                                          <m:ctrlPr>
                                            <a:rPr lang="en-GB" sz="1400" i="1">
                                              <a:latin typeface="Cambria Math"/>
                                            </a:rPr>
                                          </m:ctrlPr>
                                        </m:sSubPr>
                                        <m:e>
                                          <m:r>
                                            <a:rPr lang="en-GB" sz="1400" i="1">
                                              <a:latin typeface="Cambria Math"/>
                                            </a:rPr>
                                            <m:t>𝑏</m:t>
                                          </m:r>
                                        </m:e>
                                        <m:sub>
                                          <m:r>
                                            <a:rPr lang="en-GB" sz="1400" i="1">
                                              <a:latin typeface="Cambria Math"/>
                                            </a:rPr>
                                            <m:t>21</m:t>
                                          </m:r>
                                        </m:sub>
                                      </m:sSub>
                                    </m:e>
                                    <m:e>
                                      <m:sSub>
                                        <m:sSubPr>
                                          <m:ctrlPr>
                                            <a:rPr lang="en-GB" sz="1400" i="1">
                                              <a:latin typeface="Cambria Math"/>
                                            </a:rPr>
                                          </m:ctrlPr>
                                        </m:sSubPr>
                                        <m:e>
                                          <m:r>
                                            <a:rPr lang="en-GB" sz="1400" i="1">
                                              <a:latin typeface="Cambria Math"/>
                                            </a:rPr>
                                            <m:t>𝑏</m:t>
                                          </m:r>
                                        </m:e>
                                        <m:sub>
                                          <m:r>
                                            <a:rPr lang="en-GB" sz="1400" i="1">
                                              <a:latin typeface="Cambria Math"/>
                                            </a:rPr>
                                            <m:t>22</m:t>
                                          </m:r>
                                        </m:sub>
                                      </m:sSub>
                                    </m:e>
                                  </m:mr>
                                </m:m>
                              </m:e>
                            </m:d>
                          </m:e>
                        </m:d>
                        <m:r>
                          <a:rPr lang="en-GB" sz="1400" i="1">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𝑐</m:t>
                                      </m:r>
                                    </m:e>
                                    <m:sub>
                                      <m:r>
                                        <a:rPr lang="en-GB" sz="1400" i="1">
                                          <a:latin typeface="Cambria Math"/>
                                        </a:rPr>
                                        <m:t>11</m:t>
                                      </m:r>
                                    </m:sub>
                                  </m:sSub>
                                </m:e>
                                <m:e>
                                  <m:sSub>
                                    <m:sSubPr>
                                      <m:ctrlPr>
                                        <a:rPr lang="en-GB" sz="1400" i="1">
                                          <a:latin typeface="Cambria Math"/>
                                        </a:rPr>
                                      </m:ctrlPr>
                                    </m:sSubPr>
                                    <m:e>
                                      <m:r>
                                        <a:rPr lang="en-GB" sz="1400" i="1">
                                          <a:latin typeface="Cambria Math"/>
                                        </a:rPr>
                                        <m:t>𝑐</m:t>
                                      </m:r>
                                    </m:e>
                                    <m:sub>
                                      <m:r>
                                        <a:rPr lang="en-GB" sz="1400" i="1">
                                          <a:latin typeface="Cambria Math"/>
                                        </a:rPr>
                                        <m:t>12</m:t>
                                      </m:r>
                                    </m:sub>
                                  </m:sSub>
                                </m:e>
                              </m:mr>
                              <m:mr>
                                <m:e>
                                  <m:sSub>
                                    <m:sSubPr>
                                      <m:ctrlPr>
                                        <a:rPr lang="en-GB" sz="1400" i="1">
                                          <a:latin typeface="Cambria Math"/>
                                        </a:rPr>
                                      </m:ctrlPr>
                                    </m:sSubPr>
                                    <m:e>
                                      <m:r>
                                        <a:rPr lang="en-GB" sz="1400" i="1">
                                          <a:latin typeface="Cambria Math"/>
                                        </a:rPr>
                                        <m:t>𝑐</m:t>
                                      </m:r>
                                    </m:e>
                                    <m:sub>
                                      <m:r>
                                        <a:rPr lang="en-GB" sz="1400" i="1">
                                          <a:latin typeface="Cambria Math"/>
                                        </a:rPr>
                                        <m:t>21</m:t>
                                      </m:r>
                                    </m:sub>
                                  </m:sSub>
                                </m:e>
                                <m:e>
                                  <m:sSub>
                                    <m:sSubPr>
                                      <m:ctrlPr>
                                        <a:rPr lang="en-GB" sz="1400" i="1">
                                          <a:latin typeface="Cambria Math"/>
                                        </a:rPr>
                                      </m:ctrlPr>
                                    </m:sSubPr>
                                    <m:e>
                                      <m:r>
                                        <a:rPr lang="en-GB" sz="1400" i="1">
                                          <a:latin typeface="Cambria Math"/>
                                        </a:rPr>
                                        <m:t>𝑐</m:t>
                                      </m:r>
                                    </m:e>
                                    <m:sub>
                                      <m:r>
                                        <a:rPr lang="en-GB" sz="1400" i="1">
                                          <a:latin typeface="Cambria Math"/>
                                        </a:rPr>
                                        <m:t>22</m:t>
                                      </m:r>
                                    </m:sub>
                                  </m:sSub>
                                </m:e>
                              </m:mr>
                            </m:m>
                          </m:e>
                        </m:d>
                        <m:r>
                          <a:rPr lang="en-GB" sz="1400" i="1">
                            <a:latin typeface="Cambria Math"/>
                          </a:rPr>
                          <m:t>=</m:t>
                        </m:r>
                        <m:d>
                          <m:dPr>
                            <m:ctrlPr>
                              <a:rPr lang="en-GB" sz="1400" b="0" i="1" smtClean="0">
                                <a:latin typeface="Cambria Math"/>
                              </a:rPr>
                            </m:ctrlPr>
                          </m:dPr>
                          <m:e>
                            <m:r>
                              <a:rPr lang="en-GB" sz="1400" b="1" i="1" smtClean="0">
                                <a:latin typeface="Cambria Math"/>
                              </a:rPr>
                              <m:t>𝑨</m:t>
                            </m:r>
                            <m:r>
                              <a:rPr lang="en-GB" sz="1400" b="0" i="1" smtClean="0">
                                <a:latin typeface="Cambria Math"/>
                              </a:rPr>
                              <m:t>∗</m:t>
                            </m:r>
                            <m:r>
                              <a:rPr lang="en-GB" sz="1400" b="1" i="1" smtClean="0">
                                <a:latin typeface="Cambria Math"/>
                              </a:rPr>
                              <m:t>𝑩</m:t>
                            </m:r>
                          </m:e>
                        </m:d>
                        <m:r>
                          <a:rPr lang="en-GB" sz="1400" b="0" i="1" smtClean="0">
                            <a:latin typeface="Cambria Math"/>
                          </a:rPr>
                          <m:t>∗</m:t>
                        </m:r>
                        <m:r>
                          <a:rPr lang="en-GB" sz="1400" b="1" i="1" smtClean="0">
                            <a:latin typeface="Cambria Math"/>
                          </a:rPr>
                          <m:t>𝑪</m:t>
                        </m:r>
                      </m:oMath>
                    </m:oMathPara>
                  </a14:m>
                  <a:endParaRPr lang="en-GB" sz="1400" b="1" dirty="0"/>
                </a:p>
              </p:txBody>
            </p:sp>
          </mc:Choice>
          <mc:Fallback xmlns="">
            <p:sp>
              <p:nvSpPr>
                <p:cNvPr id="3" name="Rectangle 2"/>
                <p:cNvSpPr>
                  <a:spLocks noRot="1" noChangeAspect="1" noMove="1" noResize="1" noEditPoints="1" noAdjustHandles="1" noChangeArrowheads="1" noChangeShapeType="1" noTextEdit="1"/>
                </p:cNvSpPr>
                <p:nvPr/>
              </p:nvSpPr>
              <p:spPr>
                <a:xfrm>
                  <a:off x="971600" y="5953519"/>
                  <a:ext cx="4481988" cy="499817"/>
                </a:xfrm>
                <a:prstGeom prst="rect">
                  <a:avLst/>
                </a:prstGeom>
                <a:blipFill rotWithShape="1">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971600" y="5105912"/>
                  <a:ext cx="4248472" cy="703591"/>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GB" sz="1400" i="1">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11</m:t>
                                          </m:r>
                                        </m:sub>
                                      </m:sSub>
                                      <m:r>
                                        <a:rPr lang="en-GB" sz="1400" i="1">
                                          <a:latin typeface="Cambria Math"/>
                                        </a:rPr>
                                        <m:t>𝑏</m:t>
                                      </m:r>
                                    </m:e>
                                    <m:sub>
                                      <m:r>
                                        <a:rPr lang="en-GB" sz="1400" i="1">
                                          <a:latin typeface="Cambria Math"/>
                                        </a:rPr>
                                        <m:t>11</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12</m:t>
                                          </m:r>
                                        </m:sub>
                                      </m:sSub>
                                      <m:r>
                                        <a:rPr lang="en-GB" sz="1400" i="1">
                                          <a:latin typeface="Cambria Math"/>
                                        </a:rPr>
                                        <m:t>𝑏</m:t>
                                      </m:r>
                                    </m:e>
                                    <m:sub>
                                      <m:r>
                                        <a:rPr lang="en-GB" sz="1400" i="1">
                                          <a:latin typeface="Cambria Math"/>
                                        </a:rPr>
                                        <m:t>21</m:t>
                                      </m:r>
                                    </m:sub>
                                  </m:sSub>
                                </m:e>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11</m:t>
                                          </m:r>
                                        </m:sub>
                                      </m:sSub>
                                      <m:r>
                                        <a:rPr lang="en-GB" sz="1400" i="1">
                                          <a:latin typeface="Cambria Math"/>
                                        </a:rPr>
                                        <m:t>𝑏</m:t>
                                      </m:r>
                                    </m:e>
                                    <m:sub>
                                      <m:r>
                                        <a:rPr lang="en-GB" sz="1400" i="1">
                                          <a:latin typeface="Cambria Math"/>
                                        </a:rPr>
                                        <m:t>12</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12</m:t>
                                          </m:r>
                                        </m:sub>
                                      </m:sSub>
                                      <m:r>
                                        <a:rPr lang="en-GB" sz="1400" i="1">
                                          <a:latin typeface="Cambria Math"/>
                                        </a:rPr>
                                        <m:t>𝑏</m:t>
                                      </m:r>
                                    </m:e>
                                    <m:sub>
                                      <m:r>
                                        <a:rPr lang="en-GB" sz="1400" i="1">
                                          <a:latin typeface="Cambria Math"/>
                                        </a:rPr>
                                        <m:t>22</m:t>
                                      </m:r>
                                    </m:sub>
                                  </m:sSub>
                                </m:e>
                              </m:mr>
                              <m:mr>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21</m:t>
                                          </m:r>
                                        </m:sub>
                                      </m:sSub>
                                      <m:r>
                                        <a:rPr lang="en-GB" sz="1400" i="1">
                                          <a:latin typeface="Cambria Math"/>
                                        </a:rPr>
                                        <m:t>𝑏</m:t>
                                      </m:r>
                                    </m:e>
                                    <m:sub>
                                      <m:r>
                                        <a:rPr lang="en-GB" sz="1400" i="1">
                                          <a:latin typeface="Cambria Math"/>
                                        </a:rPr>
                                        <m:t>11</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22</m:t>
                                          </m:r>
                                        </m:sub>
                                      </m:sSub>
                                      <m:r>
                                        <a:rPr lang="en-GB" sz="1400" i="1">
                                          <a:latin typeface="Cambria Math"/>
                                        </a:rPr>
                                        <m:t>𝑏</m:t>
                                      </m:r>
                                    </m:e>
                                    <m:sub>
                                      <m:r>
                                        <a:rPr lang="en-GB" sz="1400" i="1">
                                          <a:latin typeface="Cambria Math"/>
                                        </a:rPr>
                                        <m:t>21</m:t>
                                      </m:r>
                                    </m:sub>
                                  </m:sSub>
                                  <m:r>
                                    <a:rPr lang="en-GB" sz="1400" i="1">
                                      <a:latin typeface="Cambria Math"/>
                                    </a:rPr>
                                    <m:t> </m:t>
                                  </m:r>
                                </m:e>
                                <m:e>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21</m:t>
                                          </m:r>
                                        </m:sub>
                                      </m:sSub>
                                      <m:r>
                                        <a:rPr lang="en-GB" sz="1400" i="1">
                                          <a:latin typeface="Cambria Math"/>
                                        </a:rPr>
                                        <m:t>𝑏</m:t>
                                      </m:r>
                                    </m:e>
                                    <m:sub>
                                      <m:r>
                                        <a:rPr lang="en-GB" sz="1400" i="1">
                                          <a:latin typeface="Cambria Math"/>
                                        </a:rPr>
                                        <m:t>12</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22</m:t>
                                          </m:r>
                                        </m:sub>
                                      </m:sSub>
                                      <m:r>
                                        <a:rPr lang="en-GB" sz="1400" i="1">
                                          <a:latin typeface="Cambria Math"/>
                                        </a:rPr>
                                        <m:t>𝑏</m:t>
                                      </m:r>
                                    </m:e>
                                    <m:sub>
                                      <m:r>
                                        <a:rPr lang="en-GB" sz="1400" i="1">
                                          <a:latin typeface="Cambria Math"/>
                                        </a:rPr>
                                        <m:t>22</m:t>
                                      </m:r>
                                    </m:sub>
                                  </m:sSub>
                                </m:e>
                              </m:mr>
                            </m:m>
                          </m:e>
                        </m:d>
                        <m:r>
                          <a:rPr lang="en-GB" sz="1400" i="1">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𝑐</m:t>
                                      </m:r>
                                    </m:e>
                                    <m:sub>
                                      <m:r>
                                        <a:rPr lang="en-GB" sz="1400" i="1">
                                          <a:latin typeface="Cambria Math"/>
                                        </a:rPr>
                                        <m:t>11</m:t>
                                      </m:r>
                                    </m:sub>
                                  </m:sSub>
                                </m:e>
                                <m:e>
                                  <m:sSub>
                                    <m:sSubPr>
                                      <m:ctrlPr>
                                        <a:rPr lang="en-GB" sz="1400" i="1">
                                          <a:latin typeface="Cambria Math"/>
                                        </a:rPr>
                                      </m:ctrlPr>
                                    </m:sSubPr>
                                    <m:e>
                                      <m:r>
                                        <a:rPr lang="en-GB" sz="1400" i="1">
                                          <a:latin typeface="Cambria Math"/>
                                        </a:rPr>
                                        <m:t>𝑐</m:t>
                                      </m:r>
                                    </m:e>
                                    <m:sub>
                                      <m:r>
                                        <a:rPr lang="en-GB" sz="1400" i="1">
                                          <a:latin typeface="Cambria Math"/>
                                        </a:rPr>
                                        <m:t>12</m:t>
                                      </m:r>
                                    </m:sub>
                                  </m:sSub>
                                </m:e>
                              </m:mr>
                              <m:mr>
                                <m:e>
                                  <m:sSub>
                                    <m:sSubPr>
                                      <m:ctrlPr>
                                        <a:rPr lang="en-GB" sz="1400" i="1">
                                          <a:latin typeface="Cambria Math"/>
                                        </a:rPr>
                                      </m:ctrlPr>
                                    </m:sSubPr>
                                    <m:e>
                                      <m:r>
                                        <a:rPr lang="en-GB" sz="1400" i="1">
                                          <a:latin typeface="Cambria Math"/>
                                        </a:rPr>
                                        <m:t>𝑐</m:t>
                                      </m:r>
                                    </m:e>
                                    <m:sub>
                                      <m:r>
                                        <a:rPr lang="en-GB" sz="1400" i="1">
                                          <a:latin typeface="Cambria Math"/>
                                        </a:rPr>
                                        <m:t>21</m:t>
                                      </m:r>
                                    </m:sub>
                                  </m:sSub>
                                </m:e>
                                <m:e>
                                  <m:sSub>
                                    <m:sSubPr>
                                      <m:ctrlPr>
                                        <a:rPr lang="en-GB" sz="1400" i="1">
                                          <a:latin typeface="Cambria Math"/>
                                        </a:rPr>
                                      </m:ctrlPr>
                                    </m:sSubPr>
                                    <m:e>
                                      <m:r>
                                        <a:rPr lang="en-GB" sz="1400" i="1">
                                          <a:latin typeface="Cambria Math"/>
                                        </a:rPr>
                                        <m:t>𝑐</m:t>
                                      </m:r>
                                    </m:e>
                                    <m:sub>
                                      <m:r>
                                        <a:rPr lang="en-GB" sz="1400" i="1">
                                          <a:latin typeface="Cambria Math"/>
                                        </a:rPr>
                                        <m:t>22</m:t>
                                      </m:r>
                                    </m:sub>
                                  </m:sSub>
                                </m:e>
                              </m:mr>
                            </m:m>
                          </m:e>
                        </m:d>
                      </m:oMath>
                    </m:oMathPara>
                  </a14:m>
                  <a:endParaRPr lang="en-GB" sz="1400" dirty="0"/>
                </a:p>
              </p:txBody>
            </p:sp>
          </mc:Choice>
          <mc:Fallback xmlns="">
            <p:sp>
              <p:nvSpPr>
                <p:cNvPr id="5" name="Rectangle 4"/>
                <p:cNvSpPr>
                  <a:spLocks noRot="1" noChangeAspect="1" noMove="1" noResize="1" noEditPoints="1" noAdjustHandles="1" noChangeArrowheads="1" noChangeShapeType="1" noTextEdit="1"/>
                </p:cNvSpPr>
                <p:nvPr/>
              </p:nvSpPr>
              <p:spPr>
                <a:xfrm>
                  <a:off x="971600" y="5105912"/>
                  <a:ext cx="4248472" cy="703591"/>
                </a:xfrm>
                <a:prstGeom prst="rect">
                  <a:avLst/>
                </a:prstGeom>
                <a:blipFill rotWithShape="1">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972684" y="4580886"/>
                  <a:ext cx="7919796" cy="5085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400" i="1">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11</m:t>
                                          </m:r>
                                        </m:sub>
                                      </m:sSub>
                                      <m:r>
                                        <a:rPr lang="en-GB" sz="1400" i="1">
                                          <a:latin typeface="Cambria Math"/>
                                        </a:rPr>
                                        <m:t>𝑏</m:t>
                                      </m:r>
                                    </m:e>
                                    <m:sub>
                                      <m:r>
                                        <a:rPr lang="en-GB" sz="1400" i="1">
                                          <a:latin typeface="Cambria Math"/>
                                        </a:rPr>
                                        <m:t>11</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12</m:t>
                                          </m:r>
                                        </m:sub>
                                      </m:sSub>
                                      <m:r>
                                        <a:rPr lang="en-GB" sz="1400" i="1">
                                          <a:latin typeface="Cambria Math"/>
                                        </a:rPr>
                                        <m:t>𝑏</m:t>
                                      </m:r>
                                    </m:e>
                                    <m:sub>
                                      <m:r>
                                        <a:rPr lang="en-GB" sz="1400" i="1">
                                          <a:latin typeface="Cambria Math"/>
                                        </a:rPr>
                                        <m:t>21</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11</m:t>
                                      </m:r>
                                    </m:sub>
                                  </m:sSub>
                                  <m:r>
                                    <a:rPr lang="en-GB" sz="1400" i="1">
                                      <a:latin typeface="Cambria Math"/>
                                    </a:rPr>
                                    <m:t>+</m:t>
                                  </m:r>
                                  <m:sSub>
                                    <m:sSubPr>
                                      <m:ctrlPr>
                                        <a:rPr lang="en-GB" sz="1400" i="1">
                                          <a:latin typeface="Cambria Math"/>
                                        </a:rPr>
                                      </m:ctrlPr>
                                    </m:sSubPr>
                                    <m:e>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11</m:t>
                                          </m:r>
                                        </m:sub>
                                      </m:sSub>
                                      <m:r>
                                        <a:rPr lang="en-GB" sz="1400" i="1">
                                          <a:latin typeface="Cambria Math"/>
                                        </a:rPr>
                                        <m:t>𝑏</m:t>
                                      </m:r>
                                    </m:e>
                                    <m:sub>
                                      <m:r>
                                        <a:rPr lang="en-GB" sz="1400" i="1">
                                          <a:latin typeface="Cambria Math"/>
                                        </a:rPr>
                                        <m:t>12</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12</m:t>
                                          </m:r>
                                        </m:sub>
                                      </m:sSub>
                                      <m:r>
                                        <a:rPr lang="en-GB" sz="1400" i="1">
                                          <a:latin typeface="Cambria Math"/>
                                        </a:rPr>
                                        <m:t>𝑏</m:t>
                                      </m:r>
                                    </m:e>
                                    <m:sub>
                                      <m:r>
                                        <a:rPr lang="en-GB" sz="1400" i="1">
                                          <a:latin typeface="Cambria Math"/>
                                        </a:rPr>
                                        <m:t>22</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21</m:t>
                                      </m:r>
                                    </m:sub>
                                  </m:sSub>
                                </m:e>
                                <m:e>
                                  <m:sSub>
                                    <m:sSubPr>
                                      <m:ctrlPr>
                                        <a:rPr lang="en-GB" sz="1400" i="1">
                                          <a:latin typeface="Cambria Math"/>
                                        </a:rPr>
                                      </m:ctrlPr>
                                    </m:sSubPr>
                                    <m:e>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21</m:t>
                                          </m:r>
                                        </m:sub>
                                      </m:sSub>
                                      <m:r>
                                        <a:rPr lang="en-GB" sz="1400" i="1">
                                          <a:latin typeface="Cambria Math"/>
                                        </a:rPr>
                                        <m:t>𝑏</m:t>
                                      </m:r>
                                    </m:e>
                                    <m:sub>
                                      <m:r>
                                        <a:rPr lang="en-GB" sz="1400" i="1">
                                          <a:latin typeface="Cambria Math"/>
                                        </a:rPr>
                                        <m:t>11</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22</m:t>
                                          </m:r>
                                        </m:sub>
                                      </m:sSub>
                                      <m:r>
                                        <a:rPr lang="en-GB" sz="1400" i="1">
                                          <a:latin typeface="Cambria Math"/>
                                        </a:rPr>
                                        <m:t>𝑏</m:t>
                                      </m:r>
                                    </m:e>
                                    <m:sub>
                                      <m:r>
                                        <a:rPr lang="en-GB" sz="1400" i="1">
                                          <a:latin typeface="Cambria Math"/>
                                        </a:rPr>
                                        <m:t>21</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12</m:t>
                                      </m:r>
                                    </m:sub>
                                  </m:sSub>
                                  <m:r>
                                    <a:rPr lang="en-GB" sz="1400" i="1">
                                      <a:latin typeface="Cambria Math"/>
                                    </a:rPr>
                                    <m:t>+</m:t>
                                  </m:r>
                                  <m:sSub>
                                    <m:sSubPr>
                                      <m:ctrlPr>
                                        <a:rPr lang="en-GB" sz="1400" i="1">
                                          <a:latin typeface="Cambria Math"/>
                                        </a:rPr>
                                      </m:ctrlPr>
                                    </m:sSubPr>
                                    <m:e>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21</m:t>
                                          </m:r>
                                        </m:sub>
                                      </m:sSub>
                                      <m:r>
                                        <a:rPr lang="en-GB" sz="1400" i="1">
                                          <a:latin typeface="Cambria Math"/>
                                        </a:rPr>
                                        <m:t>𝑏</m:t>
                                      </m:r>
                                    </m:e>
                                    <m:sub>
                                      <m:r>
                                        <a:rPr lang="en-GB" sz="1400" i="1">
                                          <a:latin typeface="Cambria Math"/>
                                        </a:rPr>
                                        <m:t>12</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22</m:t>
                                          </m:r>
                                        </m:sub>
                                      </m:sSub>
                                      <m:r>
                                        <a:rPr lang="en-GB" sz="1400" i="1">
                                          <a:latin typeface="Cambria Math"/>
                                        </a:rPr>
                                        <m:t>𝑏</m:t>
                                      </m:r>
                                    </m:e>
                                    <m:sub>
                                      <m:r>
                                        <a:rPr lang="en-GB" sz="1400" i="1">
                                          <a:latin typeface="Cambria Math"/>
                                        </a:rPr>
                                        <m:t>22</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22</m:t>
                                      </m:r>
                                    </m:sub>
                                  </m:sSub>
                                </m:e>
                              </m:mr>
                              <m:mr>
                                <m:e>
                                  <m:sSub>
                                    <m:sSubPr>
                                      <m:ctrlPr>
                                        <a:rPr lang="en-GB" sz="1400" i="1">
                                          <a:latin typeface="Cambria Math"/>
                                        </a:rPr>
                                      </m:ctrlPr>
                                    </m:sSubPr>
                                    <m:e>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21</m:t>
                                          </m:r>
                                        </m:sub>
                                      </m:sSub>
                                      <m:r>
                                        <a:rPr lang="en-GB" sz="1400" i="1">
                                          <a:latin typeface="Cambria Math"/>
                                        </a:rPr>
                                        <m:t>𝑏</m:t>
                                      </m:r>
                                    </m:e>
                                    <m:sub>
                                      <m:r>
                                        <a:rPr lang="en-GB" sz="1400" i="1">
                                          <a:latin typeface="Cambria Math"/>
                                        </a:rPr>
                                        <m:t>11</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22</m:t>
                                          </m:r>
                                        </m:sub>
                                      </m:sSub>
                                      <m:r>
                                        <a:rPr lang="en-GB" sz="1400" i="1">
                                          <a:latin typeface="Cambria Math"/>
                                        </a:rPr>
                                        <m:t>𝑏</m:t>
                                      </m:r>
                                    </m:e>
                                    <m:sub>
                                      <m:r>
                                        <a:rPr lang="en-GB" sz="1400" i="1">
                                          <a:latin typeface="Cambria Math"/>
                                        </a:rPr>
                                        <m:t>21</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11</m:t>
                                      </m:r>
                                    </m:sub>
                                  </m:sSub>
                                  <m:r>
                                    <a:rPr lang="en-GB" sz="1400" i="1">
                                      <a:latin typeface="Cambria Math"/>
                                    </a:rPr>
                                    <m:t>+</m:t>
                                  </m:r>
                                  <m:sSub>
                                    <m:sSubPr>
                                      <m:ctrlPr>
                                        <a:rPr lang="en-GB" sz="1400" i="1">
                                          <a:latin typeface="Cambria Math"/>
                                        </a:rPr>
                                      </m:ctrlPr>
                                    </m:sSubPr>
                                    <m:e>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21</m:t>
                                          </m:r>
                                        </m:sub>
                                      </m:sSub>
                                      <m:r>
                                        <a:rPr lang="en-GB" sz="1400" i="1">
                                          <a:latin typeface="Cambria Math"/>
                                        </a:rPr>
                                        <m:t>𝑏</m:t>
                                      </m:r>
                                    </m:e>
                                    <m:sub>
                                      <m:r>
                                        <a:rPr lang="en-GB" sz="1400" i="1">
                                          <a:latin typeface="Cambria Math"/>
                                        </a:rPr>
                                        <m:t>12</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22</m:t>
                                          </m:r>
                                        </m:sub>
                                      </m:sSub>
                                      <m:r>
                                        <a:rPr lang="en-GB" sz="1400" i="1">
                                          <a:latin typeface="Cambria Math"/>
                                        </a:rPr>
                                        <m:t>𝑏</m:t>
                                      </m:r>
                                    </m:e>
                                    <m:sub>
                                      <m:r>
                                        <a:rPr lang="en-GB" sz="1400" i="1">
                                          <a:latin typeface="Cambria Math"/>
                                        </a:rPr>
                                        <m:t>22</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21</m:t>
                                      </m:r>
                                    </m:sub>
                                  </m:sSub>
                                </m:e>
                                <m:e>
                                  <m:sSub>
                                    <m:sSubPr>
                                      <m:ctrlPr>
                                        <a:rPr lang="en-GB" sz="1400" i="1">
                                          <a:latin typeface="Cambria Math"/>
                                        </a:rPr>
                                      </m:ctrlPr>
                                    </m:sSubPr>
                                    <m:e>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21</m:t>
                                          </m:r>
                                        </m:sub>
                                      </m:sSub>
                                      <m:r>
                                        <a:rPr lang="en-GB" sz="1400" i="1">
                                          <a:latin typeface="Cambria Math"/>
                                        </a:rPr>
                                        <m:t>𝑏</m:t>
                                      </m:r>
                                    </m:e>
                                    <m:sub>
                                      <m:r>
                                        <a:rPr lang="en-GB" sz="1400" i="1">
                                          <a:latin typeface="Cambria Math"/>
                                        </a:rPr>
                                        <m:t>11</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22</m:t>
                                          </m:r>
                                        </m:sub>
                                      </m:sSub>
                                      <m:r>
                                        <a:rPr lang="en-GB" sz="1400" i="1">
                                          <a:latin typeface="Cambria Math"/>
                                        </a:rPr>
                                        <m:t>𝑏</m:t>
                                      </m:r>
                                    </m:e>
                                    <m:sub>
                                      <m:r>
                                        <a:rPr lang="en-GB" sz="1400" i="1">
                                          <a:latin typeface="Cambria Math"/>
                                        </a:rPr>
                                        <m:t>21</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12</m:t>
                                      </m:r>
                                    </m:sub>
                                  </m:sSub>
                                  <m:r>
                                    <a:rPr lang="en-GB" sz="1400" i="1">
                                      <a:latin typeface="Cambria Math"/>
                                    </a:rPr>
                                    <m:t>+</m:t>
                                  </m:r>
                                  <m:sSub>
                                    <m:sSubPr>
                                      <m:ctrlPr>
                                        <a:rPr lang="en-GB" sz="1400" i="1">
                                          <a:latin typeface="Cambria Math"/>
                                        </a:rPr>
                                      </m:ctrlPr>
                                    </m:sSubPr>
                                    <m:e>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21</m:t>
                                          </m:r>
                                        </m:sub>
                                      </m:sSub>
                                      <m:r>
                                        <a:rPr lang="en-GB" sz="1400" i="1">
                                          <a:latin typeface="Cambria Math"/>
                                        </a:rPr>
                                        <m:t>𝑏</m:t>
                                      </m:r>
                                    </m:e>
                                    <m:sub>
                                      <m:r>
                                        <a:rPr lang="en-GB" sz="1400" i="1">
                                          <a:latin typeface="Cambria Math"/>
                                        </a:rPr>
                                        <m:t>12</m:t>
                                      </m:r>
                                    </m:sub>
                                  </m:sSub>
                                  <m:r>
                                    <a:rPr lang="en-GB" sz="1400" i="1">
                                      <a:latin typeface="Cambria Math"/>
                                    </a:rPr>
                                    <m:t>+</m:t>
                                  </m:r>
                                  <m:sSub>
                                    <m:sSubPr>
                                      <m:ctrlPr>
                                        <a:rPr lang="en-GB" sz="1400" i="1">
                                          <a:latin typeface="Cambria Math"/>
                                        </a:rPr>
                                      </m:ctrlPr>
                                    </m:sSubPr>
                                    <m:e>
                                      <m:sSub>
                                        <m:sSubPr>
                                          <m:ctrlPr>
                                            <a:rPr lang="en-GB" sz="1400" i="1">
                                              <a:latin typeface="Cambria Math"/>
                                            </a:rPr>
                                          </m:ctrlPr>
                                        </m:sSubPr>
                                        <m:e>
                                          <m:r>
                                            <a:rPr lang="en-GB" sz="1400" i="1">
                                              <a:latin typeface="Cambria Math"/>
                                            </a:rPr>
                                            <m:t>𝑎</m:t>
                                          </m:r>
                                        </m:e>
                                        <m:sub>
                                          <m:r>
                                            <a:rPr lang="en-GB" sz="1400" i="1">
                                              <a:latin typeface="Cambria Math"/>
                                            </a:rPr>
                                            <m:t>22</m:t>
                                          </m:r>
                                        </m:sub>
                                      </m:sSub>
                                      <m:r>
                                        <a:rPr lang="en-GB" sz="1400" i="1">
                                          <a:latin typeface="Cambria Math"/>
                                        </a:rPr>
                                        <m:t>𝑏</m:t>
                                      </m:r>
                                    </m:e>
                                    <m:sub>
                                      <m:r>
                                        <a:rPr lang="en-GB" sz="1400" i="1">
                                          <a:latin typeface="Cambria Math"/>
                                        </a:rPr>
                                        <m:t>22</m:t>
                                      </m:r>
                                    </m:sub>
                                  </m:sSub>
                                  <m:r>
                                    <a:rPr lang="en-GB" sz="1400" i="1">
                                      <a:latin typeface="Cambria Math"/>
                                    </a:rPr>
                                    <m:t>)∗</m:t>
                                  </m:r>
                                  <m:sSub>
                                    <m:sSubPr>
                                      <m:ctrlPr>
                                        <a:rPr lang="en-GB" sz="1400" i="1">
                                          <a:latin typeface="Cambria Math"/>
                                        </a:rPr>
                                      </m:ctrlPr>
                                    </m:sSubPr>
                                    <m:e>
                                      <m:r>
                                        <a:rPr lang="en-GB" sz="1400" i="1">
                                          <a:latin typeface="Cambria Math"/>
                                        </a:rPr>
                                        <m:t>𝑐</m:t>
                                      </m:r>
                                    </m:e>
                                    <m:sub>
                                      <m:r>
                                        <a:rPr lang="en-GB" sz="1400" i="1">
                                          <a:latin typeface="Cambria Math"/>
                                        </a:rPr>
                                        <m:t>22</m:t>
                                      </m:r>
                                    </m:sub>
                                  </m:sSub>
                                </m:e>
                              </m:mr>
                            </m:m>
                          </m:e>
                        </m:d>
                      </m:oMath>
                    </m:oMathPara>
                  </a14:m>
                  <a:endParaRPr lang="en-GB" sz="1400" dirty="0"/>
                </a:p>
              </p:txBody>
            </p:sp>
          </mc:Choice>
          <mc:Fallback xmlns="">
            <p:sp>
              <p:nvSpPr>
                <p:cNvPr id="6" name="Rectangle 5"/>
                <p:cNvSpPr>
                  <a:spLocks noRot="1" noChangeAspect="1" noMove="1" noResize="1" noEditPoints="1" noAdjustHandles="1" noChangeArrowheads="1" noChangeShapeType="1" noTextEdit="1"/>
                </p:cNvSpPr>
                <p:nvPr/>
              </p:nvSpPr>
              <p:spPr>
                <a:xfrm>
                  <a:off x="972684" y="4580886"/>
                  <a:ext cx="7919796" cy="508537"/>
                </a:xfrm>
                <a:prstGeom prst="rect">
                  <a:avLst/>
                </a:prstGeom>
                <a:blipFill rotWithShape="1">
                  <a:blip r:embed="rId7"/>
                  <a:stretch>
                    <a:fillRect b="-47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968708" y="3221454"/>
                  <a:ext cx="7923772" cy="4998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400">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𝑎</m:t>
                                      </m:r>
                                    </m:e>
                                    <m:sub>
                                      <m:r>
                                        <a:rPr lang="en-GB" sz="1400" i="1">
                                          <a:latin typeface="Cambria Math"/>
                                        </a:rPr>
                                        <m:t>11</m:t>
                                      </m:r>
                                    </m:sub>
                                  </m:sSub>
                                  <m:sSub>
                                    <m:sSubPr>
                                      <m:ctrlPr>
                                        <a:rPr lang="en-GB" sz="1400" i="1">
                                          <a:latin typeface="Cambria Math"/>
                                        </a:rPr>
                                      </m:ctrlPr>
                                    </m:sSubPr>
                                    <m:e>
                                      <m:r>
                                        <a:rPr lang="en-GB" sz="1400" i="1">
                                          <a:latin typeface="Cambria Math"/>
                                        </a:rPr>
                                        <m:t>𝑏</m:t>
                                      </m:r>
                                    </m:e>
                                    <m:sub>
                                      <m:r>
                                        <a:rPr lang="en-GB" sz="1400" i="1">
                                          <a:latin typeface="Cambria Math"/>
                                        </a:rPr>
                                        <m:t>11</m:t>
                                      </m:r>
                                    </m:sub>
                                  </m:sSub>
                                  <m:sSub>
                                    <m:sSubPr>
                                      <m:ctrlPr>
                                        <a:rPr lang="en-GB" sz="1400" i="1">
                                          <a:latin typeface="Cambria Math"/>
                                        </a:rPr>
                                      </m:ctrlPr>
                                    </m:sSubPr>
                                    <m:e>
                                      <m:r>
                                        <a:rPr lang="en-GB" sz="1400" i="1">
                                          <a:latin typeface="Cambria Math"/>
                                        </a:rPr>
                                        <m:t>𝑐</m:t>
                                      </m:r>
                                    </m:e>
                                    <m:sub>
                                      <m:r>
                                        <a:rPr lang="en-GB" sz="1400" i="1">
                                          <a:latin typeface="Cambria Math"/>
                                        </a:rPr>
                                        <m:t>11</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11</m:t>
                                      </m:r>
                                    </m:sub>
                                  </m:sSub>
                                  <m:sSub>
                                    <m:sSubPr>
                                      <m:ctrlPr>
                                        <a:rPr lang="en-GB" sz="1400" i="1">
                                          <a:latin typeface="Cambria Math"/>
                                        </a:rPr>
                                      </m:ctrlPr>
                                    </m:sSubPr>
                                    <m:e>
                                      <m:r>
                                        <a:rPr lang="en-GB" sz="1400" i="1">
                                          <a:latin typeface="Cambria Math"/>
                                        </a:rPr>
                                        <m:t>𝑏</m:t>
                                      </m:r>
                                    </m:e>
                                    <m:sub>
                                      <m:r>
                                        <a:rPr lang="en-GB" sz="1400" i="1">
                                          <a:latin typeface="Cambria Math"/>
                                        </a:rPr>
                                        <m:t>12</m:t>
                                      </m:r>
                                    </m:sub>
                                  </m:sSub>
                                  <m:sSub>
                                    <m:sSubPr>
                                      <m:ctrlPr>
                                        <a:rPr lang="en-GB" sz="1400" i="1">
                                          <a:latin typeface="Cambria Math"/>
                                        </a:rPr>
                                      </m:ctrlPr>
                                    </m:sSubPr>
                                    <m:e>
                                      <m:r>
                                        <a:rPr lang="en-GB" sz="1400" i="1">
                                          <a:latin typeface="Cambria Math"/>
                                        </a:rPr>
                                        <m:t>𝑐</m:t>
                                      </m:r>
                                    </m:e>
                                    <m:sub>
                                      <m:r>
                                        <a:rPr lang="en-GB" sz="1400" i="1">
                                          <a:latin typeface="Cambria Math"/>
                                        </a:rPr>
                                        <m:t>21</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12</m:t>
                                      </m:r>
                                    </m:sub>
                                  </m:sSub>
                                  <m:sSub>
                                    <m:sSubPr>
                                      <m:ctrlPr>
                                        <a:rPr lang="en-GB" sz="1400" i="1">
                                          <a:latin typeface="Cambria Math"/>
                                        </a:rPr>
                                      </m:ctrlPr>
                                    </m:sSubPr>
                                    <m:e>
                                      <m:r>
                                        <a:rPr lang="en-GB" sz="1400" i="1">
                                          <a:latin typeface="Cambria Math"/>
                                        </a:rPr>
                                        <m:t>𝑏</m:t>
                                      </m:r>
                                    </m:e>
                                    <m:sub>
                                      <m:r>
                                        <a:rPr lang="en-GB" sz="1400" i="1">
                                          <a:latin typeface="Cambria Math"/>
                                        </a:rPr>
                                        <m:t>21</m:t>
                                      </m:r>
                                    </m:sub>
                                  </m:sSub>
                                  <m:sSub>
                                    <m:sSubPr>
                                      <m:ctrlPr>
                                        <a:rPr lang="en-GB" sz="1400" i="1">
                                          <a:latin typeface="Cambria Math"/>
                                        </a:rPr>
                                      </m:ctrlPr>
                                    </m:sSubPr>
                                    <m:e>
                                      <m:r>
                                        <a:rPr lang="en-GB" sz="1400" i="1">
                                          <a:latin typeface="Cambria Math"/>
                                        </a:rPr>
                                        <m:t>𝑐</m:t>
                                      </m:r>
                                    </m:e>
                                    <m:sub>
                                      <m:r>
                                        <a:rPr lang="en-GB" sz="1400" i="1">
                                          <a:latin typeface="Cambria Math"/>
                                        </a:rPr>
                                        <m:t>11</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12</m:t>
                                      </m:r>
                                    </m:sub>
                                  </m:sSub>
                                  <m:sSub>
                                    <m:sSubPr>
                                      <m:ctrlPr>
                                        <a:rPr lang="en-GB" sz="1400" i="1">
                                          <a:latin typeface="Cambria Math"/>
                                        </a:rPr>
                                      </m:ctrlPr>
                                    </m:sSubPr>
                                    <m:e>
                                      <m:r>
                                        <a:rPr lang="en-GB" sz="1400" i="1">
                                          <a:latin typeface="Cambria Math"/>
                                        </a:rPr>
                                        <m:t>𝑏</m:t>
                                      </m:r>
                                    </m:e>
                                    <m:sub>
                                      <m:r>
                                        <a:rPr lang="en-GB" sz="1400" i="1">
                                          <a:latin typeface="Cambria Math"/>
                                        </a:rPr>
                                        <m:t>22</m:t>
                                      </m:r>
                                    </m:sub>
                                  </m:sSub>
                                  <m:sSub>
                                    <m:sSubPr>
                                      <m:ctrlPr>
                                        <a:rPr lang="en-GB" sz="1400" i="1">
                                          <a:latin typeface="Cambria Math"/>
                                        </a:rPr>
                                      </m:ctrlPr>
                                    </m:sSubPr>
                                    <m:e>
                                      <m:r>
                                        <a:rPr lang="en-GB" sz="1400" i="1">
                                          <a:latin typeface="Cambria Math"/>
                                        </a:rPr>
                                        <m:t>𝑐</m:t>
                                      </m:r>
                                    </m:e>
                                    <m:sub>
                                      <m:r>
                                        <a:rPr lang="en-GB" sz="1400" i="1">
                                          <a:latin typeface="Cambria Math"/>
                                        </a:rPr>
                                        <m:t>21</m:t>
                                      </m:r>
                                    </m:sub>
                                  </m:sSub>
                                </m:e>
                                <m:e>
                                  <m:sSub>
                                    <m:sSubPr>
                                      <m:ctrlPr>
                                        <a:rPr lang="en-GB" sz="1400" i="1">
                                          <a:latin typeface="Cambria Math"/>
                                        </a:rPr>
                                      </m:ctrlPr>
                                    </m:sSubPr>
                                    <m:e>
                                      <m:r>
                                        <a:rPr lang="en-GB" sz="1400" i="1">
                                          <a:latin typeface="Cambria Math"/>
                                        </a:rPr>
                                        <m:t>𝑎</m:t>
                                      </m:r>
                                    </m:e>
                                    <m:sub>
                                      <m:r>
                                        <a:rPr lang="en-GB" sz="1400" i="1">
                                          <a:latin typeface="Cambria Math"/>
                                        </a:rPr>
                                        <m:t>11</m:t>
                                      </m:r>
                                    </m:sub>
                                  </m:sSub>
                                  <m:sSub>
                                    <m:sSubPr>
                                      <m:ctrlPr>
                                        <a:rPr lang="en-GB" sz="1400" i="1">
                                          <a:latin typeface="Cambria Math"/>
                                        </a:rPr>
                                      </m:ctrlPr>
                                    </m:sSubPr>
                                    <m:e>
                                      <m:r>
                                        <a:rPr lang="en-GB" sz="1400" i="1">
                                          <a:latin typeface="Cambria Math"/>
                                        </a:rPr>
                                        <m:t>𝑏</m:t>
                                      </m:r>
                                    </m:e>
                                    <m:sub>
                                      <m:r>
                                        <a:rPr lang="en-GB" sz="1400" i="1">
                                          <a:latin typeface="Cambria Math"/>
                                        </a:rPr>
                                        <m:t>11</m:t>
                                      </m:r>
                                    </m:sub>
                                  </m:sSub>
                                  <m:sSub>
                                    <m:sSubPr>
                                      <m:ctrlPr>
                                        <a:rPr lang="en-GB" sz="1400" i="1">
                                          <a:latin typeface="Cambria Math"/>
                                        </a:rPr>
                                      </m:ctrlPr>
                                    </m:sSubPr>
                                    <m:e>
                                      <m:r>
                                        <a:rPr lang="en-GB" sz="1400" i="1">
                                          <a:latin typeface="Cambria Math"/>
                                        </a:rPr>
                                        <m:t>𝑐</m:t>
                                      </m:r>
                                    </m:e>
                                    <m:sub>
                                      <m:r>
                                        <a:rPr lang="en-GB" sz="1400" i="1">
                                          <a:latin typeface="Cambria Math"/>
                                        </a:rPr>
                                        <m:t>12</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11</m:t>
                                      </m:r>
                                    </m:sub>
                                  </m:sSub>
                                  <m:sSub>
                                    <m:sSubPr>
                                      <m:ctrlPr>
                                        <a:rPr lang="en-GB" sz="1400" i="1">
                                          <a:latin typeface="Cambria Math"/>
                                        </a:rPr>
                                      </m:ctrlPr>
                                    </m:sSubPr>
                                    <m:e>
                                      <m:r>
                                        <a:rPr lang="en-GB" sz="1400" i="1">
                                          <a:latin typeface="Cambria Math"/>
                                        </a:rPr>
                                        <m:t>𝑏</m:t>
                                      </m:r>
                                    </m:e>
                                    <m:sub>
                                      <m:r>
                                        <a:rPr lang="en-GB" sz="1400" i="1">
                                          <a:latin typeface="Cambria Math"/>
                                        </a:rPr>
                                        <m:t>12</m:t>
                                      </m:r>
                                    </m:sub>
                                  </m:sSub>
                                  <m:sSub>
                                    <m:sSubPr>
                                      <m:ctrlPr>
                                        <a:rPr lang="en-GB" sz="1400" i="1">
                                          <a:latin typeface="Cambria Math"/>
                                        </a:rPr>
                                      </m:ctrlPr>
                                    </m:sSubPr>
                                    <m:e>
                                      <m:r>
                                        <a:rPr lang="en-GB" sz="1400" i="1">
                                          <a:latin typeface="Cambria Math"/>
                                        </a:rPr>
                                        <m:t>𝑐</m:t>
                                      </m:r>
                                    </m:e>
                                    <m:sub>
                                      <m:r>
                                        <a:rPr lang="en-GB" sz="1400" i="1">
                                          <a:latin typeface="Cambria Math"/>
                                        </a:rPr>
                                        <m:t>22</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12</m:t>
                                      </m:r>
                                    </m:sub>
                                  </m:sSub>
                                  <m:sSub>
                                    <m:sSubPr>
                                      <m:ctrlPr>
                                        <a:rPr lang="en-GB" sz="1400" i="1">
                                          <a:latin typeface="Cambria Math"/>
                                        </a:rPr>
                                      </m:ctrlPr>
                                    </m:sSubPr>
                                    <m:e>
                                      <m:r>
                                        <a:rPr lang="en-GB" sz="1400" i="1">
                                          <a:latin typeface="Cambria Math"/>
                                        </a:rPr>
                                        <m:t>𝑏</m:t>
                                      </m:r>
                                    </m:e>
                                    <m:sub>
                                      <m:r>
                                        <a:rPr lang="en-GB" sz="1400" i="1">
                                          <a:latin typeface="Cambria Math"/>
                                        </a:rPr>
                                        <m:t>21</m:t>
                                      </m:r>
                                    </m:sub>
                                  </m:sSub>
                                  <m:sSub>
                                    <m:sSubPr>
                                      <m:ctrlPr>
                                        <a:rPr lang="en-GB" sz="1400" i="1">
                                          <a:latin typeface="Cambria Math"/>
                                        </a:rPr>
                                      </m:ctrlPr>
                                    </m:sSubPr>
                                    <m:e>
                                      <m:r>
                                        <a:rPr lang="en-GB" sz="1400" i="1">
                                          <a:latin typeface="Cambria Math"/>
                                        </a:rPr>
                                        <m:t>𝑐</m:t>
                                      </m:r>
                                    </m:e>
                                    <m:sub>
                                      <m:r>
                                        <a:rPr lang="en-GB" sz="1400" i="1">
                                          <a:latin typeface="Cambria Math"/>
                                        </a:rPr>
                                        <m:t>12</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12</m:t>
                                      </m:r>
                                    </m:sub>
                                  </m:sSub>
                                  <m:sSub>
                                    <m:sSubPr>
                                      <m:ctrlPr>
                                        <a:rPr lang="en-GB" sz="1400" i="1">
                                          <a:latin typeface="Cambria Math"/>
                                        </a:rPr>
                                      </m:ctrlPr>
                                    </m:sSubPr>
                                    <m:e>
                                      <m:r>
                                        <a:rPr lang="en-GB" sz="1400" i="1">
                                          <a:latin typeface="Cambria Math"/>
                                        </a:rPr>
                                        <m:t>𝑏</m:t>
                                      </m:r>
                                    </m:e>
                                    <m:sub>
                                      <m:r>
                                        <a:rPr lang="en-GB" sz="1400" i="1">
                                          <a:latin typeface="Cambria Math"/>
                                        </a:rPr>
                                        <m:t>22</m:t>
                                      </m:r>
                                    </m:sub>
                                  </m:sSub>
                                  <m:sSub>
                                    <m:sSubPr>
                                      <m:ctrlPr>
                                        <a:rPr lang="en-GB" sz="1400" i="1">
                                          <a:latin typeface="Cambria Math"/>
                                        </a:rPr>
                                      </m:ctrlPr>
                                    </m:sSubPr>
                                    <m:e>
                                      <m:r>
                                        <a:rPr lang="en-GB" sz="1400" i="1">
                                          <a:latin typeface="Cambria Math"/>
                                        </a:rPr>
                                        <m:t>𝑐</m:t>
                                      </m:r>
                                    </m:e>
                                    <m:sub>
                                      <m:r>
                                        <a:rPr lang="en-GB" sz="1400" i="1">
                                          <a:latin typeface="Cambria Math"/>
                                        </a:rPr>
                                        <m:t>22</m:t>
                                      </m:r>
                                    </m:sub>
                                  </m:sSub>
                                </m:e>
                              </m:mr>
                              <m:mr>
                                <m:e>
                                  <m:sSub>
                                    <m:sSubPr>
                                      <m:ctrlPr>
                                        <a:rPr lang="en-GB" sz="1400" i="1">
                                          <a:latin typeface="Cambria Math"/>
                                        </a:rPr>
                                      </m:ctrlPr>
                                    </m:sSubPr>
                                    <m:e>
                                      <m:r>
                                        <a:rPr lang="en-GB" sz="1400" i="1">
                                          <a:latin typeface="Cambria Math"/>
                                        </a:rPr>
                                        <m:t>𝑎</m:t>
                                      </m:r>
                                    </m:e>
                                    <m:sub>
                                      <m:r>
                                        <a:rPr lang="en-GB" sz="1400" i="1">
                                          <a:latin typeface="Cambria Math"/>
                                        </a:rPr>
                                        <m:t>21</m:t>
                                      </m:r>
                                    </m:sub>
                                  </m:sSub>
                                  <m:sSub>
                                    <m:sSubPr>
                                      <m:ctrlPr>
                                        <a:rPr lang="en-GB" sz="1400" i="1">
                                          <a:latin typeface="Cambria Math"/>
                                        </a:rPr>
                                      </m:ctrlPr>
                                    </m:sSubPr>
                                    <m:e>
                                      <m:r>
                                        <a:rPr lang="en-GB" sz="1400" i="1">
                                          <a:latin typeface="Cambria Math"/>
                                        </a:rPr>
                                        <m:t>𝑏</m:t>
                                      </m:r>
                                    </m:e>
                                    <m:sub>
                                      <m:r>
                                        <a:rPr lang="en-GB" sz="1400" i="1">
                                          <a:latin typeface="Cambria Math"/>
                                        </a:rPr>
                                        <m:t>11</m:t>
                                      </m:r>
                                    </m:sub>
                                  </m:sSub>
                                  <m:sSub>
                                    <m:sSubPr>
                                      <m:ctrlPr>
                                        <a:rPr lang="en-GB" sz="1400" i="1">
                                          <a:latin typeface="Cambria Math"/>
                                        </a:rPr>
                                      </m:ctrlPr>
                                    </m:sSubPr>
                                    <m:e>
                                      <m:r>
                                        <a:rPr lang="en-GB" sz="1400" i="1">
                                          <a:latin typeface="Cambria Math"/>
                                        </a:rPr>
                                        <m:t>𝑐</m:t>
                                      </m:r>
                                    </m:e>
                                    <m:sub>
                                      <m:r>
                                        <a:rPr lang="en-GB" sz="1400" i="1">
                                          <a:latin typeface="Cambria Math"/>
                                        </a:rPr>
                                        <m:t>11</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21</m:t>
                                      </m:r>
                                    </m:sub>
                                  </m:sSub>
                                  <m:sSub>
                                    <m:sSubPr>
                                      <m:ctrlPr>
                                        <a:rPr lang="en-GB" sz="1400" i="1">
                                          <a:latin typeface="Cambria Math"/>
                                        </a:rPr>
                                      </m:ctrlPr>
                                    </m:sSubPr>
                                    <m:e>
                                      <m:r>
                                        <a:rPr lang="en-GB" sz="1400" i="1">
                                          <a:latin typeface="Cambria Math"/>
                                        </a:rPr>
                                        <m:t>𝑏</m:t>
                                      </m:r>
                                    </m:e>
                                    <m:sub>
                                      <m:r>
                                        <a:rPr lang="en-GB" sz="1400" i="1">
                                          <a:latin typeface="Cambria Math"/>
                                        </a:rPr>
                                        <m:t>12</m:t>
                                      </m:r>
                                    </m:sub>
                                  </m:sSub>
                                  <m:sSub>
                                    <m:sSubPr>
                                      <m:ctrlPr>
                                        <a:rPr lang="en-GB" sz="1400" i="1">
                                          <a:latin typeface="Cambria Math"/>
                                        </a:rPr>
                                      </m:ctrlPr>
                                    </m:sSubPr>
                                    <m:e>
                                      <m:r>
                                        <a:rPr lang="en-GB" sz="1400" i="1">
                                          <a:latin typeface="Cambria Math"/>
                                        </a:rPr>
                                        <m:t>𝑐</m:t>
                                      </m:r>
                                    </m:e>
                                    <m:sub>
                                      <m:r>
                                        <a:rPr lang="en-GB" sz="1400" i="1">
                                          <a:latin typeface="Cambria Math"/>
                                        </a:rPr>
                                        <m:t>21</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22</m:t>
                                      </m:r>
                                    </m:sub>
                                  </m:sSub>
                                  <m:sSub>
                                    <m:sSubPr>
                                      <m:ctrlPr>
                                        <a:rPr lang="en-GB" sz="1400" i="1">
                                          <a:latin typeface="Cambria Math"/>
                                        </a:rPr>
                                      </m:ctrlPr>
                                    </m:sSubPr>
                                    <m:e>
                                      <m:r>
                                        <a:rPr lang="en-GB" sz="1400" i="1">
                                          <a:latin typeface="Cambria Math"/>
                                        </a:rPr>
                                        <m:t>𝑏</m:t>
                                      </m:r>
                                    </m:e>
                                    <m:sub>
                                      <m:r>
                                        <a:rPr lang="en-GB" sz="1400" i="1">
                                          <a:latin typeface="Cambria Math"/>
                                        </a:rPr>
                                        <m:t>21</m:t>
                                      </m:r>
                                    </m:sub>
                                  </m:sSub>
                                  <m:sSub>
                                    <m:sSubPr>
                                      <m:ctrlPr>
                                        <a:rPr lang="en-GB" sz="1400" i="1">
                                          <a:latin typeface="Cambria Math"/>
                                        </a:rPr>
                                      </m:ctrlPr>
                                    </m:sSubPr>
                                    <m:e>
                                      <m:r>
                                        <a:rPr lang="en-GB" sz="1400" i="1">
                                          <a:latin typeface="Cambria Math"/>
                                        </a:rPr>
                                        <m:t>𝑐</m:t>
                                      </m:r>
                                    </m:e>
                                    <m:sub>
                                      <m:r>
                                        <a:rPr lang="en-GB" sz="1400" i="1">
                                          <a:latin typeface="Cambria Math"/>
                                        </a:rPr>
                                        <m:t>11</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22</m:t>
                                      </m:r>
                                    </m:sub>
                                  </m:sSub>
                                  <m:sSub>
                                    <m:sSubPr>
                                      <m:ctrlPr>
                                        <a:rPr lang="en-GB" sz="1400" i="1">
                                          <a:latin typeface="Cambria Math"/>
                                        </a:rPr>
                                      </m:ctrlPr>
                                    </m:sSubPr>
                                    <m:e>
                                      <m:r>
                                        <a:rPr lang="en-GB" sz="1400" i="1">
                                          <a:latin typeface="Cambria Math"/>
                                        </a:rPr>
                                        <m:t>𝑏</m:t>
                                      </m:r>
                                    </m:e>
                                    <m:sub>
                                      <m:r>
                                        <a:rPr lang="en-GB" sz="1400" i="1">
                                          <a:latin typeface="Cambria Math"/>
                                        </a:rPr>
                                        <m:t>22</m:t>
                                      </m:r>
                                    </m:sub>
                                  </m:sSub>
                                  <m:sSub>
                                    <m:sSubPr>
                                      <m:ctrlPr>
                                        <a:rPr lang="en-GB" sz="1400" i="1">
                                          <a:latin typeface="Cambria Math"/>
                                        </a:rPr>
                                      </m:ctrlPr>
                                    </m:sSubPr>
                                    <m:e>
                                      <m:r>
                                        <a:rPr lang="en-GB" sz="1400" i="1">
                                          <a:latin typeface="Cambria Math"/>
                                        </a:rPr>
                                        <m:t>𝑐</m:t>
                                      </m:r>
                                    </m:e>
                                    <m:sub>
                                      <m:r>
                                        <a:rPr lang="en-GB" sz="1400" i="1">
                                          <a:latin typeface="Cambria Math"/>
                                        </a:rPr>
                                        <m:t>21</m:t>
                                      </m:r>
                                    </m:sub>
                                  </m:sSub>
                                </m:e>
                                <m:e>
                                  <m:sSub>
                                    <m:sSubPr>
                                      <m:ctrlPr>
                                        <a:rPr lang="en-GB" sz="1400" i="1">
                                          <a:latin typeface="Cambria Math"/>
                                        </a:rPr>
                                      </m:ctrlPr>
                                    </m:sSubPr>
                                    <m:e>
                                      <m:r>
                                        <a:rPr lang="en-GB" sz="1400" i="1">
                                          <a:latin typeface="Cambria Math"/>
                                        </a:rPr>
                                        <m:t>𝑎</m:t>
                                      </m:r>
                                    </m:e>
                                    <m:sub>
                                      <m:r>
                                        <a:rPr lang="en-GB" sz="1400" i="1">
                                          <a:latin typeface="Cambria Math"/>
                                        </a:rPr>
                                        <m:t>21</m:t>
                                      </m:r>
                                    </m:sub>
                                  </m:sSub>
                                  <m:sSub>
                                    <m:sSubPr>
                                      <m:ctrlPr>
                                        <a:rPr lang="en-GB" sz="1400" i="1">
                                          <a:latin typeface="Cambria Math"/>
                                        </a:rPr>
                                      </m:ctrlPr>
                                    </m:sSubPr>
                                    <m:e>
                                      <m:r>
                                        <a:rPr lang="en-GB" sz="1400" i="1">
                                          <a:latin typeface="Cambria Math"/>
                                        </a:rPr>
                                        <m:t>𝑏</m:t>
                                      </m:r>
                                    </m:e>
                                    <m:sub>
                                      <m:r>
                                        <a:rPr lang="en-GB" sz="1400" i="1">
                                          <a:latin typeface="Cambria Math"/>
                                        </a:rPr>
                                        <m:t>11</m:t>
                                      </m:r>
                                    </m:sub>
                                  </m:sSub>
                                  <m:sSub>
                                    <m:sSubPr>
                                      <m:ctrlPr>
                                        <a:rPr lang="en-GB" sz="1400" i="1">
                                          <a:latin typeface="Cambria Math"/>
                                        </a:rPr>
                                      </m:ctrlPr>
                                    </m:sSubPr>
                                    <m:e>
                                      <m:r>
                                        <a:rPr lang="en-GB" sz="1400" i="1">
                                          <a:latin typeface="Cambria Math"/>
                                        </a:rPr>
                                        <m:t>𝑐</m:t>
                                      </m:r>
                                    </m:e>
                                    <m:sub>
                                      <m:r>
                                        <a:rPr lang="en-GB" sz="1400" i="1">
                                          <a:latin typeface="Cambria Math"/>
                                        </a:rPr>
                                        <m:t>12</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21</m:t>
                                      </m:r>
                                    </m:sub>
                                  </m:sSub>
                                  <m:sSub>
                                    <m:sSubPr>
                                      <m:ctrlPr>
                                        <a:rPr lang="en-GB" sz="1400" i="1">
                                          <a:latin typeface="Cambria Math"/>
                                        </a:rPr>
                                      </m:ctrlPr>
                                    </m:sSubPr>
                                    <m:e>
                                      <m:r>
                                        <a:rPr lang="en-GB" sz="1400" i="1">
                                          <a:latin typeface="Cambria Math"/>
                                        </a:rPr>
                                        <m:t>𝑏</m:t>
                                      </m:r>
                                    </m:e>
                                    <m:sub>
                                      <m:r>
                                        <a:rPr lang="en-GB" sz="1400" i="1">
                                          <a:latin typeface="Cambria Math"/>
                                        </a:rPr>
                                        <m:t>12</m:t>
                                      </m:r>
                                    </m:sub>
                                  </m:sSub>
                                  <m:sSub>
                                    <m:sSubPr>
                                      <m:ctrlPr>
                                        <a:rPr lang="en-GB" sz="1400" i="1">
                                          <a:latin typeface="Cambria Math"/>
                                        </a:rPr>
                                      </m:ctrlPr>
                                    </m:sSubPr>
                                    <m:e>
                                      <m:r>
                                        <a:rPr lang="en-GB" sz="1400" i="1">
                                          <a:latin typeface="Cambria Math"/>
                                        </a:rPr>
                                        <m:t>𝑐</m:t>
                                      </m:r>
                                    </m:e>
                                    <m:sub>
                                      <m:r>
                                        <a:rPr lang="en-GB" sz="1400" i="1">
                                          <a:latin typeface="Cambria Math"/>
                                        </a:rPr>
                                        <m:t>22</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22</m:t>
                                      </m:r>
                                    </m:sub>
                                  </m:sSub>
                                  <m:sSub>
                                    <m:sSubPr>
                                      <m:ctrlPr>
                                        <a:rPr lang="en-GB" sz="1400" i="1">
                                          <a:latin typeface="Cambria Math"/>
                                        </a:rPr>
                                      </m:ctrlPr>
                                    </m:sSubPr>
                                    <m:e>
                                      <m:r>
                                        <a:rPr lang="en-GB" sz="1400" i="1">
                                          <a:latin typeface="Cambria Math"/>
                                        </a:rPr>
                                        <m:t>𝑏</m:t>
                                      </m:r>
                                    </m:e>
                                    <m:sub>
                                      <m:r>
                                        <a:rPr lang="en-GB" sz="1400" i="1">
                                          <a:latin typeface="Cambria Math"/>
                                        </a:rPr>
                                        <m:t>21</m:t>
                                      </m:r>
                                    </m:sub>
                                  </m:sSub>
                                  <m:sSub>
                                    <m:sSubPr>
                                      <m:ctrlPr>
                                        <a:rPr lang="en-GB" sz="1400" i="1">
                                          <a:latin typeface="Cambria Math"/>
                                        </a:rPr>
                                      </m:ctrlPr>
                                    </m:sSubPr>
                                    <m:e>
                                      <m:r>
                                        <a:rPr lang="en-GB" sz="1400" i="1">
                                          <a:latin typeface="Cambria Math"/>
                                        </a:rPr>
                                        <m:t>𝑐</m:t>
                                      </m:r>
                                    </m:e>
                                    <m:sub>
                                      <m:r>
                                        <a:rPr lang="en-GB" sz="1400" i="1">
                                          <a:latin typeface="Cambria Math"/>
                                        </a:rPr>
                                        <m:t>12</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22</m:t>
                                      </m:r>
                                    </m:sub>
                                  </m:sSub>
                                  <m:sSub>
                                    <m:sSubPr>
                                      <m:ctrlPr>
                                        <a:rPr lang="en-GB" sz="1400" i="1">
                                          <a:latin typeface="Cambria Math"/>
                                        </a:rPr>
                                      </m:ctrlPr>
                                    </m:sSubPr>
                                    <m:e>
                                      <m:r>
                                        <a:rPr lang="en-GB" sz="1400" i="1">
                                          <a:latin typeface="Cambria Math"/>
                                        </a:rPr>
                                        <m:t>𝑏</m:t>
                                      </m:r>
                                    </m:e>
                                    <m:sub>
                                      <m:r>
                                        <a:rPr lang="en-GB" sz="1400" i="1">
                                          <a:latin typeface="Cambria Math"/>
                                        </a:rPr>
                                        <m:t>22</m:t>
                                      </m:r>
                                    </m:sub>
                                  </m:sSub>
                                  <m:sSub>
                                    <m:sSubPr>
                                      <m:ctrlPr>
                                        <a:rPr lang="en-GB" sz="1400" i="1">
                                          <a:latin typeface="Cambria Math"/>
                                        </a:rPr>
                                      </m:ctrlPr>
                                    </m:sSubPr>
                                    <m:e>
                                      <m:r>
                                        <a:rPr lang="en-GB" sz="1400" i="1">
                                          <a:latin typeface="Cambria Math"/>
                                        </a:rPr>
                                        <m:t>𝑐</m:t>
                                      </m:r>
                                    </m:e>
                                    <m:sub>
                                      <m:r>
                                        <a:rPr lang="en-GB" sz="1400" i="1">
                                          <a:latin typeface="Cambria Math"/>
                                        </a:rPr>
                                        <m:t>22</m:t>
                                      </m:r>
                                    </m:sub>
                                  </m:sSub>
                                </m:e>
                              </m:mr>
                            </m:m>
                          </m:e>
                        </m:d>
                      </m:oMath>
                    </m:oMathPara>
                  </a14:m>
                  <a:endParaRPr lang="en-GB" sz="1400" dirty="0"/>
                </a:p>
              </p:txBody>
            </p:sp>
          </mc:Choice>
          <mc:Fallback xmlns="">
            <p:sp>
              <p:nvSpPr>
                <p:cNvPr id="7" name="Rectangle 6"/>
                <p:cNvSpPr>
                  <a:spLocks noRot="1" noChangeAspect="1" noMove="1" noResize="1" noEditPoints="1" noAdjustHandles="1" noChangeArrowheads="1" noChangeShapeType="1" noTextEdit="1"/>
                </p:cNvSpPr>
                <p:nvPr/>
              </p:nvSpPr>
              <p:spPr>
                <a:xfrm>
                  <a:off x="968708" y="3221454"/>
                  <a:ext cx="7923772" cy="499817"/>
                </a:xfrm>
                <a:prstGeom prst="rect">
                  <a:avLst/>
                </a:prstGeom>
                <a:blipFill rotWithShape="1">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956464" y="3883533"/>
                  <a:ext cx="8152040" cy="5240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400" i="1">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𝑎</m:t>
                                      </m:r>
                                    </m:e>
                                    <m:sub>
                                      <m:r>
                                        <a:rPr lang="en-GB" sz="1400" i="1">
                                          <a:latin typeface="Cambria Math"/>
                                        </a:rPr>
                                        <m:t>11</m:t>
                                      </m:r>
                                    </m:sub>
                                  </m:sSub>
                                  <m:r>
                                    <a:rPr lang="en-GB" sz="1400" i="1">
                                      <a:latin typeface="Cambria Math"/>
                                    </a:rPr>
                                    <m:t>∗</m:t>
                                  </m:r>
                                  <m:sSub>
                                    <m:sSubPr>
                                      <m:ctrlPr>
                                        <a:rPr lang="en-GB" sz="1400" i="1">
                                          <a:latin typeface="Cambria Math"/>
                                        </a:rPr>
                                      </m:ctrlPr>
                                    </m:sSubPr>
                                    <m:e>
                                      <m:r>
                                        <a:rPr lang="en-GB" sz="1400" i="1">
                                          <a:latin typeface="Cambria Math"/>
                                        </a:rPr>
                                        <m:t>(</m:t>
                                      </m:r>
                                      <m:r>
                                        <a:rPr lang="en-GB" sz="1400" i="1">
                                          <a:latin typeface="Cambria Math"/>
                                        </a:rPr>
                                        <m:t>𝑏</m:t>
                                      </m:r>
                                    </m:e>
                                    <m:sub>
                                      <m:r>
                                        <a:rPr lang="en-GB" sz="1400" i="1">
                                          <a:latin typeface="Cambria Math"/>
                                        </a:rPr>
                                        <m:t>11</m:t>
                                      </m:r>
                                    </m:sub>
                                  </m:sSub>
                                  <m:sSub>
                                    <m:sSubPr>
                                      <m:ctrlPr>
                                        <a:rPr lang="en-GB" sz="1400" i="1">
                                          <a:latin typeface="Cambria Math"/>
                                        </a:rPr>
                                      </m:ctrlPr>
                                    </m:sSubPr>
                                    <m:e>
                                      <m:r>
                                        <a:rPr lang="en-GB" sz="1400" i="1">
                                          <a:latin typeface="Cambria Math"/>
                                        </a:rPr>
                                        <m:t>𝑐</m:t>
                                      </m:r>
                                    </m:e>
                                    <m:sub>
                                      <m:r>
                                        <a:rPr lang="en-GB" sz="1400" i="1">
                                          <a:latin typeface="Cambria Math"/>
                                        </a:rPr>
                                        <m:t>11</m:t>
                                      </m:r>
                                    </m:sub>
                                  </m:sSub>
                                  <m:r>
                                    <a:rPr lang="en-GB" sz="1400" i="1">
                                      <a:latin typeface="Cambria Math"/>
                                    </a:rPr>
                                    <m:t>+</m:t>
                                  </m:r>
                                  <m:sSub>
                                    <m:sSubPr>
                                      <m:ctrlPr>
                                        <a:rPr lang="en-GB" sz="1400" i="1">
                                          <a:latin typeface="Cambria Math"/>
                                        </a:rPr>
                                      </m:ctrlPr>
                                    </m:sSubPr>
                                    <m:e>
                                      <m:r>
                                        <a:rPr lang="en-GB" sz="1400" i="1">
                                          <a:latin typeface="Cambria Math"/>
                                        </a:rPr>
                                        <m:t>𝑏</m:t>
                                      </m:r>
                                    </m:e>
                                    <m:sub>
                                      <m:r>
                                        <a:rPr lang="en-GB" sz="1400" i="1">
                                          <a:latin typeface="Cambria Math"/>
                                        </a:rPr>
                                        <m:t>12</m:t>
                                      </m:r>
                                    </m:sub>
                                  </m:sSub>
                                  <m:sSub>
                                    <m:sSubPr>
                                      <m:ctrlPr>
                                        <a:rPr lang="en-GB" sz="1400" i="1">
                                          <a:latin typeface="Cambria Math"/>
                                        </a:rPr>
                                      </m:ctrlPr>
                                    </m:sSubPr>
                                    <m:e>
                                      <m:r>
                                        <a:rPr lang="en-GB" sz="1400" i="1">
                                          <a:latin typeface="Cambria Math"/>
                                        </a:rPr>
                                        <m:t>𝑐</m:t>
                                      </m:r>
                                    </m:e>
                                    <m:sub>
                                      <m:r>
                                        <a:rPr lang="en-GB" sz="1400" i="1">
                                          <a:latin typeface="Cambria Math"/>
                                        </a:rPr>
                                        <m:t>21</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12</m:t>
                                      </m:r>
                                    </m:sub>
                                  </m:sSub>
                                  <m:r>
                                    <a:rPr lang="en-GB" sz="1400" i="1">
                                      <a:latin typeface="Cambria Math"/>
                                    </a:rPr>
                                    <m:t>∗</m:t>
                                  </m:r>
                                  <m:d>
                                    <m:dPr>
                                      <m:ctrlPr>
                                        <a:rPr lang="en-GB" sz="1400" i="1">
                                          <a:latin typeface="Cambria Math"/>
                                        </a:rPr>
                                      </m:ctrlPr>
                                    </m:dPr>
                                    <m:e>
                                      <m:sSub>
                                        <m:sSubPr>
                                          <m:ctrlPr>
                                            <a:rPr lang="en-GB" sz="1400" i="1">
                                              <a:latin typeface="Cambria Math"/>
                                            </a:rPr>
                                          </m:ctrlPr>
                                        </m:sSubPr>
                                        <m:e>
                                          <m:r>
                                            <a:rPr lang="en-GB" sz="1400" i="1">
                                              <a:latin typeface="Cambria Math"/>
                                            </a:rPr>
                                            <m:t>𝑏</m:t>
                                          </m:r>
                                        </m:e>
                                        <m:sub>
                                          <m:r>
                                            <a:rPr lang="en-GB" sz="1400" i="1">
                                              <a:latin typeface="Cambria Math"/>
                                            </a:rPr>
                                            <m:t>21</m:t>
                                          </m:r>
                                        </m:sub>
                                      </m:sSub>
                                      <m:sSub>
                                        <m:sSubPr>
                                          <m:ctrlPr>
                                            <a:rPr lang="en-GB" sz="1400" i="1">
                                              <a:latin typeface="Cambria Math"/>
                                            </a:rPr>
                                          </m:ctrlPr>
                                        </m:sSubPr>
                                        <m:e>
                                          <m:r>
                                            <a:rPr lang="en-GB" sz="1400" i="1">
                                              <a:latin typeface="Cambria Math"/>
                                            </a:rPr>
                                            <m:t>𝑐</m:t>
                                          </m:r>
                                        </m:e>
                                        <m:sub>
                                          <m:r>
                                            <a:rPr lang="en-GB" sz="1400" i="1">
                                              <a:latin typeface="Cambria Math"/>
                                            </a:rPr>
                                            <m:t>11</m:t>
                                          </m:r>
                                        </m:sub>
                                      </m:sSub>
                                      <m:r>
                                        <a:rPr lang="en-GB" sz="1400" i="1">
                                          <a:latin typeface="Cambria Math"/>
                                        </a:rPr>
                                        <m:t>+</m:t>
                                      </m:r>
                                      <m:sSub>
                                        <m:sSubPr>
                                          <m:ctrlPr>
                                            <a:rPr lang="en-GB" sz="1400" i="1">
                                              <a:latin typeface="Cambria Math"/>
                                            </a:rPr>
                                          </m:ctrlPr>
                                        </m:sSubPr>
                                        <m:e>
                                          <m:r>
                                            <a:rPr lang="en-GB" sz="1400" i="1">
                                              <a:latin typeface="Cambria Math"/>
                                            </a:rPr>
                                            <m:t>𝑏</m:t>
                                          </m:r>
                                        </m:e>
                                        <m:sub>
                                          <m:r>
                                            <a:rPr lang="en-GB" sz="1400" i="1">
                                              <a:latin typeface="Cambria Math"/>
                                            </a:rPr>
                                            <m:t>22</m:t>
                                          </m:r>
                                        </m:sub>
                                      </m:sSub>
                                      <m:sSub>
                                        <m:sSubPr>
                                          <m:ctrlPr>
                                            <a:rPr lang="en-GB" sz="1400" i="1">
                                              <a:latin typeface="Cambria Math"/>
                                            </a:rPr>
                                          </m:ctrlPr>
                                        </m:sSubPr>
                                        <m:e>
                                          <m:r>
                                            <a:rPr lang="en-GB" sz="1400" i="1">
                                              <a:latin typeface="Cambria Math"/>
                                            </a:rPr>
                                            <m:t>𝑐</m:t>
                                          </m:r>
                                        </m:e>
                                        <m:sub>
                                          <m:r>
                                            <a:rPr lang="en-GB" sz="1400" i="1">
                                              <a:latin typeface="Cambria Math"/>
                                            </a:rPr>
                                            <m:t>21</m:t>
                                          </m:r>
                                        </m:sub>
                                      </m:sSub>
                                    </m:e>
                                  </m:d>
                                </m:e>
                                <m:e>
                                  <m:sSub>
                                    <m:sSubPr>
                                      <m:ctrlPr>
                                        <a:rPr lang="en-GB" sz="1400" i="1">
                                          <a:latin typeface="Cambria Math"/>
                                        </a:rPr>
                                      </m:ctrlPr>
                                    </m:sSubPr>
                                    <m:e>
                                      <m:r>
                                        <a:rPr lang="en-GB" sz="1400" i="1">
                                          <a:latin typeface="Cambria Math"/>
                                        </a:rPr>
                                        <m:t>𝑎</m:t>
                                      </m:r>
                                    </m:e>
                                    <m:sub>
                                      <m:r>
                                        <a:rPr lang="en-GB" sz="1400" i="1">
                                          <a:latin typeface="Cambria Math"/>
                                        </a:rPr>
                                        <m:t>11</m:t>
                                      </m:r>
                                    </m:sub>
                                  </m:sSub>
                                  <m:r>
                                    <a:rPr lang="en-GB" sz="1400" i="1">
                                      <a:latin typeface="Cambria Math"/>
                                    </a:rPr>
                                    <m:t>∗</m:t>
                                  </m:r>
                                  <m:sSub>
                                    <m:sSubPr>
                                      <m:ctrlPr>
                                        <a:rPr lang="en-GB" sz="1400" i="1">
                                          <a:latin typeface="Cambria Math"/>
                                        </a:rPr>
                                      </m:ctrlPr>
                                    </m:sSubPr>
                                    <m:e>
                                      <m:r>
                                        <a:rPr lang="en-GB" sz="1400" i="1">
                                          <a:latin typeface="Cambria Math"/>
                                        </a:rPr>
                                        <m:t>(</m:t>
                                      </m:r>
                                      <m:r>
                                        <a:rPr lang="en-GB" sz="1400" i="1">
                                          <a:latin typeface="Cambria Math"/>
                                        </a:rPr>
                                        <m:t>𝑏</m:t>
                                      </m:r>
                                    </m:e>
                                    <m:sub>
                                      <m:r>
                                        <a:rPr lang="en-GB" sz="1400" i="1">
                                          <a:latin typeface="Cambria Math"/>
                                        </a:rPr>
                                        <m:t>11</m:t>
                                      </m:r>
                                    </m:sub>
                                  </m:sSub>
                                  <m:sSub>
                                    <m:sSubPr>
                                      <m:ctrlPr>
                                        <a:rPr lang="en-GB" sz="1400" i="1">
                                          <a:latin typeface="Cambria Math"/>
                                        </a:rPr>
                                      </m:ctrlPr>
                                    </m:sSubPr>
                                    <m:e>
                                      <m:r>
                                        <a:rPr lang="en-GB" sz="1400" i="1">
                                          <a:latin typeface="Cambria Math"/>
                                        </a:rPr>
                                        <m:t>𝑐</m:t>
                                      </m:r>
                                    </m:e>
                                    <m:sub>
                                      <m:r>
                                        <a:rPr lang="en-GB" sz="1400" i="1">
                                          <a:latin typeface="Cambria Math"/>
                                        </a:rPr>
                                        <m:t>12</m:t>
                                      </m:r>
                                    </m:sub>
                                  </m:sSub>
                                  <m:r>
                                    <a:rPr lang="en-GB" sz="1400" i="1">
                                      <a:latin typeface="Cambria Math"/>
                                    </a:rPr>
                                    <m:t>+</m:t>
                                  </m:r>
                                  <m:sSub>
                                    <m:sSubPr>
                                      <m:ctrlPr>
                                        <a:rPr lang="en-GB" sz="1400" i="1">
                                          <a:latin typeface="Cambria Math"/>
                                        </a:rPr>
                                      </m:ctrlPr>
                                    </m:sSubPr>
                                    <m:e>
                                      <m:r>
                                        <a:rPr lang="en-GB" sz="1400" i="1">
                                          <a:latin typeface="Cambria Math"/>
                                        </a:rPr>
                                        <m:t>𝑏</m:t>
                                      </m:r>
                                    </m:e>
                                    <m:sub>
                                      <m:r>
                                        <a:rPr lang="en-GB" sz="1400" i="1">
                                          <a:latin typeface="Cambria Math"/>
                                        </a:rPr>
                                        <m:t>12</m:t>
                                      </m:r>
                                    </m:sub>
                                  </m:sSub>
                                  <m:sSub>
                                    <m:sSubPr>
                                      <m:ctrlPr>
                                        <a:rPr lang="en-GB" sz="1400" i="1">
                                          <a:latin typeface="Cambria Math"/>
                                        </a:rPr>
                                      </m:ctrlPr>
                                    </m:sSubPr>
                                    <m:e>
                                      <m:r>
                                        <a:rPr lang="en-GB" sz="1400" i="1">
                                          <a:latin typeface="Cambria Math"/>
                                        </a:rPr>
                                        <m:t>𝑐</m:t>
                                      </m:r>
                                    </m:e>
                                    <m:sub>
                                      <m:r>
                                        <a:rPr lang="en-GB" sz="1400" i="1">
                                          <a:latin typeface="Cambria Math"/>
                                        </a:rPr>
                                        <m:t>22</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12</m:t>
                                      </m:r>
                                    </m:sub>
                                  </m:sSub>
                                  <m:r>
                                    <a:rPr lang="en-GB" sz="1400" i="1">
                                      <a:latin typeface="Cambria Math"/>
                                    </a:rPr>
                                    <m:t>∗</m:t>
                                  </m:r>
                                  <m:d>
                                    <m:dPr>
                                      <m:ctrlPr>
                                        <a:rPr lang="en-GB" sz="1400" i="1">
                                          <a:latin typeface="Cambria Math"/>
                                        </a:rPr>
                                      </m:ctrlPr>
                                    </m:dPr>
                                    <m:e>
                                      <m:sSub>
                                        <m:sSubPr>
                                          <m:ctrlPr>
                                            <a:rPr lang="en-GB" sz="1400" i="1">
                                              <a:latin typeface="Cambria Math"/>
                                            </a:rPr>
                                          </m:ctrlPr>
                                        </m:sSubPr>
                                        <m:e>
                                          <m:r>
                                            <a:rPr lang="en-GB" sz="1400" i="1">
                                              <a:latin typeface="Cambria Math"/>
                                            </a:rPr>
                                            <m:t>𝑏</m:t>
                                          </m:r>
                                        </m:e>
                                        <m:sub>
                                          <m:r>
                                            <a:rPr lang="en-GB" sz="1400" i="1">
                                              <a:latin typeface="Cambria Math"/>
                                            </a:rPr>
                                            <m:t>21</m:t>
                                          </m:r>
                                        </m:sub>
                                      </m:sSub>
                                      <m:sSub>
                                        <m:sSubPr>
                                          <m:ctrlPr>
                                            <a:rPr lang="en-GB" sz="1400" i="1">
                                              <a:latin typeface="Cambria Math"/>
                                            </a:rPr>
                                          </m:ctrlPr>
                                        </m:sSubPr>
                                        <m:e>
                                          <m:r>
                                            <a:rPr lang="en-GB" sz="1400" i="1">
                                              <a:latin typeface="Cambria Math"/>
                                            </a:rPr>
                                            <m:t>𝑐</m:t>
                                          </m:r>
                                        </m:e>
                                        <m:sub>
                                          <m:r>
                                            <a:rPr lang="en-GB" sz="1400" i="1">
                                              <a:latin typeface="Cambria Math"/>
                                            </a:rPr>
                                            <m:t>12</m:t>
                                          </m:r>
                                        </m:sub>
                                      </m:sSub>
                                      <m:r>
                                        <a:rPr lang="en-GB" sz="1400" i="1">
                                          <a:latin typeface="Cambria Math"/>
                                        </a:rPr>
                                        <m:t>+</m:t>
                                      </m:r>
                                      <m:sSub>
                                        <m:sSubPr>
                                          <m:ctrlPr>
                                            <a:rPr lang="en-GB" sz="1400" i="1">
                                              <a:latin typeface="Cambria Math"/>
                                            </a:rPr>
                                          </m:ctrlPr>
                                        </m:sSubPr>
                                        <m:e>
                                          <m:r>
                                            <a:rPr lang="en-GB" sz="1400" i="1">
                                              <a:latin typeface="Cambria Math"/>
                                            </a:rPr>
                                            <m:t>𝑏</m:t>
                                          </m:r>
                                        </m:e>
                                        <m:sub>
                                          <m:r>
                                            <a:rPr lang="en-GB" sz="1400" i="1">
                                              <a:latin typeface="Cambria Math"/>
                                            </a:rPr>
                                            <m:t>22</m:t>
                                          </m:r>
                                        </m:sub>
                                      </m:sSub>
                                      <m:sSub>
                                        <m:sSubPr>
                                          <m:ctrlPr>
                                            <a:rPr lang="en-GB" sz="1400" i="1">
                                              <a:latin typeface="Cambria Math"/>
                                            </a:rPr>
                                          </m:ctrlPr>
                                        </m:sSubPr>
                                        <m:e>
                                          <m:r>
                                            <a:rPr lang="en-GB" sz="1400" i="1">
                                              <a:latin typeface="Cambria Math"/>
                                            </a:rPr>
                                            <m:t>𝑐</m:t>
                                          </m:r>
                                        </m:e>
                                        <m:sub>
                                          <m:r>
                                            <a:rPr lang="en-GB" sz="1400" i="1">
                                              <a:latin typeface="Cambria Math"/>
                                            </a:rPr>
                                            <m:t>22</m:t>
                                          </m:r>
                                        </m:sub>
                                      </m:sSub>
                                    </m:e>
                                  </m:d>
                                </m:e>
                              </m:mr>
                              <m:mr>
                                <m:e>
                                  <m:sSub>
                                    <m:sSubPr>
                                      <m:ctrlPr>
                                        <a:rPr lang="en-GB" sz="1400" i="1">
                                          <a:latin typeface="Cambria Math"/>
                                        </a:rPr>
                                      </m:ctrlPr>
                                    </m:sSubPr>
                                    <m:e>
                                      <m:r>
                                        <a:rPr lang="en-GB" sz="1400" i="1">
                                          <a:latin typeface="Cambria Math"/>
                                        </a:rPr>
                                        <m:t>𝑎</m:t>
                                      </m:r>
                                    </m:e>
                                    <m:sub>
                                      <m:r>
                                        <a:rPr lang="en-GB" sz="1400" i="1">
                                          <a:latin typeface="Cambria Math"/>
                                        </a:rPr>
                                        <m:t>21</m:t>
                                      </m:r>
                                    </m:sub>
                                  </m:sSub>
                                  <m:r>
                                    <a:rPr lang="en-GB" sz="1400" i="1">
                                      <a:latin typeface="Cambria Math"/>
                                    </a:rPr>
                                    <m:t>∗</m:t>
                                  </m:r>
                                  <m:sSub>
                                    <m:sSubPr>
                                      <m:ctrlPr>
                                        <a:rPr lang="en-GB" sz="1400" i="1">
                                          <a:latin typeface="Cambria Math"/>
                                        </a:rPr>
                                      </m:ctrlPr>
                                    </m:sSubPr>
                                    <m:e>
                                      <m:r>
                                        <a:rPr lang="en-GB" sz="1400" i="1">
                                          <a:latin typeface="Cambria Math"/>
                                        </a:rPr>
                                        <m:t>(</m:t>
                                      </m:r>
                                      <m:r>
                                        <a:rPr lang="en-GB" sz="1400" i="1">
                                          <a:latin typeface="Cambria Math"/>
                                        </a:rPr>
                                        <m:t>𝑏</m:t>
                                      </m:r>
                                    </m:e>
                                    <m:sub>
                                      <m:r>
                                        <a:rPr lang="en-GB" sz="1400" i="1">
                                          <a:latin typeface="Cambria Math"/>
                                        </a:rPr>
                                        <m:t>11</m:t>
                                      </m:r>
                                    </m:sub>
                                  </m:sSub>
                                  <m:sSub>
                                    <m:sSubPr>
                                      <m:ctrlPr>
                                        <a:rPr lang="en-GB" sz="1400" i="1">
                                          <a:latin typeface="Cambria Math"/>
                                        </a:rPr>
                                      </m:ctrlPr>
                                    </m:sSubPr>
                                    <m:e>
                                      <m:r>
                                        <a:rPr lang="en-GB" sz="1400" i="1">
                                          <a:latin typeface="Cambria Math"/>
                                        </a:rPr>
                                        <m:t>𝑐</m:t>
                                      </m:r>
                                    </m:e>
                                    <m:sub>
                                      <m:r>
                                        <a:rPr lang="en-GB" sz="1400" i="1">
                                          <a:latin typeface="Cambria Math"/>
                                        </a:rPr>
                                        <m:t>11</m:t>
                                      </m:r>
                                    </m:sub>
                                  </m:sSub>
                                  <m:r>
                                    <a:rPr lang="en-GB" sz="1400" i="1">
                                      <a:latin typeface="Cambria Math"/>
                                    </a:rPr>
                                    <m:t>+</m:t>
                                  </m:r>
                                  <m:sSub>
                                    <m:sSubPr>
                                      <m:ctrlPr>
                                        <a:rPr lang="en-GB" sz="1400" i="1">
                                          <a:latin typeface="Cambria Math"/>
                                        </a:rPr>
                                      </m:ctrlPr>
                                    </m:sSubPr>
                                    <m:e>
                                      <m:r>
                                        <a:rPr lang="en-GB" sz="1400" i="1">
                                          <a:latin typeface="Cambria Math"/>
                                        </a:rPr>
                                        <m:t>𝑏</m:t>
                                      </m:r>
                                    </m:e>
                                    <m:sub>
                                      <m:r>
                                        <a:rPr lang="en-GB" sz="1400" i="1">
                                          <a:latin typeface="Cambria Math"/>
                                        </a:rPr>
                                        <m:t>12</m:t>
                                      </m:r>
                                    </m:sub>
                                  </m:sSub>
                                  <m:sSub>
                                    <m:sSubPr>
                                      <m:ctrlPr>
                                        <a:rPr lang="en-GB" sz="1400" i="1">
                                          <a:latin typeface="Cambria Math"/>
                                        </a:rPr>
                                      </m:ctrlPr>
                                    </m:sSubPr>
                                    <m:e>
                                      <m:r>
                                        <a:rPr lang="en-GB" sz="1400" i="1">
                                          <a:latin typeface="Cambria Math"/>
                                        </a:rPr>
                                        <m:t>𝑐</m:t>
                                      </m:r>
                                    </m:e>
                                    <m:sub>
                                      <m:r>
                                        <a:rPr lang="en-GB" sz="1400" i="1">
                                          <a:latin typeface="Cambria Math"/>
                                        </a:rPr>
                                        <m:t>21</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22</m:t>
                                      </m:r>
                                    </m:sub>
                                  </m:sSub>
                                  <m:r>
                                    <a:rPr lang="en-GB" sz="1400" i="1">
                                      <a:latin typeface="Cambria Math"/>
                                    </a:rPr>
                                    <m:t>∗</m:t>
                                  </m:r>
                                  <m:d>
                                    <m:dPr>
                                      <m:ctrlPr>
                                        <a:rPr lang="en-GB" sz="1400" i="1">
                                          <a:latin typeface="Cambria Math"/>
                                        </a:rPr>
                                      </m:ctrlPr>
                                    </m:dPr>
                                    <m:e>
                                      <m:sSub>
                                        <m:sSubPr>
                                          <m:ctrlPr>
                                            <a:rPr lang="en-GB" sz="1400" i="1">
                                              <a:latin typeface="Cambria Math"/>
                                            </a:rPr>
                                          </m:ctrlPr>
                                        </m:sSubPr>
                                        <m:e>
                                          <m:r>
                                            <a:rPr lang="en-GB" sz="1400" i="1">
                                              <a:latin typeface="Cambria Math"/>
                                            </a:rPr>
                                            <m:t>𝑏</m:t>
                                          </m:r>
                                        </m:e>
                                        <m:sub>
                                          <m:r>
                                            <a:rPr lang="en-GB" sz="1400" i="1">
                                              <a:latin typeface="Cambria Math"/>
                                            </a:rPr>
                                            <m:t>21</m:t>
                                          </m:r>
                                        </m:sub>
                                      </m:sSub>
                                      <m:sSub>
                                        <m:sSubPr>
                                          <m:ctrlPr>
                                            <a:rPr lang="en-GB" sz="1400" i="1">
                                              <a:latin typeface="Cambria Math"/>
                                            </a:rPr>
                                          </m:ctrlPr>
                                        </m:sSubPr>
                                        <m:e>
                                          <m:r>
                                            <a:rPr lang="en-GB" sz="1400" i="1">
                                              <a:latin typeface="Cambria Math"/>
                                            </a:rPr>
                                            <m:t>𝑐</m:t>
                                          </m:r>
                                        </m:e>
                                        <m:sub>
                                          <m:r>
                                            <a:rPr lang="en-GB" sz="1400" i="1">
                                              <a:latin typeface="Cambria Math"/>
                                            </a:rPr>
                                            <m:t>11</m:t>
                                          </m:r>
                                        </m:sub>
                                      </m:sSub>
                                      <m:r>
                                        <a:rPr lang="en-GB" sz="1400" i="1">
                                          <a:latin typeface="Cambria Math"/>
                                        </a:rPr>
                                        <m:t>+</m:t>
                                      </m:r>
                                      <m:sSub>
                                        <m:sSubPr>
                                          <m:ctrlPr>
                                            <a:rPr lang="en-GB" sz="1400" i="1">
                                              <a:latin typeface="Cambria Math"/>
                                            </a:rPr>
                                          </m:ctrlPr>
                                        </m:sSubPr>
                                        <m:e>
                                          <m:r>
                                            <a:rPr lang="en-GB" sz="1400" i="1">
                                              <a:latin typeface="Cambria Math"/>
                                            </a:rPr>
                                            <m:t>𝑏</m:t>
                                          </m:r>
                                        </m:e>
                                        <m:sub>
                                          <m:r>
                                            <a:rPr lang="en-GB" sz="1400" i="1">
                                              <a:latin typeface="Cambria Math"/>
                                            </a:rPr>
                                            <m:t>22</m:t>
                                          </m:r>
                                        </m:sub>
                                      </m:sSub>
                                      <m:sSub>
                                        <m:sSubPr>
                                          <m:ctrlPr>
                                            <a:rPr lang="en-GB" sz="1400" i="1">
                                              <a:latin typeface="Cambria Math"/>
                                            </a:rPr>
                                          </m:ctrlPr>
                                        </m:sSubPr>
                                        <m:e>
                                          <m:r>
                                            <a:rPr lang="en-GB" sz="1400" i="1">
                                              <a:latin typeface="Cambria Math"/>
                                            </a:rPr>
                                            <m:t>𝑐</m:t>
                                          </m:r>
                                        </m:e>
                                        <m:sub>
                                          <m:r>
                                            <a:rPr lang="en-GB" sz="1400" i="1">
                                              <a:latin typeface="Cambria Math"/>
                                            </a:rPr>
                                            <m:t>21</m:t>
                                          </m:r>
                                        </m:sub>
                                      </m:sSub>
                                    </m:e>
                                  </m:d>
                                </m:e>
                                <m:e>
                                  <m:sSub>
                                    <m:sSubPr>
                                      <m:ctrlPr>
                                        <a:rPr lang="en-GB" sz="1400" i="1">
                                          <a:latin typeface="Cambria Math"/>
                                        </a:rPr>
                                      </m:ctrlPr>
                                    </m:sSubPr>
                                    <m:e>
                                      <m:r>
                                        <a:rPr lang="en-GB" sz="1400" i="1">
                                          <a:latin typeface="Cambria Math"/>
                                        </a:rPr>
                                        <m:t>𝑎</m:t>
                                      </m:r>
                                    </m:e>
                                    <m:sub>
                                      <m:r>
                                        <a:rPr lang="en-GB" sz="1400" i="1">
                                          <a:latin typeface="Cambria Math"/>
                                        </a:rPr>
                                        <m:t>21</m:t>
                                      </m:r>
                                    </m:sub>
                                  </m:sSub>
                                  <m:r>
                                    <a:rPr lang="en-GB" sz="1400" i="1">
                                      <a:latin typeface="Cambria Math"/>
                                    </a:rPr>
                                    <m:t>∗</m:t>
                                  </m:r>
                                  <m:sSub>
                                    <m:sSubPr>
                                      <m:ctrlPr>
                                        <a:rPr lang="en-GB" sz="1400" i="1">
                                          <a:latin typeface="Cambria Math"/>
                                        </a:rPr>
                                      </m:ctrlPr>
                                    </m:sSubPr>
                                    <m:e>
                                      <m:r>
                                        <a:rPr lang="en-GB" sz="1400" i="1">
                                          <a:latin typeface="Cambria Math"/>
                                        </a:rPr>
                                        <m:t>(</m:t>
                                      </m:r>
                                      <m:r>
                                        <a:rPr lang="en-GB" sz="1400" i="1">
                                          <a:latin typeface="Cambria Math"/>
                                        </a:rPr>
                                        <m:t>𝑏</m:t>
                                      </m:r>
                                    </m:e>
                                    <m:sub>
                                      <m:r>
                                        <a:rPr lang="en-GB" sz="1400" i="1">
                                          <a:latin typeface="Cambria Math"/>
                                        </a:rPr>
                                        <m:t>11</m:t>
                                      </m:r>
                                    </m:sub>
                                  </m:sSub>
                                  <m:sSub>
                                    <m:sSubPr>
                                      <m:ctrlPr>
                                        <a:rPr lang="en-GB" sz="1400" i="1">
                                          <a:latin typeface="Cambria Math"/>
                                        </a:rPr>
                                      </m:ctrlPr>
                                    </m:sSubPr>
                                    <m:e>
                                      <m:r>
                                        <a:rPr lang="en-GB" sz="1400" i="1">
                                          <a:latin typeface="Cambria Math"/>
                                        </a:rPr>
                                        <m:t>𝑐</m:t>
                                      </m:r>
                                    </m:e>
                                    <m:sub>
                                      <m:r>
                                        <a:rPr lang="en-GB" sz="1400" i="1">
                                          <a:latin typeface="Cambria Math"/>
                                        </a:rPr>
                                        <m:t>12</m:t>
                                      </m:r>
                                    </m:sub>
                                  </m:sSub>
                                  <m:r>
                                    <a:rPr lang="en-GB" sz="1400" i="1">
                                      <a:latin typeface="Cambria Math"/>
                                    </a:rPr>
                                    <m:t>+</m:t>
                                  </m:r>
                                  <m:sSub>
                                    <m:sSubPr>
                                      <m:ctrlPr>
                                        <a:rPr lang="en-GB" sz="1400" i="1">
                                          <a:latin typeface="Cambria Math"/>
                                        </a:rPr>
                                      </m:ctrlPr>
                                    </m:sSubPr>
                                    <m:e>
                                      <m:r>
                                        <a:rPr lang="en-GB" sz="1400" i="1">
                                          <a:latin typeface="Cambria Math"/>
                                        </a:rPr>
                                        <m:t>𝑏</m:t>
                                      </m:r>
                                    </m:e>
                                    <m:sub>
                                      <m:r>
                                        <a:rPr lang="en-GB" sz="1400" i="1">
                                          <a:latin typeface="Cambria Math"/>
                                        </a:rPr>
                                        <m:t>12</m:t>
                                      </m:r>
                                    </m:sub>
                                  </m:sSub>
                                  <m:sSub>
                                    <m:sSubPr>
                                      <m:ctrlPr>
                                        <a:rPr lang="en-GB" sz="1400" i="1">
                                          <a:latin typeface="Cambria Math"/>
                                        </a:rPr>
                                      </m:ctrlPr>
                                    </m:sSubPr>
                                    <m:e>
                                      <m:r>
                                        <a:rPr lang="en-GB" sz="1400" i="1">
                                          <a:latin typeface="Cambria Math"/>
                                        </a:rPr>
                                        <m:t>𝑐</m:t>
                                      </m:r>
                                    </m:e>
                                    <m:sub>
                                      <m:r>
                                        <a:rPr lang="en-GB" sz="1400" i="1">
                                          <a:latin typeface="Cambria Math"/>
                                        </a:rPr>
                                        <m:t>22</m:t>
                                      </m:r>
                                    </m:sub>
                                  </m:sSub>
                                  <m:r>
                                    <a:rPr lang="en-GB" sz="1400" i="1">
                                      <a:latin typeface="Cambria Math"/>
                                    </a:rPr>
                                    <m:t>)+</m:t>
                                  </m:r>
                                  <m:sSub>
                                    <m:sSubPr>
                                      <m:ctrlPr>
                                        <a:rPr lang="en-GB" sz="1400" i="1">
                                          <a:latin typeface="Cambria Math"/>
                                        </a:rPr>
                                      </m:ctrlPr>
                                    </m:sSubPr>
                                    <m:e>
                                      <m:r>
                                        <a:rPr lang="en-GB" sz="1400" i="1">
                                          <a:latin typeface="Cambria Math"/>
                                        </a:rPr>
                                        <m:t>𝑎</m:t>
                                      </m:r>
                                    </m:e>
                                    <m:sub>
                                      <m:r>
                                        <a:rPr lang="en-GB" sz="1400" i="1">
                                          <a:latin typeface="Cambria Math"/>
                                        </a:rPr>
                                        <m:t>22</m:t>
                                      </m:r>
                                    </m:sub>
                                  </m:sSub>
                                  <m:r>
                                    <a:rPr lang="en-GB" sz="1400" i="1">
                                      <a:latin typeface="Cambria Math"/>
                                    </a:rPr>
                                    <m:t>∗</m:t>
                                  </m:r>
                                  <m:d>
                                    <m:dPr>
                                      <m:ctrlPr>
                                        <a:rPr lang="en-GB" sz="1400" i="1">
                                          <a:latin typeface="Cambria Math"/>
                                        </a:rPr>
                                      </m:ctrlPr>
                                    </m:dPr>
                                    <m:e>
                                      <m:sSub>
                                        <m:sSubPr>
                                          <m:ctrlPr>
                                            <a:rPr lang="en-GB" sz="1400" i="1">
                                              <a:latin typeface="Cambria Math"/>
                                            </a:rPr>
                                          </m:ctrlPr>
                                        </m:sSubPr>
                                        <m:e>
                                          <m:r>
                                            <a:rPr lang="en-GB" sz="1400" i="1">
                                              <a:latin typeface="Cambria Math"/>
                                            </a:rPr>
                                            <m:t>𝑏</m:t>
                                          </m:r>
                                        </m:e>
                                        <m:sub>
                                          <m:r>
                                            <a:rPr lang="en-GB" sz="1400" i="1">
                                              <a:latin typeface="Cambria Math"/>
                                            </a:rPr>
                                            <m:t>21</m:t>
                                          </m:r>
                                        </m:sub>
                                      </m:sSub>
                                      <m:sSub>
                                        <m:sSubPr>
                                          <m:ctrlPr>
                                            <a:rPr lang="en-GB" sz="1400" i="1">
                                              <a:latin typeface="Cambria Math"/>
                                            </a:rPr>
                                          </m:ctrlPr>
                                        </m:sSubPr>
                                        <m:e>
                                          <m:r>
                                            <a:rPr lang="en-GB" sz="1400" i="1">
                                              <a:latin typeface="Cambria Math"/>
                                            </a:rPr>
                                            <m:t>𝑐</m:t>
                                          </m:r>
                                        </m:e>
                                        <m:sub>
                                          <m:r>
                                            <a:rPr lang="en-GB" sz="1400" i="1">
                                              <a:latin typeface="Cambria Math"/>
                                            </a:rPr>
                                            <m:t>12</m:t>
                                          </m:r>
                                        </m:sub>
                                      </m:sSub>
                                      <m:r>
                                        <a:rPr lang="en-GB" sz="1400" i="1">
                                          <a:latin typeface="Cambria Math"/>
                                        </a:rPr>
                                        <m:t>+</m:t>
                                      </m:r>
                                      <m:sSub>
                                        <m:sSubPr>
                                          <m:ctrlPr>
                                            <a:rPr lang="en-GB" sz="1400" i="1">
                                              <a:latin typeface="Cambria Math"/>
                                            </a:rPr>
                                          </m:ctrlPr>
                                        </m:sSubPr>
                                        <m:e>
                                          <m:r>
                                            <a:rPr lang="en-GB" sz="1400" i="1">
                                              <a:latin typeface="Cambria Math"/>
                                            </a:rPr>
                                            <m:t>𝑏</m:t>
                                          </m:r>
                                        </m:e>
                                        <m:sub>
                                          <m:r>
                                            <a:rPr lang="en-GB" sz="1400" i="1">
                                              <a:latin typeface="Cambria Math"/>
                                            </a:rPr>
                                            <m:t>22</m:t>
                                          </m:r>
                                        </m:sub>
                                      </m:sSub>
                                      <m:sSub>
                                        <m:sSubPr>
                                          <m:ctrlPr>
                                            <a:rPr lang="en-GB" sz="1400" i="1">
                                              <a:latin typeface="Cambria Math"/>
                                            </a:rPr>
                                          </m:ctrlPr>
                                        </m:sSubPr>
                                        <m:e>
                                          <m:r>
                                            <a:rPr lang="en-GB" sz="1400" i="1">
                                              <a:latin typeface="Cambria Math"/>
                                            </a:rPr>
                                            <m:t>𝑐</m:t>
                                          </m:r>
                                        </m:e>
                                        <m:sub>
                                          <m:r>
                                            <a:rPr lang="en-GB" sz="1400" i="1">
                                              <a:latin typeface="Cambria Math"/>
                                            </a:rPr>
                                            <m:t>22</m:t>
                                          </m:r>
                                        </m:sub>
                                      </m:sSub>
                                    </m:e>
                                  </m:d>
                                </m:e>
                              </m:mr>
                            </m:m>
                          </m:e>
                        </m:d>
                      </m:oMath>
                    </m:oMathPara>
                  </a14:m>
                  <a:endParaRPr lang="en-GB" sz="1400" dirty="0"/>
                </a:p>
              </p:txBody>
            </p:sp>
          </mc:Choice>
          <mc:Fallback xmlns="">
            <p:sp>
              <p:nvSpPr>
                <p:cNvPr id="8" name="Rectangle 7"/>
                <p:cNvSpPr>
                  <a:spLocks noRot="1" noChangeAspect="1" noMove="1" noResize="1" noEditPoints="1" noAdjustHandles="1" noChangeArrowheads="1" noChangeShapeType="1" noTextEdit="1"/>
                </p:cNvSpPr>
                <p:nvPr/>
              </p:nvSpPr>
              <p:spPr>
                <a:xfrm>
                  <a:off x="956464" y="3883533"/>
                  <a:ext cx="8152040" cy="524054"/>
                </a:xfrm>
                <a:prstGeom prst="rect">
                  <a:avLst/>
                </a:prstGeom>
                <a:blipFill rotWithShape="1">
                  <a:blip r:embed="rId9"/>
                  <a:stretch>
                    <a:fillRect b="-58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899592" y="2624167"/>
                  <a:ext cx="4572000" cy="521040"/>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GB" sz="1400" i="1">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𝑎</m:t>
                                      </m:r>
                                    </m:e>
                                    <m:sub>
                                      <m:r>
                                        <a:rPr lang="en-GB" sz="1400" i="1">
                                          <a:latin typeface="Cambria Math"/>
                                        </a:rPr>
                                        <m:t>11</m:t>
                                      </m:r>
                                    </m:sub>
                                  </m:sSub>
                                </m:e>
                                <m:e>
                                  <m:sSub>
                                    <m:sSubPr>
                                      <m:ctrlPr>
                                        <a:rPr lang="en-GB" sz="1400" i="1">
                                          <a:latin typeface="Cambria Math"/>
                                        </a:rPr>
                                      </m:ctrlPr>
                                    </m:sSubPr>
                                    <m:e>
                                      <m:r>
                                        <a:rPr lang="en-GB" sz="1400" i="1">
                                          <a:latin typeface="Cambria Math"/>
                                        </a:rPr>
                                        <m:t>𝑎</m:t>
                                      </m:r>
                                    </m:e>
                                    <m:sub>
                                      <m:r>
                                        <a:rPr lang="en-GB" sz="1400" i="1">
                                          <a:latin typeface="Cambria Math"/>
                                        </a:rPr>
                                        <m:t>12</m:t>
                                      </m:r>
                                    </m:sub>
                                  </m:sSub>
                                </m:e>
                              </m:mr>
                              <m:mr>
                                <m:e>
                                  <m:sSub>
                                    <m:sSubPr>
                                      <m:ctrlPr>
                                        <a:rPr lang="en-GB" sz="1400" i="1">
                                          <a:latin typeface="Cambria Math"/>
                                        </a:rPr>
                                      </m:ctrlPr>
                                    </m:sSubPr>
                                    <m:e>
                                      <m:r>
                                        <a:rPr lang="en-GB" sz="1400" i="1">
                                          <a:latin typeface="Cambria Math"/>
                                        </a:rPr>
                                        <m:t>𝑎</m:t>
                                      </m:r>
                                    </m:e>
                                    <m:sub>
                                      <m:r>
                                        <a:rPr lang="en-GB" sz="1400" i="1">
                                          <a:latin typeface="Cambria Math"/>
                                        </a:rPr>
                                        <m:t>21</m:t>
                                      </m:r>
                                    </m:sub>
                                  </m:sSub>
                                </m:e>
                                <m:e>
                                  <m:sSub>
                                    <m:sSubPr>
                                      <m:ctrlPr>
                                        <a:rPr lang="en-GB" sz="1400" i="1">
                                          <a:latin typeface="Cambria Math"/>
                                        </a:rPr>
                                      </m:ctrlPr>
                                    </m:sSubPr>
                                    <m:e>
                                      <m:r>
                                        <a:rPr lang="en-GB" sz="1400" i="1">
                                          <a:latin typeface="Cambria Math"/>
                                        </a:rPr>
                                        <m:t>𝑎</m:t>
                                      </m:r>
                                    </m:e>
                                    <m:sub>
                                      <m:r>
                                        <a:rPr lang="en-GB" sz="1400" i="1">
                                          <a:latin typeface="Cambria Math"/>
                                        </a:rPr>
                                        <m:t>22</m:t>
                                      </m:r>
                                    </m:sub>
                                  </m:sSub>
                                </m:e>
                              </m:mr>
                            </m:m>
                          </m:e>
                        </m:d>
                        <m:r>
                          <a:rPr lang="en-GB" sz="1400" i="1">
                            <a:latin typeface="Cambria Math"/>
                          </a:rPr>
                          <m:t>∗</m:t>
                        </m:r>
                        <m:d>
                          <m:dPr>
                            <m:begChr m:val="["/>
                            <m:endChr m:val="]"/>
                            <m:ctrlPr>
                              <a:rPr lang="en-GB" sz="1400" i="1">
                                <a:latin typeface="Cambria Math"/>
                              </a:rPr>
                            </m:ctrlPr>
                          </m:dPr>
                          <m:e>
                            <m:m>
                              <m:mPr>
                                <m:mcs>
                                  <m:mc>
                                    <m:mcPr>
                                      <m:count m:val="2"/>
                                      <m:mcJc m:val="center"/>
                                    </m:mcPr>
                                  </m:mc>
                                </m:mcs>
                                <m:ctrlPr>
                                  <a:rPr lang="en-GB" sz="1400" i="1">
                                    <a:latin typeface="Cambria Math"/>
                                  </a:rPr>
                                </m:ctrlPr>
                              </m:mPr>
                              <m:mr>
                                <m:e>
                                  <m:sSub>
                                    <m:sSubPr>
                                      <m:ctrlPr>
                                        <a:rPr lang="en-GB" sz="1400" i="1">
                                          <a:latin typeface="Cambria Math"/>
                                        </a:rPr>
                                      </m:ctrlPr>
                                    </m:sSubPr>
                                    <m:e>
                                      <m:r>
                                        <a:rPr lang="en-GB" sz="1400" i="1">
                                          <a:latin typeface="Cambria Math"/>
                                        </a:rPr>
                                        <m:t>(</m:t>
                                      </m:r>
                                      <m:r>
                                        <a:rPr lang="en-GB" sz="1400" i="1">
                                          <a:latin typeface="Cambria Math"/>
                                        </a:rPr>
                                        <m:t>𝑏</m:t>
                                      </m:r>
                                    </m:e>
                                    <m:sub>
                                      <m:r>
                                        <a:rPr lang="en-GB" sz="1400" i="1">
                                          <a:latin typeface="Cambria Math"/>
                                        </a:rPr>
                                        <m:t>11</m:t>
                                      </m:r>
                                    </m:sub>
                                  </m:sSub>
                                  <m:sSub>
                                    <m:sSubPr>
                                      <m:ctrlPr>
                                        <a:rPr lang="en-GB" sz="1400" i="1">
                                          <a:latin typeface="Cambria Math"/>
                                        </a:rPr>
                                      </m:ctrlPr>
                                    </m:sSubPr>
                                    <m:e>
                                      <m:r>
                                        <a:rPr lang="en-GB" sz="1400" i="1">
                                          <a:latin typeface="Cambria Math"/>
                                        </a:rPr>
                                        <m:t>𝑐</m:t>
                                      </m:r>
                                    </m:e>
                                    <m:sub>
                                      <m:r>
                                        <a:rPr lang="en-GB" sz="1400" i="1">
                                          <a:latin typeface="Cambria Math"/>
                                        </a:rPr>
                                        <m:t>11</m:t>
                                      </m:r>
                                    </m:sub>
                                  </m:sSub>
                                  <m:r>
                                    <a:rPr lang="en-GB" sz="1400" i="1">
                                      <a:latin typeface="Cambria Math"/>
                                    </a:rPr>
                                    <m:t>+</m:t>
                                  </m:r>
                                  <m:sSub>
                                    <m:sSubPr>
                                      <m:ctrlPr>
                                        <a:rPr lang="en-GB" sz="1400" i="1">
                                          <a:latin typeface="Cambria Math"/>
                                        </a:rPr>
                                      </m:ctrlPr>
                                    </m:sSubPr>
                                    <m:e>
                                      <m:r>
                                        <a:rPr lang="en-GB" sz="1400" i="1">
                                          <a:latin typeface="Cambria Math"/>
                                        </a:rPr>
                                        <m:t>𝑏</m:t>
                                      </m:r>
                                    </m:e>
                                    <m:sub>
                                      <m:r>
                                        <a:rPr lang="en-GB" sz="1400" i="1">
                                          <a:latin typeface="Cambria Math"/>
                                        </a:rPr>
                                        <m:t>12</m:t>
                                      </m:r>
                                    </m:sub>
                                  </m:sSub>
                                  <m:sSub>
                                    <m:sSubPr>
                                      <m:ctrlPr>
                                        <a:rPr lang="en-GB" sz="1400" i="1">
                                          <a:latin typeface="Cambria Math"/>
                                        </a:rPr>
                                      </m:ctrlPr>
                                    </m:sSubPr>
                                    <m:e>
                                      <m:r>
                                        <a:rPr lang="en-GB" sz="1400" i="1">
                                          <a:latin typeface="Cambria Math"/>
                                        </a:rPr>
                                        <m:t>𝑐</m:t>
                                      </m:r>
                                    </m:e>
                                    <m:sub>
                                      <m:r>
                                        <a:rPr lang="en-GB" sz="1400" i="1">
                                          <a:latin typeface="Cambria Math"/>
                                        </a:rPr>
                                        <m:t>21</m:t>
                                      </m:r>
                                    </m:sub>
                                  </m:sSub>
                                  <m:r>
                                    <a:rPr lang="en-GB" sz="1400" i="1">
                                      <a:latin typeface="Cambria Math"/>
                                    </a:rPr>
                                    <m:t>)</m:t>
                                  </m:r>
                                </m:e>
                                <m:e>
                                  <m:d>
                                    <m:dPr>
                                      <m:ctrlPr>
                                        <a:rPr lang="en-GB" sz="1400" i="1">
                                          <a:latin typeface="Cambria Math"/>
                                        </a:rPr>
                                      </m:ctrlPr>
                                    </m:dPr>
                                    <m:e>
                                      <m:sSub>
                                        <m:sSubPr>
                                          <m:ctrlPr>
                                            <a:rPr lang="en-GB" sz="1400" i="1">
                                              <a:latin typeface="Cambria Math"/>
                                            </a:rPr>
                                          </m:ctrlPr>
                                        </m:sSubPr>
                                        <m:e>
                                          <m:r>
                                            <a:rPr lang="en-GB" sz="1400" i="1">
                                              <a:latin typeface="Cambria Math"/>
                                            </a:rPr>
                                            <m:t>𝑏</m:t>
                                          </m:r>
                                        </m:e>
                                        <m:sub>
                                          <m:r>
                                            <a:rPr lang="en-GB" sz="1400" i="1">
                                              <a:latin typeface="Cambria Math"/>
                                            </a:rPr>
                                            <m:t>11</m:t>
                                          </m:r>
                                        </m:sub>
                                      </m:sSub>
                                      <m:sSub>
                                        <m:sSubPr>
                                          <m:ctrlPr>
                                            <a:rPr lang="en-GB" sz="1400" i="1">
                                              <a:latin typeface="Cambria Math"/>
                                            </a:rPr>
                                          </m:ctrlPr>
                                        </m:sSubPr>
                                        <m:e>
                                          <m:r>
                                            <a:rPr lang="en-GB" sz="1400" i="1">
                                              <a:latin typeface="Cambria Math"/>
                                            </a:rPr>
                                            <m:t>𝑐</m:t>
                                          </m:r>
                                        </m:e>
                                        <m:sub>
                                          <m:r>
                                            <a:rPr lang="en-GB" sz="1400" i="1">
                                              <a:latin typeface="Cambria Math"/>
                                            </a:rPr>
                                            <m:t>12</m:t>
                                          </m:r>
                                        </m:sub>
                                      </m:sSub>
                                      <m:r>
                                        <a:rPr lang="en-GB" sz="1400" i="1">
                                          <a:latin typeface="Cambria Math"/>
                                        </a:rPr>
                                        <m:t>+</m:t>
                                      </m:r>
                                      <m:sSub>
                                        <m:sSubPr>
                                          <m:ctrlPr>
                                            <a:rPr lang="en-GB" sz="1400" i="1">
                                              <a:latin typeface="Cambria Math"/>
                                            </a:rPr>
                                          </m:ctrlPr>
                                        </m:sSubPr>
                                        <m:e>
                                          <m:r>
                                            <a:rPr lang="en-GB" sz="1400" i="1">
                                              <a:latin typeface="Cambria Math"/>
                                            </a:rPr>
                                            <m:t>𝑏</m:t>
                                          </m:r>
                                        </m:e>
                                        <m:sub>
                                          <m:r>
                                            <a:rPr lang="en-GB" sz="1400" i="1">
                                              <a:latin typeface="Cambria Math"/>
                                            </a:rPr>
                                            <m:t>12</m:t>
                                          </m:r>
                                        </m:sub>
                                      </m:sSub>
                                      <m:sSub>
                                        <m:sSubPr>
                                          <m:ctrlPr>
                                            <a:rPr lang="en-GB" sz="1400" i="1">
                                              <a:latin typeface="Cambria Math"/>
                                            </a:rPr>
                                          </m:ctrlPr>
                                        </m:sSubPr>
                                        <m:e>
                                          <m:r>
                                            <a:rPr lang="en-GB" sz="1400" i="1">
                                              <a:latin typeface="Cambria Math"/>
                                            </a:rPr>
                                            <m:t>𝑐</m:t>
                                          </m:r>
                                        </m:e>
                                        <m:sub>
                                          <m:r>
                                            <a:rPr lang="en-GB" sz="1400" i="1">
                                              <a:latin typeface="Cambria Math"/>
                                            </a:rPr>
                                            <m:t>22</m:t>
                                          </m:r>
                                        </m:sub>
                                      </m:sSub>
                                    </m:e>
                                  </m:d>
                                </m:e>
                              </m:mr>
                              <m:mr>
                                <m:e>
                                  <m:d>
                                    <m:dPr>
                                      <m:ctrlPr>
                                        <a:rPr lang="en-GB" sz="1400" i="1">
                                          <a:latin typeface="Cambria Math"/>
                                        </a:rPr>
                                      </m:ctrlPr>
                                    </m:dPr>
                                    <m:e>
                                      <m:sSub>
                                        <m:sSubPr>
                                          <m:ctrlPr>
                                            <a:rPr lang="en-GB" sz="1400" i="1">
                                              <a:latin typeface="Cambria Math"/>
                                            </a:rPr>
                                          </m:ctrlPr>
                                        </m:sSubPr>
                                        <m:e>
                                          <m:r>
                                            <a:rPr lang="en-GB" sz="1400" i="1">
                                              <a:latin typeface="Cambria Math"/>
                                            </a:rPr>
                                            <m:t>𝑏</m:t>
                                          </m:r>
                                        </m:e>
                                        <m:sub>
                                          <m:r>
                                            <a:rPr lang="en-GB" sz="1400" i="1">
                                              <a:latin typeface="Cambria Math"/>
                                            </a:rPr>
                                            <m:t>21</m:t>
                                          </m:r>
                                        </m:sub>
                                      </m:sSub>
                                      <m:sSub>
                                        <m:sSubPr>
                                          <m:ctrlPr>
                                            <a:rPr lang="en-GB" sz="1400" i="1">
                                              <a:latin typeface="Cambria Math"/>
                                            </a:rPr>
                                          </m:ctrlPr>
                                        </m:sSubPr>
                                        <m:e>
                                          <m:r>
                                            <a:rPr lang="en-GB" sz="1400" i="1">
                                              <a:latin typeface="Cambria Math"/>
                                            </a:rPr>
                                            <m:t>𝑐</m:t>
                                          </m:r>
                                        </m:e>
                                        <m:sub>
                                          <m:r>
                                            <a:rPr lang="en-GB" sz="1400" i="1">
                                              <a:latin typeface="Cambria Math"/>
                                            </a:rPr>
                                            <m:t>11</m:t>
                                          </m:r>
                                        </m:sub>
                                      </m:sSub>
                                      <m:r>
                                        <a:rPr lang="en-GB" sz="1400" i="1">
                                          <a:latin typeface="Cambria Math"/>
                                        </a:rPr>
                                        <m:t>+</m:t>
                                      </m:r>
                                      <m:sSub>
                                        <m:sSubPr>
                                          <m:ctrlPr>
                                            <a:rPr lang="en-GB" sz="1400" i="1">
                                              <a:latin typeface="Cambria Math"/>
                                            </a:rPr>
                                          </m:ctrlPr>
                                        </m:sSubPr>
                                        <m:e>
                                          <m:r>
                                            <a:rPr lang="en-GB" sz="1400" i="1">
                                              <a:latin typeface="Cambria Math"/>
                                            </a:rPr>
                                            <m:t>𝑏</m:t>
                                          </m:r>
                                        </m:e>
                                        <m:sub>
                                          <m:r>
                                            <a:rPr lang="en-GB" sz="1400" i="1">
                                              <a:latin typeface="Cambria Math"/>
                                            </a:rPr>
                                            <m:t>22</m:t>
                                          </m:r>
                                        </m:sub>
                                      </m:sSub>
                                      <m:sSub>
                                        <m:sSubPr>
                                          <m:ctrlPr>
                                            <a:rPr lang="en-GB" sz="1400" i="1">
                                              <a:latin typeface="Cambria Math"/>
                                            </a:rPr>
                                          </m:ctrlPr>
                                        </m:sSubPr>
                                        <m:e>
                                          <m:r>
                                            <a:rPr lang="en-GB" sz="1400" i="1">
                                              <a:latin typeface="Cambria Math"/>
                                            </a:rPr>
                                            <m:t>𝑐</m:t>
                                          </m:r>
                                        </m:e>
                                        <m:sub>
                                          <m:r>
                                            <a:rPr lang="en-GB" sz="1400" i="1">
                                              <a:latin typeface="Cambria Math"/>
                                            </a:rPr>
                                            <m:t>21</m:t>
                                          </m:r>
                                        </m:sub>
                                      </m:sSub>
                                    </m:e>
                                  </m:d>
                                </m:e>
                                <m:e>
                                  <m:d>
                                    <m:dPr>
                                      <m:ctrlPr>
                                        <a:rPr lang="en-GB" sz="1400" i="1">
                                          <a:latin typeface="Cambria Math"/>
                                        </a:rPr>
                                      </m:ctrlPr>
                                    </m:dPr>
                                    <m:e>
                                      <m:sSub>
                                        <m:sSubPr>
                                          <m:ctrlPr>
                                            <a:rPr lang="en-GB" sz="1400" i="1">
                                              <a:latin typeface="Cambria Math"/>
                                            </a:rPr>
                                          </m:ctrlPr>
                                        </m:sSubPr>
                                        <m:e>
                                          <m:r>
                                            <a:rPr lang="en-GB" sz="1400" i="1">
                                              <a:latin typeface="Cambria Math"/>
                                            </a:rPr>
                                            <m:t>𝑏</m:t>
                                          </m:r>
                                        </m:e>
                                        <m:sub>
                                          <m:r>
                                            <a:rPr lang="en-GB" sz="1400" i="1">
                                              <a:latin typeface="Cambria Math"/>
                                            </a:rPr>
                                            <m:t>21</m:t>
                                          </m:r>
                                        </m:sub>
                                      </m:sSub>
                                      <m:sSub>
                                        <m:sSubPr>
                                          <m:ctrlPr>
                                            <a:rPr lang="en-GB" sz="1400" i="1">
                                              <a:latin typeface="Cambria Math"/>
                                            </a:rPr>
                                          </m:ctrlPr>
                                        </m:sSubPr>
                                        <m:e>
                                          <m:r>
                                            <a:rPr lang="en-GB" sz="1400" i="1">
                                              <a:latin typeface="Cambria Math"/>
                                            </a:rPr>
                                            <m:t>𝑐</m:t>
                                          </m:r>
                                        </m:e>
                                        <m:sub>
                                          <m:r>
                                            <a:rPr lang="en-GB" sz="1400" i="1">
                                              <a:latin typeface="Cambria Math"/>
                                            </a:rPr>
                                            <m:t>12</m:t>
                                          </m:r>
                                        </m:sub>
                                      </m:sSub>
                                      <m:r>
                                        <a:rPr lang="en-GB" sz="1400" i="1">
                                          <a:latin typeface="Cambria Math"/>
                                        </a:rPr>
                                        <m:t>+</m:t>
                                      </m:r>
                                      <m:sSub>
                                        <m:sSubPr>
                                          <m:ctrlPr>
                                            <a:rPr lang="en-GB" sz="1400" i="1">
                                              <a:latin typeface="Cambria Math"/>
                                            </a:rPr>
                                          </m:ctrlPr>
                                        </m:sSubPr>
                                        <m:e>
                                          <m:r>
                                            <a:rPr lang="en-GB" sz="1400" i="1">
                                              <a:latin typeface="Cambria Math"/>
                                            </a:rPr>
                                            <m:t>𝑏</m:t>
                                          </m:r>
                                        </m:e>
                                        <m:sub>
                                          <m:r>
                                            <a:rPr lang="en-GB" sz="1400" i="1">
                                              <a:latin typeface="Cambria Math"/>
                                            </a:rPr>
                                            <m:t>22</m:t>
                                          </m:r>
                                        </m:sub>
                                      </m:sSub>
                                      <m:sSub>
                                        <m:sSubPr>
                                          <m:ctrlPr>
                                            <a:rPr lang="en-GB" sz="1400" i="1">
                                              <a:latin typeface="Cambria Math"/>
                                            </a:rPr>
                                          </m:ctrlPr>
                                        </m:sSubPr>
                                        <m:e>
                                          <m:r>
                                            <a:rPr lang="en-GB" sz="1400" i="1">
                                              <a:latin typeface="Cambria Math"/>
                                            </a:rPr>
                                            <m:t>𝑐</m:t>
                                          </m:r>
                                        </m:e>
                                        <m:sub>
                                          <m:r>
                                            <a:rPr lang="en-GB" sz="1400" i="1">
                                              <a:latin typeface="Cambria Math"/>
                                            </a:rPr>
                                            <m:t>22</m:t>
                                          </m:r>
                                        </m:sub>
                                      </m:sSub>
                                    </m:e>
                                  </m:d>
                                </m:e>
                              </m:mr>
                            </m:m>
                          </m:e>
                        </m:d>
                      </m:oMath>
                    </m:oMathPara>
                  </a14:m>
                  <a:endParaRPr lang="en-GB" sz="1400" dirty="0"/>
                </a:p>
              </p:txBody>
            </p:sp>
          </mc:Choice>
          <mc:Fallback xmlns="">
            <p:sp>
              <p:nvSpPr>
                <p:cNvPr id="9" name="Rectangle 8"/>
                <p:cNvSpPr>
                  <a:spLocks noRot="1" noChangeAspect="1" noMove="1" noResize="1" noEditPoints="1" noAdjustHandles="1" noChangeArrowheads="1" noChangeShapeType="1" noTextEdit="1"/>
                </p:cNvSpPr>
                <p:nvPr/>
              </p:nvSpPr>
              <p:spPr>
                <a:xfrm>
                  <a:off x="899592" y="2624167"/>
                  <a:ext cx="4572000" cy="521040"/>
                </a:xfrm>
                <a:prstGeom prst="rect">
                  <a:avLst/>
                </a:prstGeom>
                <a:blipFill rotWithShape="1">
                  <a:blip r:embed="rId10"/>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488251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10618</TotalTime>
  <Words>9703</Words>
  <Application>Microsoft Office PowerPoint</Application>
  <PresentationFormat>On-screen Show (4:3)</PresentationFormat>
  <Paragraphs>696</Paragraphs>
  <Slides>51</Slides>
  <Notes>26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3" baseType="lpstr">
      <vt:lpstr>Office Theme</vt:lpstr>
      <vt:lpstr>Equation</vt:lpstr>
      <vt:lpstr>SPM and some of its Maths An Introduction</vt:lpstr>
      <vt:lpstr>PowerPoint Presentation</vt:lpstr>
      <vt:lpstr>PowerPoint Presentation</vt:lpstr>
      <vt:lpstr>A note on vectors – geometric perspective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Specifying Design Matrices</vt:lpstr>
      <vt:lpstr>Specifying Design Matrices</vt:lpstr>
      <vt:lpstr>Specifying Design Matrices</vt:lpstr>
      <vt:lpstr>Specifying Design Matrices</vt:lpstr>
      <vt:lpstr>Specifying Design Matrices</vt:lpstr>
      <vt:lpstr>Specifying Design Matrices</vt:lpstr>
      <vt:lpstr>Specifying Design Matrices</vt:lpstr>
      <vt:lpstr>Specifying Design Matrices</vt:lpstr>
      <vt:lpstr>PowerPoint Presentation</vt:lpstr>
    </vt:vector>
  </TitlesOfParts>
  <Company>University of Birmingham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Joana Leitao</dc:creator>
  <cp:lastModifiedBy>Joana Leitao</cp:lastModifiedBy>
  <cp:revision>337</cp:revision>
  <dcterms:created xsi:type="dcterms:W3CDTF">2013-01-29T13:05:01Z</dcterms:created>
  <dcterms:modified xsi:type="dcterms:W3CDTF">2013-10-16T14:04:21Z</dcterms:modified>
</cp:coreProperties>
</file>