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70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6900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hashtag/mysamsung?source=feed_text&amp;story_id=1180956791960244" TargetMode="External"/><Relationship Id="rId3" Type="http://schemas.openxmlformats.org/officeDocument/2006/relationships/hyperlink" Target="http://l.facebook.com/l.php?u=http://bit.ly/2hMDMTK&amp;h=ATPSoy7F_yphBirVX0gqWNvp4innct3Nbj8-5ocv3o4Y5B-oNChjt5n343AHJszzlpoYDVB-13YrjhNnCBO06BAvoySBDzkAckzzA58IwL4hv-MND3zzt1-luDWt0CZiRV9NHYQ&amp;enc=AZP2-ipKhvjTdWSs5iO-oUs5OfRH23uvLIoChk-HohYoabcAYZPyIrzozTxz9QEloZCN4hFDUfeWHKdHPt3PejPGNCqnEqNqtdh4CPtwNkif9OCbBz6bNLAH-3-Vne7gybXuQ_HimK3nT-bjgA7_-mEZ7jfyoIrRWbxjb9bM1Obx4tRy6BtU61HD_wK6n_N2sIuoEXCUDiD_KVMFG3fiQ1Xd&amp;s=1" TargetMode="External"/><Relationship Id="rId7" Type="http://schemas.openxmlformats.org/officeDocument/2006/relationships/hyperlink" Target="https://l.facebook.com/l.php?u=https://goo.gl/xmdPA2&amp;h=ATMTcUMMMgA9LlTmDUmECN6QYK2NXXISDK1-mlalBQMcbYQUftWTy4D-QMCy9hg0XSHy71mQqYUpUV_5M_VoddrcxjRetQv0eLZSeVBlMxOgufcb73oxW4I2A-G0Xkq-4icuaMU&amp;enc=AZOZv6lBGMBCuBchAOerUBzLANs9khq_WOaHUTZvYCGKlauTsTZOtjHPoLunkvRBwmKhTpgbD7VoLZbKPL8x90bpE4PtOyAthZDpcAY5c6vsLx-WRIdoHlE-OwahxT6o3nywDWUhWrwyFJrcXkwer1hEGxaQXv5Hj_AZxlq3ta-6qih1MwqP4Op0lf_protW_HSYZAP8yYUsjS934IJFraeQ&amp;s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hashtag/%E6%89%8B%E6%A9%9F%E7%95%8C%E7%9A%84%E5%96%AE%E7%9C%BC?source=feed_text&amp;story_id=1189810134408243" TargetMode="External"/><Relationship Id="rId11" Type="http://schemas.openxmlformats.org/officeDocument/2006/relationships/hyperlink" Target="https://www.facebook.com/hashtag/12daysofsurprises?source=feed_text&amp;story_id=1180956791960244" TargetMode="External"/><Relationship Id="rId5" Type="http://schemas.openxmlformats.org/officeDocument/2006/relationships/hyperlink" Target="https://www.facebook.com/hashtag/bluestyle94%E6%BD%AE?source=feed_text&amp;story_id=1189810134408243" TargetMode="External"/><Relationship Id="rId10" Type="http://schemas.openxmlformats.org/officeDocument/2006/relationships/hyperlink" Target="https://www.facebook.com/hashtag/gearfit2?source=feed_text&amp;story_id=1180956791960244" TargetMode="External"/><Relationship Id="rId4" Type="http://schemas.openxmlformats.org/officeDocument/2006/relationships/hyperlink" Target="https://www.facebook.com/hashtag/galaxys7edge?source=feed_text&amp;story_id=1189810134408243" TargetMode="External"/><Relationship Id="rId9" Type="http://schemas.openxmlformats.org/officeDocument/2006/relationships/hyperlink" Target="https://l.facebook.com/l.php?u=https://goo.gl/GS3cgj&amp;h=ATPhIHYfLm6ZktH0rJjpL-f9gwfnH8zX2JR5hNyzSKEdw301QsBg9DC6YzMG9DVVHFtDzNn5Jf1PAQEsX2p2-y8MLpLo4RXLzk7XJgXf-GJi3rNQKWpNxXVwSByjo85wy3Fnso8&amp;enc=AZMwTv6WNj_hdlCWVzS-4pXdgNUnIX1WIxQ1oQSUJCapZCAbnRYm4vNAcVYNfSE1C7geaTfb0hhTNnTZquijYKk6NOBatb6ZBeuQrr4AGGFeD6GUiK-cOoNsQPR8ngA0P_Yj31eKE7zSAM9D4_cQRFOVkMqdZCOOQRkFGCCtoqDE1mYJsttStgur9C3mpQEJIuuuBTlVk9JaMfpFiwkJDES1&amp;s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社群媒體分析</a:t>
            </a:r>
            <a:r>
              <a:rPr lang="zh-TW" dirty="0"/>
              <a:t>期末報告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姓名</a:t>
            </a:r>
            <a:r>
              <a:rPr lang="zh-TW" dirty="0"/>
              <a:t>：</a:t>
            </a:r>
            <a:r>
              <a:rPr lang="zh-TW" altLang="en-US" dirty="0"/>
              <a:t>蕭承恩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日期：</a:t>
            </a:r>
            <a:r>
              <a:rPr lang="en-US" altLang="zh-TW" dirty="0"/>
              <a:t>2017/1/15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資料分析</a:t>
            </a:r>
            <a:r>
              <a:rPr lang="zh-TW" dirty="0" smtClean="0"/>
              <a:t>結果</a:t>
            </a:r>
            <a:endParaRPr lang="zh-TW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根據資料統計可以看出哪幾個月是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最活躍的月份，最活躍的月份似乎偏向學生放寒暑假的月份，有可能為抽獎活動頻率最高的月份。以及粉絲對甚麼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最有興趣，而且可以肯定有抽獎活動的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，比起普通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會得到更多的粉絲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，而常有抽獎活動的粉絲頁的粉絲數量、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數量與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數量相較不常有抽獎活動，甚至沒有抽獎活動的粉絲頁多非常的多。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透過這個</a:t>
            </a:r>
            <a:r>
              <a:rPr lang="zh-TW" dirty="0" smtClean="0"/>
              <a:t>作業</a:t>
            </a:r>
            <a:r>
              <a:rPr lang="zh-TW" altLang="en-US" dirty="0" smtClean="0"/>
              <a:t>學到了更多蒐集資料應該要朝甚麼方向蒐集，在一開始要蒐集資料時，會先看一下資料裡面有甚麼是比較重要的屬性，跟別的資料比起來有哪些地方是比較特殊的。而原本想探討的就是有抽獎活動的粉絲頁是不是比較受到粉絲歡迎，從統計資料來看，得到的答案是肯定的，而且可以發現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的數量與抽獎活動成正比。之後可以考慮分析抽獎貼文是否有要在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標記好友，</a:t>
            </a:r>
            <a:r>
              <a:rPr lang="zh-TW" altLang="en-US" dirty="0"/>
              <a:t>會</a:t>
            </a:r>
            <a:r>
              <a:rPr lang="zh-TW" altLang="en-US" dirty="0" smtClean="0"/>
              <a:t>不會讓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得到更高的關注度，得到更多的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share</a:t>
            </a:r>
            <a:r>
              <a:rPr lang="zh-TW" altLang="en-US" dirty="0" smtClean="0"/>
              <a:t>等等。最後發現有些資料可能高達幾十萬筆，導致進行分析的時候會耗費許多時間，以及出現</a:t>
            </a:r>
            <a:r>
              <a:rPr lang="en-US" altLang="zh-TW" dirty="0" err="1" smtClean="0"/>
              <a:t>OutOfMemory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smtClean="0"/>
              <a:t>出現，可能下次再挑選分析的數據時要注意數量，以免造成分析不出來的窘境。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背景與觀察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分析方法與目的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資料統計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資料分析結果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結論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85878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1800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/>
              <a:t>選擇分析的粉絲頁</a:t>
            </a:r>
            <a:r>
              <a:rPr lang="en-US" altLang="zh-TW" b="1" dirty="0"/>
              <a:t>:</a:t>
            </a:r>
          </a:p>
          <a:p>
            <a:pPr marL="514350" lvl="8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dirty="0"/>
              <a:t>台灣大哥大與你生活在一起、</a:t>
            </a:r>
            <a:r>
              <a:rPr lang="en-US" altLang="zh-TW" dirty="0"/>
              <a:t>IKEA Taiwan </a:t>
            </a:r>
            <a:r>
              <a:rPr lang="zh-TW" altLang="en-US" dirty="0"/>
              <a:t>宜家家居粉絲團、</a:t>
            </a:r>
            <a:r>
              <a:rPr lang="en-US" altLang="zh-TW" dirty="0"/>
              <a:t>Samsung Mobile Taiwan</a:t>
            </a:r>
          </a:p>
          <a:p>
            <a:pPr marL="514350" lvl="0" indent="-1800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b="1" dirty="0"/>
              <a:t>發文特性</a:t>
            </a:r>
            <a:r>
              <a:rPr lang="zh-TW" altLang="en-US" b="1" dirty="0"/>
              <a:t>與粉絲喜好</a:t>
            </a:r>
            <a:r>
              <a:rPr lang="en-US" altLang="zh-TW" b="1" dirty="0"/>
              <a:t>:</a:t>
            </a:r>
          </a:p>
          <a:p>
            <a:pPr marL="514350" lvl="0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1400" dirty="0"/>
              <a:t>台哥大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zh-TW" altLang="en-US" sz="1200" dirty="0"/>
              <a:t>發文通常為到店家消費有甚麼折扣與優惠，例如</a:t>
            </a:r>
            <a:r>
              <a:rPr lang="en-US" altLang="zh-TW" sz="1200" dirty="0"/>
              <a:t>:11/5</a:t>
            </a:r>
            <a:r>
              <a:rPr lang="zh-TW" altLang="en-US" sz="1200" dirty="0"/>
              <a:t>起蒞臨台灣大哥大</a:t>
            </a:r>
            <a:r>
              <a:rPr lang="en-US" altLang="zh-TW" sz="1200" dirty="0" err="1"/>
              <a:t>myfone</a:t>
            </a:r>
            <a:r>
              <a:rPr lang="zh-TW" altLang="en-US" sz="1200" dirty="0"/>
              <a:t>指定門市體驗三星</a:t>
            </a:r>
            <a:r>
              <a:rPr lang="en-US" altLang="zh-TW" sz="1200" dirty="0"/>
              <a:t>S7 Series</a:t>
            </a:r>
            <a:r>
              <a:rPr lang="zh-TW" altLang="en-US" sz="1200" dirty="0"/>
              <a:t>請你喝</a:t>
            </a:r>
            <a:r>
              <a:rPr lang="en-US" altLang="zh-TW" sz="1200" dirty="0"/>
              <a:t>7-11</a:t>
            </a:r>
            <a:r>
              <a:rPr lang="zh-TW" altLang="en-US" sz="1200" dirty="0"/>
              <a:t>咖啡</a:t>
            </a:r>
            <a:r>
              <a:rPr lang="en-US" altLang="zh-TW" sz="1200" dirty="0"/>
              <a:t>,</a:t>
            </a:r>
            <a:r>
              <a:rPr lang="zh-TW" altLang="en-US" sz="1200" dirty="0"/>
              <a:t>申辦指定機款再送</a:t>
            </a:r>
            <a:r>
              <a:rPr lang="en-US" altLang="zh-TW" sz="1200" dirty="0"/>
              <a:t>EOS</a:t>
            </a:r>
            <a:r>
              <a:rPr lang="zh-TW" altLang="en-US" sz="1200" dirty="0"/>
              <a:t>套組</a:t>
            </a:r>
            <a:r>
              <a:rPr lang="en-US" altLang="zh-TW" sz="1200" dirty="0"/>
              <a:t>(</a:t>
            </a:r>
            <a:r>
              <a:rPr lang="zh-TW" altLang="en-US" sz="1200" dirty="0"/>
              <a:t>或威秀電影票</a:t>
            </a:r>
            <a:r>
              <a:rPr lang="en-US" altLang="zh-TW" sz="1200" dirty="0"/>
              <a:t>2</a:t>
            </a:r>
            <a:r>
              <a:rPr lang="zh-TW" altLang="en-US" sz="1200" dirty="0"/>
              <a:t>張</a:t>
            </a:r>
            <a:r>
              <a:rPr lang="en-US" altLang="zh-TW" sz="1200" dirty="0"/>
              <a:t>)</a:t>
            </a:r>
            <a:r>
              <a:rPr lang="zh-TW" altLang="en-US" sz="1200" dirty="0"/>
              <a:t>數量有限送完為止，偶爾會有抽獎活動，例如</a:t>
            </a:r>
            <a:r>
              <a:rPr lang="en-US" altLang="zh-TW" sz="1200" dirty="0"/>
              <a:t>:《</a:t>
            </a:r>
            <a:r>
              <a:rPr lang="zh-TW" altLang="en-US" sz="1200" dirty="0"/>
              <a:t>艾伊達尼</a:t>
            </a:r>
            <a:r>
              <a:rPr lang="en-US" altLang="zh-TW" sz="1200" dirty="0"/>
              <a:t>》</a:t>
            </a:r>
            <a:r>
              <a:rPr lang="zh-TW" altLang="en-US" sz="1200" dirty="0"/>
              <a:t>串起每個思念 前進小巨蛋集氣活動</a:t>
            </a:r>
            <a:r>
              <a:rPr lang="en-US" altLang="zh-TW" sz="1200" dirty="0"/>
              <a:t>【</a:t>
            </a:r>
            <a:r>
              <a:rPr lang="zh-TW" altLang="en-US" sz="1200" dirty="0"/>
              <a:t>粉絲團按讚</a:t>
            </a:r>
            <a:r>
              <a:rPr lang="en-US" altLang="zh-TW" sz="1200" dirty="0"/>
              <a:t>+</a:t>
            </a:r>
            <a:r>
              <a:rPr lang="zh-TW" altLang="en-US" sz="1200" dirty="0"/>
              <a:t>貼文按讚</a:t>
            </a:r>
            <a:r>
              <a:rPr lang="en-US" altLang="zh-TW" sz="1200" dirty="0"/>
              <a:t>+</a:t>
            </a:r>
            <a:r>
              <a:rPr lang="zh-TW" altLang="en-US" sz="1200" dirty="0"/>
              <a:t>影片分享</a:t>
            </a:r>
            <a:r>
              <a:rPr lang="en-US" altLang="zh-TW" sz="1200" dirty="0"/>
              <a:t>+</a:t>
            </a:r>
            <a:r>
              <a:rPr lang="zh-TW" altLang="en-US" sz="1200" dirty="0"/>
              <a:t>留言</a:t>
            </a:r>
            <a:r>
              <a:rPr lang="en-US" altLang="zh-TW" sz="1200" dirty="0"/>
              <a:t>】</a:t>
            </a:r>
            <a:r>
              <a:rPr lang="zh-TW" altLang="en-US" sz="1200" dirty="0"/>
              <a:t>抽</a:t>
            </a:r>
            <a:r>
              <a:rPr lang="en-US" altLang="zh-TW" sz="1200" dirty="0"/>
              <a:t>iPhone7</a:t>
            </a:r>
            <a:r>
              <a:rPr lang="zh-TW" altLang="en-US" sz="1200" dirty="0"/>
              <a:t>！</a:t>
            </a:r>
            <a:endParaRPr lang="en-US" altLang="zh-TW" sz="1200" dirty="0"/>
          </a:p>
          <a:p>
            <a:pPr marL="514350" lvl="0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1400" dirty="0"/>
              <a:t>粉絲喜好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zh-TW" altLang="en-US" sz="1200" dirty="0"/>
              <a:t>對於抽獎活動有較多回覆，普通回文常會抱怨台哥大品質差。</a:t>
            </a:r>
            <a:endParaRPr lang="en-US" altLang="zh-TW" sz="1200" dirty="0"/>
          </a:p>
          <a:p>
            <a:pPr marL="514350" lvl="0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400" dirty="0"/>
              <a:t>IKEA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zh-TW" altLang="en-US" sz="1200" dirty="0"/>
              <a:t>發文常為一段商品敘述後加上連結，例如</a:t>
            </a:r>
            <a:r>
              <a:rPr lang="en-US" altLang="zh-TW" sz="1200" dirty="0"/>
              <a:t>:</a:t>
            </a:r>
            <a:r>
              <a:rPr lang="zh-TW" altLang="en-US" sz="1200" dirty="0"/>
              <a:t>衣櫃用上玻璃門，房間變得像服飾店一樣♥ 打造風格衣櫃看這裡</a:t>
            </a:r>
            <a:r>
              <a:rPr lang="en-US" altLang="zh-TW" sz="1200" dirty="0"/>
              <a:t>&gt;&gt;</a:t>
            </a:r>
            <a:r>
              <a:rPr lang="en-US" altLang="zh-TW" sz="1200" dirty="0">
                <a:hlinkClick r:id="rId3"/>
              </a:rPr>
              <a:t>http://bit.ly/2hMDMTK</a:t>
            </a:r>
            <a:r>
              <a:rPr lang="zh-TW" altLang="en-US" sz="1200" dirty="0"/>
              <a:t>，幾乎沒有抽獎活動。</a:t>
            </a:r>
            <a:endParaRPr lang="en-US" altLang="zh-TW" sz="1200" dirty="0"/>
          </a:p>
          <a:p>
            <a:pPr marL="514350" lvl="0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1400" dirty="0"/>
              <a:t>粉絲喜好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zh-TW" altLang="en-US" sz="1200" dirty="0"/>
              <a:t>對於改造擺設有較多的回覆。</a:t>
            </a:r>
            <a:endParaRPr lang="en-US" altLang="zh-TW" sz="1200" dirty="0"/>
          </a:p>
          <a:p>
            <a:pPr marL="514350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400" dirty="0"/>
              <a:t>Samsung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200" dirty="0"/>
              <a:t> 發文常為介紹產品特色與周邊產品並在最後附上連結，例如</a:t>
            </a:r>
            <a:r>
              <a:rPr lang="en-US" altLang="zh-TW" sz="1200" dirty="0"/>
              <a:t>:</a:t>
            </a:r>
            <a:r>
              <a:rPr lang="en-US" altLang="zh-TW" sz="1200" dirty="0">
                <a:hlinkClick r:id="rId4"/>
              </a:rPr>
              <a:t> #GalaxyS7edge</a:t>
            </a:r>
            <a:r>
              <a:rPr lang="en-US" altLang="zh-TW" sz="1200" dirty="0"/>
              <a:t> </a:t>
            </a:r>
            <a:r>
              <a:rPr lang="zh-TW" altLang="en-US" sz="1200" dirty="0"/>
              <a:t>冰湖藍光澤感，期間新色限定發售你跟上了嗎？雙曲面美背設計，加上特調帶有銀灰的湖水藍， </a:t>
            </a:r>
            <a:r>
              <a:rPr lang="en-US" altLang="zh-TW" sz="1200" dirty="0">
                <a:hlinkClick r:id="rId5"/>
              </a:rPr>
              <a:t>#BlueStyle94</a:t>
            </a:r>
            <a:r>
              <a:rPr lang="zh-TW" altLang="en-US" sz="1200" dirty="0">
                <a:hlinkClick r:id="rId5"/>
              </a:rPr>
              <a:t>潮</a:t>
            </a:r>
            <a:r>
              <a:rPr lang="zh-TW" altLang="en-US" sz="1200" dirty="0"/>
              <a:t> 讓你難以抗拒。外型好看拍照更不簡單 </a:t>
            </a:r>
            <a:r>
              <a:rPr lang="en-US" altLang="zh-TW" sz="1200" dirty="0">
                <a:hlinkClick r:id="rId6"/>
              </a:rPr>
              <a:t>#</a:t>
            </a:r>
            <a:r>
              <a:rPr lang="zh-TW" altLang="en-US" sz="1200" dirty="0">
                <a:hlinkClick r:id="rId6"/>
              </a:rPr>
              <a:t>手機界的單眼</a:t>
            </a:r>
            <a:r>
              <a:rPr lang="zh-TW" altLang="en-US" sz="1200" dirty="0"/>
              <a:t> 來報到➨</a:t>
            </a:r>
            <a:r>
              <a:rPr lang="en-US" altLang="zh-TW" sz="1200" dirty="0">
                <a:hlinkClick r:id="rId7"/>
              </a:rPr>
              <a:t>https://goo.gl/xmdPA2</a:t>
            </a:r>
            <a:r>
              <a:rPr lang="zh-TW" altLang="en-US" sz="1200" dirty="0"/>
              <a:t>，偶爾有抽獎活動，例如</a:t>
            </a:r>
            <a:r>
              <a:rPr lang="en-US" altLang="zh-TW" sz="1200" dirty="0"/>
              <a:t>:</a:t>
            </a:r>
            <a:r>
              <a:rPr lang="zh-TW" altLang="en-US" sz="1200" dirty="0"/>
              <a:t>滿滿的大～平～台～不對！是 </a:t>
            </a:r>
            <a:r>
              <a:rPr lang="en-US" altLang="zh-TW" sz="1200" dirty="0">
                <a:hlinkClick r:id="rId8"/>
              </a:rPr>
              <a:t>#</a:t>
            </a:r>
            <a:r>
              <a:rPr lang="en-US" altLang="zh-TW" sz="1200" dirty="0" err="1">
                <a:hlinkClick r:id="rId8"/>
              </a:rPr>
              <a:t>mySamsung</a:t>
            </a:r>
            <a:r>
              <a:rPr lang="zh-TW" altLang="en-US" sz="1200" dirty="0"/>
              <a:t> </a:t>
            </a:r>
            <a:r>
              <a:rPr lang="en-US" altLang="zh-TW" sz="1200" dirty="0"/>
              <a:t>APP</a:t>
            </a:r>
            <a:r>
              <a:rPr lang="zh-TW" altLang="en-US" sz="1200" dirty="0"/>
              <a:t>有滿滿的聖誕禮物啊！現在每天打開</a:t>
            </a:r>
            <a:r>
              <a:rPr lang="en-US" altLang="zh-TW" sz="1200" dirty="0" err="1"/>
              <a:t>mySamsung</a:t>
            </a:r>
            <a:r>
              <a:rPr lang="en-US" altLang="zh-TW" sz="1200" dirty="0"/>
              <a:t> App </a:t>
            </a:r>
            <a:r>
              <a:rPr lang="zh-TW" altLang="en-US" sz="1200" dirty="0"/>
              <a:t>檢查當日贈禮，將不定時發送家樂福禮券、威秀電影票、</a:t>
            </a:r>
            <a:r>
              <a:rPr lang="en-US" altLang="zh-TW" sz="1200" dirty="0" err="1"/>
              <a:t>KKBox</a:t>
            </a:r>
            <a:r>
              <a:rPr lang="zh-TW" altLang="en-US" sz="1200" dirty="0"/>
              <a:t>即享券、</a:t>
            </a:r>
            <a:r>
              <a:rPr lang="en-US" altLang="zh-TW" sz="1200" dirty="0" err="1"/>
              <a:t>Zalora</a:t>
            </a:r>
            <a:r>
              <a:rPr lang="zh-TW" altLang="en-US" sz="1200" dirty="0"/>
              <a:t>購物金等好禮！現在立即下載</a:t>
            </a:r>
            <a:r>
              <a:rPr lang="en-US" altLang="zh-TW" sz="1200" dirty="0" err="1"/>
              <a:t>mySamsung➨</a:t>
            </a:r>
            <a:r>
              <a:rPr lang="en-US" altLang="zh-TW" sz="1200" dirty="0" err="1">
                <a:hlinkClick r:id="rId9"/>
              </a:rPr>
              <a:t>https</a:t>
            </a:r>
            <a:r>
              <a:rPr lang="en-US" altLang="zh-TW" sz="1200" dirty="0">
                <a:hlinkClick r:id="rId9"/>
              </a:rPr>
              <a:t>://goo.gl/GS3cgj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zh-TW" altLang="en-US" sz="1200" dirty="0"/>
              <a:t>現在</a:t>
            </a:r>
            <a:r>
              <a:rPr lang="en-US" altLang="zh-TW" sz="1200" dirty="0"/>
              <a:t>【</a:t>
            </a:r>
            <a:r>
              <a:rPr lang="zh-TW" altLang="en-US" sz="1200" dirty="0"/>
              <a:t>留言</a:t>
            </a:r>
            <a:r>
              <a:rPr lang="en-US" altLang="zh-TW" sz="1200" dirty="0"/>
              <a:t>Tag</a:t>
            </a:r>
            <a:r>
              <a:rPr lang="zh-TW" altLang="en-US" sz="1200" dirty="0"/>
              <a:t>好友</a:t>
            </a:r>
            <a:r>
              <a:rPr lang="en-US" altLang="zh-TW" sz="1200" dirty="0"/>
              <a:t>+</a:t>
            </a:r>
            <a:r>
              <a:rPr lang="zh-TW" altLang="en-US" sz="1200" dirty="0"/>
              <a:t>分享</a:t>
            </a:r>
            <a:r>
              <a:rPr lang="en-US" altLang="zh-TW" sz="1200" dirty="0"/>
              <a:t>】</a:t>
            </a:r>
            <a:r>
              <a:rPr lang="zh-TW" altLang="en-US" sz="1200" dirty="0"/>
              <a:t>就有機會抽 </a:t>
            </a:r>
            <a:r>
              <a:rPr lang="en-US" altLang="zh-TW" sz="1200" dirty="0">
                <a:hlinkClick r:id="rId10"/>
              </a:rPr>
              <a:t>#GearFit2</a:t>
            </a:r>
            <a:r>
              <a:rPr lang="zh-TW" altLang="en-US" sz="1200" dirty="0"/>
              <a:t> </a:t>
            </a:r>
            <a:r>
              <a:rPr lang="en-US" altLang="zh-TW" sz="1200" dirty="0"/>
              <a:t>(</a:t>
            </a:r>
            <a:r>
              <a:rPr lang="zh-TW" altLang="en-US" sz="1200" dirty="0"/>
              <a:t>市價</a:t>
            </a:r>
            <a:r>
              <a:rPr lang="en-US" altLang="zh-TW" sz="1200" dirty="0"/>
              <a:t>6,990</a:t>
            </a:r>
            <a:r>
              <a:rPr lang="zh-TW" altLang="en-US" sz="1200" dirty="0"/>
              <a:t>元</a:t>
            </a:r>
            <a:r>
              <a:rPr lang="en-US" altLang="zh-TW" sz="1200" dirty="0"/>
              <a:t>)</a:t>
            </a:r>
            <a:r>
              <a:rPr lang="zh-TW" altLang="en-US" sz="1200" dirty="0"/>
              <a:t>唷！</a:t>
            </a:r>
            <a:r>
              <a:rPr lang="en-US" altLang="zh-TW" sz="1200" dirty="0">
                <a:hlinkClick r:id="rId11"/>
              </a:rPr>
              <a:t>#12DaysofSurprises</a:t>
            </a:r>
            <a:endParaRPr lang="en-US" altLang="zh-TW" sz="1200" dirty="0"/>
          </a:p>
          <a:p>
            <a:pPr marL="514350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1400" dirty="0"/>
              <a:t>粉絲喜好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zh-TW" altLang="en-US" sz="1200" dirty="0"/>
              <a:t>對於抽獎活動與產品新功能推薦有較多回覆。</a:t>
            </a:r>
            <a:endParaRPr lang="en-US" altLang="zh-TW" sz="1400" dirty="0"/>
          </a:p>
          <a:p>
            <a:pPr marL="514350" lvl="0" indent="-1800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TW" sz="1200" dirty="0"/>
          </a:p>
          <a:p>
            <a:pPr marL="5143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85206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zh-TW" dirty="0"/>
          </a:p>
        </p:txBody>
      </p:sp>
      <p:sp>
        <p:nvSpPr>
          <p:cNvPr id="76" name="Shape 76"/>
          <p:cNvSpPr txBox="1"/>
          <p:nvPr/>
        </p:nvSpPr>
        <p:spPr>
          <a:xfrm>
            <a:off x="1447490" y="4517372"/>
            <a:ext cx="25671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1600" dirty="0"/>
              <a:t>實用的推薦回應熱烈</a:t>
            </a:r>
            <a:endParaRPr lang="zh-TW" sz="1600" dirty="0"/>
          </a:p>
        </p:txBody>
      </p:sp>
      <p:sp>
        <p:nvSpPr>
          <p:cNvPr id="77" name="Shape 77"/>
          <p:cNvSpPr txBox="1"/>
          <p:nvPr/>
        </p:nvSpPr>
        <p:spPr>
          <a:xfrm>
            <a:off x="5813206" y="4517372"/>
            <a:ext cx="25671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1600" dirty="0"/>
              <a:t>抽獎活動回應很熱烈</a:t>
            </a:r>
            <a:endParaRPr lang="zh-TW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5" y="1004373"/>
            <a:ext cx="2112866" cy="33547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206" y="1017725"/>
            <a:ext cx="1957917" cy="3354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分析方法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PyES</a:t>
            </a:r>
            <a:r>
              <a:rPr lang="zh-TW" altLang="en-US" dirty="0" smtClean="0"/>
              <a:t>將放在</a:t>
            </a:r>
            <a:r>
              <a:rPr lang="zh-TW" dirty="0" smtClean="0"/>
              <a:t>E</a:t>
            </a:r>
            <a:r>
              <a:rPr lang="zh-TW" dirty="0"/>
              <a:t>lasticSearc</a:t>
            </a:r>
            <a:r>
              <a:rPr lang="zh-TW" dirty="0" smtClean="0"/>
              <a:t>h</a:t>
            </a:r>
            <a:r>
              <a:rPr lang="zh-TW" altLang="en-US" dirty="0" smtClean="0"/>
              <a:t>的</a:t>
            </a:r>
            <a:r>
              <a:rPr lang="zh-TW" dirty="0" smtClean="0"/>
              <a:t>資料透過</a:t>
            </a:r>
            <a:r>
              <a:rPr lang="zh-TW" dirty="0"/>
              <a:t>GraphAPI所蒐集而</a:t>
            </a:r>
            <a:r>
              <a:rPr lang="zh-TW" dirty="0" smtClean="0"/>
              <a:t>來</a:t>
            </a:r>
            <a:r>
              <a:rPr lang="zh-TW" altLang="en-US" dirty="0" smtClean="0"/>
              <a:t>，先蒐集每個粉絲頁的基本資料後，畫出</a:t>
            </a:r>
            <a:r>
              <a:rPr lang="en-US" altLang="zh-TW" dirty="0" smtClean="0"/>
              <a:t>box plot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 </a:t>
            </a:r>
            <a:r>
              <a:rPr lang="en-US" altLang="zh-TW" dirty="0"/>
              <a:t>post-features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進行分析。</a:t>
            </a:r>
            <a:endParaRPr lang="zh-TW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zh-TW" dirty="0"/>
              <a:t>分析</a:t>
            </a:r>
            <a:r>
              <a:rPr lang="zh-TW" dirty="0" smtClean="0"/>
              <a:t>目的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dirty="0" smtClean="0"/>
              <a:t>探討</a:t>
            </a:r>
            <a:r>
              <a:rPr lang="zh-TW" altLang="en-US" dirty="0" smtClean="0"/>
              <a:t>有抽獎活動的粉絲頁</a:t>
            </a:r>
            <a:r>
              <a:rPr lang="zh-TW" dirty="0" smtClean="0"/>
              <a:t>是否</a:t>
            </a:r>
            <a:r>
              <a:rPr lang="zh-TW" altLang="zh-TW" dirty="0"/>
              <a:t>從資料可以看得到</a:t>
            </a:r>
            <a:r>
              <a:rPr lang="zh-TW" altLang="en-US" dirty="0" smtClean="0"/>
              <a:t>會有比較多的粉絲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，以及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最多</a:t>
            </a:r>
            <a:r>
              <a:rPr lang="zh-TW" altLang="en-US" dirty="0"/>
              <a:t>的</a:t>
            </a:r>
            <a:r>
              <a:rPr lang="zh-TW" altLang="en-US" dirty="0" smtClean="0"/>
              <a:t>月份是否為抽獎活動與產品最多的月份，並得知哪些粉絲最常回覆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endParaRPr lang="en-US" alt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endParaRPr lang="en-US" alt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endParaRPr lang="en-US" alt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1026" name="Picture 2" descr="C:\Users\Mo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86" y="1653445"/>
            <a:ext cx="3106674" cy="23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on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39" y="4212879"/>
            <a:ext cx="4534167" cy="5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89"/>
          <p:cNvSpPr txBox="1">
            <a:spLocks/>
          </p:cNvSpPr>
          <p:nvPr/>
        </p:nvSpPr>
        <p:spPr>
          <a:xfrm>
            <a:off x="338265" y="114904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rgbClr val="217A94"/>
              </a:buClr>
            </a:pPr>
            <a:r>
              <a:rPr lang="zh-TW" altLang="en-US" sz="1400" dirty="0" smtClean="0">
                <a:solidFill>
                  <a:schemeClr val="tx1"/>
                </a:solidFill>
              </a:rPr>
              <a:t>三個粉絲頁的基本資訊  </a:t>
            </a:r>
            <a:endParaRPr lang="zh-TW" altLang="zh-TW"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217A94"/>
              </a:buClr>
            </a:pPr>
            <a:r>
              <a:rPr lang="zh-TW" altLang="en-US" sz="1400" dirty="0"/>
              <a:t> </a:t>
            </a:r>
            <a:r>
              <a:rPr lang="zh-TW" altLang="en-US" sz="1400" dirty="0">
                <a:solidFill>
                  <a:schemeClr val="tx1"/>
                </a:solidFill>
              </a:rPr>
              <a:t>三個粉絲頁</a:t>
            </a:r>
            <a:r>
              <a:rPr lang="en-US" altLang="zh-TW" sz="1400" dirty="0">
                <a:solidFill>
                  <a:schemeClr val="tx1"/>
                </a:solidFill>
              </a:rPr>
              <a:t>box plot against to the # of comments for each post</a:t>
            </a:r>
            <a:endParaRPr lang="zh-TW" altLang="zh-TW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17500">
              <a:buClr>
                <a:srgbClr val="217A94"/>
              </a:buClr>
            </a:pPr>
            <a:endParaRPr lang="zh-TW" alt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2050" name="Picture 2" descr="C:\Users\Moon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18" y="1767630"/>
            <a:ext cx="3849912" cy="263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217A94"/>
              </a:buClr>
            </a:pPr>
            <a:r>
              <a:rPr lang="zh-TW" altLang="zh-TW" sz="1400" dirty="0">
                <a:solidFill>
                  <a:schemeClr val="tx1"/>
                </a:solidFill>
                <a:highlight>
                  <a:srgbClr val="FFFFFF"/>
                </a:highlight>
              </a:rPr>
              <a:t>各個粉絲頁每月po文的comment變化(max, min, mean)</a:t>
            </a:r>
            <a:endParaRPr lang="zh-TW" altLang="zh-TW"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pic>
        <p:nvPicPr>
          <p:cNvPr id="3074" name="Picture 2" descr="C:\Users\Moon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0" y="1948439"/>
            <a:ext cx="2700679" cy="187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28942" y="4005024"/>
            <a:ext cx="191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1448357445384692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台灣大哥大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075" name="Picture 3" descr="C:\Users\Moon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80" y="1948323"/>
            <a:ext cx="2684232" cy="1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717421" y="4005024"/>
            <a:ext cx="174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139624776093433</a:t>
            </a:r>
          </a:p>
          <a:p>
            <a:pPr algn="ctr"/>
            <a:r>
              <a:rPr lang="en-US" altLang="zh-TW" dirty="0" smtClean="0"/>
              <a:t>(IKEA</a:t>
            </a:r>
            <a:r>
              <a:rPr lang="zh-TW" altLang="en-US" dirty="0" smtClean="0"/>
              <a:t> </a:t>
            </a:r>
            <a:r>
              <a:rPr lang="en-US" altLang="zh-TW" dirty="0" smtClean="0"/>
              <a:t>Taiwan)</a:t>
            </a:r>
            <a:endParaRPr lang="zh-TW" altLang="en-US" dirty="0"/>
          </a:p>
        </p:txBody>
      </p:sp>
      <p:pic>
        <p:nvPicPr>
          <p:cNvPr id="3076" name="Picture 4" descr="C:\Users\Moon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32" y="1948439"/>
            <a:ext cx="2714072" cy="187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6732662" y="4005024"/>
            <a:ext cx="174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100489613340306</a:t>
            </a:r>
          </a:p>
          <a:p>
            <a:pPr algn="ctr"/>
            <a:r>
              <a:rPr lang="en-US" altLang="zh-TW" dirty="0" smtClean="0"/>
              <a:t>(Samsung Mobile)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5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buClr>
                <a:srgbClr val="217A94"/>
              </a:buClr>
            </a:pPr>
            <a:r>
              <a:rPr lang="en-US" altLang="zh-TW" sz="1400" dirty="0">
                <a:solidFill>
                  <a:schemeClr val="tx1"/>
                </a:solidFill>
              </a:rPr>
              <a:t>post-features matrix</a:t>
            </a:r>
            <a:endParaRPr lang="zh-TW" altLang="zh-TW"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36628" y="4444057"/>
            <a:ext cx="191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1448357445384692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台灣大哥大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94622" y="4444057"/>
            <a:ext cx="174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139624776093433</a:t>
            </a:r>
          </a:p>
          <a:p>
            <a:pPr algn="ctr"/>
            <a:r>
              <a:rPr lang="en-US" altLang="zh-TW" dirty="0" smtClean="0"/>
              <a:t>(IKEA</a:t>
            </a:r>
            <a:r>
              <a:rPr lang="zh-TW" altLang="en-US" dirty="0" smtClean="0"/>
              <a:t> </a:t>
            </a:r>
            <a:r>
              <a:rPr lang="en-US" altLang="zh-TW" dirty="0" smtClean="0"/>
              <a:t>Taiwan)</a:t>
            </a:r>
            <a:endParaRPr lang="zh-TW" altLang="en-US" dirty="0"/>
          </a:p>
        </p:txBody>
      </p:sp>
      <p:pic>
        <p:nvPicPr>
          <p:cNvPr id="4098" name="Picture 2" descr="C:\Users\Moon\Desktop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6" y="1585259"/>
            <a:ext cx="4171602" cy="27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oon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6" y="1585259"/>
            <a:ext cx="4077814" cy="27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5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678</Words>
  <Application>Microsoft Office PowerPoint</Application>
  <PresentationFormat>如螢幕大小 (16:9)</PresentationFormat>
  <Paragraphs>52</Paragraphs>
  <Slides>11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simple-light-2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</vt:lpstr>
      <vt:lpstr>資料統計</vt:lpstr>
      <vt:lpstr>資料統計</vt:lpstr>
      <vt:lpstr>資料統計</vt:lpstr>
      <vt:lpstr>資料分析結果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Moon</cp:lastModifiedBy>
  <cp:revision>28</cp:revision>
  <dcterms:modified xsi:type="dcterms:W3CDTF">2017-01-15T16:22:13Z</dcterms:modified>
</cp:coreProperties>
</file>