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2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70" autoAdjust="0"/>
    <p:restoredTop sz="94664" autoAdjust="0"/>
  </p:normalViewPr>
  <p:slideViewPr>
    <p:cSldViewPr snapToGrid="0">
      <p:cViewPr varScale="1">
        <p:scale>
          <a:sx n="108" d="100"/>
          <a:sy n="108" d="100"/>
        </p:scale>
        <p:origin x="480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65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786414-7007-4326-A78F-0A343602DFDC}" type="datetimeFigureOut">
              <a:rPr lang="zh-TW" altLang="en-US" smtClean="0"/>
              <a:t>2016/11/15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DC6C38-875B-411C-A7B9-4BA8435EED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6695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DC6C38-875B-411C-A7B9-4BA8435EED61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6341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1625600" y="3886200"/>
            <a:ext cx="9144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625600" y="5124450"/>
            <a:ext cx="9144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>
            <a:lvl1pPr>
              <a:defRPr sz="1400"/>
            </a:lvl1pPr>
          </a:lstStyle>
          <a:p>
            <a:fld id="{181588D5-D8B2-4080-9F13-657729CDE968}" type="datetimeFigureOut">
              <a:rPr lang="zh-TW" altLang="en-US" smtClean="0"/>
              <a:t>2016/11/15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1621536" y="6355080"/>
            <a:ext cx="1625600" cy="365760"/>
          </a:xfrm>
        </p:spPr>
        <p:txBody>
          <a:bodyPr/>
          <a:lstStyle/>
          <a:p>
            <a:fld id="{76B6CA44-EDDB-49C4-8E4E-F0B96AD1508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1206500" y="3648075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矩形 32"/>
          <p:cNvSpPr/>
          <p:nvPr/>
        </p:nvSpPr>
        <p:spPr>
          <a:xfrm>
            <a:off x="1219200" y="5048250"/>
            <a:ext cx="97536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矩形 21"/>
          <p:cNvSpPr/>
          <p:nvPr/>
        </p:nvSpPr>
        <p:spPr>
          <a:xfrm>
            <a:off x="1206500" y="3648075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>
            <a:off x="1219200" y="5048250"/>
            <a:ext cx="3048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588D5-D8B2-4080-9F13-657729CDE968}" type="datetimeFigureOut">
              <a:rPr lang="zh-TW" altLang="en-US" smtClean="0"/>
              <a:t>2016/11/15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6CA44-EDDB-49C4-8E4E-F0B96AD1508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588D5-D8B2-4080-9F13-657729CDE968}" type="datetimeFigureOut">
              <a:rPr lang="zh-TW" altLang="en-US" smtClean="0"/>
              <a:t>2016/11/15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6CA44-EDDB-49C4-8E4E-F0B96AD1508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等腰三角形 7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 rot="5400000">
            <a:off x="5814836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588D5-D8B2-4080-9F13-657729CDE968}" type="datetimeFigureOut">
              <a:rPr lang="zh-TW" altLang="en-US" smtClean="0"/>
              <a:t>2016/11/15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6CA44-EDDB-49C4-8E4E-F0B96AD1508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25600" y="2971800"/>
            <a:ext cx="9144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727200" y="4267200"/>
            <a:ext cx="90424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/>
          <a:p>
            <a:fld id="{181588D5-D8B2-4080-9F13-657729CDE968}" type="datetimeFigureOut">
              <a:rPr lang="zh-TW" altLang="en-US" smtClean="0"/>
              <a:t>2016/11/15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426464" y="6355080"/>
            <a:ext cx="2027936" cy="365760"/>
          </a:xfrm>
        </p:spPr>
        <p:txBody>
          <a:bodyPr/>
          <a:lstStyle/>
          <a:p>
            <a:fld id="{76B6CA44-EDDB-49C4-8E4E-F0B96AD1508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1219200" y="2819400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1219200" y="2819400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588D5-D8B2-4080-9F13-657729CDE968}" type="datetimeFigureOut">
              <a:rPr lang="zh-TW" altLang="en-US" smtClean="0"/>
              <a:t>2016/11/15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6CA44-EDDB-49C4-8E4E-F0B96AD1508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6176264" y="1216152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285875"/>
            <a:ext cx="5386917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6197601" y="1295400"/>
            <a:ext cx="5389033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588D5-D8B2-4080-9F13-657729CDE968}" type="datetimeFigureOut">
              <a:rPr lang="zh-TW" altLang="en-US" smtClean="0"/>
              <a:t>2016/11/15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6CA44-EDDB-49C4-8E4E-F0B96AD1508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609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6197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588D5-D8B2-4080-9F13-657729CDE968}" type="datetimeFigureOut">
              <a:rPr lang="zh-TW" altLang="en-US" smtClean="0"/>
              <a:t>2016/11/15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6CA44-EDDB-49C4-8E4E-F0B96AD1508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588D5-D8B2-4080-9F13-657729CDE968}" type="datetimeFigureOut">
              <a:rPr lang="zh-TW" altLang="en-US" smtClean="0"/>
              <a:t>2016/11/15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6CA44-EDDB-49C4-8E4E-F0B96AD1508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直線接點 4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432800" y="304800"/>
            <a:ext cx="33528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8432800" y="1219201"/>
            <a:ext cx="33528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588D5-D8B2-4080-9F13-657729CDE968}" type="datetimeFigureOut">
              <a:rPr lang="zh-TW" altLang="en-US" smtClean="0"/>
              <a:t>2016/11/15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6CA44-EDDB-49C4-8E4E-F0B96AD1508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 rot="5400000">
            <a:off x="5220033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內容版面配置區 11"/>
          <p:cNvSpPr>
            <a:spLocks noGrp="1"/>
          </p:cNvSpPr>
          <p:nvPr>
            <p:ph sz="quarter" idx="1"/>
          </p:nvPr>
        </p:nvSpPr>
        <p:spPr>
          <a:xfrm>
            <a:off x="406400" y="304800"/>
            <a:ext cx="7620000" cy="5715000"/>
          </a:xfrm>
        </p:spPr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500856"/>
            <a:ext cx="109728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609600" y="1905000"/>
            <a:ext cx="109728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zh-TW" altLang="en-US"/>
              <a:t>按一下圖示以新增圖片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0" y="1219200"/>
            <a:ext cx="109728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588D5-D8B2-4080-9F13-657729CDE968}" type="datetimeFigureOut">
              <a:rPr lang="zh-TW" altLang="en-US" smtClean="0"/>
              <a:t>2016/11/15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6CA44-EDDB-49C4-8E4E-F0B96AD1508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609600" y="500856"/>
            <a:ext cx="24384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609600" y="1219200"/>
            <a:ext cx="109728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  <a:p>
            <a:pPr lvl="1" eaLnBrk="1" latinLnBrk="0" hangingPunct="1"/>
            <a:r>
              <a:rPr kumimoji="0" lang="zh-TW" altLang="en-US"/>
              <a:t>第二層</a:t>
            </a:r>
          </a:p>
          <a:p>
            <a:pPr lvl="2" eaLnBrk="1" latinLnBrk="0" hangingPunct="1"/>
            <a:r>
              <a:rPr kumimoji="0" lang="zh-TW" altLang="en-US"/>
              <a:t>第三層</a:t>
            </a:r>
          </a:p>
          <a:p>
            <a:pPr lvl="3" eaLnBrk="1" latinLnBrk="0" hangingPunct="1"/>
            <a:r>
              <a:rPr kumimoji="0" lang="zh-TW" altLang="en-US"/>
              <a:t>第四層</a:t>
            </a:r>
          </a:p>
          <a:p>
            <a:pPr lvl="4" eaLnBrk="1" latinLnBrk="0" hangingPunct="1"/>
            <a:r>
              <a:rPr kumimoji="0" lang="zh-TW" altLang="en-US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81588D5-D8B2-4080-9F13-657729CDE968}" type="datetimeFigureOut">
              <a:rPr lang="zh-TW" altLang="en-US" smtClean="0"/>
              <a:t>2016/11/15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816864" y="6356350"/>
            <a:ext cx="26416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6B6CA44-EDDB-49C4-8E4E-F0B96AD1508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8" name="直線接點 2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直線接點 28"/>
          <p:cNvSpPr>
            <a:spLocks noChangeShapeType="1"/>
          </p:cNvSpPr>
          <p:nvPr/>
        </p:nvSpPr>
        <p:spPr bwMode="auto">
          <a:xfrm>
            <a:off x="609600" y="1143000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等腰三角形 9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l.dropboxusercontent.com/u/23229197/NTU_course2016/yml/jupyter+elasticsearch+logstash.zip" TargetMode="External"/><Relationship Id="rId2" Type="http://schemas.openxmlformats.org/officeDocument/2006/relationships/hyperlink" Target="https://docs.docker.com/engine/installation/mac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625600" y="3871686"/>
            <a:ext cx="9144000" cy="990600"/>
          </a:xfrm>
        </p:spPr>
        <p:txBody>
          <a:bodyPr/>
          <a:lstStyle/>
          <a:p>
            <a:pPr algn="ctr"/>
            <a:r>
              <a:rPr lang="zh-TW" altLang="en-US" dirty="0"/>
              <a:t>社群媒體分析實務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669143" y="5022849"/>
            <a:ext cx="9144000" cy="1738436"/>
          </a:xfrm>
        </p:spPr>
        <p:txBody>
          <a:bodyPr>
            <a:normAutofit/>
          </a:bodyPr>
          <a:lstStyle/>
          <a:p>
            <a:r>
              <a:rPr lang="zh-TW" altLang="en-US" dirty="0"/>
              <a:t>學生 </a:t>
            </a:r>
            <a:r>
              <a:rPr lang="en-US" altLang="zh-TW"/>
              <a:t>:</a:t>
            </a:r>
            <a:r>
              <a:rPr lang="zh-TW" altLang="en-US" dirty="0"/>
              <a:t> 電機碩一 </a:t>
            </a:r>
            <a:r>
              <a:rPr lang="en-US" altLang="zh-TW" dirty="0"/>
              <a:t>M10507315</a:t>
            </a:r>
            <a:r>
              <a:rPr lang="zh-TW" altLang="en-US" dirty="0"/>
              <a:t> 蕭承恩</a:t>
            </a:r>
            <a:endParaRPr lang="en-US" altLang="zh-TW" dirty="0"/>
          </a:p>
          <a:p>
            <a:r>
              <a:rPr lang="en-US" altLang="zh-TW" dirty="0"/>
              <a:t>Prof.</a:t>
            </a:r>
            <a:r>
              <a:rPr lang="zh-TW" altLang="en-US" dirty="0"/>
              <a:t>：毛敬豪 老師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604006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Twitter</a:t>
            </a:r>
            <a:r>
              <a:rPr lang="zh-TW" altLang="en-US" dirty="0"/>
              <a:t>分析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09600" y="1219199"/>
            <a:ext cx="10972800" cy="5083947"/>
          </a:xfrm>
        </p:spPr>
        <p:txBody>
          <a:bodyPr>
            <a:normAutofit/>
          </a:bodyPr>
          <a:lstStyle/>
          <a:p>
            <a:r>
              <a:rPr lang="en-US" altLang="zh-TW" dirty="0"/>
              <a:t>G</a:t>
            </a:r>
            <a:r>
              <a:rPr lang="zh-TW" altLang="en-US" dirty="0"/>
              <a:t>、能否分析資安弱點分析指標帳號？如何分析？ </a:t>
            </a:r>
            <a:endParaRPr lang="en-US" altLang="zh-TW" dirty="0"/>
          </a:p>
          <a:p>
            <a:pPr lvl="1"/>
            <a:r>
              <a:rPr lang="zh-TW" altLang="en-US" dirty="0"/>
              <a:t>可以</a:t>
            </a:r>
            <a:endParaRPr lang="en-US" altLang="zh-TW" dirty="0"/>
          </a:p>
          <a:p>
            <a:pPr lvl="1"/>
            <a:r>
              <a:rPr lang="zh-TW" altLang="en-US" dirty="0"/>
              <a:t>搜尋與資安弱點相關的關鍵字的</a:t>
            </a:r>
            <a:r>
              <a:rPr lang="en-US" altLang="zh-TW" dirty="0"/>
              <a:t>Tweet</a:t>
            </a:r>
          </a:p>
          <a:p>
            <a:pPr lvl="1"/>
            <a:r>
              <a:rPr lang="zh-TW" altLang="en-US" dirty="0"/>
              <a:t>從這些</a:t>
            </a:r>
            <a:r>
              <a:rPr lang="en-US" altLang="zh-TW" dirty="0"/>
              <a:t>Tweets</a:t>
            </a:r>
            <a:r>
              <a:rPr lang="zh-TW" altLang="en-US" dirty="0"/>
              <a:t>中去找</a:t>
            </a:r>
            <a:r>
              <a:rPr lang="en-US" altLang="zh-TW" dirty="0"/>
              <a:t>Twitters</a:t>
            </a:r>
            <a:r>
              <a:rPr lang="zh-TW" altLang="en-US" dirty="0"/>
              <a:t>帳號</a:t>
            </a:r>
            <a:endParaRPr lang="en-US" altLang="zh-TW" dirty="0"/>
          </a:p>
          <a:p>
            <a:pPr lvl="1"/>
            <a:r>
              <a:rPr lang="zh-TW" altLang="en-US" dirty="0"/>
              <a:t>收集</a:t>
            </a:r>
            <a:r>
              <a:rPr lang="en-US" altLang="zh-TW" dirty="0"/>
              <a:t>Twitter</a:t>
            </a:r>
            <a:r>
              <a:rPr lang="zh-TW" altLang="en-US" dirty="0"/>
              <a:t>發文的次數</a:t>
            </a:r>
            <a:endParaRPr lang="en-US" altLang="zh-TW" dirty="0"/>
          </a:p>
          <a:p>
            <a:pPr lvl="1"/>
            <a:r>
              <a:rPr lang="zh-TW" altLang="en-US" dirty="0"/>
              <a:t>若發文次數頻繁，則很有可能為指標帳號。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975857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建構個人資料分析平台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09600" y="1219199"/>
            <a:ext cx="10972800" cy="5083947"/>
          </a:xfrm>
        </p:spPr>
        <p:txBody>
          <a:bodyPr>
            <a:normAutofit/>
          </a:bodyPr>
          <a:lstStyle/>
          <a:p>
            <a:r>
              <a:rPr lang="zh-TW" altLang="en-US" dirty="0"/>
              <a:t>作業系統以及硬體資源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9013" y="2079871"/>
            <a:ext cx="5878959" cy="3353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732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建構個人資料分析平台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09600" y="1219199"/>
            <a:ext cx="10972800" cy="5083947"/>
          </a:xfrm>
        </p:spPr>
        <p:txBody>
          <a:bodyPr>
            <a:normAutofit/>
          </a:bodyPr>
          <a:lstStyle/>
          <a:p>
            <a:r>
              <a:rPr lang="zh-TW" altLang="en-US" dirty="0"/>
              <a:t>安裝步驟</a:t>
            </a:r>
            <a:endParaRPr lang="en-US" altLang="zh-TW" dirty="0"/>
          </a:p>
          <a:p>
            <a:pPr lvl="1"/>
            <a:r>
              <a:rPr lang="zh-TW" altLang="en-US" dirty="0"/>
              <a:t>安裝</a:t>
            </a:r>
            <a:r>
              <a:rPr lang="en-US" altLang="zh-TW" dirty="0"/>
              <a:t>Docker</a:t>
            </a:r>
          </a:p>
          <a:p>
            <a:pPr lvl="2"/>
            <a:r>
              <a:rPr lang="en-US" altLang="zh-TW" dirty="0"/>
              <a:t>Mac: </a:t>
            </a:r>
            <a:r>
              <a:rPr lang="en-US" altLang="zh-TW" dirty="0">
                <a:hlinkClick r:id="rId2"/>
              </a:rPr>
              <a:t>https://docs.docker.com/engine/installation/mac/</a:t>
            </a:r>
            <a:r>
              <a:rPr lang="en-US" altLang="zh-TW" dirty="0"/>
              <a:t> </a:t>
            </a:r>
          </a:p>
          <a:p>
            <a:pPr lvl="1"/>
            <a:r>
              <a:rPr lang="zh-TW" altLang="en-US" dirty="0"/>
              <a:t>下載</a:t>
            </a:r>
            <a:r>
              <a:rPr lang="en-US" altLang="zh-TW" dirty="0"/>
              <a:t>Docker YML</a:t>
            </a:r>
            <a:r>
              <a:rPr lang="zh-TW" altLang="en-US" dirty="0"/>
              <a:t> </a:t>
            </a:r>
            <a:r>
              <a:rPr lang="en-US" altLang="zh-TW" dirty="0"/>
              <a:t>file:</a:t>
            </a:r>
          </a:p>
          <a:p>
            <a:pPr lvl="2"/>
            <a:r>
              <a:rPr lang="en-US" altLang="zh-TW" dirty="0">
                <a:hlinkClick r:id="rId3"/>
              </a:rPr>
              <a:t>https://dl.dropboxusercontent.com/u/23229197/NTU_course2016/yml/jupyter%2Belasticsearch%2Blogstash.zip</a:t>
            </a:r>
            <a:endParaRPr lang="en-US" altLang="zh-TW" dirty="0"/>
          </a:p>
          <a:p>
            <a:pPr lvl="1"/>
            <a:r>
              <a:rPr lang="en-US" altLang="zh-TW" dirty="0"/>
              <a:t>Unzipping: </a:t>
            </a:r>
            <a:r>
              <a:rPr lang="en-US" altLang="zh-TW" dirty="0" err="1"/>
              <a:t>docker-compose.yml</a:t>
            </a:r>
            <a:endParaRPr lang="en-US" altLang="zh-TW" dirty="0"/>
          </a:p>
          <a:p>
            <a:pPr lvl="2"/>
            <a:r>
              <a:rPr lang="zh-TW" altLang="en-US" dirty="0"/>
              <a:t>開啟</a:t>
            </a:r>
            <a:r>
              <a:rPr lang="en-US" altLang="zh-TW" dirty="0" err="1"/>
              <a:t>docker-compose.yml</a:t>
            </a:r>
            <a:r>
              <a:rPr lang="zh-TW" altLang="en-US" dirty="0"/>
              <a:t>將右圖的地方註解掉</a:t>
            </a:r>
            <a:endParaRPr lang="en-US" altLang="zh-TW" dirty="0"/>
          </a:p>
          <a:p>
            <a:pPr lvl="1"/>
            <a:r>
              <a:rPr lang="en-US" altLang="zh-TW" dirty="0"/>
              <a:t>start container </a:t>
            </a:r>
            <a:r>
              <a:rPr lang="en-US" altLang="zh-TW" dirty="0" err="1"/>
              <a:t>cmd</a:t>
            </a:r>
            <a:r>
              <a:rPr lang="en-US" altLang="zh-TW" dirty="0"/>
              <a:t>:</a:t>
            </a:r>
          </a:p>
          <a:p>
            <a:pPr lvl="2"/>
            <a:r>
              <a:rPr lang="en-US" altLang="zh-TW" dirty="0"/>
              <a:t>cd /home/</a:t>
            </a:r>
            <a:r>
              <a:rPr lang="en-US" altLang="zh-TW" dirty="0" err="1"/>
              <a:t>docker</a:t>
            </a:r>
            <a:r>
              <a:rPr lang="en-US" altLang="zh-TW" dirty="0"/>
              <a:t>/</a:t>
            </a:r>
            <a:r>
              <a:rPr lang="en-US" altLang="zh-TW" dirty="0" err="1"/>
              <a:t>jupyter+elasticsearch+logstash</a:t>
            </a:r>
            <a:r>
              <a:rPr lang="en-US" altLang="zh-TW" dirty="0"/>
              <a:t>/</a:t>
            </a:r>
          </a:p>
          <a:p>
            <a:pPr lvl="2"/>
            <a:r>
              <a:rPr lang="en-US" altLang="zh-TW" dirty="0" err="1"/>
              <a:t>docker</a:t>
            </a:r>
            <a:r>
              <a:rPr lang="en-US" altLang="zh-TW" dirty="0"/>
              <a:t>-compose up</a:t>
            </a:r>
          </a:p>
          <a:p>
            <a:pPr lvl="1"/>
            <a:r>
              <a:rPr lang="en-US" altLang="zh-TW" dirty="0"/>
              <a:t>Run </a:t>
            </a:r>
            <a:r>
              <a:rPr lang="en-US" altLang="zh-TW" dirty="0" err="1"/>
              <a:t>jupyter</a:t>
            </a:r>
            <a:endParaRPr lang="en-US" altLang="zh-TW" dirty="0"/>
          </a:p>
          <a:p>
            <a:pPr lvl="2"/>
            <a:r>
              <a:rPr lang="en-US" altLang="zh-TW" dirty="0" err="1"/>
              <a:t>docker</a:t>
            </a:r>
            <a:r>
              <a:rPr lang="en-US" altLang="zh-TW" dirty="0"/>
              <a:t> exec -</a:t>
            </a:r>
            <a:r>
              <a:rPr lang="en-US" altLang="zh-TW" dirty="0" err="1"/>
              <a:t>i</a:t>
            </a:r>
            <a:r>
              <a:rPr lang="en-US" altLang="zh-TW" dirty="0"/>
              <a:t> -t ${CONTAINER_ID} /bash/bin</a:t>
            </a:r>
          </a:p>
          <a:p>
            <a:pPr lvl="1"/>
            <a:endParaRPr lang="en-US" altLang="zh-TW" dirty="0"/>
          </a:p>
        </p:txBody>
      </p:sp>
      <p:pic>
        <p:nvPicPr>
          <p:cNvPr id="25" name="圖片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5956" y="3784531"/>
            <a:ext cx="4191876" cy="1524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526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建構個人資料分析平台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09600" y="1219199"/>
            <a:ext cx="10972800" cy="5083947"/>
          </a:xfrm>
        </p:spPr>
        <p:txBody>
          <a:bodyPr>
            <a:normAutofit/>
          </a:bodyPr>
          <a:lstStyle/>
          <a:p>
            <a:r>
              <a:rPr lang="zh-TW" altLang="en-US" dirty="0"/>
              <a:t>進入</a:t>
            </a:r>
            <a:r>
              <a:rPr lang="en-US" altLang="zh-TW" dirty="0" err="1"/>
              <a:t>iPython</a:t>
            </a:r>
            <a:r>
              <a:rPr lang="en-US" altLang="zh-TW" dirty="0"/>
              <a:t> Notebook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平台架構</a:t>
            </a:r>
            <a:endParaRPr lang="en-US" altLang="zh-TW" dirty="0"/>
          </a:p>
          <a:p>
            <a:pPr lvl="1"/>
            <a:endParaRPr lang="en-US" altLang="zh-TW" dirty="0"/>
          </a:p>
        </p:txBody>
      </p:sp>
      <p:grpSp>
        <p:nvGrpSpPr>
          <p:cNvPr id="15" name="群組 14"/>
          <p:cNvGrpSpPr/>
          <p:nvPr/>
        </p:nvGrpSpPr>
        <p:grpSpPr>
          <a:xfrm>
            <a:off x="4608669" y="4174185"/>
            <a:ext cx="2250487" cy="2148878"/>
            <a:chOff x="6800296" y="3462298"/>
            <a:chExt cx="2576002" cy="2425083"/>
          </a:xfrm>
        </p:grpSpPr>
        <p:sp>
          <p:nvSpPr>
            <p:cNvPr id="16" name="矩形: 圓角 15"/>
            <p:cNvSpPr/>
            <p:nvPr/>
          </p:nvSpPr>
          <p:spPr>
            <a:xfrm>
              <a:off x="6800296" y="3462298"/>
              <a:ext cx="2576002" cy="2425083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矩形: 圓角 16"/>
            <p:cNvSpPr/>
            <p:nvPr/>
          </p:nvSpPr>
          <p:spPr>
            <a:xfrm>
              <a:off x="7111548" y="4155017"/>
              <a:ext cx="2041332" cy="714747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: 圓角 17"/>
            <p:cNvSpPr/>
            <p:nvPr/>
          </p:nvSpPr>
          <p:spPr>
            <a:xfrm>
              <a:off x="6979620" y="4945964"/>
              <a:ext cx="2226521" cy="682481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9" name="圖片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784573" y="4977877"/>
              <a:ext cx="695281" cy="576574"/>
            </a:xfrm>
            <a:prstGeom prst="rect">
              <a:avLst/>
            </a:prstGeom>
          </p:spPr>
        </p:pic>
        <p:pic>
          <p:nvPicPr>
            <p:cNvPr id="20" name="圖片 1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10645" y="4190530"/>
              <a:ext cx="624396" cy="624396"/>
            </a:xfrm>
            <a:prstGeom prst="rect">
              <a:avLst/>
            </a:prstGeom>
          </p:spPr>
        </p:pic>
        <p:pic>
          <p:nvPicPr>
            <p:cNvPr id="21" name="圖片 2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32214" y="4395529"/>
              <a:ext cx="713036" cy="263005"/>
            </a:xfrm>
            <a:prstGeom prst="rect">
              <a:avLst/>
            </a:prstGeom>
          </p:spPr>
        </p:pic>
        <p:pic>
          <p:nvPicPr>
            <p:cNvPr id="22" name="圖片 2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950558" y="3573008"/>
              <a:ext cx="1147491" cy="468177"/>
            </a:xfrm>
            <a:prstGeom prst="rect">
              <a:avLst/>
            </a:prstGeom>
          </p:spPr>
        </p:pic>
        <p:pic>
          <p:nvPicPr>
            <p:cNvPr id="23" name="圖片 2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68549" y="3534908"/>
              <a:ext cx="582009" cy="582009"/>
            </a:xfrm>
            <a:prstGeom prst="rect">
              <a:avLst/>
            </a:prstGeom>
          </p:spPr>
        </p:pic>
      </p:grpSp>
      <p:pic>
        <p:nvPicPr>
          <p:cNvPr id="14" name="圖片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20826" y="1788003"/>
            <a:ext cx="5941436" cy="211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407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Twitter</a:t>
            </a:r>
            <a:r>
              <a:rPr lang="zh-TW" altLang="en-US" dirty="0"/>
              <a:t>分析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09600" y="1219199"/>
            <a:ext cx="10972800" cy="5083947"/>
          </a:xfrm>
        </p:spPr>
        <p:txBody>
          <a:bodyPr>
            <a:normAutofit/>
          </a:bodyPr>
          <a:lstStyle/>
          <a:p>
            <a:r>
              <a:rPr lang="zh-TW" altLang="en-US" dirty="0"/>
              <a:t>關鍵字</a:t>
            </a:r>
            <a:r>
              <a:rPr lang="en-US" altLang="zh-TW" dirty="0"/>
              <a:t>:</a:t>
            </a:r>
          </a:p>
          <a:p>
            <a:pPr lvl="1"/>
            <a:r>
              <a:rPr lang="en-US" altLang="zh-TW" dirty="0"/>
              <a:t>CVE</a:t>
            </a:r>
            <a:r>
              <a:rPr lang="zh-TW" altLang="en-US" dirty="0"/>
              <a:t>、</a:t>
            </a:r>
            <a:r>
              <a:rPr lang="en-US" altLang="zh-TW" dirty="0"/>
              <a:t>Vulnerability</a:t>
            </a:r>
            <a:r>
              <a:rPr lang="zh-TW" altLang="en-US" dirty="0"/>
              <a:t>、 </a:t>
            </a:r>
            <a:r>
              <a:rPr lang="en-US" altLang="zh-TW" dirty="0"/>
              <a:t>Exploit</a:t>
            </a:r>
          </a:p>
          <a:p>
            <a:r>
              <a:rPr lang="zh-TW" altLang="en-US" dirty="0"/>
              <a:t>蒐集時間範圍</a:t>
            </a:r>
            <a:r>
              <a:rPr lang="en-US" altLang="zh-TW" dirty="0"/>
              <a:t>:</a:t>
            </a:r>
          </a:p>
          <a:p>
            <a:pPr lvl="1"/>
            <a:r>
              <a:rPr lang="en-US" altLang="zh-TW" dirty="0"/>
              <a:t>”Wed Jan 01 00:00:00 +0000 2014”~”Wed Dec 01 23:59:59 +0000 2014”</a:t>
            </a:r>
          </a:p>
          <a:p>
            <a:r>
              <a:rPr lang="en-US" altLang="zh-TW" dirty="0"/>
              <a:t>A</a:t>
            </a:r>
            <a:r>
              <a:rPr lang="zh-TW" altLang="en-US" dirty="0"/>
              <a:t>、共計有多少</a:t>
            </a:r>
            <a:r>
              <a:rPr lang="en-US" altLang="zh-TW" dirty="0"/>
              <a:t>Twitter</a:t>
            </a:r>
            <a:r>
              <a:rPr lang="zh-TW" altLang="en-US" dirty="0"/>
              <a:t>參與這類關鍵字議題討論？</a:t>
            </a:r>
            <a:endParaRPr lang="en-US" altLang="zh-TW" dirty="0"/>
          </a:p>
          <a:p>
            <a:r>
              <a:rPr lang="en-US" altLang="zh-TW" dirty="0"/>
              <a:t>B</a:t>
            </a:r>
            <a:r>
              <a:rPr lang="zh-TW" altLang="en-US" dirty="0"/>
              <a:t>、共計有多少</a:t>
            </a:r>
            <a:r>
              <a:rPr lang="en-US" altLang="zh-TW" dirty="0"/>
              <a:t>Tweets?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3784" y="4456590"/>
            <a:ext cx="3716894" cy="1211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934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Twitter</a:t>
            </a:r>
            <a:r>
              <a:rPr lang="zh-TW" altLang="en-US" dirty="0"/>
              <a:t>分析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09600" y="1219199"/>
            <a:ext cx="10972800" cy="5083947"/>
          </a:xfrm>
        </p:spPr>
        <p:txBody>
          <a:bodyPr>
            <a:normAutofit/>
          </a:bodyPr>
          <a:lstStyle/>
          <a:p>
            <a:r>
              <a:rPr lang="en-US" altLang="zh-TW" dirty="0"/>
              <a:t>C</a:t>
            </a:r>
            <a:r>
              <a:rPr lang="zh-TW" altLang="en-US" dirty="0"/>
              <a:t>、每個月參與的</a:t>
            </a:r>
            <a:r>
              <a:rPr lang="en-US" altLang="zh-TW" dirty="0"/>
              <a:t>Twitter</a:t>
            </a:r>
            <a:r>
              <a:rPr lang="zh-TW" altLang="en-US" dirty="0"/>
              <a:t>數量長條圖 </a:t>
            </a:r>
            <a:endParaRPr lang="en-US" altLang="zh-TW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960" y="1906862"/>
            <a:ext cx="6709392" cy="4249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46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Twitter</a:t>
            </a:r>
            <a:r>
              <a:rPr lang="zh-TW" altLang="en-US" dirty="0"/>
              <a:t>分析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09600" y="1219199"/>
            <a:ext cx="10972800" cy="5083947"/>
          </a:xfrm>
        </p:spPr>
        <p:txBody>
          <a:bodyPr>
            <a:normAutofit/>
          </a:bodyPr>
          <a:lstStyle/>
          <a:p>
            <a:r>
              <a:rPr lang="en-US" altLang="zh-TW" dirty="0"/>
              <a:t>D</a:t>
            </a:r>
            <a:r>
              <a:rPr lang="zh-TW" altLang="en-US" dirty="0"/>
              <a:t>、每個月</a:t>
            </a:r>
            <a:r>
              <a:rPr lang="en-US" altLang="zh-TW" dirty="0"/>
              <a:t>Tweets</a:t>
            </a:r>
            <a:r>
              <a:rPr lang="zh-TW" altLang="en-US" dirty="0"/>
              <a:t>數量長條圖 </a:t>
            </a:r>
            <a:endParaRPr lang="en-US" altLang="zh-TW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922" y="1923858"/>
            <a:ext cx="6447408" cy="4242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650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Twitter</a:t>
            </a:r>
            <a:r>
              <a:rPr lang="zh-TW" altLang="en-US" dirty="0"/>
              <a:t>分析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09600" y="1219199"/>
            <a:ext cx="10972800" cy="5083947"/>
          </a:xfrm>
        </p:spPr>
        <p:txBody>
          <a:bodyPr>
            <a:normAutofit/>
          </a:bodyPr>
          <a:lstStyle/>
          <a:p>
            <a:r>
              <a:rPr lang="en-US" altLang="zh-TW" dirty="0"/>
              <a:t>E</a:t>
            </a:r>
            <a:r>
              <a:rPr lang="zh-TW" altLang="en-US" dirty="0"/>
              <a:t>、其中有</a:t>
            </a:r>
            <a:r>
              <a:rPr lang="en-US" altLang="zh-TW" dirty="0"/>
              <a:t>URL</a:t>
            </a:r>
            <a:r>
              <a:rPr lang="zh-TW" altLang="en-US" dirty="0"/>
              <a:t>與無</a:t>
            </a:r>
            <a:r>
              <a:rPr lang="en-US" altLang="zh-TW" dirty="0"/>
              <a:t>URL</a:t>
            </a:r>
            <a:r>
              <a:rPr lang="zh-TW" altLang="en-US" dirty="0"/>
              <a:t>的</a:t>
            </a:r>
            <a:r>
              <a:rPr lang="en-US" altLang="zh-TW" dirty="0"/>
              <a:t>Tweets</a:t>
            </a:r>
            <a:r>
              <a:rPr lang="zh-TW" altLang="en-US" dirty="0"/>
              <a:t>的比例圓餅圖 </a:t>
            </a:r>
            <a:endParaRPr lang="en-US" altLang="zh-TW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348" y="2099127"/>
            <a:ext cx="5371175" cy="3991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6783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Twitter</a:t>
            </a:r>
            <a:r>
              <a:rPr lang="zh-TW" altLang="en-US" dirty="0"/>
              <a:t>分析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09600" y="1219199"/>
            <a:ext cx="10972800" cy="5083947"/>
          </a:xfrm>
        </p:spPr>
        <p:txBody>
          <a:bodyPr>
            <a:normAutofit/>
          </a:bodyPr>
          <a:lstStyle/>
          <a:p>
            <a:r>
              <a:rPr lang="en-US" altLang="zh-TW" dirty="0"/>
              <a:t>F</a:t>
            </a:r>
            <a:r>
              <a:rPr lang="zh-TW" altLang="en-US" dirty="0"/>
              <a:t>、請依照每個月繪製各</a:t>
            </a:r>
            <a:r>
              <a:rPr lang="en-US" altLang="zh-TW" dirty="0"/>
              <a:t>Twitter</a:t>
            </a:r>
            <a:r>
              <a:rPr lang="zh-TW" altLang="en-US" dirty="0"/>
              <a:t>所提到</a:t>
            </a:r>
            <a:r>
              <a:rPr lang="en-US" altLang="zh-TW" dirty="0"/>
              <a:t>CVE</a:t>
            </a:r>
            <a:r>
              <a:rPr lang="zh-TW" altLang="en-US" dirty="0"/>
              <a:t>的箱型圖</a:t>
            </a:r>
            <a:r>
              <a:rPr lang="en-US" altLang="zh-TW" dirty="0"/>
              <a:t>(</a:t>
            </a:r>
            <a:r>
              <a:rPr lang="zh-TW" altLang="en-US" dirty="0"/>
              <a:t>每月最多發表帳號的次數、每 月平均發表的次數、每月至少發表的次數、第一分位數、第三分位數</a:t>
            </a:r>
            <a:r>
              <a:rPr lang="en-US" altLang="zh-TW" dirty="0"/>
              <a:t>)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7432" y="2255687"/>
            <a:ext cx="5511461" cy="3976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2209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原創">
  <a:themeElements>
    <a:clrScheme name="原創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原創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原創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3226</TotalTime>
  <Words>288</Words>
  <Application>Microsoft Office PowerPoint</Application>
  <PresentationFormat>寬螢幕</PresentationFormat>
  <Paragraphs>50</Paragraphs>
  <Slides>10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8" baseType="lpstr">
      <vt:lpstr>新細明體</vt:lpstr>
      <vt:lpstr>標楷體</vt:lpstr>
      <vt:lpstr>Bookman Old Style</vt:lpstr>
      <vt:lpstr>Calibri</vt:lpstr>
      <vt:lpstr>Gill Sans MT</vt:lpstr>
      <vt:lpstr>Wingdings</vt:lpstr>
      <vt:lpstr>Wingdings 3</vt:lpstr>
      <vt:lpstr>原創</vt:lpstr>
      <vt:lpstr>社群媒體分析實務</vt:lpstr>
      <vt:lpstr>建構個人資料分析平台</vt:lpstr>
      <vt:lpstr>建構個人資料分析平台</vt:lpstr>
      <vt:lpstr>建構個人資料分析平台</vt:lpstr>
      <vt:lpstr>Twitter分析</vt:lpstr>
      <vt:lpstr>Twitter分析</vt:lpstr>
      <vt:lpstr>Twitter分析</vt:lpstr>
      <vt:lpstr>Twitter分析</vt:lpstr>
      <vt:lpstr>Twitter分析</vt:lpstr>
      <vt:lpstr>Twitter分析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user0138</cp:lastModifiedBy>
  <cp:revision>186</cp:revision>
  <dcterms:created xsi:type="dcterms:W3CDTF">2016-08-15T05:48:14Z</dcterms:created>
  <dcterms:modified xsi:type="dcterms:W3CDTF">2016-11-15T15:32:54Z</dcterms:modified>
</cp:coreProperties>
</file>