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664" autoAdjust="0"/>
  </p:normalViewPr>
  <p:slideViewPr>
    <p:cSldViewPr snapToGrid="0">
      <p:cViewPr varScale="1">
        <p:scale>
          <a:sx n="108" d="100"/>
          <a:sy n="108" d="100"/>
        </p:scale>
        <p:origin x="48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86414-7007-4326-A78F-0A343602DFDC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C6C38-875B-411C-A7B9-4BA8435EE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69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C6C38-875B-411C-A7B9-4BA8435EED6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34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C6C38-875B-411C-A7B9-4BA8435EED6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04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181588D5-D8B2-4080-9F13-657729CDE968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88D5-D8B2-4080-9F13-657729CDE968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88D5-D8B2-4080-9F13-657729CDE968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88D5-D8B2-4080-9F13-657729CDE968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181588D5-D8B2-4080-9F13-657729CDE968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88D5-D8B2-4080-9F13-657729CDE968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88D5-D8B2-4080-9F13-657729CDE968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88D5-D8B2-4080-9F13-657729CDE968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88D5-D8B2-4080-9F13-657729CDE968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88D5-D8B2-4080-9F13-657729CDE968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88D5-D8B2-4080-9F13-657729CDE968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1588D5-D8B2-4080-9F13-657729CDE968}" type="datetimeFigureOut">
              <a:rPr lang="zh-TW" altLang="en-US" smtClean="0"/>
              <a:t>2016/12/7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dropboxusercontent.com/u/23229197/NTU_course2016/yml/jupyter+elasticsearch+logstash.zip" TargetMode="External"/><Relationship Id="rId2" Type="http://schemas.openxmlformats.org/officeDocument/2006/relationships/hyperlink" Target="https://docs.docker.com/engine/installation/ma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600" y="3871686"/>
            <a:ext cx="9144000" cy="990600"/>
          </a:xfrm>
        </p:spPr>
        <p:txBody>
          <a:bodyPr/>
          <a:lstStyle/>
          <a:p>
            <a:pPr algn="ctr"/>
            <a:r>
              <a:rPr lang="zh-TW" altLang="en-US" dirty="0"/>
              <a:t>社群媒體分析實務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69143" y="5022849"/>
            <a:ext cx="9144000" cy="1738436"/>
          </a:xfrm>
        </p:spPr>
        <p:txBody>
          <a:bodyPr>
            <a:normAutofit/>
          </a:bodyPr>
          <a:lstStyle/>
          <a:p>
            <a:r>
              <a:rPr lang="zh-TW" altLang="en-US" dirty="0"/>
              <a:t>學生 </a:t>
            </a:r>
            <a:r>
              <a:rPr lang="en-US" altLang="zh-TW"/>
              <a:t>:</a:t>
            </a:r>
            <a:r>
              <a:rPr lang="zh-TW" altLang="en-US" dirty="0"/>
              <a:t> 電機碩一 </a:t>
            </a:r>
            <a:r>
              <a:rPr lang="en-US" altLang="zh-TW" dirty="0"/>
              <a:t>M10507315</a:t>
            </a:r>
            <a:r>
              <a:rPr lang="zh-TW" altLang="en-US" dirty="0"/>
              <a:t> 蕭承恩</a:t>
            </a:r>
            <a:endParaRPr lang="en-US" altLang="zh-TW" dirty="0"/>
          </a:p>
          <a:p>
            <a:r>
              <a:rPr lang="en-US" altLang="zh-TW" dirty="0"/>
              <a:t>Prof.</a:t>
            </a:r>
            <a:r>
              <a:rPr lang="zh-TW" altLang="en-US" dirty="0"/>
              <a:t>：毛敬豪 老師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0400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Twitter</a:t>
            </a:r>
            <a:r>
              <a:rPr lang="zh-TW" altLang="en-US" dirty="0"/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83947"/>
          </a:xfrm>
        </p:spPr>
        <p:txBody>
          <a:bodyPr>
            <a:normAutofit/>
          </a:bodyPr>
          <a:lstStyle/>
          <a:p>
            <a:r>
              <a:rPr lang="en-US" altLang="zh-TW" dirty="0"/>
              <a:t>G</a:t>
            </a:r>
            <a:r>
              <a:rPr lang="zh-TW" altLang="en-US" dirty="0"/>
              <a:t>、能否分析資安弱點分析指標帳號？如何分析？ </a:t>
            </a:r>
            <a:endParaRPr lang="en-US" altLang="zh-TW" dirty="0"/>
          </a:p>
          <a:p>
            <a:pPr lvl="1"/>
            <a:r>
              <a:rPr lang="zh-TW" altLang="en-US" dirty="0"/>
              <a:t>可以</a:t>
            </a:r>
            <a:endParaRPr lang="en-US" altLang="zh-TW" dirty="0"/>
          </a:p>
          <a:p>
            <a:pPr lvl="1"/>
            <a:r>
              <a:rPr lang="zh-TW" altLang="en-US" dirty="0"/>
              <a:t>搜尋與資安弱點相關的關鍵字的</a:t>
            </a:r>
            <a:r>
              <a:rPr lang="en-US" altLang="zh-TW" dirty="0"/>
              <a:t>Tweet</a:t>
            </a:r>
          </a:p>
          <a:p>
            <a:pPr lvl="1"/>
            <a:r>
              <a:rPr lang="zh-TW" altLang="en-US" dirty="0"/>
              <a:t>從這些</a:t>
            </a:r>
            <a:r>
              <a:rPr lang="en-US" altLang="zh-TW" dirty="0"/>
              <a:t>Tweets</a:t>
            </a:r>
            <a:r>
              <a:rPr lang="zh-TW" altLang="en-US" dirty="0"/>
              <a:t>中去找</a:t>
            </a:r>
            <a:r>
              <a:rPr lang="en-US" altLang="zh-TW" dirty="0"/>
              <a:t>Twitters</a:t>
            </a:r>
            <a:r>
              <a:rPr lang="zh-TW" altLang="en-US" dirty="0"/>
              <a:t>帳號</a:t>
            </a:r>
            <a:endParaRPr lang="en-US" altLang="zh-TW" dirty="0"/>
          </a:p>
          <a:p>
            <a:pPr lvl="1"/>
            <a:r>
              <a:rPr lang="zh-TW" altLang="en-US" dirty="0"/>
              <a:t>收集</a:t>
            </a:r>
            <a:r>
              <a:rPr lang="en-US" altLang="zh-TW" dirty="0"/>
              <a:t>Twitter</a:t>
            </a:r>
            <a:r>
              <a:rPr lang="zh-TW" altLang="en-US" dirty="0"/>
              <a:t>發文的次數</a:t>
            </a:r>
            <a:endParaRPr lang="en-US" altLang="zh-TW" dirty="0"/>
          </a:p>
          <a:p>
            <a:pPr lvl="1"/>
            <a:r>
              <a:rPr lang="zh-TW" altLang="en-US" dirty="0"/>
              <a:t>若發文次數頻繁，則很有可能為指標帳號。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7585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Twitter</a:t>
            </a:r>
            <a:r>
              <a:rPr lang="zh-TW" altLang="en-US" dirty="0"/>
              <a:t>分析</a:t>
            </a:r>
            <a:r>
              <a:rPr lang="en-US" altLang="zh-TW" dirty="0"/>
              <a:t>-</a:t>
            </a:r>
            <a:r>
              <a:rPr lang="zh-TW" altLang="en-US" dirty="0"/>
              <a:t>決策樹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83947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帳號數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83</a:t>
            </a:r>
          </a:p>
          <a:p>
            <a:r>
              <a:rPr lang="zh-TW" altLang="en-US" dirty="0"/>
              <a:t>關鍵字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CVE</a:t>
            </a:r>
            <a:r>
              <a:rPr lang="zh-TW" altLang="en-US" dirty="0"/>
              <a:t>、</a:t>
            </a:r>
            <a:r>
              <a:rPr lang="en-US" altLang="zh-TW" dirty="0"/>
              <a:t>Vulnerability</a:t>
            </a:r>
            <a:r>
              <a:rPr lang="zh-TW" altLang="en-US" dirty="0"/>
              <a:t>、 </a:t>
            </a:r>
            <a:r>
              <a:rPr lang="en-US" altLang="zh-TW" dirty="0"/>
              <a:t>Exploit</a:t>
            </a:r>
            <a:r>
              <a:rPr lang="zh-TW" altLang="en-US" dirty="0"/>
              <a:t>、</a:t>
            </a:r>
            <a:r>
              <a:rPr lang="en-US" altLang="zh-TW" dirty="0"/>
              <a:t>Vulnerable</a:t>
            </a:r>
          </a:p>
          <a:p>
            <a:r>
              <a:rPr lang="zh-TW" altLang="en-US" dirty="0"/>
              <a:t>蒐集時間範圍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”Wed Jan 01 00:00:00 +0000 2014”~”Wed Dec 01 23:59:59 +0000 2014”</a:t>
            </a:r>
          </a:p>
          <a:p>
            <a:r>
              <a:rPr lang="zh-TW" altLang="en-US" dirty="0"/>
              <a:t>帳號標籤</a:t>
            </a:r>
            <a:endParaRPr lang="en-US" altLang="zh-TW" dirty="0"/>
          </a:p>
          <a:p>
            <a:pPr lvl="1"/>
            <a:r>
              <a:rPr lang="en-US" altLang="zh-TW" dirty="0"/>
              <a:t>few</a:t>
            </a:r>
            <a:r>
              <a:rPr lang="zh-TW" altLang="en-US" dirty="0"/>
              <a:t>、</a:t>
            </a:r>
            <a:r>
              <a:rPr lang="en-US" altLang="zh-TW" dirty="0"/>
              <a:t>normal</a:t>
            </a:r>
            <a:r>
              <a:rPr lang="zh-TW" altLang="en-US" dirty="0"/>
              <a:t>、</a:t>
            </a:r>
            <a:r>
              <a:rPr lang="en-US" altLang="zh-TW" dirty="0"/>
              <a:t>lot</a:t>
            </a:r>
          </a:p>
          <a:p>
            <a:pPr lvl="1"/>
            <a:r>
              <a:rPr lang="en-US" altLang="zh-TW" dirty="0"/>
              <a:t>lot:</a:t>
            </a:r>
            <a:r>
              <a:rPr lang="zh-TW" altLang="en-US" dirty="0"/>
              <a:t>包含各關鍵字的</a:t>
            </a:r>
            <a:r>
              <a:rPr lang="en-US" altLang="zh-TW" dirty="0"/>
              <a:t>tweet</a:t>
            </a:r>
            <a:r>
              <a:rPr lang="zh-TW" altLang="en-US" dirty="0"/>
              <a:t>不為</a:t>
            </a:r>
            <a:r>
              <a:rPr lang="en-US" altLang="zh-TW" dirty="0"/>
              <a:t>0</a:t>
            </a:r>
            <a:r>
              <a:rPr lang="zh-TW" altLang="en-US" dirty="0"/>
              <a:t>，且</a:t>
            </a:r>
            <a:r>
              <a:rPr lang="en-US" altLang="zh-TW" dirty="0"/>
              <a:t>tweet</a:t>
            </a:r>
            <a:r>
              <a:rPr lang="zh-TW" altLang="en-US" dirty="0"/>
              <a:t>數大於</a:t>
            </a:r>
            <a:r>
              <a:rPr lang="en-US" altLang="zh-TW" dirty="0"/>
              <a:t>3/2</a:t>
            </a:r>
            <a:r>
              <a:rPr lang="zh-TW" altLang="en-US" dirty="0"/>
              <a:t>平均</a:t>
            </a:r>
            <a:r>
              <a:rPr lang="en-US" altLang="zh-TW" dirty="0"/>
              <a:t>tweet</a:t>
            </a:r>
            <a:r>
              <a:rPr lang="zh-TW" altLang="en-US" dirty="0"/>
              <a:t>數</a:t>
            </a:r>
            <a:endParaRPr lang="en-US" altLang="zh-TW" dirty="0"/>
          </a:p>
          <a:p>
            <a:pPr lvl="1"/>
            <a:r>
              <a:rPr lang="en-US" altLang="zh-TW" dirty="0"/>
              <a:t>normal:</a:t>
            </a:r>
            <a:r>
              <a:rPr lang="zh-TW" altLang="en-US" dirty="0"/>
              <a:t>包含各關鍵字的</a:t>
            </a:r>
            <a:r>
              <a:rPr lang="en-US" altLang="zh-TW" dirty="0"/>
              <a:t>tweet</a:t>
            </a:r>
            <a:r>
              <a:rPr lang="zh-TW" altLang="en-US" dirty="0"/>
              <a:t>不為</a:t>
            </a:r>
            <a:r>
              <a:rPr lang="en-US" altLang="zh-TW" dirty="0"/>
              <a:t>0</a:t>
            </a:r>
            <a:r>
              <a:rPr lang="zh-TW" altLang="en-US" dirty="0"/>
              <a:t>，且</a:t>
            </a:r>
            <a:r>
              <a:rPr lang="en-US" altLang="zh-TW" dirty="0"/>
              <a:t>tweet</a:t>
            </a:r>
            <a:r>
              <a:rPr lang="zh-TW" altLang="en-US" dirty="0"/>
              <a:t>數不大於</a:t>
            </a:r>
            <a:r>
              <a:rPr lang="en-US" altLang="zh-TW" dirty="0"/>
              <a:t>3/2</a:t>
            </a:r>
            <a:r>
              <a:rPr lang="zh-TW" altLang="en-US" dirty="0"/>
              <a:t>平均</a:t>
            </a:r>
            <a:r>
              <a:rPr lang="en-US" altLang="zh-TW" dirty="0"/>
              <a:t>tweet</a:t>
            </a:r>
            <a:r>
              <a:rPr lang="zh-TW" altLang="en-US" dirty="0"/>
              <a:t>數，但大於</a:t>
            </a:r>
            <a:r>
              <a:rPr lang="en-US" altLang="zh-TW" dirty="0"/>
              <a:t>	</a:t>
            </a:r>
            <a:r>
              <a:rPr lang="zh-TW" altLang="en-US" dirty="0"/>
              <a:t>       </a:t>
            </a:r>
            <a:r>
              <a:rPr lang="en-US" altLang="zh-TW" dirty="0"/>
              <a:t>1/2</a:t>
            </a:r>
            <a:r>
              <a:rPr lang="zh-TW" altLang="en-US" dirty="0"/>
              <a:t>平均</a:t>
            </a:r>
            <a:r>
              <a:rPr lang="en-US" altLang="zh-TW" dirty="0"/>
              <a:t>tweet</a:t>
            </a:r>
            <a:r>
              <a:rPr lang="zh-TW" altLang="en-US" dirty="0"/>
              <a:t>數</a:t>
            </a:r>
            <a:endParaRPr lang="en-US" altLang="zh-TW" dirty="0"/>
          </a:p>
          <a:p>
            <a:pPr lvl="1"/>
            <a:r>
              <a:rPr lang="en-US" altLang="zh-TW" dirty="0"/>
              <a:t>few:</a:t>
            </a:r>
            <a:r>
              <a:rPr lang="zh-TW" altLang="en-US" dirty="0"/>
              <a:t>包含任一關鍵字的</a:t>
            </a:r>
            <a:r>
              <a:rPr lang="en-US" altLang="zh-TW" dirty="0"/>
              <a:t>tweet</a:t>
            </a:r>
            <a:r>
              <a:rPr lang="zh-TW" altLang="en-US" dirty="0"/>
              <a:t>可能為</a:t>
            </a:r>
            <a:r>
              <a:rPr lang="en-US" altLang="zh-TW" dirty="0"/>
              <a:t>0</a:t>
            </a:r>
            <a:r>
              <a:rPr lang="zh-TW" altLang="en-US" dirty="0"/>
              <a:t>，或</a:t>
            </a:r>
            <a:r>
              <a:rPr lang="en-US" altLang="zh-TW" dirty="0"/>
              <a:t>tweet</a:t>
            </a:r>
            <a:r>
              <a:rPr lang="zh-TW" altLang="en-US" dirty="0"/>
              <a:t>數不大於</a:t>
            </a:r>
            <a:r>
              <a:rPr lang="en-US" altLang="zh-TW" dirty="0"/>
              <a:t>1/2</a:t>
            </a:r>
            <a:r>
              <a:rPr lang="zh-TW" altLang="en-US" dirty="0"/>
              <a:t>平均</a:t>
            </a:r>
            <a:r>
              <a:rPr lang="en-US" altLang="zh-TW" dirty="0"/>
              <a:t>tweet</a:t>
            </a:r>
            <a:r>
              <a:rPr lang="zh-TW" altLang="en-US" dirty="0"/>
              <a:t>數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115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Twitter</a:t>
            </a:r>
            <a:r>
              <a:rPr lang="zh-TW" altLang="en-US" dirty="0"/>
              <a:t>分析</a:t>
            </a:r>
            <a:r>
              <a:rPr lang="en-US" altLang="zh-TW" dirty="0"/>
              <a:t>-</a:t>
            </a:r>
            <a:r>
              <a:rPr lang="zh-TW" altLang="en-US" dirty="0"/>
              <a:t>決策樹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26" y="1493154"/>
            <a:ext cx="6587231" cy="4520649"/>
          </a:xfrm>
          <a:prstGeom prst="rect">
            <a:avLst/>
          </a:prstGeom>
        </p:spPr>
      </p:pic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3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Twitter</a:t>
            </a:r>
            <a:r>
              <a:rPr lang="zh-TW" altLang="en-US" dirty="0"/>
              <a:t>分析</a:t>
            </a:r>
            <a:r>
              <a:rPr lang="en-US" altLang="zh-TW" dirty="0"/>
              <a:t>-</a:t>
            </a:r>
            <a:r>
              <a:rPr lang="zh-TW" altLang="en-US" dirty="0"/>
              <a:t>決策樹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40" y="2024109"/>
            <a:ext cx="5728128" cy="4313776"/>
          </a:xfrm>
        </p:spPr>
      </p:pic>
      <p:pic>
        <p:nvPicPr>
          <p:cNvPr id="5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60" y="1388537"/>
            <a:ext cx="8121680" cy="73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4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建構個人資料分析平台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83947"/>
          </a:xfrm>
        </p:spPr>
        <p:txBody>
          <a:bodyPr>
            <a:normAutofit/>
          </a:bodyPr>
          <a:lstStyle/>
          <a:p>
            <a:r>
              <a:rPr lang="zh-TW" altLang="en-US" dirty="0"/>
              <a:t>作業系統以及硬體資源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013" y="2079871"/>
            <a:ext cx="5878959" cy="335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3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建構個人資料分析平台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83947"/>
          </a:xfrm>
        </p:spPr>
        <p:txBody>
          <a:bodyPr>
            <a:normAutofit/>
          </a:bodyPr>
          <a:lstStyle/>
          <a:p>
            <a:r>
              <a:rPr lang="zh-TW" altLang="en-US" dirty="0"/>
              <a:t>安裝步驟</a:t>
            </a:r>
            <a:endParaRPr lang="en-US" altLang="zh-TW" dirty="0"/>
          </a:p>
          <a:p>
            <a:pPr lvl="1"/>
            <a:r>
              <a:rPr lang="zh-TW" altLang="en-US" dirty="0"/>
              <a:t>安裝</a:t>
            </a:r>
            <a:r>
              <a:rPr lang="en-US" altLang="zh-TW" dirty="0"/>
              <a:t>Docker</a:t>
            </a:r>
          </a:p>
          <a:p>
            <a:pPr lvl="2"/>
            <a:r>
              <a:rPr lang="en-US" altLang="zh-TW" dirty="0"/>
              <a:t>Mac: </a:t>
            </a:r>
            <a:r>
              <a:rPr lang="en-US" altLang="zh-TW" dirty="0">
                <a:hlinkClick r:id="rId2"/>
              </a:rPr>
              <a:t>https://docs.docker.com/engine/installation/mac/</a:t>
            </a:r>
            <a:r>
              <a:rPr lang="en-US" altLang="zh-TW" dirty="0"/>
              <a:t> </a:t>
            </a:r>
          </a:p>
          <a:p>
            <a:pPr lvl="1"/>
            <a:r>
              <a:rPr lang="zh-TW" altLang="en-US" dirty="0"/>
              <a:t>下載</a:t>
            </a:r>
            <a:r>
              <a:rPr lang="en-US" altLang="zh-TW" dirty="0"/>
              <a:t>Docker YML</a:t>
            </a:r>
            <a:r>
              <a:rPr lang="zh-TW" altLang="en-US" dirty="0"/>
              <a:t> </a:t>
            </a:r>
            <a:r>
              <a:rPr lang="en-US" altLang="zh-TW" dirty="0"/>
              <a:t>file:</a:t>
            </a:r>
          </a:p>
          <a:p>
            <a:pPr lvl="2"/>
            <a:r>
              <a:rPr lang="en-US" altLang="zh-TW" dirty="0">
                <a:hlinkClick r:id="rId3"/>
              </a:rPr>
              <a:t>https://dl.dropboxusercontent.com/u/23229197/NTU_course2016/yml/jupyter%2Belasticsearch%2Blogstash.zip</a:t>
            </a:r>
            <a:endParaRPr lang="en-US" altLang="zh-TW" dirty="0"/>
          </a:p>
          <a:p>
            <a:pPr lvl="1"/>
            <a:r>
              <a:rPr lang="en-US" altLang="zh-TW" dirty="0"/>
              <a:t>Unzipping: </a:t>
            </a:r>
            <a:r>
              <a:rPr lang="en-US" altLang="zh-TW" dirty="0" err="1"/>
              <a:t>docker-compose.yml</a:t>
            </a:r>
            <a:endParaRPr lang="en-US" altLang="zh-TW" dirty="0"/>
          </a:p>
          <a:p>
            <a:pPr lvl="2"/>
            <a:r>
              <a:rPr lang="zh-TW" altLang="en-US" dirty="0"/>
              <a:t>開啟</a:t>
            </a:r>
            <a:r>
              <a:rPr lang="en-US" altLang="zh-TW" dirty="0" err="1"/>
              <a:t>docker-compose.yml</a:t>
            </a:r>
            <a:r>
              <a:rPr lang="zh-TW" altLang="en-US" dirty="0"/>
              <a:t>將右圖的地方註解掉</a:t>
            </a:r>
            <a:endParaRPr lang="en-US" altLang="zh-TW" dirty="0"/>
          </a:p>
          <a:p>
            <a:pPr lvl="1"/>
            <a:r>
              <a:rPr lang="en-US" altLang="zh-TW" dirty="0"/>
              <a:t>start container </a:t>
            </a:r>
            <a:r>
              <a:rPr lang="en-US" altLang="zh-TW" dirty="0" err="1"/>
              <a:t>cmd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cd /home/</a:t>
            </a:r>
            <a:r>
              <a:rPr lang="en-US" altLang="zh-TW" dirty="0" err="1"/>
              <a:t>docker</a:t>
            </a:r>
            <a:r>
              <a:rPr lang="en-US" altLang="zh-TW" dirty="0"/>
              <a:t>/</a:t>
            </a:r>
            <a:r>
              <a:rPr lang="en-US" altLang="zh-TW" dirty="0" err="1"/>
              <a:t>jupyter+elasticsearch+logstash</a:t>
            </a:r>
            <a:r>
              <a:rPr lang="en-US" altLang="zh-TW" dirty="0"/>
              <a:t>/</a:t>
            </a:r>
          </a:p>
          <a:p>
            <a:pPr lvl="2"/>
            <a:r>
              <a:rPr lang="en-US" altLang="zh-TW" dirty="0" err="1"/>
              <a:t>docker</a:t>
            </a:r>
            <a:r>
              <a:rPr lang="en-US" altLang="zh-TW" dirty="0"/>
              <a:t>-compose up</a:t>
            </a:r>
          </a:p>
          <a:p>
            <a:pPr lvl="1"/>
            <a:r>
              <a:rPr lang="en-US" altLang="zh-TW" dirty="0"/>
              <a:t>Run </a:t>
            </a:r>
            <a:r>
              <a:rPr lang="en-US" altLang="zh-TW" dirty="0" err="1"/>
              <a:t>jupyter</a:t>
            </a:r>
            <a:endParaRPr lang="en-US" altLang="zh-TW" dirty="0"/>
          </a:p>
          <a:p>
            <a:pPr lvl="2"/>
            <a:r>
              <a:rPr lang="en-US" altLang="zh-TW" dirty="0" err="1"/>
              <a:t>docker</a:t>
            </a:r>
            <a:r>
              <a:rPr lang="en-US" altLang="zh-TW" dirty="0"/>
              <a:t> exec -</a:t>
            </a:r>
            <a:r>
              <a:rPr lang="en-US" altLang="zh-TW" dirty="0" err="1"/>
              <a:t>i</a:t>
            </a:r>
            <a:r>
              <a:rPr lang="en-US" altLang="zh-TW" dirty="0"/>
              <a:t> -t ${CONTAINER_ID} /bash/bin</a:t>
            </a:r>
          </a:p>
          <a:p>
            <a:pPr lvl="1"/>
            <a:endParaRPr lang="en-US" altLang="zh-TW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956" y="3784531"/>
            <a:ext cx="4191876" cy="15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2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建構個人資料分析平台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83947"/>
          </a:xfrm>
        </p:spPr>
        <p:txBody>
          <a:bodyPr>
            <a:normAutofit/>
          </a:bodyPr>
          <a:lstStyle/>
          <a:p>
            <a:r>
              <a:rPr lang="zh-TW" altLang="en-US" dirty="0"/>
              <a:t>進入</a:t>
            </a:r>
            <a:r>
              <a:rPr lang="en-US" altLang="zh-TW" dirty="0" err="1"/>
              <a:t>iPython</a:t>
            </a:r>
            <a:r>
              <a:rPr lang="en-US" altLang="zh-TW" dirty="0"/>
              <a:t> Notebook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平台架構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grpSp>
        <p:nvGrpSpPr>
          <p:cNvPr id="15" name="群組 14"/>
          <p:cNvGrpSpPr/>
          <p:nvPr/>
        </p:nvGrpSpPr>
        <p:grpSpPr>
          <a:xfrm>
            <a:off x="4608669" y="4174185"/>
            <a:ext cx="2250487" cy="2148878"/>
            <a:chOff x="6800296" y="3462298"/>
            <a:chExt cx="2576002" cy="2425083"/>
          </a:xfrm>
        </p:grpSpPr>
        <p:sp>
          <p:nvSpPr>
            <p:cNvPr id="16" name="矩形: 圓角 15"/>
            <p:cNvSpPr/>
            <p:nvPr/>
          </p:nvSpPr>
          <p:spPr>
            <a:xfrm>
              <a:off x="6800296" y="3462298"/>
              <a:ext cx="2576002" cy="242508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/>
            <p:cNvSpPr/>
            <p:nvPr/>
          </p:nvSpPr>
          <p:spPr>
            <a:xfrm>
              <a:off x="7111548" y="4155017"/>
              <a:ext cx="2041332" cy="71474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/>
            <p:cNvSpPr/>
            <p:nvPr/>
          </p:nvSpPr>
          <p:spPr>
            <a:xfrm>
              <a:off x="6979620" y="4945964"/>
              <a:ext cx="2226521" cy="68248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4573" y="4977877"/>
              <a:ext cx="695281" cy="576574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0645" y="4190530"/>
              <a:ext cx="624396" cy="624396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2214" y="4395529"/>
              <a:ext cx="713036" cy="263005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50558" y="3573008"/>
              <a:ext cx="1147491" cy="468177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549" y="3534908"/>
              <a:ext cx="582009" cy="582009"/>
            </a:xfrm>
            <a:prstGeom prst="rect">
              <a:avLst/>
            </a:prstGeom>
          </p:spPr>
        </p:pic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0826" y="1788003"/>
            <a:ext cx="5941436" cy="21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0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Twitter</a:t>
            </a:r>
            <a:r>
              <a:rPr lang="zh-TW" altLang="en-US" dirty="0"/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83947"/>
          </a:xfrm>
        </p:spPr>
        <p:txBody>
          <a:bodyPr>
            <a:normAutofit/>
          </a:bodyPr>
          <a:lstStyle/>
          <a:p>
            <a:r>
              <a:rPr lang="zh-TW" altLang="en-US" dirty="0"/>
              <a:t>關鍵字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CVE</a:t>
            </a:r>
            <a:r>
              <a:rPr lang="zh-TW" altLang="en-US" dirty="0"/>
              <a:t>、</a:t>
            </a:r>
            <a:r>
              <a:rPr lang="en-US" altLang="zh-TW" dirty="0"/>
              <a:t>Vulnerability</a:t>
            </a:r>
            <a:r>
              <a:rPr lang="zh-TW" altLang="en-US" dirty="0"/>
              <a:t>、 </a:t>
            </a:r>
            <a:r>
              <a:rPr lang="en-US" altLang="zh-TW" dirty="0"/>
              <a:t>Exploit</a:t>
            </a:r>
          </a:p>
          <a:p>
            <a:r>
              <a:rPr lang="zh-TW" altLang="en-US" dirty="0"/>
              <a:t>蒐集時間範圍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”Wed Jan 01 00:00:00 +0000 2014”~”Wed Dec 01 23:59:59 +0000 2014”</a:t>
            </a:r>
          </a:p>
          <a:p>
            <a:r>
              <a:rPr lang="en-US" altLang="zh-TW" dirty="0"/>
              <a:t>A</a:t>
            </a:r>
            <a:r>
              <a:rPr lang="zh-TW" altLang="en-US" dirty="0"/>
              <a:t>、共計有多少</a:t>
            </a:r>
            <a:r>
              <a:rPr lang="en-US" altLang="zh-TW" dirty="0"/>
              <a:t>Twitter</a:t>
            </a:r>
            <a:r>
              <a:rPr lang="zh-TW" altLang="en-US" dirty="0"/>
              <a:t>參與這類關鍵字議題討論？</a:t>
            </a:r>
            <a:endParaRPr lang="en-US" altLang="zh-TW" dirty="0"/>
          </a:p>
          <a:p>
            <a:r>
              <a:rPr lang="en-US" altLang="zh-TW" dirty="0"/>
              <a:t>B</a:t>
            </a:r>
            <a:r>
              <a:rPr lang="zh-TW" altLang="en-US" dirty="0"/>
              <a:t>、共計有多少</a:t>
            </a:r>
            <a:r>
              <a:rPr lang="en-US" altLang="zh-TW" dirty="0"/>
              <a:t>Tweets?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784" y="4456590"/>
            <a:ext cx="3716894" cy="121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3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Twitter</a:t>
            </a:r>
            <a:r>
              <a:rPr lang="zh-TW" altLang="en-US" dirty="0"/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83947"/>
          </a:xfrm>
        </p:spPr>
        <p:txBody>
          <a:bodyPr>
            <a:normAutofit/>
          </a:bodyPr>
          <a:lstStyle/>
          <a:p>
            <a:r>
              <a:rPr lang="en-US" altLang="zh-TW" dirty="0"/>
              <a:t>C</a:t>
            </a:r>
            <a:r>
              <a:rPr lang="zh-TW" altLang="en-US" dirty="0"/>
              <a:t>、每個月參與的</a:t>
            </a:r>
            <a:r>
              <a:rPr lang="en-US" altLang="zh-TW" dirty="0"/>
              <a:t>Twitter</a:t>
            </a:r>
            <a:r>
              <a:rPr lang="zh-TW" altLang="en-US" dirty="0"/>
              <a:t>數量長條圖 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60" y="1906862"/>
            <a:ext cx="6709392" cy="424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Twitter</a:t>
            </a:r>
            <a:r>
              <a:rPr lang="zh-TW" altLang="en-US" dirty="0"/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83947"/>
          </a:xfrm>
        </p:spPr>
        <p:txBody>
          <a:bodyPr>
            <a:normAutofit/>
          </a:bodyPr>
          <a:lstStyle/>
          <a:p>
            <a:r>
              <a:rPr lang="en-US" altLang="zh-TW" dirty="0"/>
              <a:t>D</a:t>
            </a:r>
            <a:r>
              <a:rPr lang="zh-TW" altLang="en-US" dirty="0"/>
              <a:t>、每個月</a:t>
            </a:r>
            <a:r>
              <a:rPr lang="en-US" altLang="zh-TW" dirty="0"/>
              <a:t>Tweets</a:t>
            </a:r>
            <a:r>
              <a:rPr lang="zh-TW" altLang="en-US" dirty="0"/>
              <a:t>數量長條圖 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922" y="1923858"/>
            <a:ext cx="6447408" cy="42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5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Twitter</a:t>
            </a:r>
            <a:r>
              <a:rPr lang="zh-TW" altLang="en-US" dirty="0"/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83947"/>
          </a:xfrm>
        </p:spPr>
        <p:txBody>
          <a:bodyPr>
            <a:normAutofit/>
          </a:bodyPr>
          <a:lstStyle/>
          <a:p>
            <a:r>
              <a:rPr lang="en-US" altLang="zh-TW" dirty="0"/>
              <a:t>E</a:t>
            </a:r>
            <a:r>
              <a:rPr lang="zh-TW" altLang="en-US" dirty="0"/>
              <a:t>、其中有</a:t>
            </a:r>
            <a:r>
              <a:rPr lang="en-US" altLang="zh-TW" dirty="0"/>
              <a:t>URL</a:t>
            </a:r>
            <a:r>
              <a:rPr lang="zh-TW" altLang="en-US" dirty="0"/>
              <a:t>與無</a:t>
            </a:r>
            <a:r>
              <a:rPr lang="en-US" altLang="zh-TW" dirty="0"/>
              <a:t>URL</a:t>
            </a:r>
            <a:r>
              <a:rPr lang="zh-TW" altLang="en-US" dirty="0"/>
              <a:t>的</a:t>
            </a:r>
            <a:r>
              <a:rPr lang="en-US" altLang="zh-TW" dirty="0"/>
              <a:t>Tweets</a:t>
            </a:r>
            <a:r>
              <a:rPr lang="zh-TW" altLang="en-US" dirty="0"/>
              <a:t>的比例圓餅圖 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348" y="2099127"/>
            <a:ext cx="5371175" cy="39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7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Twitter</a:t>
            </a:r>
            <a:r>
              <a:rPr lang="zh-TW" altLang="en-US" dirty="0"/>
              <a:t>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83947"/>
          </a:xfrm>
        </p:spPr>
        <p:txBody>
          <a:bodyPr>
            <a:normAutofit/>
          </a:bodyPr>
          <a:lstStyle/>
          <a:p>
            <a:r>
              <a:rPr lang="en-US" altLang="zh-TW" dirty="0"/>
              <a:t>F</a:t>
            </a:r>
            <a:r>
              <a:rPr lang="zh-TW" altLang="en-US" dirty="0"/>
              <a:t>、請依照每個月繪製各</a:t>
            </a:r>
            <a:r>
              <a:rPr lang="en-US" altLang="zh-TW" dirty="0"/>
              <a:t>Twitter</a:t>
            </a:r>
            <a:r>
              <a:rPr lang="zh-TW" altLang="en-US" dirty="0"/>
              <a:t>所提到</a:t>
            </a:r>
            <a:r>
              <a:rPr lang="en-US" altLang="zh-TW" dirty="0"/>
              <a:t>CVE</a:t>
            </a:r>
            <a:r>
              <a:rPr lang="zh-TW" altLang="en-US" dirty="0"/>
              <a:t>的箱型圖</a:t>
            </a:r>
            <a:r>
              <a:rPr lang="en-US" altLang="zh-TW" dirty="0"/>
              <a:t>(</a:t>
            </a:r>
            <a:r>
              <a:rPr lang="zh-TW" altLang="en-US" dirty="0"/>
              <a:t>每月最多發表帳號的次數、每 月平均發表的次數、每月至少發表的次數、第一分位數、第三分位數</a:t>
            </a:r>
            <a:r>
              <a:rPr lang="en-US" altLang="zh-TW" dirty="0"/>
              <a:t>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432" y="2255687"/>
            <a:ext cx="5511461" cy="39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20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3248</TotalTime>
  <Words>435</Words>
  <Application>Microsoft Office PowerPoint</Application>
  <PresentationFormat>寬螢幕</PresentationFormat>
  <Paragraphs>65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新細明體</vt:lpstr>
      <vt:lpstr>標楷體</vt:lpstr>
      <vt:lpstr>Bookman Old Style</vt:lpstr>
      <vt:lpstr>Calibri</vt:lpstr>
      <vt:lpstr>Gill Sans MT</vt:lpstr>
      <vt:lpstr>Wingdings</vt:lpstr>
      <vt:lpstr>Wingdings 3</vt:lpstr>
      <vt:lpstr>原創</vt:lpstr>
      <vt:lpstr>社群媒體分析實務</vt:lpstr>
      <vt:lpstr>建構個人資料分析平台</vt:lpstr>
      <vt:lpstr>建構個人資料分析平台</vt:lpstr>
      <vt:lpstr>建構個人資料分析平台</vt:lpstr>
      <vt:lpstr>Twitter分析</vt:lpstr>
      <vt:lpstr>Twitter分析</vt:lpstr>
      <vt:lpstr>Twitter分析</vt:lpstr>
      <vt:lpstr>Twitter分析</vt:lpstr>
      <vt:lpstr>Twitter分析</vt:lpstr>
      <vt:lpstr>Twitter分析</vt:lpstr>
      <vt:lpstr>Twitter分析-決策樹</vt:lpstr>
      <vt:lpstr>Twitter分析-決策樹</vt:lpstr>
      <vt:lpstr>Twitter分析-決策樹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user0138</cp:lastModifiedBy>
  <cp:revision>189</cp:revision>
  <dcterms:created xsi:type="dcterms:W3CDTF">2016-08-15T05:48:14Z</dcterms:created>
  <dcterms:modified xsi:type="dcterms:W3CDTF">2016-12-07T06:39:15Z</dcterms:modified>
</cp:coreProperties>
</file>