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7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7C9D-C15C-415C-9088-96FE6A372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50ADE-CA74-4C31-B4C0-34F23070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9250-1A5B-427F-97F8-00431E09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88D-D48E-4B30-9305-FF1B5A1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E340-C5E4-4D7E-86CB-C6822B50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6EF-A16B-47F9-B9C6-6B389B38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1F97-5C64-4574-AA30-83BB15D9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8B50-BBA7-4239-AD93-CDEB0A5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3616-1234-4017-95F8-EA64BE9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71AA-E793-4E64-BB6F-7D46CC5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C448F-DC09-438B-AEED-EC3E89E4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46E8-C545-41F8-BF8B-DC2B473F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529B-46F9-47E8-9130-E4B284C8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073-A07E-47D9-8CC2-B16C3B5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A74D-58ED-4582-94D5-DBB1A5BA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961-D853-46BC-9D5B-24944FF9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A929-028E-4A4F-9E74-DD70C89F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8BB5-ECD7-4428-9316-019A70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F165-700F-4C6A-BD37-109DDB3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7A32-1863-4C04-8DD1-B05FC05A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814C-1990-49CC-861E-5AF3888F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B318-F296-4B16-8A3B-E5B76748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BB36-D38D-4851-88AE-D7D1A892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52A3-C37D-41EF-BEDE-3903822A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84DA-478A-4F95-8E7A-985FF98C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B332-96D1-4385-88A1-94906EF3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6455-AACE-4BFE-8874-14341EB8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872DC-19FB-4C25-8409-E08F3E45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ACA7E-D4CA-40EC-9F74-3B46935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BC3A-3DBB-45A6-A04B-364B37FD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A609-FDC1-4AE9-BE41-BF10E2F9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3507-5A2D-4CA2-A1DA-40A10EF0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020B-3474-447E-A92B-07F79B3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1C75-A12E-4CDF-A563-FD90B769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B9C5A-6910-4EAB-AC33-EDD54950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BEC4-FA35-40B4-BAC3-BF8368FD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C25E5-FEAE-4DAB-A079-9AF3EF0A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39551-39A1-4329-B998-DF558527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2B709-13E6-4322-8B67-42613F6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B36-5B5B-4114-B672-34B9293D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3904-DE91-48DD-A23E-5F0E590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1403-6860-4E28-A293-453B50B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FDA3D-BD2C-443D-9F66-89FDF39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CBDD-3388-4435-81CA-D7972A42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70A9F-9BFE-47D9-8BC3-3BBD8EB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61A5-E8BE-4255-B07D-9A54A03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C5B4-F91B-40DC-8670-62493A3E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A8EE-92C8-412E-8719-D62113D3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FC00-084A-4831-9535-309C4F79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111D-F9F0-4FFD-B778-D5C3A109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6140-3369-4E14-9CF4-14D30869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1136-B9C0-43E8-A495-9369BA71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EC41-D5D5-4C80-BCEC-68514270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5C223-428C-4171-ABE6-A9813E19A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8D8E-8DE8-4FD4-84B7-A7342C90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F90B-4408-48EF-93B5-E2FB76B2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3F-466C-416B-BC76-CB9461AD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ABA3-C880-4DAC-ACE1-455968D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2B3DA-0C01-4505-81E0-F38EED9F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96AD-1DED-42D6-9F31-501D5EF4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1D2E-C324-4BF4-9999-656692AEE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0938-8B05-481E-B47A-0327A8C9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66C2-9755-4050-97A6-F95173D5F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489DD-DC9D-4E2B-BC19-16B5D200A40F}"/>
              </a:ext>
            </a:extLst>
          </p:cNvPr>
          <p:cNvSpPr/>
          <p:nvPr/>
        </p:nvSpPr>
        <p:spPr>
          <a:xfrm>
            <a:off x="4061525" y="152400"/>
            <a:ext cx="4480560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Install R and RStudio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D7AAF6-951D-4C95-97A1-7373AB0D4E2B}"/>
              </a:ext>
            </a:extLst>
          </p:cNvPr>
          <p:cNvSpPr/>
          <p:nvPr/>
        </p:nvSpPr>
        <p:spPr>
          <a:xfrm>
            <a:off x="4061525" y="2384824"/>
            <a:ext cx="4480560" cy="7211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Run DESeq2 for differential gene expression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6F754-A142-4B43-B085-BF3F4972C924}"/>
              </a:ext>
            </a:extLst>
          </p:cNvPr>
          <p:cNvCxnSpPr>
            <a:cxnSpLocks/>
          </p:cNvCxnSpPr>
          <p:nvPr/>
        </p:nvCxnSpPr>
        <p:spPr>
          <a:xfrm>
            <a:off x="6301804" y="725508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C8010-4360-45E6-90C0-B72633D38473}"/>
              </a:ext>
            </a:extLst>
          </p:cNvPr>
          <p:cNvSpPr/>
          <p:nvPr/>
        </p:nvSpPr>
        <p:spPr>
          <a:xfrm>
            <a:off x="4061525" y="1268612"/>
            <a:ext cx="4480560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Load gene counts data for DESeq2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62129-0B99-4265-B0E1-372DDD1E3168}"/>
              </a:ext>
            </a:extLst>
          </p:cNvPr>
          <p:cNvSpPr/>
          <p:nvPr/>
        </p:nvSpPr>
        <p:spPr>
          <a:xfrm>
            <a:off x="2429576" y="0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624F-D136-4E9E-BC1B-D2017184B4C2}"/>
              </a:ext>
            </a:extLst>
          </p:cNvPr>
          <p:cNvCxnSpPr>
            <a:cxnSpLocks/>
          </p:cNvCxnSpPr>
          <p:nvPr/>
        </p:nvCxnSpPr>
        <p:spPr>
          <a:xfrm>
            <a:off x="6301804" y="1824870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E38C11-BCD8-420A-B7E8-0441458E9E01}"/>
              </a:ext>
            </a:extLst>
          </p:cNvPr>
          <p:cNvSpPr/>
          <p:nvPr/>
        </p:nvSpPr>
        <p:spPr>
          <a:xfrm>
            <a:off x="2429576" y="1116212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7ED700-7160-4C2F-B5B7-1E218794CF82}"/>
              </a:ext>
            </a:extLst>
          </p:cNvPr>
          <p:cNvSpPr/>
          <p:nvPr/>
        </p:nvSpPr>
        <p:spPr>
          <a:xfrm>
            <a:off x="2429576" y="2329779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3</a:t>
            </a:r>
          </a:p>
        </p:txBody>
      </p:sp>
    </p:spTree>
    <p:extLst>
      <p:ext uri="{BB962C8B-B14F-4D97-AF65-F5344CB8AC3E}">
        <p14:creationId xmlns:p14="http://schemas.microsoft.com/office/powerpoint/2010/main" val="37623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489DD-DC9D-4E2B-BC19-16B5D200A40F}"/>
              </a:ext>
            </a:extLst>
          </p:cNvPr>
          <p:cNvSpPr/>
          <p:nvPr/>
        </p:nvSpPr>
        <p:spPr>
          <a:xfrm>
            <a:off x="1766454" y="138543"/>
            <a:ext cx="4082473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RNA-Seq counts from experiment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D7AAF6-951D-4C95-97A1-7373AB0D4E2B}"/>
              </a:ext>
            </a:extLst>
          </p:cNvPr>
          <p:cNvSpPr/>
          <p:nvPr/>
        </p:nvSpPr>
        <p:spPr>
          <a:xfrm>
            <a:off x="4391890" y="1355889"/>
            <a:ext cx="3408219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Combined RNA-Seq counts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6F754-A142-4B43-B085-BF3F4972C924}"/>
              </a:ext>
            </a:extLst>
          </p:cNvPr>
          <p:cNvCxnSpPr>
            <a:cxnSpLocks/>
          </p:cNvCxnSpPr>
          <p:nvPr/>
        </p:nvCxnSpPr>
        <p:spPr>
          <a:xfrm>
            <a:off x="6096000" y="747215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64B5CA-26BE-425F-8133-F7BCB6B662B8}"/>
              </a:ext>
            </a:extLst>
          </p:cNvPr>
          <p:cNvSpPr/>
          <p:nvPr/>
        </p:nvSpPr>
        <p:spPr>
          <a:xfrm>
            <a:off x="6343075" y="598507"/>
            <a:ext cx="3708399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Fetch data from database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Combine two datasets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C8010-4360-45E6-90C0-B72633D38473}"/>
              </a:ext>
            </a:extLst>
          </p:cNvPr>
          <p:cNvSpPr/>
          <p:nvPr/>
        </p:nvSpPr>
        <p:spPr>
          <a:xfrm>
            <a:off x="6343075" y="138543"/>
            <a:ext cx="4740563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RNA-Seq counts from TCGA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62129-0B99-4265-B0E1-372DDD1E3168}"/>
              </a:ext>
            </a:extLst>
          </p:cNvPr>
          <p:cNvSpPr/>
          <p:nvPr/>
        </p:nvSpPr>
        <p:spPr>
          <a:xfrm>
            <a:off x="-3460" y="1295855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624F-D136-4E9E-BC1B-D2017184B4C2}"/>
              </a:ext>
            </a:extLst>
          </p:cNvPr>
          <p:cNvCxnSpPr>
            <a:cxnSpLocks/>
          </p:cNvCxnSpPr>
          <p:nvPr/>
        </p:nvCxnSpPr>
        <p:spPr>
          <a:xfrm>
            <a:off x="6095999" y="1951636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E447D4-E6E4-4A9B-BC4A-E5F9F3110541}"/>
              </a:ext>
            </a:extLst>
          </p:cNvPr>
          <p:cNvSpPr/>
          <p:nvPr/>
        </p:nvSpPr>
        <p:spPr>
          <a:xfrm>
            <a:off x="6343075" y="1797375"/>
            <a:ext cx="4061688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Differential gene expression analysis using DESeq2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F710-D772-41F8-A93D-7AF87E24F5AF}"/>
              </a:ext>
            </a:extLst>
          </p:cNvPr>
          <p:cNvSpPr/>
          <p:nvPr/>
        </p:nvSpPr>
        <p:spPr>
          <a:xfrm>
            <a:off x="3830781" y="2545521"/>
            <a:ext cx="4530436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Differentially expressed genes (DEGs)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BAF9B5-DF55-4924-917B-2F242A91B71D}"/>
              </a:ext>
            </a:extLst>
          </p:cNvPr>
          <p:cNvSpPr/>
          <p:nvPr/>
        </p:nvSpPr>
        <p:spPr>
          <a:xfrm>
            <a:off x="279399" y="3534710"/>
            <a:ext cx="2657764" cy="109822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DEGs visualization</a:t>
            </a:r>
          </a:p>
          <a:p>
            <a:pPr marL="457200" indent="-457200" algn="ctr"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Euler diagram</a:t>
            </a:r>
          </a:p>
          <a:p>
            <a:pPr marL="457200" indent="-457200" algn="ctr"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Volcano Plot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E3BED6-C1AD-4214-A1D5-92115A8F34AA}"/>
              </a:ext>
            </a:extLst>
          </p:cNvPr>
          <p:cNvSpPr/>
          <p:nvPr/>
        </p:nvSpPr>
        <p:spPr>
          <a:xfrm>
            <a:off x="1409704" y="-9744"/>
            <a:ext cx="9904841" cy="318845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93A9A-FE41-4025-9A4F-50C54F75BABE}"/>
              </a:ext>
            </a:extLst>
          </p:cNvPr>
          <p:cNvCxnSpPr>
            <a:cxnSpLocks/>
          </p:cNvCxnSpPr>
          <p:nvPr/>
        </p:nvCxnSpPr>
        <p:spPr>
          <a:xfrm flipH="1">
            <a:off x="3038764" y="3035047"/>
            <a:ext cx="768926" cy="5024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36D3A7-5220-4B08-9BC9-F5E0D894AD24}"/>
              </a:ext>
            </a:extLst>
          </p:cNvPr>
          <p:cNvSpPr/>
          <p:nvPr/>
        </p:nvSpPr>
        <p:spPr>
          <a:xfrm>
            <a:off x="4579503" y="3691731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Gene ontology over-representation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78527-892B-4A68-98B3-1D3D83C093FE}"/>
              </a:ext>
            </a:extLst>
          </p:cNvPr>
          <p:cNvSpPr/>
          <p:nvPr/>
        </p:nvSpPr>
        <p:spPr>
          <a:xfrm>
            <a:off x="8909628" y="3684099"/>
            <a:ext cx="3032992" cy="7255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Gene Set Enrichment Analysis (GSEA)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F73394-99B8-499C-B73C-5860EFAB4979}"/>
              </a:ext>
            </a:extLst>
          </p:cNvPr>
          <p:cNvSpPr/>
          <p:nvPr/>
        </p:nvSpPr>
        <p:spPr>
          <a:xfrm>
            <a:off x="4579503" y="4553708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GO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1. Cleveland dot plot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63C149-6124-46A5-9FDB-BF3CC4247A78}"/>
              </a:ext>
            </a:extLst>
          </p:cNvPr>
          <p:cNvSpPr/>
          <p:nvPr/>
        </p:nvSpPr>
        <p:spPr>
          <a:xfrm>
            <a:off x="4597975" y="5882151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GO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2. Tree Map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990-B11C-4071-9442-8849A2E88B3F}"/>
              </a:ext>
            </a:extLst>
          </p:cNvPr>
          <p:cNvSpPr/>
          <p:nvPr/>
        </p:nvSpPr>
        <p:spPr>
          <a:xfrm>
            <a:off x="4391890" y="3625251"/>
            <a:ext cx="3408219" cy="1731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428B73-1CBA-4F63-8713-A8D19CB6835C}"/>
              </a:ext>
            </a:extLst>
          </p:cNvPr>
          <p:cNvSpPr/>
          <p:nvPr/>
        </p:nvSpPr>
        <p:spPr>
          <a:xfrm>
            <a:off x="4391889" y="5781962"/>
            <a:ext cx="3408219" cy="92363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F58BE3-D715-4F8F-AA85-26D283BD7A6C}"/>
              </a:ext>
            </a:extLst>
          </p:cNvPr>
          <p:cNvCxnSpPr>
            <a:cxnSpLocks/>
          </p:cNvCxnSpPr>
          <p:nvPr/>
        </p:nvCxnSpPr>
        <p:spPr>
          <a:xfrm>
            <a:off x="6114470" y="3128813"/>
            <a:ext cx="1" cy="4572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45068-F574-477B-8383-5BDE909828B4}"/>
              </a:ext>
            </a:extLst>
          </p:cNvPr>
          <p:cNvCxnSpPr>
            <a:cxnSpLocks/>
          </p:cNvCxnSpPr>
          <p:nvPr/>
        </p:nvCxnSpPr>
        <p:spPr>
          <a:xfrm>
            <a:off x="6114470" y="5384798"/>
            <a:ext cx="1" cy="36576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605627-EED0-49EC-B6A9-E75CEBA8DEFC}"/>
              </a:ext>
            </a:extLst>
          </p:cNvPr>
          <p:cNvCxnSpPr>
            <a:cxnSpLocks/>
          </p:cNvCxnSpPr>
          <p:nvPr/>
        </p:nvCxnSpPr>
        <p:spPr>
          <a:xfrm>
            <a:off x="8421251" y="3043767"/>
            <a:ext cx="636157" cy="4648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760632-CF63-43C9-A898-7BC9D71A6F4B}"/>
              </a:ext>
            </a:extLst>
          </p:cNvPr>
          <p:cNvSpPr/>
          <p:nvPr/>
        </p:nvSpPr>
        <p:spPr>
          <a:xfrm>
            <a:off x="8909628" y="4525998"/>
            <a:ext cx="3032992" cy="7255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GSEA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1. Bubble plot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3066C8-69B1-4858-8FB1-B35CB540F2E7}"/>
              </a:ext>
            </a:extLst>
          </p:cNvPr>
          <p:cNvSpPr/>
          <p:nvPr/>
        </p:nvSpPr>
        <p:spPr>
          <a:xfrm>
            <a:off x="8682181" y="3582989"/>
            <a:ext cx="3408219" cy="1731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F80804-2AA1-4149-95F3-85C5C458CE14}"/>
              </a:ext>
            </a:extLst>
          </p:cNvPr>
          <p:cNvSpPr/>
          <p:nvPr/>
        </p:nvSpPr>
        <p:spPr>
          <a:xfrm>
            <a:off x="120071" y="3429000"/>
            <a:ext cx="2918694" cy="13018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84CDE1-F3D7-4922-8C7C-EBF1ADF5C7A3}"/>
              </a:ext>
            </a:extLst>
          </p:cNvPr>
          <p:cNvSpPr/>
          <p:nvPr/>
        </p:nvSpPr>
        <p:spPr>
          <a:xfrm>
            <a:off x="872836" y="4565533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62C306-4978-4653-AF7A-F4EAF3F733D2}"/>
              </a:ext>
            </a:extLst>
          </p:cNvPr>
          <p:cNvSpPr/>
          <p:nvPr/>
        </p:nvSpPr>
        <p:spPr>
          <a:xfrm>
            <a:off x="3072533" y="4110362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6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66DC8BF-4638-429B-A06F-C39602993708}"/>
              </a:ext>
            </a:extLst>
          </p:cNvPr>
          <p:cNvSpPr/>
          <p:nvPr/>
        </p:nvSpPr>
        <p:spPr>
          <a:xfrm>
            <a:off x="3072533" y="5861393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7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542D9C-31AC-4BE5-8415-695629BBEAFD}"/>
              </a:ext>
            </a:extLst>
          </p:cNvPr>
          <p:cNvSpPr/>
          <p:nvPr/>
        </p:nvSpPr>
        <p:spPr>
          <a:xfrm>
            <a:off x="9719542" y="5124334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8</a:t>
            </a:r>
          </a:p>
        </p:txBody>
      </p:sp>
    </p:spTree>
    <p:extLst>
      <p:ext uri="{BB962C8B-B14F-4D97-AF65-F5344CB8AC3E}">
        <p14:creationId xmlns:p14="http://schemas.microsoft.com/office/powerpoint/2010/main" val="46041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等线 Light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Tian</dc:creator>
  <cp:lastModifiedBy>Yuan Tian</cp:lastModifiedBy>
  <cp:revision>18</cp:revision>
  <dcterms:created xsi:type="dcterms:W3CDTF">2021-11-04T18:22:39Z</dcterms:created>
  <dcterms:modified xsi:type="dcterms:W3CDTF">2021-11-04T19:23:39Z</dcterms:modified>
</cp:coreProperties>
</file>