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B-Tree: Keys are stored in internal nodes — not in leaf nodes.</a:t>
            </a:r>
            <a:endParaRPr sz="2200"/>
          </a:p>
          <a:p>
            <a:pPr lvl="0">
              <a:defRPr sz="1800"/>
            </a:pPr>
            <a:r>
              <a:rPr sz="2200"/>
              <a:t>B+Tree: Copies of keys are stored in internal nodes and in leaf nodes.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4" name="Shape 3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What does it mean to not be able to redistribute? </a:t>
            </a:r>
            <a:endParaRPr sz="2200"/>
          </a:p>
          <a:p>
            <a:pPr lvl="0">
              <a:defRPr sz="1800"/>
            </a:pPr>
            <a:r>
              <a:rPr sz="2200"/>
              <a:t>	Means that if you did redistribute, then your neighbor would be less than half full!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7040"/>
              <a:t>CS 186 Section 5: Tree Indexes &amp; Relational Algebra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Vikram Sreekanti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B+Tree Insertion Algorithm</a:t>
            </a:r>
          </a:p>
        </p:txBody>
      </p:sp>
      <p:sp>
        <p:nvSpPr>
          <p:cNvPr id="328" name="Shape 3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500"/>
              </a:spcBef>
              <a:defRPr sz="1800"/>
            </a:pPr>
            <a:r>
              <a:rPr sz="3600"/>
              <a:t>Find correct leaf </a:t>
            </a:r>
            <a:r>
              <a:rPr i="1" sz="3600"/>
              <a:t>L</a:t>
            </a:r>
            <a:r>
              <a:rPr sz="3600"/>
              <a:t>. </a:t>
            </a:r>
            <a:endParaRPr sz="3600"/>
          </a:p>
          <a:p>
            <a:pPr lvl="0">
              <a:spcBef>
                <a:spcPts val="500"/>
              </a:spcBef>
              <a:defRPr sz="1800"/>
            </a:pPr>
            <a:r>
              <a:rPr sz="3600"/>
              <a:t>Put data entry into </a:t>
            </a:r>
            <a:r>
              <a:rPr i="1" sz="3600"/>
              <a:t>L</a:t>
            </a:r>
            <a:r>
              <a:rPr sz="3600"/>
              <a:t>.</a:t>
            </a:r>
            <a:endParaRPr sz="3600"/>
          </a:p>
          <a:p>
            <a:pPr lvl="1">
              <a:spcBef>
                <a:spcPts val="500"/>
              </a:spcBef>
              <a:defRPr sz="1800"/>
            </a:pPr>
            <a:r>
              <a:rPr sz="3600"/>
              <a:t>If there is space in </a:t>
            </a:r>
            <a:r>
              <a:rPr i="1" sz="3600"/>
              <a:t>L</a:t>
            </a:r>
            <a:r>
              <a:rPr sz="3600"/>
              <a:t>, you’re done!</a:t>
            </a:r>
            <a:endParaRPr sz="3600"/>
          </a:p>
          <a:p>
            <a:pPr lvl="1">
              <a:spcBef>
                <a:spcPts val="500"/>
              </a:spcBef>
              <a:defRPr sz="1800"/>
            </a:pPr>
            <a:r>
              <a:rPr sz="3600"/>
              <a:t>Otherwise, split </a:t>
            </a:r>
            <a:r>
              <a:rPr i="1" sz="3600"/>
              <a:t>L</a:t>
            </a:r>
            <a:r>
              <a:rPr sz="3600"/>
              <a:t>. </a:t>
            </a:r>
            <a:endParaRPr sz="3600"/>
          </a:p>
          <a:p>
            <a:pPr lvl="2">
              <a:spcBef>
                <a:spcPts val="500"/>
              </a:spcBef>
              <a:defRPr sz="1800"/>
            </a:pPr>
            <a:r>
              <a:rPr sz="3600"/>
              <a:t>Redistribute entries evenly.</a:t>
            </a:r>
            <a:endParaRPr sz="3600"/>
          </a:p>
          <a:p>
            <a:pPr lvl="2">
              <a:spcBef>
                <a:spcPts val="500"/>
              </a:spcBef>
              <a:defRPr sz="1800"/>
            </a:pPr>
            <a:r>
              <a:rPr sz="3600"/>
              <a:t>Copy up the middle key. </a:t>
            </a:r>
            <a:endParaRPr sz="3600"/>
          </a:p>
          <a:p>
            <a:pPr lvl="2">
              <a:spcBef>
                <a:spcPts val="500"/>
              </a:spcBef>
              <a:defRPr sz="1800"/>
            </a:pPr>
            <a:r>
              <a:rPr sz="3600"/>
              <a:t>Insert pointer to </a:t>
            </a:r>
            <a:r>
              <a:rPr i="1" sz="3600"/>
              <a:t>L2 </a:t>
            </a:r>
            <a:r>
              <a:rPr sz="3600"/>
              <a:t>into parent of </a:t>
            </a:r>
            <a:r>
              <a:rPr i="1" sz="3600"/>
              <a:t>L</a:t>
            </a:r>
            <a:r>
              <a:rPr sz="3600"/>
              <a:t>. </a:t>
            </a:r>
            <a:endParaRPr sz="3600"/>
          </a:p>
          <a:p>
            <a:pPr lvl="1">
              <a:spcBef>
                <a:spcPts val="500"/>
              </a:spcBef>
              <a:defRPr sz="1800"/>
            </a:pPr>
            <a:r>
              <a:rPr sz="3600"/>
              <a:t>Redistribution can happen recursively.</a:t>
            </a:r>
            <a:endParaRPr sz="3600"/>
          </a:p>
          <a:p>
            <a:pPr lvl="2">
              <a:spcBef>
                <a:spcPts val="500"/>
              </a:spcBef>
              <a:defRPr sz="1800"/>
            </a:pPr>
            <a:r>
              <a:rPr sz="3600"/>
              <a:t>If splitting an index entry, then </a:t>
            </a:r>
            <a:r>
              <a:rPr i="1" sz="3600"/>
              <a:t>push</a:t>
            </a:r>
            <a:r>
              <a:rPr sz="3600"/>
              <a:t> up middle key. 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 lvl="0">
              <a:defRPr sz="1800"/>
            </a:pPr>
            <a:r>
              <a:rPr sz="7360"/>
              <a:t>B+Tree Deletion Algorithm</a:t>
            </a:r>
          </a:p>
        </p:txBody>
      </p:sp>
      <p:sp>
        <p:nvSpPr>
          <p:cNvPr id="331" name="Shape 3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500"/>
              </a:spcBef>
              <a:defRPr sz="1800"/>
            </a:pPr>
            <a:r>
              <a:rPr sz="3600"/>
              <a:t>Find correct leaf </a:t>
            </a:r>
            <a:r>
              <a:rPr i="1" sz="3600"/>
              <a:t>L</a:t>
            </a:r>
            <a:r>
              <a:rPr sz="3600"/>
              <a:t>. </a:t>
            </a:r>
            <a:endParaRPr sz="3600"/>
          </a:p>
          <a:p>
            <a:pPr lvl="0">
              <a:spcBef>
                <a:spcPts val="500"/>
              </a:spcBef>
              <a:defRPr sz="1800"/>
            </a:pPr>
            <a:r>
              <a:rPr sz="3600"/>
              <a:t>Delete entry from </a:t>
            </a:r>
            <a:r>
              <a:rPr i="1" sz="3600"/>
              <a:t>L</a:t>
            </a:r>
            <a:r>
              <a:rPr sz="3600"/>
              <a:t>.</a:t>
            </a:r>
            <a:endParaRPr sz="3600"/>
          </a:p>
          <a:p>
            <a:pPr lvl="1">
              <a:spcBef>
                <a:spcPts val="500"/>
              </a:spcBef>
              <a:defRPr sz="1800"/>
            </a:pPr>
            <a:r>
              <a:rPr sz="3600"/>
              <a:t>If </a:t>
            </a:r>
            <a:r>
              <a:rPr i="1" sz="3600"/>
              <a:t>L</a:t>
            </a:r>
            <a:r>
              <a:rPr sz="3600"/>
              <a:t> is at least half full, then you’re done.</a:t>
            </a:r>
            <a:endParaRPr sz="3600"/>
          </a:p>
          <a:p>
            <a:pPr lvl="1">
              <a:spcBef>
                <a:spcPts val="500"/>
              </a:spcBef>
              <a:defRPr sz="1800"/>
            </a:pPr>
            <a:r>
              <a:rPr sz="3600"/>
              <a:t>Otherwise:</a:t>
            </a:r>
            <a:endParaRPr sz="3600"/>
          </a:p>
          <a:p>
            <a:pPr lvl="2">
              <a:spcBef>
                <a:spcPts val="500"/>
              </a:spcBef>
              <a:defRPr sz="1800"/>
            </a:pPr>
            <a:r>
              <a:rPr sz="3600"/>
              <a:t>You can try to redistribute from neighbors.</a:t>
            </a:r>
            <a:endParaRPr sz="3600"/>
          </a:p>
          <a:p>
            <a:pPr lvl="3">
              <a:spcBef>
                <a:spcPts val="500"/>
              </a:spcBef>
              <a:defRPr sz="1800"/>
            </a:pPr>
            <a:r>
              <a:rPr sz="3600"/>
              <a:t>Redistribution is done through rotation.</a:t>
            </a:r>
            <a:endParaRPr sz="3600"/>
          </a:p>
          <a:p>
            <a:pPr lvl="2">
              <a:spcBef>
                <a:spcPts val="500"/>
              </a:spcBef>
              <a:defRPr sz="1800"/>
            </a:pPr>
            <a:r>
              <a:rPr sz="3600"/>
              <a:t>If you cannot redistribute, then you must merge. </a:t>
            </a:r>
          </a:p>
        </p:txBody>
      </p:sp>
      <p:sp>
        <p:nvSpPr>
          <p:cNvPr id="332" name="Shape 332"/>
          <p:cNvSpPr/>
          <p:nvPr/>
        </p:nvSpPr>
        <p:spPr>
          <a:xfrm>
            <a:off x="610692" y="7980345"/>
            <a:ext cx="1178341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Note: In practice, many B+Trees do not worry about this.</a:t>
            </a:r>
            <a:endParaRPr sz="3600"/>
          </a:p>
          <a:p>
            <a:pPr lvl="0">
              <a:defRPr sz="1800"/>
            </a:pPr>
            <a:r>
              <a:rPr sz="3600"/>
              <a:t>They let pages empty slowly, and when they are empty, remove them altogether. 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B+Tree Question</a:t>
            </a:r>
          </a:p>
        </p:txBody>
      </p:sp>
      <p:sp>
        <p:nvSpPr>
          <p:cNvPr id="337" name="Shape 3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/>
              <a:t>​You have decided to develop a new deals website which pushes nearby deals to user’s mobile phones based on their age group. Assume that there are 2 million users in your database, that each user entry is 2kB in size, and that you are mainly performing range queries based on a user's age. Assume the page size is 16kB.</a:t>
            </a:r>
            <a:endParaRPr sz="2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2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/>
              <a:t>You have decided to create a clustered B+­Tree on the age field. The tree has a fanout of 200 and a height of 3. Assume that you are on average returning 50,000 users per query. On average, how many I/O’s are performed by such a query?</a:t>
            </a:r>
          </a:p>
        </p:txBody>
      </p:sp>
      <p:sp>
        <p:nvSpPr>
          <p:cNvPr id="338" name="Shape 338"/>
          <p:cNvSpPr/>
          <p:nvPr/>
        </p:nvSpPr>
        <p:spPr>
          <a:xfrm>
            <a:off x="3322345" y="7606958"/>
            <a:ext cx="6360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3 + (50000 * 2/16) = 6,253 IOs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B+Tree Question</a:t>
            </a:r>
          </a:p>
        </p:txBody>
      </p:sp>
      <p:sp>
        <p:nvSpPr>
          <p:cNvPr id="341" name="Shape 3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/>
              <a:t>​You have decided to develop a new deals website which pushes nearby deals to user’s mobile phones based on their age group. Assume that there are 2 million users in your database, that each user entry is 2kB in size, and that you are mainly performing range queries based on a user's age. Assume the page size is 16kB.</a:t>
            </a:r>
            <a:endParaRPr sz="2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2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/>
              <a:t>Assume your B+ tree is unclustered. In the worst case, how many I/O's do you need now? Assume that you are still returning 50,000 users per query on average, and that an index entry is 3 times smaller than a user entry.</a:t>
            </a:r>
          </a:p>
        </p:txBody>
      </p:sp>
      <p:sp>
        <p:nvSpPr>
          <p:cNvPr id="342" name="Shape 342"/>
          <p:cNvSpPr/>
          <p:nvPr/>
        </p:nvSpPr>
        <p:spPr>
          <a:xfrm>
            <a:off x="345694" y="6534831"/>
            <a:ext cx="12313413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444500" indent="-444500">
              <a:buSzPct val="75000"/>
              <a:buChar char="•"/>
              <a:defRPr sz="1800"/>
            </a:pPr>
            <a:r>
              <a:rPr sz="3600">
                <a:solidFill>
                  <a:srgbClr val="C82506"/>
                </a:solidFill>
              </a:rPr>
              <a:t> 3 I/Os to descend to leaf</a:t>
            </a:r>
            <a:endParaRPr sz="3600">
              <a:solidFill>
                <a:srgbClr val="C82506"/>
              </a:solidFill>
            </a:endParaRPr>
          </a:p>
          <a:p>
            <a:pPr lvl="0" marL="444500" indent="-444500">
              <a:buSzPct val="75000"/>
              <a:buChar char="•"/>
              <a:defRPr sz="1800"/>
            </a:pPr>
            <a:r>
              <a:rPr sz="3600">
                <a:solidFill>
                  <a:srgbClr val="C82506"/>
                </a:solidFill>
              </a:rPr>
              <a:t> ceil(5000 * .67 / 16) = 2084 IOs to read leaf index pages</a:t>
            </a:r>
            <a:endParaRPr sz="3600">
              <a:solidFill>
                <a:srgbClr val="C82506"/>
              </a:solidFill>
            </a:endParaRPr>
          </a:p>
          <a:p>
            <a:pPr lvl="0" marL="444500" indent="-444500">
              <a:buSzPct val="75000"/>
              <a:buChar char="•"/>
              <a:defRPr sz="1800"/>
            </a:pPr>
            <a:r>
              <a:rPr sz="3600">
                <a:solidFill>
                  <a:srgbClr val="C82506"/>
                </a:solidFill>
              </a:rPr>
              <a:t>50,000 IOs to read unordered data pages</a:t>
            </a:r>
            <a:endParaRPr sz="3600">
              <a:solidFill>
                <a:srgbClr val="C82506"/>
              </a:solidFill>
            </a:endParaRPr>
          </a:p>
          <a:p>
            <a:pPr lvl="0">
              <a:defRPr sz="1800"/>
            </a:pPr>
            <a:endParaRPr sz="3600">
              <a:solidFill>
                <a:srgbClr val="C82506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= 52,087 IOs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B+Tree Exercise</a:t>
            </a:r>
          </a:p>
        </p:txBody>
      </p:sp>
      <p:pic>
        <p:nvPicPr>
          <p:cNvPr id="34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6800" y="5721000"/>
            <a:ext cx="8331201" cy="2120901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Shape 346"/>
          <p:cNvSpPr/>
          <p:nvPr/>
        </p:nvSpPr>
        <p:spPr>
          <a:xfrm>
            <a:off x="4789043" y="4552950"/>
            <a:ext cx="34267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17, 18, 29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B+Tree Exercise</a:t>
            </a:r>
          </a:p>
        </p:txBody>
      </p:sp>
      <p:sp>
        <p:nvSpPr>
          <p:cNvPr id="349" name="Shape 349"/>
          <p:cNvSpPr/>
          <p:nvPr/>
        </p:nvSpPr>
        <p:spPr>
          <a:xfrm>
            <a:off x="5551652" y="4552950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17</a:t>
            </a:r>
          </a:p>
        </p:txBody>
      </p:sp>
      <p:pic>
        <p:nvPicPr>
          <p:cNvPr id="35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3650" y="6061423"/>
            <a:ext cx="7937501" cy="218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B+Tree Exercise</a:t>
            </a:r>
          </a:p>
        </p:txBody>
      </p:sp>
      <p:sp>
        <p:nvSpPr>
          <p:cNvPr id="353" name="Shape 353"/>
          <p:cNvSpPr/>
          <p:nvPr/>
        </p:nvSpPr>
        <p:spPr>
          <a:xfrm>
            <a:off x="5551652" y="4552950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18</a:t>
            </a:r>
          </a:p>
        </p:txBody>
      </p:sp>
      <p:pic>
        <p:nvPicPr>
          <p:cNvPr id="3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2849" y="6117061"/>
            <a:ext cx="8039101" cy="185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B+Tree Exercise</a:t>
            </a:r>
          </a:p>
        </p:txBody>
      </p:sp>
      <p:sp>
        <p:nvSpPr>
          <p:cNvPr id="357" name="Shape 357"/>
          <p:cNvSpPr/>
          <p:nvPr/>
        </p:nvSpPr>
        <p:spPr>
          <a:xfrm>
            <a:off x="5551652" y="4552950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29</a:t>
            </a:r>
          </a:p>
        </p:txBody>
      </p:sp>
      <p:pic>
        <p:nvPicPr>
          <p:cNvPr id="35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8308" y="5757828"/>
            <a:ext cx="8908184" cy="1745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Relational Algebra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 lvl="0">
              <a:defRPr sz="1800"/>
            </a:pPr>
            <a:r>
              <a:rPr sz="6800"/>
              <a:t>Basics of Relational Algebra</a:t>
            </a:r>
          </a:p>
        </p:txBody>
      </p:sp>
      <p:sp>
        <p:nvSpPr>
          <p:cNvPr id="363" name="Shape 3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628650" indent="-628650" defTabSz="578358">
              <a:spcBef>
                <a:spcPts val="400"/>
              </a:spcBef>
              <a:buSzPct val="100000"/>
              <a:buAutoNum type="arabicPeriod" startAt="1"/>
              <a:defRPr sz="1800"/>
            </a:pPr>
            <a:r>
              <a:rPr sz="3564"/>
              <a:t>Relational operators are transformations on relations. That is, an operator takes in a relation and outputs a relation (which might have a different schema). </a:t>
            </a:r>
            <a:endParaRPr sz="3564"/>
          </a:p>
          <a:p>
            <a:pPr lvl="0" marL="628650" indent="-628650" defTabSz="578358">
              <a:spcBef>
                <a:spcPts val="400"/>
              </a:spcBef>
              <a:buSzPct val="100000"/>
              <a:buAutoNum type="arabicPeriod" startAt="1"/>
              <a:defRPr sz="1800"/>
            </a:pPr>
            <a:r>
              <a:rPr sz="3564"/>
              <a:t>Pure relational algebra does not have duplicate — it is based on set theory.</a:t>
            </a:r>
            <a:endParaRPr sz="3564"/>
          </a:p>
          <a:p>
            <a:pPr lvl="1" marL="1257300" indent="-628650" defTabSz="578358">
              <a:spcBef>
                <a:spcPts val="400"/>
              </a:spcBef>
              <a:buSzPct val="100000"/>
              <a:buAutoNum type="alphaLcPeriod" startAt="1"/>
              <a:defRPr sz="1800"/>
            </a:pPr>
            <a:r>
              <a:rPr sz="3564"/>
              <a:t>SQL allows duplicates for (most) operators — it is based on multiset theory. </a:t>
            </a:r>
            <a:endParaRPr sz="3564"/>
          </a:p>
          <a:p>
            <a:pPr lvl="1" marL="1257300" indent="-628650" defTabSz="578358">
              <a:spcBef>
                <a:spcPts val="400"/>
              </a:spcBef>
              <a:buSzPct val="100000"/>
              <a:buAutoNum type="alphaLcPeriod" startAt="1"/>
              <a:defRPr sz="1800"/>
            </a:pPr>
            <a:r>
              <a:rPr sz="3564"/>
              <a:t>“Set operators” like UNION, INTERSECT remove duplicates by default in most SQL dialects.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B+Trees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Relational Operators</a:t>
            </a:r>
          </a:p>
        </p:txBody>
      </p:sp>
      <p:sp>
        <p:nvSpPr>
          <p:cNvPr id="366" name="Shape 3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635000" indent="-635000">
              <a:spcBef>
                <a:spcPts val="500"/>
              </a:spcBef>
              <a:buSzPct val="100000"/>
              <a:buAutoNum type="arabicPeriod" startAt="1"/>
              <a:defRPr sz="1800"/>
            </a:pPr>
            <a:r>
              <a:rPr sz="3600"/>
              <a:t>Selection (σ): Select a subset of rows.</a:t>
            </a:r>
            <a:endParaRPr sz="3600"/>
          </a:p>
          <a:p>
            <a:pPr lvl="0" marL="635000" indent="-635000">
              <a:spcBef>
                <a:spcPts val="500"/>
              </a:spcBef>
              <a:buSzPct val="100000"/>
              <a:buAutoNum type="arabicPeriod" startAt="1"/>
              <a:defRPr sz="1800"/>
            </a:pPr>
            <a:r>
              <a:rPr sz="3600"/>
              <a:t>Projection (π): Select a subset of columns.</a:t>
            </a:r>
            <a:endParaRPr sz="3600"/>
          </a:p>
          <a:p>
            <a:pPr lvl="0" marL="635000" indent="-635000">
              <a:spcBef>
                <a:spcPts val="500"/>
              </a:spcBef>
              <a:buSzPct val="100000"/>
              <a:buAutoNum type="arabicPeriod" startAt="1"/>
              <a:defRPr sz="1800"/>
            </a:pPr>
            <a:r>
              <a:rPr sz="3600"/>
              <a:t>Cross-Product (x): Combine two relations.</a:t>
            </a:r>
            <a:endParaRPr sz="3600"/>
          </a:p>
          <a:p>
            <a:pPr lvl="0" marL="635000" indent="-635000">
              <a:spcBef>
                <a:spcPts val="500"/>
              </a:spcBef>
              <a:buSzPct val="100000"/>
              <a:buAutoNum type="arabicPeriod" startAt="1"/>
              <a:defRPr sz="1800"/>
            </a:pPr>
            <a:r>
              <a:rPr sz="3600"/>
              <a:t>Set difference (-): Tuples in </a:t>
            </a:r>
            <a:r>
              <a:rPr i="1" sz="3600"/>
              <a:t>r1</a:t>
            </a:r>
            <a:r>
              <a:rPr sz="3600"/>
              <a:t> but not in </a:t>
            </a:r>
            <a:r>
              <a:rPr i="1" sz="3600"/>
              <a:t>r2</a:t>
            </a:r>
            <a:r>
              <a:rPr sz="3600"/>
              <a:t>.</a:t>
            </a:r>
            <a:endParaRPr sz="3600"/>
          </a:p>
          <a:p>
            <a:pPr lvl="0" marL="635000" indent="-635000">
              <a:spcBef>
                <a:spcPts val="500"/>
              </a:spcBef>
              <a:buSzPct val="100000"/>
              <a:buAutoNum type="arabicPeriod" startAt="1"/>
              <a:defRPr sz="1800"/>
            </a:pPr>
            <a:r>
              <a:rPr sz="3600"/>
              <a:t>Union (U): Tuples in </a:t>
            </a:r>
            <a:r>
              <a:rPr i="1" sz="3600"/>
              <a:t>r1</a:t>
            </a:r>
            <a:r>
              <a:rPr sz="3600"/>
              <a:t> or </a:t>
            </a:r>
            <a:r>
              <a:rPr i="1" sz="3600"/>
              <a:t>r2</a:t>
            </a:r>
            <a:r>
              <a:rPr sz="3600"/>
              <a:t>. 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Relational Algebra Exercises</a:t>
            </a:r>
          </a:p>
        </p:txBody>
      </p:sp>
      <p:sp>
        <p:nvSpPr>
          <p:cNvPr id="369" name="Shape 3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nsolas"/>
                <a:ea typeface="Consolas"/>
                <a:cs typeface="Consolas"/>
                <a:sym typeface="Consolas"/>
              </a:rPr>
              <a:t>Songs (song_id, song_name, album_id, weeks_in_top_40)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nsolas"/>
                <a:ea typeface="Consolas"/>
                <a:cs typeface="Consolas"/>
                <a:sym typeface="Consolas"/>
              </a:rPr>
              <a:t>Artists(artist_id, artist_name, first_year_active)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nsolas"/>
                <a:ea typeface="Consolas"/>
                <a:cs typeface="Consolas"/>
                <a:sym typeface="Consolas"/>
              </a:rPr>
              <a:t>Albums (album_id, album_name, artist_id, year_released, genre)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Helvetica"/>
                <a:ea typeface="Helvetica"/>
                <a:cs typeface="Helvetica"/>
                <a:sym typeface="Helvetica"/>
              </a:rPr>
              <a:t>Find the name of the artists who have albums with a genre of either ‘pop’ or ‘rock’.</a:t>
            </a:r>
          </a:p>
        </p:txBody>
      </p:sp>
      <p:sp>
        <p:nvSpPr>
          <p:cNvPr id="370" name="Shape 370"/>
          <p:cNvSpPr/>
          <p:nvPr/>
        </p:nvSpPr>
        <p:spPr>
          <a:xfrm>
            <a:off x="481160" y="6828612"/>
            <a:ext cx="12042479" cy="1241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π </a:t>
            </a:r>
            <a:r>
              <a:rPr baseline="-5999" sz="3600">
                <a:solidFill>
                  <a:srgbClr val="C82506"/>
                </a:solidFill>
              </a:rPr>
              <a:t>Artists.artist_name</a:t>
            </a:r>
            <a:r>
              <a:rPr sz="3600">
                <a:solidFill>
                  <a:srgbClr val="C82506"/>
                </a:solidFill>
              </a:rPr>
              <a:t> (Artists ⋈ (σ </a:t>
            </a:r>
            <a:r>
              <a:rPr baseline="-5999" sz="3600">
                <a:solidFill>
                  <a:srgbClr val="C82506"/>
                </a:solidFill>
              </a:rPr>
              <a:t>Albums.genre = ‘pop’ ∨ Albums.color = ‘rock’</a:t>
            </a:r>
            <a:r>
              <a:rPr sz="3600">
                <a:solidFill>
                  <a:srgbClr val="C82506"/>
                </a:solidFill>
              </a:rPr>
              <a:t> Albums))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Relational Algebra Exercises</a:t>
            </a:r>
          </a:p>
        </p:txBody>
      </p:sp>
      <p:sp>
        <p:nvSpPr>
          <p:cNvPr id="373" name="Shape 3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nsolas"/>
                <a:ea typeface="Consolas"/>
                <a:cs typeface="Consolas"/>
                <a:sym typeface="Consolas"/>
              </a:rPr>
              <a:t>Songs (song_id, song_name, album_id, weeks_in_top_40)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nsolas"/>
                <a:ea typeface="Consolas"/>
                <a:cs typeface="Consolas"/>
                <a:sym typeface="Consolas"/>
              </a:rPr>
              <a:t>Artists(artist_id, artist_name, first_year_active)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nsolas"/>
                <a:ea typeface="Consolas"/>
                <a:cs typeface="Consolas"/>
                <a:sym typeface="Consolas"/>
              </a:rPr>
              <a:t>Albums (album_id, album_name, artist_id, year_released, genre)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Helvetica"/>
                <a:ea typeface="Helvetica"/>
                <a:cs typeface="Helvetica"/>
                <a:sym typeface="Helvetica"/>
              </a:rPr>
              <a:t>Find the name of the artists who have albums of genre ‘pop’ and ‘rock’.</a:t>
            </a:r>
          </a:p>
        </p:txBody>
      </p:sp>
      <p:sp>
        <p:nvSpPr>
          <p:cNvPr id="374" name="Shape 374"/>
          <p:cNvSpPr/>
          <p:nvPr/>
        </p:nvSpPr>
        <p:spPr>
          <a:xfrm>
            <a:off x="1046602" y="6527329"/>
            <a:ext cx="10911595" cy="1843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π </a:t>
            </a:r>
            <a:r>
              <a:rPr baseline="-5999" sz="3600">
                <a:solidFill>
                  <a:srgbClr val="C82506"/>
                </a:solidFill>
              </a:rPr>
              <a:t>Artists.artist_name</a:t>
            </a:r>
            <a:r>
              <a:rPr sz="3600">
                <a:solidFill>
                  <a:srgbClr val="C82506"/>
                </a:solidFill>
              </a:rPr>
              <a:t> ((σ </a:t>
            </a:r>
            <a:r>
              <a:rPr baseline="-5999" sz="3600">
                <a:solidFill>
                  <a:srgbClr val="C82506"/>
                </a:solidFill>
              </a:rPr>
              <a:t>Albums.genre = ‘pop’</a:t>
            </a:r>
            <a:r>
              <a:rPr sz="3600">
                <a:solidFill>
                  <a:srgbClr val="C82506"/>
                </a:solidFill>
              </a:rPr>
              <a:t> Albums) ⋈ Artists) </a:t>
            </a:r>
            <a:endParaRPr sz="3600">
              <a:solidFill>
                <a:srgbClr val="C82506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⋂ </a:t>
            </a:r>
            <a:endParaRPr sz="3600">
              <a:solidFill>
                <a:srgbClr val="C82506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π </a:t>
            </a:r>
            <a:r>
              <a:rPr baseline="-5999" sz="3600">
                <a:solidFill>
                  <a:srgbClr val="C82506"/>
                </a:solidFill>
              </a:rPr>
              <a:t>Artists.artist_name</a:t>
            </a:r>
            <a:r>
              <a:rPr sz="3600">
                <a:solidFill>
                  <a:srgbClr val="C82506"/>
                </a:solidFill>
              </a:rPr>
              <a:t> ((σ </a:t>
            </a:r>
            <a:r>
              <a:rPr baseline="-5999" sz="3600">
                <a:solidFill>
                  <a:srgbClr val="C82506"/>
                </a:solidFill>
              </a:rPr>
              <a:t>Albums.genre = ‘rock’</a:t>
            </a:r>
            <a:r>
              <a:rPr sz="3600">
                <a:solidFill>
                  <a:srgbClr val="C82506"/>
                </a:solidFill>
              </a:rPr>
              <a:t> Albums) ⋈ Artists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Relational Algebra Exercises</a:t>
            </a:r>
          </a:p>
        </p:txBody>
      </p:sp>
      <p:sp>
        <p:nvSpPr>
          <p:cNvPr id="377" name="Shape 3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nsolas"/>
                <a:ea typeface="Consolas"/>
                <a:cs typeface="Consolas"/>
                <a:sym typeface="Consolas"/>
              </a:rPr>
              <a:t>Songs (song_id, song_name, album_id, weeks_in_top_40)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nsolas"/>
                <a:ea typeface="Consolas"/>
                <a:cs typeface="Consolas"/>
                <a:sym typeface="Consolas"/>
              </a:rPr>
              <a:t>Artists(artist_id, artist_name, first_year_active)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nsolas"/>
                <a:ea typeface="Consolas"/>
                <a:cs typeface="Consolas"/>
                <a:sym typeface="Consolas"/>
              </a:rPr>
              <a:t>Albums (album_id, album_name, artist_id, year_released, genre)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Helvetica"/>
                <a:ea typeface="Helvetica"/>
                <a:cs typeface="Helvetica"/>
                <a:sym typeface="Helvetica"/>
              </a:rPr>
              <a:t>Find the id of the artists who have albums of genre ‘pop’ or have spent over 10 weeks in the top 40.</a:t>
            </a:r>
          </a:p>
        </p:txBody>
      </p:sp>
      <p:sp>
        <p:nvSpPr>
          <p:cNvPr id="378" name="Shape 378"/>
          <p:cNvSpPr/>
          <p:nvPr/>
        </p:nvSpPr>
        <p:spPr>
          <a:xfrm>
            <a:off x="872714" y="6824040"/>
            <a:ext cx="11259372" cy="1250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π </a:t>
            </a:r>
            <a:r>
              <a:rPr baseline="-5999" sz="3600">
                <a:solidFill>
                  <a:srgbClr val="C82506"/>
                </a:solidFill>
              </a:rPr>
              <a:t>Artists.artist_id</a:t>
            </a:r>
            <a:r>
              <a:rPr sz="3600">
                <a:solidFill>
                  <a:srgbClr val="C82506"/>
                </a:solidFill>
              </a:rPr>
              <a:t> (Artists ⋈ (σ </a:t>
            </a:r>
            <a:r>
              <a:rPr baseline="-5999" sz="3600">
                <a:solidFill>
                  <a:srgbClr val="C82506"/>
                </a:solidFill>
              </a:rPr>
              <a:t>Albums.genre = ‘pop’</a:t>
            </a:r>
            <a:r>
              <a:rPr sz="3600">
                <a:solidFill>
                  <a:srgbClr val="C82506"/>
                </a:solidFill>
              </a:rPr>
              <a:t> Albums)) ⋃ </a:t>
            </a:r>
            <a:endParaRPr sz="3600">
              <a:solidFill>
                <a:srgbClr val="C82506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π </a:t>
            </a:r>
            <a:r>
              <a:rPr baseline="-5999" sz="3600">
                <a:solidFill>
                  <a:srgbClr val="C82506"/>
                </a:solidFill>
              </a:rPr>
              <a:t>Albums.artist_id</a:t>
            </a:r>
            <a:r>
              <a:rPr sz="3600">
                <a:solidFill>
                  <a:srgbClr val="C82506"/>
                </a:solidFill>
              </a:rPr>
              <a:t>(Albums ⋈ (σ </a:t>
            </a:r>
            <a:r>
              <a:rPr baseline="-5999" sz="3600">
                <a:solidFill>
                  <a:srgbClr val="C82506"/>
                </a:solidFill>
              </a:rPr>
              <a:t>Songs.weeks_in_top_40 &gt; 10</a:t>
            </a:r>
            <a:r>
              <a:rPr sz="3600">
                <a:solidFill>
                  <a:srgbClr val="C82506"/>
                </a:solidFill>
              </a:rPr>
              <a:t> Songs))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Relational Algebra Exercises</a:t>
            </a:r>
          </a:p>
        </p:txBody>
      </p:sp>
      <p:sp>
        <p:nvSpPr>
          <p:cNvPr id="381" name="Shape 3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nsolas"/>
                <a:ea typeface="Consolas"/>
                <a:cs typeface="Consolas"/>
                <a:sym typeface="Consolas"/>
              </a:rPr>
              <a:t>Songs (song_id, song_name, album_id, weeks_in_top_40)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nsolas"/>
                <a:ea typeface="Consolas"/>
                <a:cs typeface="Consolas"/>
                <a:sym typeface="Consolas"/>
              </a:rPr>
              <a:t>Artists(artist_id, artist_name, first_year_active)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nsolas"/>
                <a:ea typeface="Consolas"/>
                <a:cs typeface="Consolas"/>
                <a:sym typeface="Consolas"/>
              </a:rPr>
              <a:t>Albums (album_id, album_name, artist_id, year_released, genre)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Helvetica"/>
                <a:ea typeface="Helvetica"/>
                <a:cs typeface="Helvetica"/>
                <a:sym typeface="Helvetica"/>
              </a:rPr>
              <a:t>Find the names of all artists who do not have any albums.</a:t>
            </a:r>
          </a:p>
        </p:txBody>
      </p:sp>
      <p:sp>
        <p:nvSpPr>
          <p:cNvPr id="382" name="Shape 382"/>
          <p:cNvSpPr/>
          <p:nvPr/>
        </p:nvSpPr>
        <p:spPr>
          <a:xfrm>
            <a:off x="231034" y="6828613"/>
            <a:ext cx="12542732" cy="1241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π </a:t>
            </a:r>
            <a:r>
              <a:rPr baseline="-5999" sz="3600">
                <a:solidFill>
                  <a:srgbClr val="C82506"/>
                </a:solidFill>
              </a:rPr>
              <a:t>Artists.artist_name</a:t>
            </a:r>
            <a:r>
              <a:rPr sz="3600">
                <a:solidFill>
                  <a:srgbClr val="C82506"/>
                </a:solidFill>
              </a:rPr>
              <a:t> (Artists ⋈ ((π </a:t>
            </a:r>
            <a:r>
              <a:rPr baseline="-5999" sz="3600">
                <a:solidFill>
                  <a:srgbClr val="C82506"/>
                </a:solidFill>
              </a:rPr>
              <a:t>Artists.artist_id</a:t>
            </a:r>
            <a:r>
              <a:rPr sz="3600">
                <a:solidFill>
                  <a:srgbClr val="C82506"/>
                </a:solidFill>
              </a:rPr>
              <a:t> Artists) ­ (π </a:t>
            </a:r>
            <a:r>
              <a:rPr baseline="-5999" sz="3600">
                <a:solidFill>
                  <a:srgbClr val="C82506"/>
                </a:solidFill>
              </a:rPr>
              <a:t>Albums.artist_id</a:t>
            </a:r>
            <a:r>
              <a:rPr sz="3600">
                <a:solidFill>
                  <a:srgbClr val="C82506"/>
                </a:solidFill>
              </a:rPr>
              <a:t> Albums)))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Why do we use tree-structures indexes?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They support both equality and range queries.</a:t>
            </a:r>
            <a:endParaRPr sz="3600"/>
          </a:p>
          <a:p>
            <a:pPr lvl="0">
              <a:defRPr sz="1800"/>
            </a:pPr>
            <a:r>
              <a:rPr sz="3600"/>
              <a:t>Different indexes on different search keys.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952500" y="45720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Tree Indexes: Equality Lookups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5523185" y="2717799"/>
            <a:ext cx="1958430" cy="965747"/>
            <a:chOff x="0" y="0"/>
            <a:chExt cx="1958429" cy="965745"/>
          </a:xfrm>
        </p:grpSpPr>
        <p:sp>
          <p:nvSpPr>
            <p:cNvPr id="41" name="Shape 41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" name="Shape 42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40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2284685" y="3962400"/>
            <a:ext cx="1958430" cy="965746"/>
            <a:chOff x="0" y="0"/>
            <a:chExt cx="1958429" cy="965745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" name="Shape 46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47" name="Shape 47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33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8748985" y="3962400"/>
            <a:ext cx="1958430" cy="965746"/>
            <a:chOff x="0" y="0"/>
            <a:chExt cx="1958429" cy="965745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51</a:t>
              </a:r>
            </a:p>
          </p:txBody>
        </p:sp>
        <p:sp>
          <p:nvSpPr>
            <p:cNvPr id="51" name="Shape 51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63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76485" y="5664200"/>
            <a:ext cx="1958430" cy="965746"/>
            <a:chOff x="0" y="0"/>
            <a:chExt cx="1958429" cy="965745"/>
          </a:xfrm>
        </p:grpSpPr>
        <p:sp>
          <p:nvSpPr>
            <p:cNvPr id="53" name="Shape 53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" name="Shape 54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10</a:t>
              </a:r>
            </a:p>
          </p:txBody>
        </p:sp>
        <p:sp>
          <p:nvSpPr>
            <p:cNvPr id="55" name="Shape 55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2284685" y="5664200"/>
            <a:ext cx="1958430" cy="965746"/>
            <a:chOff x="0" y="0"/>
            <a:chExt cx="1958429" cy="965745"/>
          </a:xfrm>
        </p:grpSpPr>
        <p:sp>
          <p:nvSpPr>
            <p:cNvPr id="57" name="Shape 57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Shape 58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59" name="Shape 59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27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4392885" y="5664200"/>
            <a:ext cx="1958430" cy="965746"/>
            <a:chOff x="0" y="0"/>
            <a:chExt cx="1958429" cy="965745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Shape 62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33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37</a:t>
              </a: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6640785" y="5664200"/>
            <a:ext cx="1958430" cy="965746"/>
            <a:chOff x="0" y="0"/>
            <a:chExt cx="1958429" cy="965745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40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46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8748985" y="5664200"/>
            <a:ext cx="1958430" cy="965746"/>
            <a:chOff x="0" y="0"/>
            <a:chExt cx="1958429" cy="965745"/>
          </a:xfrm>
        </p:grpSpPr>
        <p:sp>
          <p:nvSpPr>
            <p:cNvPr id="69" name="Shape 69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Shape 70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51</a:t>
              </a:r>
            </a:p>
          </p:txBody>
        </p:sp>
        <p:sp>
          <p:nvSpPr>
            <p:cNvPr id="71" name="Shape 71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55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10857185" y="5664200"/>
            <a:ext cx="1958430" cy="965746"/>
            <a:chOff x="0" y="0"/>
            <a:chExt cx="1958429" cy="965745"/>
          </a:xfrm>
        </p:grpSpPr>
        <p:sp>
          <p:nvSpPr>
            <p:cNvPr id="73" name="Shape 73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Shape 74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63</a:t>
              </a:r>
            </a:p>
          </p:txBody>
        </p:sp>
        <p:sp>
          <p:nvSpPr>
            <p:cNvPr id="75" name="Shape 75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97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6515100" y="3606800"/>
            <a:ext cx="3121571" cy="388045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8" name="Shape 78"/>
          <p:cNvSpPr/>
          <p:nvPr/>
        </p:nvSpPr>
        <p:spPr>
          <a:xfrm flipH="1">
            <a:off x="3291135" y="3606800"/>
            <a:ext cx="3223965" cy="392850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9" name="Shape 79"/>
          <p:cNvSpPr/>
          <p:nvPr/>
        </p:nvSpPr>
        <p:spPr>
          <a:xfrm flipH="1">
            <a:off x="1152723" y="4914900"/>
            <a:ext cx="1133277" cy="739230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0" name="Shape 80"/>
          <p:cNvSpPr/>
          <p:nvPr/>
        </p:nvSpPr>
        <p:spPr>
          <a:xfrm>
            <a:off x="3301999" y="4914899"/>
            <a:ext cx="1" cy="728594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1" name="Shape 81"/>
          <p:cNvSpPr/>
          <p:nvPr/>
        </p:nvSpPr>
        <p:spPr>
          <a:xfrm>
            <a:off x="9728200" y="4914899"/>
            <a:ext cx="0" cy="728594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2" name="Shape 82"/>
          <p:cNvSpPr/>
          <p:nvPr/>
        </p:nvSpPr>
        <p:spPr>
          <a:xfrm>
            <a:off x="4236176" y="4914899"/>
            <a:ext cx="1070521" cy="739462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3" name="Shape 83"/>
          <p:cNvSpPr/>
          <p:nvPr/>
        </p:nvSpPr>
        <p:spPr>
          <a:xfrm>
            <a:off x="10675076" y="4914690"/>
            <a:ext cx="1070521" cy="739462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4" name="Shape 84"/>
          <p:cNvSpPr/>
          <p:nvPr/>
        </p:nvSpPr>
        <p:spPr>
          <a:xfrm flipH="1">
            <a:off x="7648326" y="4914899"/>
            <a:ext cx="1133278" cy="739231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5" name="Shape 85"/>
          <p:cNvSpPr/>
          <p:nvPr/>
        </p:nvSpPr>
        <p:spPr>
          <a:xfrm flipH="1">
            <a:off x="3291135" y="3604243"/>
            <a:ext cx="3223965" cy="3928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6" name="Shape 86"/>
          <p:cNvSpPr/>
          <p:nvPr/>
        </p:nvSpPr>
        <p:spPr>
          <a:xfrm>
            <a:off x="288950" y="2578645"/>
            <a:ext cx="42227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We want to find ’27’.</a:t>
            </a:r>
          </a:p>
        </p:txBody>
      </p:sp>
      <p:sp>
        <p:nvSpPr>
          <p:cNvPr id="87" name="Shape 87"/>
          <p:cNvSpPr/>
          <p:nvPr/>
        </p:nvSpPr>
        <p:spPr>
          <a:xfrm>
            <a:off x="3301999" y="4914899"/>
            <a:ext cx="1" cy="72859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xi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7" grpId="4"/>
      <p:bldP build="whole" bldLvl="1" animBg="1" rev="0" advAuto="0" spid="85" grpId="2"/>
      <p:bldP build="whole" bldLvl="1" animBg="1" rev="0" advAuto="0" spid="80" grpId="3"/>
      <p:bldP build="whole" bldLvl="1" animBg="1" rev="0" advAuto="0" spid="7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952500" y="45720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Tree Indexes: Range Lookups</a:t>
            </a:r>
          </a:p>
        </p:txBody>
      </p:sp>
      <p:grpSp>
        <p:nvGrpSpPr>
          <p:cNvPr id="93" name="Group 93"/>
          <p:cNvGrpSpPr/>
          <p:nvPr/>
        </p:nvGrpSpPr>
        <p:grpSpPr>
          <a:xfrm>
            <a:off x="5523185" y="2717800"/>
            <a:ext cx="1958430" cy="965746"/>
            <a:chOff x="0" y="0"/>
            <a:chExt cx="1958429" cy="965745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40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97" name="Group 97"/>
          <p:cNvGrpSpPr/>
          <p:nvPr/>
        </p:nvGrpSpPr>
        <p:grpSpPr>
          <a:xfrm>
            <a:off x="2284685" y="3962400"/>
            <a:ext cx="1958430" cy="965746"/>
            <a:chOff x="0" y="0"/>
            <a:chExt cx="1958429" cy="965745"/>
          </a:xfrm>
        </p:grpSpPr>
        <p:sp>
          <p:nvSpPr>
            <p:cNvPr id="94" name="Shape 94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" name="Shape 95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33</a:t>
              </a:r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8748985" y="3962400"/>
            <a:ext cx="1958430" cy="965746"/>
            <a:chOff x="0" y="0"/>
            <a:chExt cx="1958429" cy="965745"/>
          </a:xfrm>
        </p:grpSpPr>
        <p:sp>
          <p:nvSpPr>
            <p:cNvPr id="98" name="Shape 98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Shape 99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51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63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176485" y="5664200"/>
            <a:ext cx="1958430" cy="965746"/>
            <a:chOff x="0" y="0"/>
            <a:chExt cx="1958429" cy="965745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10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2284685" y="5664200"/>
            <a:ext cx="1958430" cy="965746"/>
            <a:chOff x="0" y="0"/>
            <a:chExt cx="1958429" cy="965745"/>
          </a:xfrm>
        </p:grpSpPr>
        <p:sp>
          <p:nvSpPr>
            <p:cNvPr id="106" name="Shape 106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27</a:t>
              </a:r>
            </a:p>
          </p:txBody>
        </p:sp>
      </p:grpSp>
      <p:grpSp>
        <p:nvGrpSpPr>
          <p:cNvPr id="113" name="Group 113"/>
          <p:cNvGrpSpPr/>
          <p:nvPr/>
        </p:nvGrpSpPr>
        <p:grpSpPr>
          <a:xfrm>
            <a:off x="4392885" y="5664200"/>
            <a:ext cx="1958430" cy="965746"/>
            <a:chOff x="0" y="0"/>
            <a:chExt cx="1958429" cy="965745"/>
          </a:xfrm>
        </p:grpSpPr>
        <p:sp>
          <p:nvSpPr>
            <p:cNvPr id="110" name="Shape 110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33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37</a:t>
              </a:r>
            </a:p>
          </p:txBody>
        </p:sp>
      </p:grpSp>
      <p:grpSp>
        <p:nvGrpSpPr>
          <p:cNvPr id="117" name="Group 117"/>
          <p:cNvGrpSpPr/>
          <p:nvPr/>
        </p:nvGrpSpPr>
        <p:grpSpPr>
          <a:xfrm>
            <a:off x="6640785" y="5664200"/>
            <a:ext cx="1958430" cy="965746"/>
            <a:chOff x="0" y="0"/>
            <a:chExt cx="1958429" cy="965745"/>
          </a:xfrm>
        </p:grpSpPr>
        <p:sp>
          <p:nvSpPr>
            <p:cNvPr id="114" name="Shape 114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40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46</a:t>
              </a:r>
            </a:p>
          </p:txBody>
        </p:sp>
      </p:grpSp>
      <p:grpSp>
        <p:nvGrpSpPr>
          <p:cNvPr id="121" name="Group 121"/>
          <p:cNvGrpSpPr/>
          <p:nvPr/>
        </p:nvGrpSpPr>
        <p:grpSpPr>
          <a:xfrm>
            <a:off x="8748985" y="5664200"/>
            <a:ext cx="1958430" cy="965746"/>
            <a:chOff x="0" y="0"/>
            <a:chExt cx="1958429" cy="965745"/>
          </a:xfrm>
        </p:grpSpPr>
        <p:sp>
          <p:nvSpPr>
            <p:cNvPr id="118" name="Shape 118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51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55</a:t>
              </a:r>
            </a:p>
          </p:txBody>
        </p:sp>
      </p:grpSp>
      <p:grpSp>
        <p:nvGrpSpPr>
          <p:cNvPr id="125" name="Group 125"/>
          <p:cNvGrpSpPr/>
          <p:nvPr/>
        </p:nvGrpSpPr>
        <p:grpSpPr>
          <a:xfrm>
            <a:off x="10857185" y="5664200"/>
            <a:ext cx="1958430" cy="965746"/>
            <a:chOff x="0" y="0"/>
            <a:chExt cx="1958429" cy="965745"/>
          </a:xfrm>
        </p:grpSpPr>
        <p:sp>
          <p:nvSpPr>
            <p:cNvPr id="122" name="Shape 122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63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97</a:t>
              </a:r>
            </a:p>
          </p:txBody>
        </p:sp>
      </p:grpSp>
      <p:sp>
        <p:nvSpPr>
          <p:cNvPr id="126" name="Shape 126"/>
          <p:cNvSpPr/>
          <p:nvPr/>
        </p:nvSpPr>
        <p:spPr>
          <a:xfrm>
            <a:off x="6515100" y="3606800"/>
            <a:ext cx="3121571" cy="388045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 flipH="1">
            <a:off x="3291135" y="3606799"/>
            <a:ext cx="3223966" cy="392851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8" name="Shape 128"/>
          <p:cNvSpPr/>
          <p:nvPr/>
        </p:nvSpPr>
        <p:spPr>
          <a:xfrm flipH="1">
            <a:off x="1152723" y="4914899"/>
            <a:ext cx="1133277" cy="739231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9" name="Shape 129"/>
          <p:cNvSpPr/>
          <p:nvPr/>
        </p:nvSpPr>
        <p:spPr>
          <a:xfrm>
            <a:off x="3301999" y="4914899"/>
            <a:ext cx="1" cy="728594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0" name="Shape 130"/>
          <p:cNvSpPr/>
          <p:nvPr/>
        </p:nvSpPr>
        <p:spPr>
          <a:xfrm>
            <a:off x="9728199" y="4914899"/>
            <a:ext cx="1" cy="728594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1" name="Shape 131"/>
          <p:cNvSpPr/>
          <p:nvPr/>
        </p:nvSpPr>
        <p:spPr>
          <a:xfrm>
            <a:off x="4236176" y="4914899"/>
            <a:ext cx="1070521" cy="739462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2" name="Shape 132"/>
          <p:cNvSpPr/>
          <p:nvPr/>
        </p:nvSpPr>
        <p:spPr>
          <a:xfrm>
            <a:off x="10675076" y="4914690"/>
            <a:ext cx="1070521" cy="739462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3" name="Shape 133"/>
          <p:cNvSpPr/>
          <p:nvPr/>
        </p:nvSpPr>
        <p:spPr>
          <a:xfrm flipH="1">
            <a:off x="7648326" y="4914899"/>
            <a:ext cx="1133278" cy="739231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4" name="Shape 134"/>
          <p:cNvSpPr/>
          <p:nvPr/>
        </p:nvSpPr>
        <p:spPr>
          <a:xfrm flipH="1">
            <a:off x="3291135" y="3604243"/>
            <a:ext cx="3223966" cy="3928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35" name="Shape 135"/>
          <p:cNvSpPr/>
          <p:nvPr/>
        </p:nvSpPr>
        <p:spPr>
          <a:xfrm>
            <a:off x="-76353" y="2578645"/>
            <a:ext cx="49533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We want to find ’&gt;= 27’.</a:t>
            </a:r>
          </a:p>
        </p:txBody>
      </p:sp>
      <p:sp>
        <p:nvSpPr>
          <p:cNvPr id="136" name="Shape 136"/>
          <p:cNvSpPr/>
          <p:nvPr/>
        </p:nvSpPr>
        <p:spPr>
          <a:xfrm>
            <a:off x="3301999" y="4914899"/>
            <a:ext cx="1" cy="72859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 flipV="1">
            <a:off x="3252514" y="6777582"/>
            <a:ext cx="9461813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xi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3"/>
      <p:bldP build="whole" bldLvl="1" animBg="1" rev="0" advAuto="0" spid="137" grpId="5"/>
      <p:bldP build="whole" bldLvl="1" animBg="1" rev="0" advAuto="0" spid="127" grpId="1"/>
      <p:bldP build="whole" bldLvl="1" animBg="1" rev="0" advAuto="0" spid="136" grpId="4"/>
      <p:bldP build="whole" bldLvl="1" animBg="1" rev="0" advAuto="0" spid="13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/>
            </a:pPr>
            <a:r>
              <a:rPr sz="7919"/>
              <a:t>Tree Indexes: Two Kinds 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/>
              <a:t>ISAM: Indexed Sequential Access Method</a:t>
            </a:r>
            <a:endParaRPr sz="3600"/>
          </a:p>
          <a:p>
            <a:pPr lvl="2" marL="0" indent="457200">
              <a:spcBef>
                <a:spcPts val="0"/>
              </a:spcBef>
              <a:buSzTx/>
              <a:buNone/>
              <a:defRPr sz="1800"/>
            </a:pPr>
            <a:r>
              <a:rPr b="1" i="1" sz="3600" u="sng">
                <a:latin typeface="Helvetica"/>
                <a:ea typeface="Helvetica"/>
                <a:cs typeface="Helvetica"/>
                <a:sym typeface="Helvetica"/>
              </a:rPr>
              <a:t>Old. No one uses these!</a:t>
            </a:r>
            <a:endParaRPr b="1" i="1" sz="3600" u="sng">
              <a:latin typeface="Helvetica"/>
              <a:ea typeface="Helvetica"/>
              <a:cs typeface="Helvetica"/>
              <a:sym typeface="Helvetica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 sz="1800"/>
            </a:pPr>
            <a:r>
              <a:rPr sz="3600"/>
              <a:t>“Static” data structure.</a:t>
            </a:r>
            <a:endParaRPr sz="3600"/>
          </a:p>
          <a:p>
            <a:pPr lvl="5" marL="0" indent="1143000">
              <a:spcBef>
                <a:spcPts val="0"/>
              </a:spcBef>
              <a:buSzTx/>
              <a:buNone/>
              <a:defRPr sz="1800"/>
            </a:pPr>
            <a:r>
              <a:rPr sz="3600"/>
              <a:t>What does this mean?</a:t>
            </a:r>
            <a:endParaRPr sz="36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36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/>
              <a:t>B+Tree: (note: B-Tree vs. B+Tree)</a:t>
            </a:r>
            <a:endParaRPr sz="3600"/>
          </a:p>
          <a:p>
            <a:pPr lvl="2" marL="0" indent="457200">
              <a:spcBef>
                <a:spcPts val="0"/>
              </a:spcBef>
              <a:buSzTx/>
              <a:buNone/>
              <a:defRPr sz="1800"/>
            </a:pPr>
            <a:r>
              <a:rPr sz="3600"/>
              <a:t>“Dynamic” data structure.</a:t>
            </a:r>
            <a:endParaRPr sz="3600"/>
          </a:p>
          <a:p>
            <a:pPr lvl="2" marL="0" indent="457200">
              <a:spcBef>
                <a:spcPts val="0"/>
              </a:spcBef>
              <a:buSzTx/>
              <a:buNone/>
              <a:defRPr sz="1800"/>
            </a:pPr>
            <a:r>
              <a:rPr sz="3600"/>
              <a:t>Adjusts gracefully under inserts and deletes. </a:t>
            </a:r>
            <a:endParaRPr sz="3600"/>
          </a:p>
          <a:p>
            <a:pPr lvl="4" marL="0" indent="914400">
              <a:spcBef>
                <a:spcPts val="0"/>
              </a:spcBef>
              <a:buSzTx/>
              <a:buNone/>
              <a:defRPr sz="1800"/>
            </a:pPr>
            <a:r>
              <a:rPr sz="3600"/>
              <a:t>2-3-4 Trees from 61b, anyone?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B+Tree Terminology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500"/>
              </a:spcBef>
              <a:defRPr sz="1800"/>
            </a:pPr>
            <a:r>
              <a:rPr sz="3600"/>
              <a:t>Every B+Tree has a predefined order </a:t>
            </a:r>
            <a:r>
              <a:rPr i="1" sz="3600"/>
              <a:t>d</a:t>
            </a:r>
            <a:r>
              <a:rPr sz="3600"/>
              <a:t>. </a:t>
            </a:r>
            <a:endParaRPr sz="3600"/>
          </a:p>
          <a:p>
            <a:pPr lvl="1">
              <a:spcBef>
                <a:spcPts val="500"/>
              </a:spcBef>
              <a:defRPr sz="1800"/>
            </a:pPr>
            <a:r>
              <a:rPr sz="3600"/>
              <a:t>Every node must contain between </a:t>
            </a:r>
            <a:r>
              <a:rPr i="1" sz="3600"/>
              <a:t>d</a:t>
            </a:r>
            <a:r>
              <a:rPr sz="3600"/>
              <a:t> and </a:t>
            </a:r>
            <a:r>
              <a:rPr i="1" sz="3600"/>
              <a:t>2d</a:t>
            </a:r>
            <a:r>
              <a:rPr sz="3600"/>
              <a:t> entries. (This will become important when we get to insertion and deletion). </a:t>
            </a:r>
            <a:endParaRPr sz="3600"/>
          </a:p>
          <a:p>
            <a:pPr lvl="0">
              <a:spcBef>
                <a:spcPts val="500"/>
              </a:spcBef>
              <a:defRPr sz="1800"/>
            </a:pPr>
            <a:r>
              <a:rPr sz="3600"/>
              <a:t>Height: Length of the path from root to leaf.</a:t>
            </a:r>
            <a:endParaRPr sz="3600"/>
          </a:p>
          <a:p>
            <a:pPr lvl="0">
              <a:spcBef>
                <a:spcPts val="500"/>
              </a:spcBef>
              <a:defRPr sz="1800"/>
            </a:pPr>
            <a:r>
              <a:rPr sz="3600"/>
              <a:t>Fanout: The maximum number of pointers out of the node ( = </a:t>
            </a:r>
            <a:r>
              <a:rPr i="1" sz="3600"/>
              <a:t>2d</a:t>
            </a:r>
            <a:r>
              <a:rPr sz="3600"/>
              <a:t>).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952500" y="4572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ISAM Example</a:t>
            </a:r>
          </a:p>
        </p:txBody>
      </p:sp>
      <p:grpSp>
        <p:nvGrpSpPr>
          <p:cNvPr id="151" name="Group 151"/>
          <p:cNvGrpSpPr/>
          <p:nvPr/>
        </p:nvGrpSpPr>
        <p:grpSpPr>
          <a:xfrm>
            <a:off x="5523185" y="2717800"/>
            <a:ext cx="1958430" cy="965746"/>
            <a:chOff x="0" y="0"/>
            <a:chExt cx="1958429" cy="965745"/>
          </a:xfrm>
        </p:grpSpPr>
        <p:sp>
          <p:nvSpPr>
            <p:cNvPr id="148" name="Shape 148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40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2284685" y="3962400"/>
            <a:ext cx="1958430" cy="965746"/>
            <a:chOff x="0" y="0"/>
            <a:chExt cx="1958429" cy="965745"/>
          </a:xfrm>
        </p:grpSpPr>
        <p:sp>
          <p:nvSpPr>
            <p:cNvPr id="152" name="Shape 152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33</a:t>
              </a:r>
            </a:p>
          </p:txBody>
        </p:sp>
      </p:grpSp>
      <p:grpSp>
        <p:nvGrpSpPr>
          <p:cNvPr id="159" name="Group 159"/>
          <p:cNvGrpSpPr/>
          <p:nvPr/>
        </p:nvGrpSpPr>
        <p:grpSpPr>
          <a:xfrm>
            <a:off x="8748985" y="3962400"/>
            <a:ext cx="1958430" cy="965746"/>
            <a:chOff x="0" y="0"/>
            <a:chExt cx="1958429" cy="965745"/>
          </a:xfrm>
        </p:grpSpPr>
        <p:sp>
          <p:nvSpPr>
            <p:cNvPr id="156" name="Shape 156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51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63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176485" y="5664200"/>
            <a:ext cx="1958430" cy="965746"/>
            <a:chOff x="0" y="0"/>
            <a:chExt cx="1958429" cy="965745"/>
          </a:xfrm>
        </p:grpSpPr>
        <p:sp>
          <p:nvSpPr>
            <p:cNvPr id="160" name="Shape 160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10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2284685" y="5664200"/>
            <a:ext cx="1958430" cy="965746"/>
            <a:chOff x="0" y="0"/>
            <a:chExt cx="1958429" cy="965745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27</a:t>
              </a:r>
            </a:p>
          </p:txBody>
        </p:sp>
      </p:grpSp>
      <p:grpSp>
        <p:nvGrpSpPr>
          <p:cNvPr id="171" name="Group 171"/>
          <p:cNvGrpSpPr/>
          <p:nvPr/>
        </p:nvGrpSpPr>
        <p:grpSpPr>
          <a:xfrm>
            <a:off x="4392885" y="5664200"/>
            <a:ext cx="1958430" cy="965746"/>
            <a:chOff x="0" y="0"/>
            <a:chExt cx="1958429" cy="965745"/>
          </a:xfrm>
        </p:grpSpPr>
        <p:sp>
          <p:nvSpPr>
            <p:cNvPr id="168" name="Shape 168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33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37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6640785" y="5664200"/>
            <a:ext cx="1958430" cy="965746"/>
            <a:chOff x="0" y="0"/>
            <a:chExt cx="1958429" cy="965745"/>
          </a:xfrm>
        </p:grpSpPr>
        <p:sp>
          <p:nvSpPr>
            <p:cNvPr id="172" name="Shape 172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40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46</a:t>
              </a:r>
            </a:p>
          </p:txBody>
        </p:sp>
      </p:grpSp>
      <p:grpSp>
        <p:nvGrpSpPr>
          <p:cNvPr id="179" name="Group 179"/>
          <p:cNvGrpSpPr/>
          <p:nvPr/>
        </p:nvGrpSpPr>
        <p:grpSpPr>
          <a:xfrm>
            <a:off x="8748985" y="5664200"/>
            <a:ext cx="1958430" cy="965746"/>
            <a:chOff x="0" y="0"/>
            <a:chExt cx="1958429" cy="965745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51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55</a:t>
              </a:r>
            </a:p>
          </p:txBody>
        </p:sp>
      </p:grpSp>
      <p:grpSp>
        <p:nvGrpSpPr>
          <p:cNvPr id="183" name="Group 183"/>
          <p:cNvGrpSpPr/>
          <p:nvPr/>
        </p:nvGrpSpPr>
        <p:grpSpPr>
          <a:xfrm>
            <a:off x="10857185" y="5664200"/>
            <a:ext cx="1958430" cy="965746"/>
            <a:chOff x="0" y="0"/>
            <a:chExt cx="1958429" cy="965745"/>
          </a:xfrm>
        </p:grpSpPr>
        <p:sp>
          <p:nvSpPr>
            <p:cNvPr id="180" name="Shape 180"/>
            <p:cNvSpPr/>
            <p:nvPr/>
          </p:nvSpPr>
          <p:spPr>
            <a:xfrm>
              <a:off x="0" y="0"/>
              <a:ext cx="1958430" cy="9657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426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63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1069776" y="101872"/>
              <a:ext cx="7620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97</a:t>
              </a:r>
            </a:p>
          </p:txBody>
        </p:sp>
      </p:grpSp>
      <p:sp>
        <p:nvSpPr>
          <p:cNvPr id="184" name="Shape 184"/>
          <p:cNvSpPr/>
          <p:nvPr/>
        </p:nvSpPr>
        <p:spPr>
          <a:xfrm>
            <a:off x="6515100" y="3606800"/>
            <a:ext cx="3121571" cy="388045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5" name="Shape 185"/>
          <p:cNvSpPr/>
          <p:nvPr/>
        </p:nvSpPr>
        <p:spPr>
          <a:xfrm flipH="1">
            <a:off x="3291135" y="3606799"/>
            <a:ext cx="3223966" cy="392851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6" name="Shape 186"/>
          <p:cNvSpPr/>
          <p:nvPr/>
        </p:nvSpPr>
        <p:spPr>
          <a:xfrm flipH="1">
            <a:off x="1152723" y="4914899"/>
            <a:ext cx="1133277" cy="739231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>
            <a:off x="3263900" y="4914899"/>
            <a:ext cx="0" cy="728594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8" name="Shape 188"/>
          <p:cNvSpPr/>
          <p:nvPr/>
        </p:nvSpPr>
        <p:spPr>
          <a:xfrm>
            <a:off x="9728199" y="4914899"/>
            <a:ext cx="1" cy="728594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9" name="Shape 189"/>
          <p:cNvSpPr/>
          <p:nvPr/>
        </p:nvSpPr>
        <p:spPr>
          <a:xfrm>
            <a:off x="4236176" y="4914899"/>
            <a:ext cx="1070521" cy="739462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0" name="Shape 190"/>
          <p:cNvSpPr/>
          <p:nvPr/>
        </p:nvSpPr>
        <p:spPr>
          <a:xfrm>
            <a:off x="10675076" y="4914690"/>
            <a:ext cx="1070521" cy="739462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1" name="Shape 191"/>
          <p:cNvSpPr/>
          <p:nvPr/>
        </p:nvSpPr>
        <p:spPr>
          <a:xfrm flipH="1">
            <a:off x="7648326" y="4914899"/>
            <a:ext cx="1133278" cy="739231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2" name="Shape 192"/>
          <p:cNvSpPr/>
          <p:nvPr/>
        </p:nvSpPr>
        <p:spPr>
          <a:xfrm>
            <a:off x="64236" y="2578645"/>
            <a:ext cx="49007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23*, 48*, 41*, 42*</a:t>
            </a:r>
          </a:p>
        </p:txBody>
      </p:sp>
      <p:sp>
        <p:nvSpPr>
          <p:cNvPr id="193" name="Shape 193"/>
          <p:cNvSpPr/>
          <p:nvPr/>
        </p:nvSpPr>
        <p:spPr>
          <a:xfrm flipH="1">
            <a:off x="3291135" y="3604243"/>
            <a:ext cx="3223966" cy="3928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94" name="Shape 194"/>
          <p:cNvSpPr/>
          <p:nvPr/>
        </p:nvSpPr>
        <p:spPr>
          <a:xfrm>
            <a:off x="3263900" y="4914899"/>
            <a:ext cx="0" cy="72859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grpSp>
        <p:nvGrpSpPr>
          <p:cNvPr id="200" name="Group 200"/>
          <p:cNvGrpSpPr/>
          <p:nvPr/>
        </p:nvGrpSpPr>
        <p:grpSpPr>
          <a:xfrm>
            <a:off x="2284685" y="6650653"/>
            <a:ext cx="1958430" cy="1411635"/>
            <a:chOff x="0" y="0"/>
            <a:chExt cx="1958429" cy="1411633"/>
          </a:xfrm>
        </p:grpSpPr>
        <p:grpSp>
          <p:nvGrpSpPr>
            <p:cNvPr id="198" name="Group 198"/>
            <p:cNvGrpSpPr/>
            <p:nvPr/>
          </p:nvGrpSpPr>
          <p:grpSpPr>
            <a:xfrm>
              <a:off x="0" y="445888"/>
              <a:ext cx="1958430" cy="965746"/>
              <a:chOff x="0" y="0"/>
              <a:chExt cx="1958429" cy="965745"/>
            </a:xfrm>
          </p:grpSpPr>
          <p:sp>
            <p:nvSpPr>
              <p:cNvPr id="195" name="Shape 195"/>
              <p:cNvSpPr/>
              <p:nvPr/>
            </p:nvSpPr>
            <p:spPr>
              <a:xfrm>
                <a:off x="0" y="0"/>
                <a:ext cx="1958430" cy="9657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142676" y="101872"/>
                <a:ext cx="762001" cy="762001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23</a:t>
                </a: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1069776" y="101872"/>
                <a:ext cx="762001" cy="762001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99" name="Shape 199"/>
            <p:cNvSpPr/>
            <p:nvPr/>
          </p:nvSpPr>
          <p:spPr>
            <a:xfrm>
              <a:off x="979214" y="0"/>
              <a:ext cx="1" cy="4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6640785" y="6650653"/>
            <a:ext cx="1958430" cy="1411635"/>
            <a:chOff x="0" y="0"/>
            <a:chExt cx="1958429" cy="1411633"/>
          </a:xfrm>
        </p:grpSpPr>
        <p:grpSp>
          <p:nvGrpSpPr>
            <p:cNvPr id="204" name="Group 204"/>
            <p:cNvGrpSpPr/>
            <p:nvPr/>
          </p:nvGrpSpPr>
          <p:grpSpPr>
            <a:xfrm>
              <a:off x="0" y="445888"/>
              <a:ext cx="1958430" cy="965746"/>
              <a:chOff x="0" y="0"/>
              <a:chExt cx="1958429" cy="965745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x="0" y="0"/>
                <a:ext cx="1958430" cy="9657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142676" y="101872"/>
                <a:ext cx="762001" cy="762001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48</a:t>
                </a: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1069776" y="101872"/>
                <a:ext cx="762001" cy="762001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05" name="Shape 205"/>
            <p:cNvSpPr/>
            <p:nvPr/>
          </p:nvSpPr>
          <p:spPr>
            <a:xfrm>
              <a:off x="979214" y="0"/>
              <a:ext cx="1" cy="4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6640785" y="6653209"/>
            <a:ext cx="1958430" cy="1411635"/>
            <a:chOff x="0" y="0"/>
            <a:chExt cx="1958429" cy="1411633"/>
          </a:xfrm>
        </p:grpSpPr>
        <p:grpSp>
          <p:nvGrpSpPr>
            <p:cNvPr id="210" name="Group 210"/>
            <p:cNvGrpSpPr/>
            <p:nvPr/>
          </p:nvGrpSpPr>
          <p:grpSpPr>
            <a:xfrm>
              <a:off x="0" y="445888"/>
              <a:ext cx="1958430" cy="965746"/>
              <a:chOff x="0" y="0"/>
              <a:chExt cx="1958429" cy="965745"/>
            </a:xfrm>
          </p:grpSpPr>
          <p:sp>
            <p:nvSpPr>
              <p:cNvPr id="207" name="Shape 207"/>
              <p:cNvSpPr/>
              <p:nvPr/>
            </p:nvSpPr>
            <p:spPr>
              <a:xfrm>
                <a:off x="0" y="0"/>
                <a:ext cx="1958430" cy="9657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142676" y="101872"/>
                <a:ext cx="762001" cy="762001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48</a:t>
                </a: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1069776" y="101872"/>
                <a:ext cx="762001" cy="762001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41</a:t>
                </a:r>
              </a:p>
            </p:txBody>
          </p:sp>
        </p:grpSp>
        <p:sp>
          <p:nvSpPr>
            <p:cNvPr id="211" name="Shape 211"/>
            <p:cNvSpPr/>
            <p:nvPr/>
          </p:nvSpPr>
          <p:spPr>
            <a:xfrm>
              <a:off x="979214" y="0"/>
              <a:ext cx="1" cy="4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213" name="Shape 213"/>
          <p:cNvSpPr/>
          <p:nvPr/>
        </p:nvSpPr>
        <p:spPr>
          <a:xfrm flipH="1">
            <a:off x="7648326" y="4914899"/>
            <a:ext cx="1133278" cy="73923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14" name="Shape 214"/>
          <p:cNvSpPr/>
          <p:nvPr/>
        </p:nvSpPr>
        <p:spPr>
          <a:xfrm>
            <a:off x="6515100" y="3606800"/>
            <a:ext cx="3121571" cy="38804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grpSp>
        <p:nvGrpSpPr>
          <p:cNvPr id="220" name="Group 220"/>
          <p:cNvGrpSpPr/>
          <p:nvPr/>
        </p:nvGrpSpPr>
        <p:grpSpPr>
          <a:xfrm>
            <a:off x="6640785" y="8085551"/>
            <a:ext cx="1958430" cy="1411635"/>
            <a:chOff x="0" y="0"/>
            <a:chExt cx="1958429" cy="1411633"/>
          </a:xfrm>
        </p:grpSpPr>
        <p:grpSp>
          <p:nvGrpSpPr>
            <p:cNvPr id="218" name="Group 218"/>
            <p:cNvGrpSpPr/>
            <p:nvPr/>
          </p:nvGrpSpPr>
          <p:grpSpPr>
            <a:xfrm>
              <a:off x="0" y="445888"/>
              <a:ext cx="1958430" cy="965746"/>
              <a:chOff x="0" y="0"/>
              <a:chExt cx="1958429" cy="965745"/>
            </a:xfrm>
          </p:grpSpPr>
          <p:sp>
            <p:nvSpPr>
              <p:cNvPr id="215" name="Shape 215"/>
              <p:cNvSpPr/>
              <p:nvPr/>
            </p:nvSpPr>
            <p:spPr>
              <a:xfrm>
                <a:off x="0" y="0"/>
                <a:ext cx="1958430" cy="9657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142676" y="101872"/>
                <a:ext cx="762001" cy="762001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42</a:t>
                </a: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1069776" y="101872"/>
                <a:ext cx="762001" cy="762001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19" name="Shape 219"/>
            <p:cNvSpPr/>
            <p:nvPr/>
          </p:nvSpPr>
          <p:spPr>
            <a:xfrm>
              <a:off x="979214" y="0"/>
              <a:ext cx="1" cy="4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xi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xi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3"/>
      <p:bldP build="whole" bldLvl="1" animBg="1" rev="0" advAuto="0" spid="193" grpId="2"/>
      <p:bldP build="whole" bldLvl="1" animBg="1" rev="0" advAuto="0" spid="200" grpId="5"/>
      <p:bldP build="whole" bldLvl="1" animBg="1" rev="0" advAuto="0" spid="214" grpId="6"/>
      <p:bldP build="whole" bldLvl="1" animBg="1" rev="0" advAuto="0" spid="213" grpId="7"/>
      <p:bldP build="whole" bldLvl="1" animBg="1" rev="0" advAuto="0" spid="185" grpId="1"/>
      <p:bldP build="whole" bldLvl="1" animBg="1" rev="0" advAuto="0" spid="212" grpId="10"/>
      <p:bldP build="whole" bldLvl="1" animBg="1" rev="0" advAuto="0" spid="220" grpId="11"/>
      <p:bldP build="whole" bldLvl="1" animBg="1" rev="0" advAuto="0" spid="206" grpId="8"/>
      <p:bldP build="whole" bldLvl="1" animBg="1" rev="0" advAuto="0" spid="206" grpId="9"/>
      <p:bldP build="whole" bldLvl="1" animBg="1" rev="0" advAuto="0" spid="194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B+Tree Example</a:t>
            </a:r>
          </a:p>
        </p:txBody>
      </p:sp>
      <p:grpSp>
        <p:nvGrpSpPr>
          <p:cNvPr id="228" name="Group 228"/>
          <p:cNvGrpSpPr/>
          <p:nvPr/>
        </p:nvGrpSpPr>
        <p:grpSpPr>
          <a:xfrm>
            <a:off x="5290705" y="2578099"/>
            <a:ext cx="2417162" cy="596781"/>
            <a:chOff x="0" y="0"/>
            <a:chExt cx="2417161" cy="596779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2417162" cy="59678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88166" y="62951"/>
              <a:ext cx="470877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13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661065" y="62951"/>
              <a:ext cx="470876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17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1233963" y="62952"/>
              <a:ext cx="470877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24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1806862" y="62952"/>
              <a:ext cx="470876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30</a:t>
              </a:r>
            </a:p>
          </p:txBody>
        </p:sp>
      </p:grpSp>
      <p:grpSp>
        <p:nvGrpSpPr>
          <p:cNvPr id="234" name="Group 234"/>
          <p:cNvGrpSpPr/>
          <p:nvPr/>
        </p:nvGrpSpPr>
        <p:grpSpPr>
          <a:xfrm>
            <a:off x="62253" y="3820895"/>
            <a:ext cx="2417162" cy="596780"/>
            <a:chOff x="0" y="0"/>
            <a:chExt cx="2417161" cy="596779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2417162" cy="59678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88166" y="62951"/>
              <a:ext cx="470877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661065" y="62951"/>
              <a:ext cx="470876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1233963" y="62952"/>
              <a:ext cx="470877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1806862" y="62952"/>
              <a:ext cx="470876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240" name="Group 240"/>
          <p:cNvGrpSpPr/>
          <p:nvPr/>
        </p:nvGrpSpPr>
        <p:grpSpPr>
          <a:xfrm>
            <a:off x="2657203" y="3820895"/>
            <a:ext cx="2417162" cy="596780"/>
            <a:chOff x="0" y="0"/>
            <a:chExt cx="2417161" cy="596779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2417162" cy="59678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Shape 236"/>
            <p:cNvSpPr/>
            <p:nvPr/>
          </p:nvSpPr>
          <p:spPr>
            <a:xfrm>
              <a:off x="88166" y="62951"/>
              <a:ext cx="470877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14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661065" y="62951"/>
              <a:ext cx="470876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16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1233963" y="62952"/>
              <a:ext cx="470877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806862" y="62952"/>
              <a:ext cx="470876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5252153" y="3820895"/>
            <a:ext cx="2417163" cy="596780"/>
            <a:chOff x="0" y="0"/>
            <a:chExt cx="2417161" cy="596779"/>
          </a:xfrm>
        </p:grpSpPr>
        <p:sp>
          <p:nvSpPr>
            <p:cNvPr id="241" name="Shape 241"/>
            <p:cNvSpPr/>
            <p:nvPr/>
          </p:nvSpPr>
          <p:spPr>
            <a:xfrm>
              <a:off x="0" y="0"/>
              <a:ext cx="2417162" cy="59678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>
              <a:off x="88166" y="62951"/>
              <a:ext cx="470877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19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661065" y="62951"/>
              <a:ext cx="470876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1233963" y="62952"/>
              <a:ext cx="470877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22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1806862" y="62952"/>
              <a:ext cx="470876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7815891" y="3820895"/>
            <a:ext cx="2417162" cy="596780"/>
            <a:chOff x="0" y="0"/>
            <a:chExt cx="2417161" cy="596779"/>
          </a:xfrm>
        </p:grpSpPr>
        <p:sp>
          <p:nvSpPr>
            <p:cNvPr id="247" name="Shape 247"/>
            <p:cNvSpPr/>
            <p:nvPr/>
          </p:nvSpPr>
          <p:spPr>
            <a:xfrm>
              <a:off x="0" y="0"/>
              <a:ext cx="2417162" cy="59678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88166" y="62951"/>
              <a:ext cx="470877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24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661065" y="62951"/>
              <a:ext cx="470876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27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1233963" y="62952"/>
              <a:ext cx="470877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29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1806862" y="62952"/>
              <a:ext cx="470876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8" name="Group 258"/>
          <p:cNvGrpSpPr/>
          <p:nvPr/>
        </p:nvGrpSpPr>
        <p:grpSpPr>
          <a:xfrm>
            <a:off x="10390032" y="3820895"/>
            <a:ext cx="2417162" cy="596780"/>
            <a:chOff x="0" y="0"/>
            <a:chExt cx="2417161" cy="596779"/>
          </a:xfrm>
        </p:grpSpPr>
        <p:sp>
          <p:nvSpPr>
            <p:cNvPr id="253" name="Shape 253"/>
            <p:cNvSpPr/>
            <p:nvPr/>
          </p:nvSpPr>
          <p:spPr>
            <a:xfrm>
              <a:off x="0" y="0"/>
              <a:ext cx="2417162" cy="59678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8166" y="62951"/>
              <a:ext cx="470877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33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661065" y="62951"/>
              <a:ext cx="470876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34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1233963" y="62952"/>
              <a:ext cx="470877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38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1806862" y="62952"/>
              <a:ext cx="470876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39</a:t>
              </a:r>
            </a:p>
          </p:txBody>
        </p:sp>
      </p:grpSp>
      <p:sp>
        <p:nvSpPr>
          <p:cNvPr id="259" name="Shape 259"/>
          <p:cNvSpPr/>
          <p:nvPr/>
        </p:nvSpPr>
        <p:spPr>
          <a:xfrm flipH="1">
            <a:off x="1423276" y="3191191"/>
            <a:ext cx="3874919" cy="540957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60" name="Shape 260"/>
          <p:cNvSpPr/>
          <p:nvPr/>
        </p:nvSpPr>
        <p:spPr>
          <a:xfrm flipH="1">
            <a:off x="3838008" y="3212059"/>
            <a:ext cx="1948738" cy="576741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grpSp>
        <p:nvGrpSpPr>
          <p:cNvPr id="264" name="Group 264"/>
          <p:cNvGrpSpPr/>
          <p:nvPr/>
        </p:nvGrpSpPr>
        <p:grpSpPr>
          <a:xfrm>
            <a:off x="6460734" y="3187917"/>
            <a:ext cx="5139171" cy="599684"/>
            <a:chOff x="0" y="0"/>
            <a:chExt cx="5139169" cy="599683"/>
          </a:xfrm>
        </p:grpSpPr>
        <p:sp>
          <p:nvSpPr>
            <p:cNvPr id="261" name="Shape 261"/>
            <p:cNvSpPr/>
            <p:nvPr/>
          </p:nvSpPr>
          <p:spPr>
            <a:xfrm flipH="1">
              <a:off x="0" y="24823"/>
              <a:ext cx="1" cy="570294"/>
            </a:xfrm>
            <a:prstGeom prst="line">
              <a:avLst/>
            </a:prstGeom>
            <a:noFill/>
            <a:ln w="25400" cap="flat">
              <a:solidFill>
                <a:srgbClr val="773F9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69205" y="23326"/>
              <a:ext cx="1945891" cy="566167"/>
            </a:xfrm>
            <a:prstGeom prst="line">
              <a:avLst/>
            </a:prstGeom>
            <a:noFill/>
            <a:ln w="25400" cap="flat">
              <a:solidFill>
                <a:srgbClr val="773F9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243519" y="0"/>
              <a:ext cx="3895651" cy="599684"/>
            </a:xfrm>
            <a:prstGeom prst="line">
              <a:avLst/>
            </a:prstGeom>
            <a:noFill/>
            <a:ln w="25400" cap="flat">
              <a:solidFill>
                <a:srgbClr val="773F9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265" name="Shape 265"/>
          <p:cNvSpPr/>
          <p:nvPr/>
        </p:nvSpPr>
        <p:spPr>
          <a:xfrm>
            <a:off x="294711" y="2265180"/>
            <a:ext cx="19522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8*.</a:t>
            </a:r>
          </a:p>
        </p:txBody>
      </p:sp>
      <p:sp>
        <p:nvSpPr>
          <p:cNvPr id="266" name="Shape 266"/>
          <p:cNvSpPr/>
          <p:nvPr/>
        </p:nvSpPr>
        <p:spPr>
          <a:xfrm flipH="1">
            <a:off x="1423277" y="3191190"/>
            <a:ext cx="3874918" cy="54095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67" name="Shape 267"/>
          <p:cNvSpPr/>
          <p:nvPr/>
        </p:nvSpPr>
        <p:spPr>
          <a:xfrm>
            <a:off x="4906650" y="6147356"/>
            <a:ext cx="31889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The leaf is full!</a:t>
            </a:r>
            <a:endParaRPr sz="3600"/>
          </a:p>
          <a:p>
            <a:pPr lvl="0">
              <a:defRPr sz="1800"/>
            </a:pPr>
            <a:r>
              <a:rPr sz="3600"/>
              <a:t>Split it.</a:t>
            </a:r>
          </a:p>
        </p:txBody>
      </p:sp>
      <p:grpSp>
        <p:nvGrpSpPr>
          <p:cNvPr id="273" name="Group 273"/>
          <p:cNvGrpSpPr/>
          <p:nvPr/>
        </p:nvGrpSpPr>
        <p:grpSpPr>
          <a:xfrm>
            <a:off x="62253" y="3820895"/>
            <a:ext cx="2417162" cy="596780"/>
            <a:chOff x="0" y="0"/>
            <a:chExt cx="2417161" cy="596779"/>
          </a:xfrm>
        </p:grpSpPr>
        <p:sp>
          <p:nvSpPr>
            <p:cNvPr id="268" name="Shape 268"/>
            <p:cNvSpPr/>
            <p:nvPr/>
          </p:nvSpPr>
          <p:spPr>
            <a:xfrm>
              <a:off x="0" y="0"/>
              <a:ext cx="2417162" cy="59678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Shape 269"/>
            <p:cNvSpPr/>
            <p:nvPr/>
          </p:nvSpPr>
          <p:spPr>
            <a:xfrm>
              <a:off x="88166" y="62951"/>
              <a:ext cx="470877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661065" y="62951"/>
              <a:ext cx="470876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1233963" y="62952"/>
              <a:ext cx="470877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" name="Shape 272"/>
            <p:cNvSpPr/>
            <p:nvPr/>
          </p:nvSpPr>
          <p:spPr>
            <a:xfrm>
              <a:off x="1806862" y="62952"/>
              <a:ext cx="470876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9" name="Group 279"/>
          <p:cNvGrpSpPr/>
          <p:nvPr/>
        </p:nvGrpSpPr>
        <p:grpSpPr>
          <a:xfrm>
            <a:off x="1211611" y="4578410"/>
            <a:ext cx="2417162" cy="596780"/>
            <a:chOff x="0" y="0"/>
            <a:chExt cx="2417161" cy="596779"/>
          </a:xfrm>
        </p:grpSpPr>
        <p:sp>
          <p:nvSpPr>
            <p:cNvPr id="274" name="Shape 274"/>
            <p:cNvSpPr/>
            <p:nvPr/>
          </p:nvSpPr>
          <p:spPr>
            <a:xfrm>
              <a:off x="0" y="0"/>
              <a:ext cx="2417162" cy="59678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5" name="Shape 275"/>
            <p:cNvSpPr/>
            <p:nvPr/>
          </p:nvSpPr>
          <p:spPr>
            <a:xfrm>
              <a:off x="88166" y="62951"/>
              <a:ext cx="470877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61065" y="62951"/>
              <a:ext cx="470876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233963" y="62952"/>
              <a:ext cx="470877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>
              <a:off x="1806862" y="62952"/>
              <a:ext cx="470876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1211611" y="4578410"/>
            <a:ext cx="2417162" cy="596780"/>
            <a:chOff x="0" y="0"/>
            <a:chExt cx="2417161" cy="596779"/>
          </a:xfrm>
        </p:grpSpPr>
        <p:sp>
          <p:nvSpPr>
            <p:cNvPr id="280" name="Shape 280"/>
            <p:cNvSpPr/>
            <p:nvPr/>
          </p:nvSpPr>
          <p:spPr>
            <a:xfrm>
              <a:off x="0" y="0"/>
              <a:ext cx="2417162" cy="59678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Shape 281"/>
            <p:cNvSpPr/>
            <p:nvPr/>
          </p:nvSpPr>
          <p:spPr>
            <a:xfrm>
              <a:off x="88166" y="62951"/>
              <a:ext cx="470877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661065" y="62951"/>
              <a:ext cx="470876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7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1233963" y="62952"/>
              <a:ext cx="470877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8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1806862" y="62952"/>
              <a:ext cx="470876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86" name="Shape 286"/>
          <p:cNvSpPr/>
          <p:nvPr/>
        </p:nvSpPr>
        <p:spPr>
          <a:xfrm>
            <a:off x="3779881" y="5328206"/>
            <a:ext cx="544251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Now what?</a:t>
            </a:r>
            <a:endParaRPr sz="3600"/>
          </a:p>
          <a:p>
            <a:pPr lvl="0">
              <a:defRPr sz="1800"/>
            </a:pPr>
            <a:r>
              <a:rPr sz="3600"/>
              <a:t>Copy up middle key!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… but the root is full too? </a:t>
            </a:r>
            <a:endParaRPr sz="3600"/>
          </a:p>
          <a:p>
            <a:pPr lvl="0">
              <a:defRPr sz="1800"/>
            </a:pPr>
            <a:r>
              <a:rPr sz="3600"/>
              <a:t>Split it!</a:t>
            </a:r>
          </a:p>
        </p:txBody>
      </p:sp>
      <p:grpSp>
        <p:nvGrpSpPr>
          <p:cNvPr id="292" name="Group 292"/>
          <p:cNvGrpSpPr/>
          <p:nvPr/>
        </p:nvGrpSpPr>
        <p:grpSpPr>
          <a:xfrm>
            <a:off x="8278103" y="2578099"/>
            <a:ext cx="2417162" cy="596781"/>
            <a:chOff x="0" y="0"/>
            <a:chExt cx="2417161" cy="596779"/>
          </a:xfrm>
        </p:grpSpPr>
        <p:sp>
          <p:nvSpPr>
            <p:cNvPr id="287" name="Shape 287"/>
            <p:cNvSpPr/>
            <p:nvPr/>
          </p:nvSpPr>
          <p:spPr>
            <a:xfrm>
              <a:off x="0" y="0"/>
              <a:ext cx="2417162" cy="59678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8166" y="62951"/>
              <a:ext cx="470877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24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661065" y="62951"/>
              <a:ext cx="470876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30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1233963" y="62952"/>
              <a:ext cx="470877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1806862" y="62952"/>
              <a:ext cx="470876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6" name="Group 296"/>
          <p:cNvGrpSpPr/>
          <p:nvPr/>
        </p:nvGrpSpPr>
        <p:grpSpPr>
          <a:xfrm>
            <a:off x="6499285" y="3186743"/>
            <a:ext cx="5079334" cy="612818"/>
            <a:chOff x="0" y="0"/>
            <a:chExt cx="5079332" cy="612816"/>
          </a:xfrm>
        </p:grpSpPr>
        <p:sp>
          <p:nvSpPr>
            <p:cNvPr id="293" name="Shape 293"/>
            <p:cNvSpPr/>
            <p:nvPr/>
          </p:nvSpPr>
          <p:spPr>
            <a:xfrm flipH="1">
              <a:off x="0" y="1174"/>
              <a:ext cx="1763228" cy="570308"/>
            </a:xfrm>
            <a:prstGeom prst="line">
              <a:avLst/>
            </a:prstGeom>
            <a:noFill/>
            <a:ln w="25400" cap="flat">
              <a:solidFill>
                <a:srgbClr val="773F9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382809" y="20748"/>
              <a:ext cx="1" cy="580792"/>
            </a:xfrm>
            <a:prstGeom prst="line">
              <a:avLst/>
            </a:prstGeom>
            <a:noFill/>
            <a:ln w="25400" cap="flat">
              <a:solidFill>
                <a:srgbClr val="773F9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987397" y="0"/>
              <a:ext cx="2091936" cy="612817"/>
            </a:xfrm>
            <a:prstGeom prst="line">
              <a:avLst/>
            </a:prstGeom>
            <a:noFill/>
            <a:ln w="25400" cap="flat">
              <a:solidFill>
                <a:srgbClr val="773F9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297" name="Shape 297"/>
          <p:cNvSpPr/>
          <p:nvPr/>
        </p:nvSpPr>
        <p:spPr>
          <a:xfrm>
            <a:off x="2969815" y="5874303"/>
            <a:ext cx="7058942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Now we need a new root!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Key: You </a:t>
            </a:r>
            <a:r>
              <a:rPr b="1" i="1" sz="3600" u="sng">
                <a:latin typeface="Helvetica"/>
                <a:ea typeface="Helvetica"/>
                <a:cs typeface="Helvetica"/>
                <a:sym typeface="Helvetica"/>
              </a:rPr>
              <a:t>push</a:t>
            </a: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3600"/>
              <a:t>up the middle key!</a:t>
            </a:r>
          </a:p>
        </p:txBody>
      </p:sp>
      <p:grpSp>
        <p:nvGrpSpPr>
          <p:cNvPr id="303" name="Group 303"/>
          <p:cNvGrpSpPr/>
          <p:nvPr/>
        </p:nvGrpSpPr>
        <p:grpSpPr>
          <a:xfrm>
            <a:off x="10390032" y="1555741"/>
            <a:ext cx="2417162" cy="596781"/>
            <a:chOff x="0" y="0"/>
            <a:chExt cx="2417161" cy="596779"/>
          </a:xfrm>
        </p:grpSpPr>
        <p:sp>
          <p:nvSpPr>
            <p:cNvPr id="298" name="Shape 298"/>
            <p:cNvSpPr/>
            <p:nvPr/>
          </p:nvSpPr>
          <p:spPr>
            <a:xfrm>
              <a:off x="0" y="0"/>
              <a:ext cx="2417162" cy="59678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88166" y="62951"/>
              <a:ext cx="470877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17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661065" y="62951"/>
              <a:ext cx="470876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1233963" y="62952"/>
              <a:ext cx="470877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2" name="Shape 302"/>
            <p:cNvSpPr/>
            <p:nvPr/>
          </p:nvSpPr>
          <p:spPr>
            <a:xfrm>
              <a:off x="1806862" y="62952"/>
              <a:ext cx="470876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04" name="Shape 304"/>
          <p:cNvSpPr/>
          <p:nvPr/>
        </p:nvSpPr>
        <p:spPr>
          <a:xfrm flipH="1">
            <a:off x="2378645" y="3219539"/>
            <a:ext cx="3490131" cy="1303614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grpSp>
        <p:nvGrpSpPr>
          <p:cNvPr id="310" name="Group 310"/>
          <p:cNvGrpSpPr/>
          <p:nvPr/>
        </p:nvGrpSpPr>
        <p:grpSpPr>
          <a:xfrm>
            <a:off x="5290705" y="2557843"/>
            <a:ext cx="2417162" cy="596781"/>
            <a:chOff x="0" y="0"/>
            <a:chExt cx="2417161" cy="596779"/>
          </a:xfrm>
        </p:grpSpPr>
        <p:sp>
          <p:nvSpPr>
            <p:cNvPr id="305" name="Shape 305"/>
            <p:cNvSpPr/>
            <p:nvPr/>
          </p:nvSpPr>
          <p:spPr>
            <a:xfrm>
              <a:off x="0" y="0"/>
              <a:ext cx="2417162" cy="59678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88166" y="62951"/>
              <a:ext cx="470877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13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661065" y="62951"/>
              <a:ext cx="470876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17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1233963" y="62952"/>
              <a:ext cx="470877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9" name="Shape 309"/>
            <p:cNvSpPr/>
            <p:nvPr/>
          </p:nvSpPr>
          <p:spPr>
            <a:xfrm>
              <a:off x="1806862" y="62952"/>
              <a:ext cx="470876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6" name="Group 316"/>
          <p:cNvGrpSpPr/>
          <p:nvPr/>
        </p:nvGrpSpPr>
        <p:grpSpPr>
          <a:xfrm>
            <a:off x="5290705" y="2578099"/>
            <a:ext cx="2417162" cy="596781"/>
            <a:chOff x="0" y="0"/>
            <a:chExt cx="2417161" cy="596779"/>
          </a:xfrm>
        </p:grpSpPr>
        <p:sp>
          <p:nvSpPr>
            <p:cNvPr id="311" name="Shape 311"/>
            <p:cNvSpPr/>
            <p:nvPr/>
          </p:nvSpPr>
          <p:spPr>
            <a:xfrm>
              <a:off x="0" y="0"/>
              <a:ext cx="2417162" cy="59678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2" name="Shape 312"/>
            <p:cNvSpPr/>
            <p:nvPr/>
          </p:nvSpPr>
          <p:spPr>
            <a:xfrm>
              <a:off x="88166" y="62951"/>
              <a:ext cx="470877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661065" y="62951"/>
              <a:ext cx="470876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13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1233963" y="62952"/>
              <a:ext cx="470877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806862" y="62952"/>
              <a:ext cx="470876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17" name="Shape 317"/>
          <p:cNvSpPr/>
          <p:nvPr/>
        </p:nvSpPr>
        <p:spPr>
          <a:xfrm flipH="1">
            <a:off x="6485041" y="2203152"/>
            <a:ext cx="3922081" cy="364373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18" name="Shape 318"/>
          <p:cNvSpPr/>
          <p:nvPr/>
        </p:nvSpPr>
        <p:spPr>
          <a:xfrm flipH="1">
            <a:off x="9476994" y="2198461"/>
            <a:ext cx="1522411" cy="314923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grpSp>
        <p:nvGrpSpPr>
          <p:cNvPr id="324" name="Group 324"/>
          <p:cNvGrpSpPr/>
          <p:nvPr/>
        </p:nvGrpSpPr>
        <p:grpSpPr>
          <a:xfrm>
            <a:off x="3939072" y="4663121"/>
            <a:ext cx="2417162" cy="596780"/>
            <a:chOff x="0" y="0"/>
            <a:chExt cx="2417161" cy="596779"/>
          </a:xfrm>
        </p:grpSpPr>
        <p:sp>
          <p:nvSpPr>
            <p:cNvPr id="319" name="Shape 319"/>
            <p:cNvSpPr/>
            <p:nvPr/>
          </p:nvSpPr>
          <p:spPr>
            <a:xfrm>
              <a:off x="0" y="0"/>
              <a:ext cx="2417162" cy="59678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88166" y="62951"/>
              <a:ext cx="470877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14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661065" y="62951"/>
              <a:ext cx="470876" cy="47087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16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1233963" y="62952"/>
              <a:ext cx="470877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806862" y="62952"/>
              <a:ext cx="470876" cy="47087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25" name="Shape 325"/>
          <p:cNvSpPr/>
          <p:nvPr/>
        </p:nvSpPr>
        <p:spPr>
          <a:xfrm flipH="1">
            <a:off x="5175541" y="3193778"/>
            <a:ext cx="1278764" cy="1552355"/>
          </a:xfrm>
          <a:prstGeom prst="line">
            <a:avLst/>
          </a:prstGeom>
          <a:ln w="254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xi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afterEffect" presetClass="exi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after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after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afterEffect" presetClass="exi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afterEffect" presetClass="entr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afterEffect" presetClass="exi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presetClass="exi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afterEffect" presetClass="entr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presetClass="entr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afterEffect" presetClass="entr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afterEffect" presetClass="entr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afterEffect" presetClass="entr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6" grpId="20"/>
      <p:bldP build="whole" bldLvl="1" animBg="1" rev="0" advAuto="0" spid="286" grpId="7"/>
      <p:bldP build="whole" bldLvl="1" animBg="1" rev="0" advAuto="0" spid="304" grpId="11"/>
      <p:bldP build="whole" bldLvl="1" animBg="1" rev="0" advAuto="0" spid="325" grpId="15"/>
      <p:bldP build="whole" bldLvl="1" animBg="1" rev="0" advAuto="0" spid="285" grpId="5"/>
      <p:bldP build="whole" bldLvl="1" animBg="1" rev="0" advAuto="0" spid="324" grpId="13"/>
      <p:bldP build="whole" bldLvl="1" animBg="1" rev="0" advAuto="0" spid="310" grpId="8"/>
      <p:bldP build="whole" bldLvl="1" animBg="1" rev="0" advAuto="0" spid="286" grpId="17"/>
      <p:bldP build="whole" bldLvl="1" animBg="1" rev="0" advAuto="0" spid="317" grpId="21"/>
      <p:bldP build="whole" bldLvl="1" animBg="1" rev="0" advAuto="0" spid="318" grpId="22"/>
      <p:bldP build="whole" bldLvl="1" animBg="1" rev="0" advAuto="0" spid="292" grpId="9"/>
      <p:bldP build="whole" bldLvl="1" animBg="1" rev="0" advAuto="0" spid="273" grpId="4"/>
      <p:bldP build="whole" bldLvl="1" animBg="1" rev="0" advAuto="0" spid="279" grpId="3"/>
      <p:bldP build="whole" bldLvl="1" animBg="1" rev="0" advAuto="0" spid="296" grpId="12"/>
      <p:bldP build="whole" bldLvl="1" animBg="1" rev="0" advAuto="0" spid="260" grpId="14"/>
      <p:bldP build="whole" bldLvl="1" animBg="1" rev="0" advAuto="0" spid="266" grpId="1"/>
      <p:bldP build="whole" bldLvl="1" animBg="1" rev="0" advAuto="0" spid="267" grpId="2"/>
      <p:bldP build="whole" bldLvl="1" animBg="1" rev="0" advAuto="0" spid="297" grpId="18"/>
      <p:bldP build="whole" bldLvl="1" animBg="1" rev="0" advAuto="0" spid="264" grpId="10"/>
      <p:bldP build="whole" bldLvl="1" animBg="1" rev="0" advAuto="0" spid="303" grpId="19"/>
      <p:bldP build="whole" bldLvl="1" animBg="1" rev="0" advAuto="0" spid="267" grpId="6"/>
      <p:bldP build="whole" bldLvl="1" animBg="1" rev="0" advAuto="0" spid="240" grpId="16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