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7"/>
  </p:notesMasterIdLst>
  <p:handoutMasterIdLst>
    <p:handoutMasterId r:id="rId38"/>
  </p:handoutMasterIdLst>
  <p:sldIdLst>
    <p:sldId id="256" r:id="rId2"/>
    <p:sldId id="1067" r:id="rId3"/>
    <p:sldId id="970" r:id="rId4"/>
    <p:sldId id="1020" r:id="rId5"/>
    <p:sldId id="1060" r:id="rId6"/>
    <p:sldId id="1061" r:id="rId7"/>
    <p:sldId id="1062" r:id="rId8"/>
    <p:sldId id="1063" r:id="rId9"/>
    <p:sldId id="1064" r:id="rId10"/>
    <p:sldId id="1065" r:id="rId11"/>
    <p:sldId id="1066" r:id="rId12"/>
    <p:sldId id="910" r:id="rId13"/>
    <p:sldId id="1068" r:id="rId14"/>
    <p:sldId id="1069" r:id="rId15"/>
    <p:sldId id="1022" r:id="rId16"/>
    <p:sldId id="1023" r:id="rId17"/>
    <p:sldId id="1024" r:id="rId18"/>
    <p:sldId id="1025" r:id="rId19"/>
    <p:sldId id="1026" r:id="rId20"/>
    <p:sldId id="1027" r:id="rId21"/>
    <p:sldId id="1028" r:id="rId22"/>
    <p:sldId id="1029" r:id="rId23"/>
    <p:sldId id="1030" r:id="rId24"/>
    <p:sldId id="1031" r:id="rId25"/>
    <p:sldId id="1032" r:id="rId26"/>
    <p:sldId id="1033" r:id="rId27"/>
    <p:sldId id="1034" r:id="rId28"/>
    <p:sldId id="1035" r:id="rId29"/>
    <p:sldId id="1036" r:id="rId30"/>
    <p:sldId id="1037" r:id="rId31"/>
    <p:sldId id="1070" r:id="rId32"/>
    <p:sldId id="1038" r:id="rId33"/>
    <p:sldId id="1039" r:id="rId34"/>
    <p:sldId id="1072" r:id="rId35"/>
    <p:sldId id="1073" r:id="rId36"/>
  </p:sldIdLst>
  <p:sldSz cx="9144000" cy="6858000" type="screen4x3"/>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1pPr>
    <a:lvl2pPr marL="4572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2pPr>
    <a:lvl3pPr marL="9144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3pPr>
    <a:lvl4pPr marL="13716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4pPr>
    <a:lvl5pPr marL="18288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5pPr>
    <a:lvl6pPr marL="2286000" algn="l" defTabSz="914400" rtl="0" eaLnBrk="1" latinLnBrk="0" hangingPunct="1">
      <a:defRPr b="1" kern="1200">
        <a:solidFill>
          <a:schemeClr val="tx1"/>
        </a:solidFill>
        <a:latin typeface="Comic Sans MS" panose="030F0702030302020204" pitchFamily="66" charset="0"/>
        <a:ea typeface="+mn-ea"/>
        <a:cs typeface="+mn-cs"/>
      </a:defRPr>
    </a:lvl6pPr>
    <a:lvl7pPr marL="2743200" algn="l" defTabSz="914400" rtl="0" eaLnBrk="1" latinLnBrk="0" hangingPunct="1">
      <a:defRPr b="1" kern="1200">
        <a:solidFill>
          <a:schemeClr val="tx1"/>
        </a:solidFill>
        <a:latin typeface="Comic Sans MS" panose="030F0702030302020204" pitchFamily="66" charset="0"/>
        <a:ea typeface="+mn-ea"/>
        <a:cs typeface="+mn-cs"/>
      </a:defRPr>
    </a:lvl7pPr>
    <a:lvl8pPr marL="3200400" algn="l" defTabSz="914400" rtl="0" eaLnBrk="1" latinLnBrk="0" hangingPunct="1">
      <a:defRPr b="1" kern="1200">
        <a:solidFill>
          <a:schemeClr val="tx1"/>
        </a:solidFill>
        <a:latin typeface="Comic Sans MS" panose="030F0702030302020204" pitchFamily="66" charset="0"/>
        <a:ea typeface="+mn-ea"/>
        <a:cs typeface="+mn-cs"/>
      </a:defRPr>
    </a:lvl8pPr>
    <a:lvl9pPr marL="3657600" algn="l" defTabSz="914400" rtl="0" eaLnBrk="1" latinLnBrk="0" hangingPunct="1">
      <a:defRPr b="1" kern="1200">
        <a:solidFill>
          <a:schemeClr val="tx1"/>
        </a:solidFill>
        <a:latin typeface="Comic Sans MS" panose="030F0702030302020204" pitchFamily="66"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2A40E2"/>
    <a:srgbClr val="02E3EE"/>
    <a:srgbClr val="233AE1"/>
    <a:srgbClr val="1C31CA"/>
    <a:srgbClr val="7281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7632" autoAdjust="0"/>
    <p:restoredTop sz="94799" autoAdjust="0"/>
  </p:normalViewPr>
  <p:slideViewPr>
    <p:cSldViewPr>
      <p:cViewPr varScale="1">
        <p:scale>
          <a:sx n="80" d="100"/>
          <a:sy n="80" d="100"/>
        </p:scale>
        <p:origin x="-1432"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1" d="100"/>
        <a:sy n="111" d="100"/>
      </p:scale>
      <p:origin x="0" y="7008"/>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4405313" y="6956425"/>
            <a:ext cx="792162" cy="2714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315" tIns="46997" rIns="92315" bIns="46997">
            <a:spAutoFit/>
          </a:bodyPr>
          <a:lstStyle>
            <a:lvl1pPr defTabSz="917575">
              <a:defRPr b="1">
                <a:solidFill>
                  <a:schemeClr val="tx1"/>
                </a:solidFill>
                <a:latin typeface="Comic Sans MS" panose="030F0702030302020204" pitchFamily="66" charset="0"/>
              </a:defRPr>
            </a:lvl1pPr>
            <a:lvl2pPr marL="742950" indent="-285750" defTabSz="917575">
              <a:defRPr b="1">
                <a:solidFill>
                  <a:schemeClr val="tx1"/>
                </a:solidFill>
                <a:latin typeface="Comic Sans MS" panose="030F0702030302020204" pitchFamily="66" charset="0"/>
              </a:defRPr>
            </a:lvl2pPr>
            <a:lvl3pPr marL="1143000" indent="-228600" defTabSz="917575">
              <a:defRPr b="1">
                <a:solidFill>
                  <a:schemeClr val="tx1"/>
                </a:solidFill>
                <a:latin typeface="Comic Sans MS" panose="030F0702030302020204" pitchFamily="66" charset="0"/>
              </a:defRPr>
            </a:lvl3pPr>
            <a:lvl4pPr marL="1600200" indent="-228600" defTabSz="917575">
              <a:defRPr b="1">
                <a:solidFill>
                  <a:schemeClr val="tx1"/>
                </a:solidFill>
                <a:latin typeface="Comic Sans MS" panose="030F0702030302020204" pitchFamily="66" charset="0"/>
              </a:defRPr>
            </a:lvl4pPr>
            <a:lvl5pPr marL="2057400" indent="-228600" defTabSz="917575">
              <a:defRPr b="1">
                <a:solidFill>
                  <a:schemeClr val="tx1"/>
                </a:solidFill>
                <a:latin typeface="Comic Sans MS" panose="030F0702030302020204" pitchFamily="66" charset="0"/>
              </a:defRPr>
            </a:lvl5pPr>
            <a:lvl6pPr marL="2514600" indent="-228600" defTabSz="917575" eaLnBrk="0" fontAlgn="base" hangingPunct="0">
              <a:spcBef>
                <a:spcPct val="0"/>
              </a:spcBef>
              <a:spcAft>
                <a:spcPct val="0"/>
              </a:spcAft>
              <a:defRPr b="1">
                <a:solidFill>
                  <a:schemeClr val="tx1"/>
                </a:solidFill>
                <a:latin typeface="Comic Sans MS" panose="030F0702030302020204" pitchFamily="66" charset="0"/>
              </a:defRPr>
            </a:lvl6pPr>
            <a:lvl7pPr marL="2971800" indent="-228600" defTabSz="917575" eaLnBrk="0" fontAlgn="base" hangingPunct="0">
              <a:spcBef>
                <a:spcPct val="0"/>
              </a:spcBef>
              <a:spcAft>
                <a:spcPct val="0"/>
              </a:spcAft>
              <a:defRPr b="1">
                <a:solidFill>
                  <a:schemeClr val="tx1"/>
                </a:solidFill>
                <a:latin typeface="Comic Sans MS" panose="030F0702030302020204" pitchFamily="66" charset="0"/>
              </a:defRPr>
            </a:lvl7pPr>
            <a:lvl8pPr marL="3429000" indent="-228600" defTabSz="917575" eaLnBrk="0" fontAlgn="base" hangingPunct="0">
              <a:spcBef>
                <a:spcPct val="0"/>
              </a:spcBef>
              <a:spcAft>
                <a:spcPct val="0"/>
              </a:spcAft>
              <a:defRPr b="1">
                <a:solidFill>
                  <a:schemeClr val="tx1"/>
                </a:solidFill>
                <a:latin typeface="Comic Sans MS" panose="030F0702030302020204" pitchFamily="66" charset="0"/>
              </a:defRPr>
            </a:lvl8pPr>
            <a:lvl9pPr marL="3886200" indent="-228600" defTabSz="917575"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pPr>
            <a:r>
              <a:rPr lang="en-US" altLang="en-US" sz="1300" b="0"/>
              <a:t>Page </a:t>
            </a:r>
            <a:fld id="{FD2DE7E3-8D7A-4526-A176-8CFA392503A6}" type="slidenum">
              <a:rPr lang="en-US" altLang="en-US" sz="1300" b="0"/>
              <a:pPr algn="ctr">
                <a:lnSpc>
                  <a:spcPct val="90000"/>
                </a:lnSpc>
              </a:pPr>
              <a:t>‹#›</a:t>
            </a:fld>
            <a:endParaRPr lang="en-US" altLang="en-US" sz="1300" b="0"/>
          </a:p>
        </p:txBody>
      </p:sp>
    </p:spTree>
    <p:extLst>
      <p:ext uri="{BB962C8B-B14F-4D97-AF65-F5344CB8AC3E}">
        <p14:creationId xmlns:p14="http://schemas.microsoft.com/office/powerpoint/2010/main" val="14770525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405313" y="6956425"/>
            <a:ext cx="792162" cy="2714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315" tIns="46997" rIns="92315" bIns="46997">
            <a:spAutoFit/>
          </a:bodyPr>
          <a:lstStyle>
            <a:lvl1pPr defTabSz="917575">
              <a:defRPr b="1">
                <a:solidFill>
                  <a:schemeClr val="tx1"/>
                </a:solidFill>
                <a:latin typeface="Comic Sans MS" panose="030F0702030302020204" pitchFamily="66" charset="0"/>
              </a:defRPr>
            </a:lvl1pPr>
            <a:lvl2pPr marL="742950" indent="-285750" defTabSz="917575">
              <a:defRPr b="1">
                <a:solidFill>
                  <a:schemeClr val="tx1"/>
                </a:solidFill>
                <a:latin typeface="Comic Sans MS" panose="030F0702030302020204" pitchFamily="66" charset="0"/>
              </a:defRPr>
            </a:lvl2pPr>
            <a:lvl3pPr marL="1143000" indent="-228600" defTabSz="917575">
              <a:defRPr b="1">
                <a:solidFill>
                  <a:schemeClr val="tx1"/>
                </a:solidFill>
                <a:latin typeface="Comic Sans MS" panose="030F0702030302020204" pitchFamily="66" charset="0"/>
              </a:defRPr>
            </a:lvl3pPr>
            <a:lvl4pPr marL="1600200" indent="-228600" defTabSz="917575">
              <a:defRPr b="1">
                <a:solidFill>
                  <a:schemeClr val="tx1"/>
                </a:solidFill>
                <a:latin typeface="Comic Sans MS" panose="030F0702030302020204" pitchFamily="66" charset="0"/>
              </a:defRPr>
            </a:lvl4pPr>
            <a:lvl5pPr marL="2057400" indent="-228600" defTabSz="917575">
              <a:defRPr b="1">
                <a:solidFill>
                  <a:schemeClr val="tx1"/>
                </a:solidFill>
                <a:latin typeface="Comic Sans MS" panose="030F0702030302020204" pitchFamily="66" charset="0"/>
              </a:defRPr>
            </a:lvl5pPr>
            <a:lvl6pPr marL="2514600" indent="-228600" defTabSz="917575" eaLnBrk="0" fontAlgn="base" hangingPunct="0">
              <a:spcBef>
                <a:spcPct val="0"/>
              </a:spcBef>
              <a:spcAft>
                <a:spcPct val="0"/>
              </a:spcAft>
              <a:defRPr b="1">
                <a:solidFill>
                  <a:schemeClr val="tx1"/>
                </a:solidFill>
                <a:latin typeface="Comic Sans MS" panose="030F0702030302020204" pitchFamily="66" charset="0"/>
              </a:defRPr>
            </a:lvl6pPr>
            <a:lvl7pPr marL="2971800" indent="-228600" defTabSz="917575" eaLnBrk="0" fontAlgn="base" hangingPunct="0">
              <a:spcBef>
                <a:spcPct val="0"/>
              </a:spcBef>
              <a:spcAft>
                <a:spcPct val="0"/>
              </a:spcAft>
              <a:defRPr b="1">
                <a:solidFill>
                  <a:schemeClr val="tx1"/>
                </a:solidFill>
                <a:latin typeface="Comic Sans MS" panose="030F0702030302020204" pitchFamily="66" charset="0"/>
              </a:defRPr>
            </a:lvl7pPr>
            <a:lvl8pPr marL="3429000" indent="-228600" defTabSz="917575" eaLnBrk="0" fontAlgn="base" hangingPunct="0">
              <a:spcBef>
                <a:spcPct val="0"/>
              </a:spcBef>
              <a:spcAft>
                <a:spcPct val="0"/>
              </a:spcAft>
              <a:defRPr b="1">
                <a:solidFill>
                  <a:schemeClr val="tx1"/>
                </a:solidFill>
                <a:latin typeface="Comic Sans MS" panose="030F0702030302020204" pitchFamily="66" charset="0"/>
              </a:defRPr>
            </a:lvl8pPr>
            <a:lvl9pPr marL="3886200" indent="-228600" defTabSz="917575"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pPr>
            <a:r>
              <a:rPr lang="en-US" altLang="en-US" sz="1300" b="0"/>
              <a:t>Page </a:t>
            </a:r>
            <a:fld id="{0E64EEA1-AFA6-4CAA-BE2D-4997FDEED64A}" type="slidenum">
              <a:rPr lang="en-US" altLang="en-US" sz="1300" b="0"/>
              <a:pPr algn="ctr">
                <a:lnSpc>
                  <a:spcPct val="90000"/>
                </a:lnSpc>
              </a:pPr>
              <a:t>‹#›</a:t>
            </a:fld>
            <a:endParaRPr lang="en-US" altLang="en-US" sz="1300" b="0"/>
          </a:p>
        </p:txBody>
      </p:sp>
      <p:sp>
        <p:nvSpPr>
          <p:cNvPr id="51203" name="Rectangle 3"/>
          <p:cNvSpPr>
            <a:spLocks noGrp="1" noRot="1" noChangeAspect="1" noChangeArrowheads="1" noTextEdit="1"/>
          </p:cNvSpPr>
          <p:nvPr>
            <p:ph type="sldImg" idx="2"/>
          </p:nvPr>
        </p:nvSpPr>
        <p:spPr bwMode="auto">
          <a:xfrm>
            <a:off x="2971800" y="547688"/>
            <a:ext cx="3659188" cy="27447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2" name="Rectangle 4"/>
          <p:cNvSpPr>
            <a:spLocks noGrp="1" noChangeArrowheads="1"/>
          </p:cNvSpPr>
          <p:nvPr>
            <p:ph type="body" sz="quarter" idx="3"/>
          </p:nvPr>
        </p:nvSpPr>
        <p:spPr bwMode="auto">
          <a:xfrm>
            <a:off x="1281113" y="3475038"/>
            <a:ext cx="7038975" cy="3292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72" tIns="46997" rIns="95672" bIns="46997"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154531450"/>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89759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710997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495269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xfrm>
            <a:off x="722313" y="3475038"/>
            <a:ext cx="8274050" cy="3292475"/>
          </a:xfrm>
          <a:noFill/>
        </p:spPr>
        <p:txBody>
          <a:bodyPr lIns="95652" tIns="46986" rIns="95652" bIns="46986"/>
          <a:lstStyle/>
          <a:p>
            <a:endParaRPr lang="ko-KR" altLang="en-US" smtClean="0">
              <a:ea typeface="굴림" panose="020B0600000101010101" pitchFamily="34" charset="-127"/>
            </a:endParaRPr>
          </a:p>
          <a:p>
            <a:r>
              <a:rPr lang="en-US" altLang="ko-KR" smtClean="0">
                <a:ea typeface="굴림" panose="020B0600000101010101" pitchFamily="34" charset="-127"/>
              </a:rPr>
              <a:t>Y-axis is performance</a:t>
            </a:r>
          </a:p>
          <a:p>
            <a:r>
              <a:rPr lang="en-US" altLang="ko-KR" smtClean="0">
                <a:ea typeface="굴림" panose="020B0600000101010101" pitchFamily="34" charset="-127"/>
              </a:rPr>
              <a:t>X-axis is time</a:t>
            </a:r>
          </a:p>
          <a:p>
            <a:r>
              <a:rPr lang="en-US" altLang="ko-KR" smtClean="0">
                <a:ea typeface="굴림" panose="020B0600000101010101" pitchFamily="34" charset="-127"/>
              </a:rPr>
              <a:t>Latency</a:t>
            </a:r>
          </a:p>
          <a:p>
            <a:r>
              <a:rPr lang="en-US" altLang="ko-KR" smtClean="0">
                <a:ea typeface="굴림" panose="020B0600000101010101" pitchFamily="34" charset="-127"/>
              </a:rPr>
              <a:t>Cliché: </a:t>
            </a:r>
          </a:p>
          <a:p>
            <a:r>
              <a:rPr lang="en-US" altLang="ko-KR" smtClean="0">
                <a:ea typeface="굴림" panose="020B0600000101010101" pitchFamily="34" charset="-127"/>
              </a:rPr>
              <a:t>Not e that x86 didn’t have cache on chip until 1989</a:t>
            </a:r>
          </a:p>
        </p:txBody>
      </p:sp>
      <p:sp>
        <p:nvSpPr>
          <p:cNvPr id="60419" name="Rectangle 3"/>
          <p:cNvSpPr>
            <a:spLocks noGrp="1" noRot="1" noChangeAspect="1" noChangeArrowheads="1" noTextEdit="1"/>
          </p:cNvSpPr>
          <p:nvPr>
            <p:ph type="sldImg"/>
          </p:nvPr>
        </p:nvSpPr>
        <p:spPr>
          <a:xfrm>
            <a:off x="2990850" y="471488"/>
            <a:ext cx="3640138" cy="2730500"/>
          </a:xfrm>
          <a:ln>
            <a:noFill/>
          </a:ln>
          <a:extLst>
            <a:ext uri="{91240B29-F687-4f45-9708-019B960494DF}">
              <a14:hiddenLine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2690720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832207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xfrm>
            <a:off x="722313" y="3475038"/>
            <a:ext cx="8274050" cy="3292475"/>
          </a:xfrm>
          <a:noFill/>
        </p:spPr>
        <p:txBody>
          <a:bodyPr lIns="95652" tIns="46986" rIns="95652" bIns="46986"/>
          <a:lstStyle/>
          <a:p>
            <a:r>
              <a:rPr lang="en-US" altLang="ko-KR" smtClean="0">
                <a:ea typeface="굴림" panose="020B0600000101010101" pitchFamily="34" charset="-127"/>
              </a:rPr>
              <a:t>How does the memory hierarchy work?  Well it is rather simple, at least in principle.</a:t>
            </a:r>
          </a:p>
          <a:p>
            <a:r>
              <a:rPr lang="en-US" altLang="ko-KR" smtClean="0">
                <a:ea typeface="굴림" panose="020B0600000101010101" pitchFamily="34" charset="-127"/>
              </a:rPr>
              <a:t>In order to take advantage of the temporal locality, that is the locality in time, the memory hierarchy will keep those more recently accessed data items closer to the processor because chances are (points to the principle), the processor will access them again soon.</a:t>
            </a:r>
          </a:p>
          <a:p>
            <a:r>
              <a:rPr lang="en-US" altLang="ko-KR" smtClean="0">
                <a:ea typeface="굴림" panose="020B0600000101010101" pitchFamily="34" charset="-127"/>
              </a:rPr>
              <a:t>In order to take advantage of the spatial locality, not ONLY do we move the item that has just been accessed to the upper level, but we ALSO move the data items that are adjacent to it.</a:t>
            </a:r>
          </a:p>
          <a:p>
            <a:endParaRPr lang="en-US" altLang="ko-KR" smtClean="0">
              <a:ea typeface="굴림" panose="020B0600000101010101" pitchFamily="34" charset="-127"/>
            </a:endParaRPr>
          </a:p>
          <a:p>
            <a:r>
              <a:rPr lang="en-US" altLang="ko-KR" smtClean="0">
                <a:ea typeface="굴림" panose="020B0600000101010101" pitchFamily="34" charset="-127"/>
              </a:rPr>
              <a:t>+1 = 15 min. (X:55)</a:t>
            </a:r>
          </a:p>
        </p:txBody>
      </p:sp>
      <p:sp>
        <p:nvSpPr>
          <p:cNvPr id="62467" name="Rectangle 3"/>
          <p:cNvSpPr>
            <a:spLocks noGrp="1" noRot="1" noChangeAspect="1" noChangeArrowheads="1" noTextEdit="1"/>
          </p:cNvSpPr>
          <p:nvPr>
            <p:ph type="sldImg"/>
          </p:nvPr>
        </p:nvSpPr>
        <p:spPr>
          <a:xfrm>
            <a:off x="2990850" y="471488"/>
            <a:ext cx="3640138" cy="2730500"/>
          </a:xfrm>
          <a:ln>
            <a:noFill/>
          </a:ln>
          <a:extLst>
            <a:ext uri="{91240B29-F687-4f45-9708-019B960494DF}">
              <a14:hiddenLine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22271612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722313" y="3475038"/>
            <a:ext cx="8274050" cy="3292475"/>
          </a:xfrm>
          <a:noFill/>
        </p:spPr>
        <p:txBody>
          <a:bodyPr lIns="95652" tIns="46986" rIns="95652" bIns="46986"/>
          <a:lstStyle/>
          <a:p>
            <a:r>
              <a:rPr lang="en-US" altLang="ko-KR" smtClean="0">
                <a:ea typeface="굴림" panose="020B0600000101010101" pitchFamily="34" charset="-127"/>
              </a:rPr>
              <a:t>The design goal is to present the user with as much memory as is available in the cheapest technology (points to the disk).</a:t>
            </a:r>
          </a:p>
          <a:p>
            <a:r>
              <a:rPr lang="en-US" altLang="ko-KR" smtClean="0">
                <a:ea typeface="굴림" panose="020B0600000101010101" pitchFamily="34" charset="-127"/>
              </a:rPr>
              <a:t>While by taking advantage of the principle of locality, we like to provide the user an average access speed that is very close to the speed that is offered by the fastest technology.</a:t>
            </a:r>
          </a:p>
          <a:p>
            <a:r>
              <a:rPr lang="en-US" altLang="ko-KR" smtClean="0">
                <a:ea typeface="굴림" panose="020B0600000101010101" pitchFamily="34" charset="-127"/>
              </a:rPr>
              <a:t>(We will go over this slide in details in the next lecture on caches).</a:t>
            </a:r>
          </a:p>
          <a:p>
            <a:endParaRPr lang="en-US" altLang="ko-KR" smtClean="0">
              <a:ea typeface="굴림" panose="020B0600000101010101" pitchFamily="34" charset="-127"/>
            </a:endParaRPr>
          </a:p>
          <a:p>
            <a:r>
              <a:rPr lang="en-US" altLang="ko-KR" smtClean="0">
                <a:ea typeface="굴림" panose="020B0600000101010101" pitchFamily="34" charset="-127"/>
              </a:rPr>
              <a:t>+1 = 16 min. (X:56)</a:t>
            </a:r>
          </a:p>
        </p:txBody>
      </p:sp>
      <p:sp>
        <p:nvSpPr>
          <p:cNvPr id="63491" name="Rectangle 3"/>
          <p:cNvSpPr>
            <a:spLocks noGrp="1" noRot="1" noChangeAspect="1" noChangeArrowheads="1" noTextEdit="1"/>
          </p:cNvSpPr>
          <p:nvPr>
            <p:ph type="sldImg"/>
          </p:nvPr>
        </p:nvSpPr>
        <p:spPr>
          <a:xfrm>
            <a:off x="2990850" y="471488"/>
            <a:ext cx="3640138" cy="2730500"/>
          </a:xfrm>
          <a:ln>
            <a:noFill/>
          </a:ln>
          <a:extLst>
            <a:ext uri="{91240B29-F687-4f45-9708-019B960494DF}">
              <a14:hiddenLine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626500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xfrm>
            <a:off x="720725" y="3473450"/>
            <a:ext cx="8275638" cy="3292475"/>
          </a:xfrm>
          <a:noFill/>
        </p:spPr>
        <p:txBody>
          <a:bodyPr lIns="95652" tIns="46986" rIns="95652" bIns="46986"/>
          <a:lstStyle/>
          <a:p>
            <a:r>
              <a:rPr lang="en-US" altLang="ko-KR" smtClean="0">
                <a:ea typeface="굴림" panose="020B0600000101010101" pitchFamily="34" charset="-127"/>
              </a:rPr>
              <a:t>(Capacity miss) That is the cache misses are due to the fact that the cache is simply not large enough to contain all the blocks that are accessed by the program.</a:t>
            </a:r>
          </a:p>
          <a:p>
            <a:r>
              <a:rPr lang="en-US" altLang="ko-KR" smtClean="0">
                <a:ea typeface="굴림" panose="020B0600000101010101" pitchFamily="34" charset="-127"/>
              </a:rPr>
              <a:t>The solution to reduce the Capacity miss rate is simple: increase the cache size.</a:t>
            </a:r>
          </a:p>
          <a:p>
            <a:r>
              <a:rPr lang="en-US" altLang="ko-KR" smtClean="0">
                <a:ea typeface="굴림" panose="020B0600000101010101" pitchFamily="34" charset="-127"/>
              </a:rPr>
              <a:t>Here is a summary of other types of cache miss we talked about.</a:t>
            </a:r>
          </a:p>
          <a:p>
            <a:r>
              <a:rPr lang="en-US" altLang="ko-KR" smtClean="0">
                <a:ea typeface="굴림" panose="020B0600000101010101" pitchFamily="34" charset="-127"/>
              </a:rPr>
              <a:t>First is the Compulsory misses. These are the misses that we cannot avoid.  They are caused when we first start the program.</a:t>
            </a:r>
          </a:p>
          <a:p>
            <a:r>
              <a:rPr lang="en-US" altLang="ko-KR" smtClean="0">
                <a:ea typeface="굴림" panose="020B0600000101010101" pitchFamily="34" charset="-127"/>
              </a:rPr>
              <a:t>Then we talked about the conflict misses.  They are the misses that caused by multiple memory locations being mapped to the same cache location.</a:t>
            </a:r>
          </a:p>
          <a:p>
            <a:r>
              <a:rPr lang="en-US" altLang="ko-KR" smtClean="0">
                <a:ea typeface="굴림" panose="020B0600000101010101" pitchFamily="34" charset="-127"/>
              </a:rPr>
              <a:t>There are two solutions to reduce conflict misses.  The first one is, once again, increase the cache size.  The second one is to increase the associativity.</a:t>
            </a:r>
          </a:p>
          <a:p>
            <a:r>
              <a:rPr lang="en-US" altLang="ko-KR" smtClean="0">
                <a:ea typeface="굴림" panose="020B0600000101010101" pitchFamily="34" charset="-127"/>
              </a:rPr>
              <a:t>For example, say using a 2-way set associative cache instead of directed mapped cache.</a:t>
            </a:r>
          </a:p>
          <a:p>
            <a:r>
              <a:rPr lang="en-US" altLang="ko-KR" smtClean="0">
                <a:ea typeface="굴림" panose="020B0600000101010101" pitchFamily="34" charset="-127"/>
              </a:rPr>
              <a:t>But keep in mind that cache miss rate is only one part of the equation.  You also have to worry about cache access time and miss penalty.  Do NOT optimize miss rate alone.</a:t>
            </a:r>
          </a:p>
          <a:p>
            <a:r>
              <a:rPr lang="en-US" altLang="ko-KR" smtClean="0">
                <a:ea typeface="굴림" panose="020B0600000101010101" pitchFamily="34" charset="-127"/>
              </a:rPr>
              <a:t>Finally, there is another source of cache miss we will not cover today.  Those are referred to as invalidation misses caused by another process, such as IO , update the main memory so you have to flush the cache to avoid inconsistency between memory and cache.</a:t>
            </a:r>
          </a:p>
          <a:p>
            <a:endParaRPr lang="en-US" altLang="ko-KR" smtClean="0">
              <a:ea typeface="굴림" panose="020B0600000101010101" pitchFamily="34" charset="-127"/>
            </a:endParaRPr>
          </a:p>
          <a:p>
            <a:r>
              <a:rPr lang="en-US" altLang="ko-KR" smtClean="0">
                <a:ea typeface="굴림" panose="020B0600000101010101" pitchFamily="34" charset="-127"/>
              </a:rPr>
              <a:t>+2 = 43 min. (Y:23)</a:t>
            </a:r>
          </a:p>
        </p:txBody>
      </p:sp>
      <p:sp>
        <p:nvSpPr>
          <p:cNvPr id="64515" name="Rectangle 3"/>
          <p:cNvSpPr>
            <a:spLocks noGrp="1" noRot="1" noChangeAspect="1" noChangeArrowheads="1" noTextEdit="1"/>
          </p:cNvSpPr>
          <p:nvPr>
            <p:ph type="sldImg"/>
          </p:nvPr>
        </p:nvSpPr>
        <p:spPr>
          <a:xfrm>
            <a:off x="2989263" y="473075"/>
            <a:ext cx="3638550" cy="2728913"/>
          </a:xfrm>
          <a:ln>
            <a:noFill/>
          </a:ln>
          <a:extLst>
            <a:ext uri="{91240B29-F687-4f45-9708-019B960494DF}">
              <a14:hiddenLine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3356036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22565357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xfrm>
            <a:off x="720725" y="3475038"/>
            <a:ext cx="8275638" cy="3290887"/>
          </a:xfrm>
          <a:noFill/>
        </p:spPr>
        <p:txBody>
          <a:bodyPr lIns="95652" tIns="46986" rIns="95652" bIns="46986"/>
          <a:lstStyle/>
          <a:p>
            <a:r>
              <a:rPr lang="en-US" altLang="ko-KR" smtClean="0">
                <a:ea typeface="굴림" panose="020B0600000101010101" pitchFamily="34" charset="-127"/>
              </a:rPr>
              <a:t>Let’s use a specific example with realistic numbers: assume we have a 1 KB direct mapped cache with block size equals to 32 bytes.</a:t>
            </a:r>
          </a:p>
          <a:p>
            <a:r>
              <a:rPr lang="en-US" altLang="ko-KR" smtClean="0">
                <a:ea typeface="굴림" panose="020B0600000101010101" pitchFamily="34" charset="-127"/>
              </a:rPr>
              <a:t>In other words, each block associated with the cache tag will have 32 bytes in it (Row 1).</a:t>
            </a:r>
          </a:p>
          <a:p>
            <a:r>
              <a:rPr lang="en-US" altLang="ko-KR" smtClean="0">
                <a:ea typeface="굴림" panose="020B0600000101010101" pitchFamily="34" charset="-127"/>
              </a:rPr>
              <a:t>With Block Size equals to 32 bytes, the 5 least significant bits of the address will be used as byte select within the cache block.</a:t>
            </a:r>
          </a:p>
          <a:p>
            <a:r>
              <a:rPr lang="en-US" altLang="ko-KR" smtClean="0">
                <a:ea typeface="굴림" panose="020B0600000101010101" pitchFamily="34" charset="-127"/>
              </a:rPr>
              <a:t>Since the cache size is 1K byte, the upper 32 minus 10 bits, or 22 bits of the address will be stored as cache tag.</a:t>
            </a:r>
          </a:p>
          <a:p>
            <a:r>
              <a:rPr lang="en-US" altLang="ko-KR" smtClean="0">
                <a:ea typeface="굴림" panose="020B0600000101010101" pitchFamily="34" charset="-127"/>
              </a:rPr>
              <a:t>The rest of the address bits in the middle, that is bit 5 through 9, will be used as Cache Index to select the proper cache entry.</a:t>
            </a:r>
          </a:p>
          <a:p>
            <a:endParaRPr lang="en-US" altLang="ko-KR" smtClean="0">
              <a:ea typeface="굴림" panose="020B0600000101010101" pitchFamily="34" charset="-127"/>
            </a:endParaRPr>
          </a:p>
          <a:p>
            <a:r>
              <a:rPr lang="en-US" altLang="ko-KR" smtClean="0">
                <a:ea typeface="굴림" panose="020B0600000101010101" pitchFamily="34" charset="-127"/>
              </a:rPr>
              <a:t>+2 = 30 min. (Y:10)</a:t>
            </a:r>
          </a:p>
        </p:txBody>
      </p:sp>
      <p:sp>
        <p:nvSpPr>
          <p:cNvPr id="66563" name="Rectangle 3"/>
          <p:cNvSpPr>
            <a:spLocks noGrp="1" noRot="1" noChangeAspect="1" noChangeArrowheads="1" noTextEdit="1"/>
          </p:cNvSpPr>
          <p:nvPr>
            <p:ph type="sldImg"/>
          </p:nvPr>
        </p:nvSpPr>
        <p:spPr>
          <a:xfrm>
            <a:off x="2992438" y="473075"/>
            <a:ext cx="3636962" cy="2727325"/>
          </a:xfrm>
          <a:ln>
            <a:noFill/>
          </a:ln>
          <a:extLst>
            <a:ext uri="{91240B29-F687-4f45-9708-019B960494DF}">
              <a14:hiddenLine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18246642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xfrm>
            <a:off x="720725" y="3475038"/>
            <a:ext cx="8275638" cy="3290887"/>
          </a:xfrm>
          <a:noFill/>
        </p:spPr>
        <p:txBody>
          <a:bodyPr lIns="95652" tIns="46986" rIns="95652" bIns="46986"/>
          <a:lstStyle/>
          <a:p>
            <a:r>
              <a:rPr lang="en-US" altLang="ko-KR" smtClean="0">
                <a:ea typeface="굴림" panose="020B0600000101010101" pitchFamily="34" charset="-127"/>
              </a:rPr>
              <a:t>This is called a 2-way set associative cache because there are two cache entries for each cache index.  Essentially, you have two direct mapped cache works in parallel.</a:t>
            </a:r>
          </a:p>
          <a:p>
            <a:r>
              <a:rPr lang="en-US" altLang="ko-KR" smtClean="0">
                <a:ea typeface="굴림" panose="020B0600000101010101" pitchFamily="34" charset="-127"/>
              </a:rPr>
              <a:t>This is how it works: the cache index selects a set from the cache. The two tags in the set are compared in parallel with the upper bits of the memory address.</a:t>
            </a:r>
          </a:p>
          <a:p>
            <a:r>
              <a:rPr lang="en-US" altLang="ko-KR" smtClean="0">
                <a:ea typeface="굴림" panose="020B0600000101010101" pitchFamily="34" charset="-127"/>
              </a:rPr>
              <a:t>If neither tag matches the incoming address tag, we have a cache miss.</a:t>
            </a:r>
          </a:p>
          <a:p>
            <a:r>
              <a:rPr lang="en-US" altLang="ko-KR" smtClean="0">
                <a:ea typeface="굴림" panose="020B0600000101010101" pitchFamily="34" charset="-127"/>
              </a:rPr>
              <a:t>Otherwise, we have a cache hit and we will select the data on the side where the tag matches occur.</a:t>
            </a:r>
          </a:p>
          <a:p>
            <a:r>
              <a:rPr lang="en-US" altLang="ko-KR" smtClean="0">
                <a:ea typeface="굴림" panose="020B0600000101010101" pitchFamily="34" charset="-127"/>
              </a:rPr>
              <a:t>This is simple enough.  What is its disadvantages?</a:t>
            </a:r>
          </a:p>
          <a:p>
            <a:endParaRPr lang="en-US" altLang="ko-KR" smtClean="0">
              <a:ea typeface="굴림" panose="020B0600000101010101" pitchFamily="34" charset="-127"/>
            </a:endParaRPr>
          </a:p>
          <a:p>
            <a:r>
              <a:rPr lang="en-US" altLang="ko-KR" smtClean="0">
                <a:ea typeface="굴림" panose="020B0600000101010101" pitchFamily="34" charset="-127"/>
              </a:rPr>
              <a:t>+1 = 36 min. (Y:16)</a:t>
            </a:r>
          </a:p>
          <a:p>
            <a:endParaRPr lang="en-US" altLang="ko-KR" smtClean="0">
              <a:ea typeface="굴림" panose="020B0600000101010101" pitchFamily="34" charset="-127"/>
            </a:endParaRPr>
          </a:p>
        </p:txBody>
      </p:sp>
      <p:sp>
        <p:nvSpPr>
          <p:cNvPr id="67587" name="Rectangle 3"/>
          <p:cNvSpPr>
            <a:spLocks noGrp="1" noRot="1" noChangeAspect="1" noChangeArrowheads="1" noTextEdit="1"/>
          </p:cNvSpPr>
          <p:nvPr>
            <p:ph type="sldImg"/>
          </p:nvPr>
        </p:nvSpPr>
        <p:spPr>
          <a:xfrm>
            <a:off x="2992438" y="473075"/>
            <a:ext cx="3636962" cy="2727325"/>
          </a:xfrm>
          <a:ln>
            <a:noFill/>
          </a:ln>
          <a:extLst>
            <a:ext uri="{91240B29-F687-4f45-9708-019B960494DF}">
              <a14:hiddenLine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513038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Rot="1" noChangeAspect="1" noChangeArrowheads="1" noTextEdit="1"/>
          </p:cNvSpPr>
          <p:nvPr>
            <p:ph type="sldImg"/>
          </p:nvPr>
        </p:nvSpPr>
        <p:spPr>
          <a:ln/>
        </p:spPr>
      </p:sp>
      <p:sp>
        <p:nvSpPr>
          <p:cNvPr id="5325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Comic Sans MS" panose="030F0702030302020204" pitchFamily="66" charset="0"/>
            </a:endParaRPr>
          </a:p>
        </p:txBody>
      </p:sp>
    </p:spTree>
    <p:extLst>
      <p:ext uri="{BB962C8B-B14F-4D97-AF65-F5344CB8AC3E}">
        <p14:creationId xmlns:p14="http://schemas.microsoft.com/office/powerpoint/2010/main" val="35643363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xfrm>
            <a:off x="720725" y="3475038"/>
            <a:ext cx="8277225" cy="3290887"/>
          </a:xfrm>
          <a:noFill/>
        </p:spPr>
        <p:txBody>
          <a:bodyPr lIns="95652" tIns="46986" rIns="95652" bIns="46986"/>
          <a:lstStyle/>
          <a:p>
            <a:r>
              <a:rPr lang="en-US" altLang="ko-KR" smtClean="0">
                <a:ea typeface="굴림" panose="020B0600000101010101" pitchFamily="34" charset="-127"/>
              </a:rPr>
              <a:t>While the direct mapped cache is on the simple end of the cache design spectrum, the fully associative cache is on the most complex end.</a:t>
            </a:r>
          </a:p>
          <a:p>
            <a:r>
              <a:rPr lang="en-US" altLang="ko-KR" smtClean="0">
                <a:ea typeface="굴림" panose="020B0600000101010101" pitchFamily="34" charset="-127"/>
              </a:rPr>
              <a:t>It is the N-way set associative cache carried to the extreme where N in this case is set to the number of cache entries in the cache.</a:t>
            </a:r>
          </a:p>
          <a:p>
            <a:r>
              <a:rPr lang="en-US" altLang="ko-KR" smtClean="0">
                <a:ea typeface="굴림" panose="020B0600000101010101" pitchFamily="34" charset="-127"/>
              </a:rPr>
              <a:t>In other words, we don’t even bother to use any address bits as the cache index.</a:t>
            </a:r>
          </a:p>
          <a:p>
            <a:r>
              <a:rPr lang="en-US" altLang="ko-KR" smtClean="0">
                <a:ea typeface="굴림" panose="020B0600000101010101" pitchFamily="34" charset="-127"/>
              </a:rPr>
              <a:t>We just store all the upper bits of the address (except Byte select) that is associated with the cache block  as the cache tag and have one comparator for every entry.</a:t>
            </a:r>
          </a:p>
          <a:p>
            <a:r>
              <a:rPr lang="en-US" altLang="ko-KR" smtClean="0">
                <a:ea typeface="굴림" panose="020B0600000101010101" pitchFamily="34" charset="-127"/>
              </a:rPr>
              <a:t>The address is sent to all entries at once and compared in parallel and only the one that matches are sent to the output. This is called an associative lookup.</a:t>
            </a:r>
          </a:p>
          <a:p>
            <a:r>
              <a:rPr lang="en-US" altLang="ko-KR" smtClean="0">
                <a:ea typeface="굴림" panose="020B0600000101010101" pitchFamily="34" charset="-127"/>
              </a:rPr>
              <a:t>Needless to say, it is very hardware intensive. Usually,  fully associative cache is limited to 64 or less entries.</a:t>
            </a:r>
          </a:p>
          <a:p>
            <a:r>
              <a:rPr lang="en-US" altLang="ko-KR" smtClean="0">
                <a:ea typeface="굴림" panose="020B0600000101010101" pitchFamily="34" charset="-127"/>
              </a:rPr>
              <a:t>Since we are not doing any mapping with the cache index, we will never push any other item out of the cache because multiple  memory locations map to the same cache location.</a:t>
            </a:r>
          </a:p>
          <a:p>
            <a:r>
              <a:rPr lang="en-US" altLang="ko-KR" smtClean="0">
                <a:ea typeface="굴림" panose="020B0600000101010101" pitchFamily="34" charset="-127"/>
              </a:rPr>
              <a:t>Therefore, by definition, conflict miss is zero for a fully associative cache. This, however, does not mean the overall miss rate will be zero.</a:t>
            </a:r>
          </a:p>
          <a:p>
            <a:r>
              <a:rPr lang="en-US" altLang="ko-KR" smtClean="0">
                <a:ea typeface="굴림" panose="020B0600000101010101" pitchFamily="34" charset="-127"/>
              </a:rPr>
              <a:t>Assume we have 64 entries here.  The first 64 items we accessed can fit in.</a:t>
            </a:r>
          </a:p>
          <a:p>
            <a:r>
              <a:rPr lang="en-US" altLang="ko-KR" smtClean="0">
                <a:ea typeface="굴림" panose="020B0600000101010101" pitchFamily="34" charset="-127"/>
              </a:rPr>
              <a:t>But when we try to bring in the 65th item, we will need to throw one of them out to make room for the new item.  This bring us to the third type of cache misses: Capacity Miss.</a:t>
            </a:r>
          </a:p>
          <a:p>
            <a:endParaRPr lang="en-US" altLang="ko-KR" smtClean="0">
              <a:ea typeface="굴림" panose="020B0600000101010101" pitchFamily="34" charset="-127"/>
            </a:endParaRPr>
          </a:p>
          <a:p>
            <a:r>
              <a:rPr lang="en-US" altLang="ko-KR" smtClean="0">
                <a:ea typeface="굴림" panose="020B0600000101010101" pitchFamily="34" charset="-127"/>
              </a:rPr>
              <a:t>+3 = 41 min. (Y:21)</a:t>
            </a:r>
          </a:p>
        </p:txBody>
      </p:sp>
      <p:sp>
        <p:nvSpPr>
          <p:cNvPr id="68611" name="Rectangle 3"/>
          <p:cNvSpPr>
            <a:spLocks noGrp="1" noRot="1" noChangeAspect="1" noChangeArrowheads="1" noTextEdit="1"/>
          </p:cNvSpPr>
          <p:nvPr>
            <p:ph type="sldImg"/>
          </p:nvPr>
        </p:nvSpPr>
        <p:spPr>
          <a:xfrm>
            <a:off x="2990850" y="473075"/>
            <a:ext cx="3636963" cy="2727325"/>
          </a:xfrm>
          <a:ln>
            <a:noFill/>
          </a:ln>
          <a:extLst>
            <a:ext uri="{91240B29-F687-4f45-9708-019B960494DF}">
              <a14:hiddenLine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3594145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6263925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29989127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29547571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6371346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42435856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2598827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24069449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7989496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xfrm>
            <a:off x="720725" y="3473450"/>
            <a:ext cx="8275638" cy="3292475"/>
          </a:xfrm>
          <a:noFill/>
        </p:spPr>
        <p:txBody>
          <a:bodyPr lIns="95652" tIns="46986" rIns="95652" bIns="46986"/>
          <a:lstStyle/>
          <a:p>
            <a:r>
              <a:rPr lang="en-US" altLang="ko-KR" smtClean="0">
                <a:ea typeface="굴림" panose="020B0600000101010101" pitchFamily="34" charset="-127"/>
              </a:rPr>
              <a:t>Let’s summarize today’s lecture.  I know you have heard this many times and many ways but it is still worth repeating.</a:t>
            </a:r>
          </a:p>
          <a:p>
            <a:r>
              <a:rPr lang="en-US" altLang="ko-KR" smtClean="0">
                <a:ea typeface="굴림" panose="020B0600000101010101" pitchFamily="34" charset="-127"/>
              </a:rPr>
              <a:t>Memory hierarchy works because of the Principle of Locality which says a program will access a relatively small portion of the address space at any instant of time.</a:t>
            </a:r>
          </a:p>
          <a:p>
            <a:r>
              <a:rPr lang="en-US" altLang="ko-KR" smtClean="0">
                <a:ea typeface="굴림" panose="020B0600000101010101" pitchFamily="34" charset="-127"/>
              </a:rPr>
              <a:t>There are two types of locality: temporal locality, or locality in time and spatial locality, or locality in space.</a:t>
            </a:r>
          </a:p>
          <a:p>
            <a:r>
              <a:rPr lang="en-US" altLang="ko-KR" smtClean="0">
                <a:ea typeface="굴림" panose="020B0600000101010101" pitchFamily="34" charset="-127"/>
              </a:rPr>
              <a:t>So far, we have covered three major categories of cache misses.</a:t>
            </a:r>
          </a:p>
          <a:p>
            <a:r>
              <a:rPr lang="en-US" altLang="ko-KR" smtClean="0">
                <a:ea typeface="굴림" panose="020B0600000101010101" pitchFamily="34" charset="-127"/>
              </a:rPr>
              <a:t>Compulsory misses are cache misses due to cold start. You cannot avoid them but if you are going to run billions of instructions anyway, compulsory misses usually don’t bother you.</a:t>
            </a:r>
          </a:p>
          <a:p>
            <a:r>
              <a:rPr lang="en-US" altLang="ko-KR" smtClean="0">
                <a:ea typeface="굴림" panose="020B0600000101010101" pitchFamily="34" charset="-127"/>
              </a:rPr>
              <a:t>Conflict misses are misses caused by multiple memory location being mapped to the same cache location.</a:t>
            </a:r>
          </a:p>
          <a:p>
            <a:r>
              <a:rPr lang="en-US" altLang="ko-KR" smtClean="0">
                <a:ea typeface="굴림" panose="020B0600000101010101" pitchFamily="34" charset="-127"/>
              </a:rPr>
              <a:t>The nightmare scenario is the ping pong effect when a block is read into the cache but  before we have a chance to use it, it was immediately forced out by another conflict  miss. </a:t>
            </a:r>
          </a:p>
          <a:p>
            <a:r>
              <a:rPr lang="en-US" altLang="ko-KR" smtClean="0">
                <a:ea typeface="굴림" panose="020B0600000101010101" pitchFamily="34" charset="-127"/>
              </a:rPr>
              <a:t>You can reduce Conflict misses by either increase the cache size or increase the associativity, or both.</a:t>
            </a:r>
          </a:p>
          <a:p>
            <a:r>
              <a:rPr lang="en-US" altLang="ko-KR" smtClean="0">
                <a:ea typeface="굴림" panose="020B0600000101010101" pitchFamily="34" charset="-127"/>
              </a:rPr>
              <a:t>Finally, Capacity misses occurs when the cache is not big enough to contains all the cache blocks required by the program. You can reduce this miss rate by making the cache larger.</a:t>
            </a:r>
          </a:p>
          <a:p>
            <a:r>
              <a:rPr lang="en-US" altLang="ko-KR" smtClean="0">
                <a:ea typeface="굴림" panose="020B0600000101010101" pitchFamily="34" charset="-127"/>
              </a:rPr>
              <a:t>There are two write policy as far as cache write is concerned.  Write through requires a write buffer and a nightmare scenario is when the store occurs so frequent that you saturates your write buffer.</a:t>
            </a:r>
          </a:p>
          <a:p>
            <a:r>
              <a:rPr lang="en-US" altLang="ko-KR" smtClean="0">
                <a:ea typeface="굴림" panose="020B0600000101010101" pitchFamily="34" charset="-127"/>
              </a:rPr>
              <a:t>The second write polity is write back.  In this case, you only write to the cache and only when the cache block is being replaced do you write the cache block back to memory.</a:t>
            </a:r>
          </a:p>
          <a:p>
            <a:endParaRPr lang="en-US" altLang="ko-KR" smtClean="0">
              <a:ea typeface="굴림" panose="020B0600000101010101" pitchFamily="34" charset="-127"/>
            </a:endParaRPr>
          </a:p>
          <a:p>
            <a:r>
              <a:rPr lang="en-US" altLang="ko-KR" smtClean="0">
                <a:ea typeface="굴림" panose="020B0600000101010101" pitchFamily="34" charset="-127"/>
              </a:rPr>
              <a:t>+3 = 77 min. (Y:57)</a:t>
            </a:r>
          </a:p>
          <a:p>
            <a:endParaRPr lang="ko-KR" altLang="en-US" smtClean="0">
              <a:ea typeface="굴림" panose="020B0600000101010101" pitchFamily="34" charset="-127"/>
            </a:endParaRPr>
          </a:p>
        </p:txBody>
      </p:sp>
      <p:sp>
        <p:nvSpPr>
          <p:cNvPr id="80899" name="Rectangle 3"/>
          <p:cNvSpPr>
            <a:spLocks noGrp="1" noRot="1" noChangeAspect="1" noChangeArrowheads="1" noTextEdit="1"/>
          </p:cNvSpPr>
          <p:nvPr>
            <p:ph type="sldImg"/>
          </p:nvPr>
        </p:nvSpPr>
        <p:spPr>
          <a:xfrm>
            <a:off x="2989263" y="473075"/>
            <a:ext cx="3638550" cy="2728913"/>
          </a:xfrm>
          <a:ln>
            <a:noFill/>
          </a:ln>
          <a:extLst>
            <a:ext uri="{91240B29-F687-4f45-9708-019B960494DF}">
              <a14:hiddenLine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3914519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0418233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idx="1"/>
          </p:nvPr>
        </p:nvSpPr>
        <p:spPr>
          <a:xfrm>
            <a:off x="720725" y="3473450"/>
            <a:ext cx="8275638" cy="3292475"/>
          </a:xfrm>
          <a:noFill/>
        </p:spPr>
        <p:txBody>
          <a:bodyPr lIns="95652" tIns="46986" rIns="95652" bIns="46986"/>
          <a:lstStyle/>
          <a:p>
            <a:endParaRPr lang="ko-KR" altLang="en-US" smtClean="0">
              <a:ea typeface="굴림" panose="020B0600000101010101" pitchFamily="34" charset="-127"/>
            </a:endParaRPr>
          </a:p>
          <a:p>
            <a:r>
              <a:rPr lang="en-US" altLang="ko-KR" smtClean="0">
                <a:ea typeface="굴림" panose="020B0600000101010101" pitchFamily="34" charset="-127"/>
              </a:rPr>
              <a:t>No fancy replacement policy is needed for the direct mapped cache. </a:t>
            </a:r>
          </a:p>
          <a:p>
            <a:r>
              <a:rPr lang="en-US" altLang="ko-KR" smtClean="0">
                <a:ea typeface="굴림" panose="020B0600000101010101" pitchFamily="34" charset="-127"/>
              </a:rPr>
              <a:t>As a matter of fact, that is what cause direct mapped trouble to begin with: only one place to go in the cache--causes conflict misses.</a:t>
            </a:r>
          </a:p>
          <a:p>
            <a:endParaRPr lang="en-US" altLang="ko-KR" smtClean="0">
              <a:ea typeface="굴림" panose="020B0600000101010101" pitchFamily="34" charset="-127"/>
            </a:endParaRPr>
          </a:p>
          <a:p>
            <a:r>
              <a:rPr lang="en-US" altLang="ko-KR" smtClean="0">
                <a:ea typeface="굴림" panose="020B0600000101010101" pitchFamily="34" charset="-127"/>
              </a:rPr>
              <a:t>No fancy replacement policy is needed for the direct mapped cache. </a:t>
            </a:r>
          </a:p>
          <a:p>
            <a:r>
              <a:rPr lang="en-US" altLang="ko-KR" smtClean="0">
                <a:ea typeface="굴림" panose="020B0600000101010101" pitchFamily="34" charset="-127"/>
              </a:rPr>
              <a:t>As a matter of fact, that is what cause direct mapped trouble to begin with: only one place to go in the cache--causes conflict misses.</a:t>
            </a:r>
          </a:p>
          <a:p>
            <a:endParaRPr lang="en-US" altLang="ko-KR" smtClean="0">
              <a:ea typeface="굴림" panose="020B0600000101010101" pitchFamily="34" charset="-127"/>
            </a:endParaRPr>
          </a:p>
          <a:p>
            <a:r>
              <a:rPr lang="en-US" altLang="ko-KR" smtClean="0">
                <a:ea typeface="굴림" panose="020B0600000101010101" pitchFamily="34" charset="-127"/>
              </a:rPr>
              <a:t>Besides working at Sun, I also teach people how to fly whenever I have time.</a:t>
            </a:r>
          </a:p>
          <a:p>
            <a:r>
              <a:rPr lang="en-US" altLang="ko-KR" smtClean="0">
                <a:ea typeface="굴림" panose="020B0600000101010101" pitchFamily="34" charset="-127"/>
              </a:rPr>
              <a:t>Statistic have shown that if a pilot crashed after an engine failure, he or she is more likely to get killed in a multi-engine light airplane than a single engine airplane.</a:t>
            </a:r>
          </a:p>
          <a:p>
            <a:r>
              <a:rPr lang="en-US" altLang="ko-KR" smtClean="0">
                <a:ea typeface="굴림" panose="020B0600000101010101" pitchFamily="34" charset="-127"/>
              </a:rPr>
              <a:t>The joke among us flight instructors is that: sure, when the engine quit in a single engine stops, you have one option: sooner or later, you land.  Probably sooner.</a:t>
            </a:r>
          </a:p>
          <a:p>
            <a:r>
              <a:rPr lang="en-US" altLang="ko-KR" smtClean="0">
                <a:ea typeface="굴림" panose="020B0600000101010101" pitchFamily="34" charset="-127"/>
              </a:rPr>
              <a:t>But in a multi-engine airplane with one engine stops, you have a lot of options.  It is the need to make a decision that kills those people.</a:t>
            </a:r>
          </a:p>
          <a:p>
            <a:endParaRPr lang="en-US" altLang="ko-KR" smtClean="0">
              <a:ea typeface="굴림" panose="020B0600000101010101" pitchFamily="34" charset="-127"/>
            </a:endParaRPr>
          </a:p>
        </p:txBody>
      </p:sp>
      <p:sp>
        <p:nvSpPr>
          <p:cNvPr id="81923" name="Rectangle 3"/>
          <p:cNvSpPr>
            <a:spLocks noGrp="1" noRot="1" noChangeAspect="1" noChangeArrowheads="1" noTextEdit="1"/>
          </p:cNvSpPr>
          <p:nvPr>
            <p:ph type="sldImg"/>
          </p:nvPr>
        </p:nvSpPr>
        <p:spPr>
          <a:xfrm>
            <a:off x="2989263" y="473075"/>
            <a:ext cx="3638550" cy="2728913"/>
          </a:xfrm>
          <a:ln>
            <a:noFill/>
          </a:ln>
          <a:extLst>
            <a:ext uri="{91240B29-F687-4f45-9708-019B960494DF}">
              <a14:hiddenLine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2849220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648300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677810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991121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492449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550046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2183612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685800" y="2130425"/>
            <a:ext cx="7772400" cy="1470025"/>
          </a:xfrm>
        </p:spPr>
        <p:txBody>
          <a:bodyPr/>
          <a:lstStyle>
            <a:lvl1pPr>
              <a:defRPr sz="3600"/>
            </a:lvl1pPr>
          </a:lstStyle>
          <a:p>
            <a:pPr lvl="0"/>
            <a:r>
              <a:rPr lang="en-US" noProof="0" smtClean="0"/>
              <a:t>Click to edit Master title style</a:t>
            </a:r>
          </a:p>
        </p:txBody>
      </p:sp>
      <p:sp>
        <p:nvSpPr>
          <p:cNvPr id="12800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Tree>
    <p:extLst>
      <p:ext uri="{BB962C8B-B14F-4D97-AF65-F5344CB8AC3E}">
        <p14:creationId xmlns:p14="http://schemas.microsoft.com/office/powerpoint/2010/main" val="15815595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34697319"/>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152400"/>
            <a:ext cx="19812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52400"/>
            <a:ext cx="57912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25116457"/>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914400"/>
            <a:ext cx="38862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862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60363764"/>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6697801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6335661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914400"/>
            <a:ext cx="3886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86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20996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7238819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60769495"/>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6398778"/>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07534633"/>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84454970"/>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152400"/>
            <a:ext cx="7162800"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dirty="0" smtClean="0"/>
              <a:t>Slide Title</a:t>
            </a:r>
          </a:p>
        </p:txBody>
      </p:sp>
      <p:sp>
        <p:nvSpPr>
          <p:cNvPr id="1027" name="Rectangle 3"/>
          <p:cNvSpPr>
            <a:spLocks noGrp="1" noChangeArrowheads="1"/>
          </p:cNvSpPr>
          <p:nvPr>
            <p:ph type="body" idx="1"/>
          </p:nvPr>
        </p:nvSpPr>
        <p:spPr bwMode="auto">
          <a:xfrm>
            <a:off x="609600" y="914400"/>
            <a:ext cx="7924800" cy="5105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p>
            <a:pPr lvl="0"/>
            <a:r>
              <a:rPr lang="en-US" altLang="en-US" smtClean="0"/>
              <a:t>Body Text</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ChangeArrowheads="1"/>
          </p:cNvSpPr>
          <p:nvPr userDrawn="1"/>
        </p:nvSpPr>
        <p:spPr bwMode="auto">
          <a:xfrm>
            <a:off x="7971861" y="6551613"/>
            <a:ext cx="939341" cy="3052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sz="1400" dirty="0" err="1">
                <a:solidFill>
                  <a:srgbClr val="2A40E2"/>
                </a:solidFill>
                <a:latin typeface="Gill Sans Light"/>
                <a:cs typeface="Gill Sans Light"/>
              </a:rPr>
              <a:t>Lec</a:t>
            </a:r>
            <a:r>
              <a:rPr lang="en-US" altLang="en-US" sz="1400" dirty="0">
                <a:solidFill>
                  <a:srgbClr val="2A40E2"/>
                </a:solidFill>
                <a:latin typeface="Gill Sans Light"/>
                <a:cs typeface="Gill Sans Light"/>
              </a:rPr>
              <a:t> </a:t>
            </a:r>
            <a:r>
              <a:rPr lang="en-US" altLang="en-US" sz="1400" dirty="0" smtClean="0">
                <a:solidFill>
                  <a:srgbClr val="2A40E2"/>
                </a:solidFill>
                <a:latin typeface="Gill Sans Light"/>
                <a:cs typeface="Gill Sans Light"/>
              </a:rPr>
              <a:t>13.</a:t>
            </a:r>
            <a:fld id="{6456B83E-17D0-4CDF-84AD-C8A97BEB5271}" type="slidenum">
              <a:rPr lang="en-US" altLang="en-US" sz="1400" smtClean="0">
                <a:solidFill>
                  <a:srgbClr val="2A40E2"/>
                </a:solidFill>
                <a:latin typeface="Gill Sans Light"/>
                <a:cs typeface="Gill Sans Light"/>
              </a:rPr>
              <a:pPr algn="ctr"/>
              <a:t>‹#›</a:t>
            </a:fld>
            <a:endParaRPr lang="en-US" altLang="en-US" sz="1400" b="0" i="1" dirty="0">
              <a:solidFill>
                <a:srgbClr val="2A40E2"/>
              </a:solidFill>
              <a:latin typeface="Gill Sans Light"/>
              <a:cs typeface="Gill Sans Light"/>
            </a:endParaRPr>
          </a:p>
        </p:txBody>
      </p:sp>
      <p:sp>
        <p:nvSpPr>
          <p:cNvPr id="1029" name="Text Box 5"/>
          <p:cNvSpPr txBox="1">
            <a:spLocks noChangeArrowheads="1"/>
          </p:cNvSpPr>
          <p:nvPr/>
        </p:nvSpPr>
        <p:spPr bwMode="auto">
          <a:xfrm>
            <a:off x="0" y="6550025"/>
            <a:ext cx="659133" cy="3077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dirty="0" smtClean="0">
                <a:solidFill>
                  <a:srgbClr val="2A40E2"/>
                </a:solidFill>
                <a:latin typeface="Gill Sans Light"/>
                <a:cs typeface="Gill Sans Light"/>
              </a:rPr>
              <a:t>3/7/16</a:t>
            </a:r>
          </a:p>
        </p:txBody>
      </p:sp>
      <p:sp>
        <p:nvSpPr>
          <p:cNvPr id="1030" name="Line 6"/>
          <p:cNvSpPr>
            <a:spLocks noChangeShapeType="1"/>
          </p:cNvSpPr>
          <p:nvPr userDrawn="1"/>
        </p:nvSpPr>
        <p:spPr bwMode="auto">
          <a:xfrm>
            <a:off x="990600" y="685800"/>
            <a:ext cx="716280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Gill Sans Light"/>
              <a:cs typeface="Gill Sans Light"/>
            </a:endParaRPr>
          </a:p>
        </p:txBody>
      </p:sp>
      <p:sp>
        <p:nvSpPr>
          <p:cNvPr id="1031" name="Text Box 7"/>
          <p:cNvSpPr txBox="1">
            <a:spLocks noChangeArrowheads="1"/>
          </p:cNvSpPr>
          <p:nvPr userDrawn="1"/>
        </p:nvSpPr>
        <p:spPr bwMode="auto">
          <a:xfrm>
            <a:off x="2935288" y="6550025"/>
            <a:ext cx="2621208" cy="3077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dirty="0" smtClean="0">
                <a:solidFill>
                  <a:srgbClr val="2A40E2"/>
                </a:solidFill>
                <a:latin typeface="Gill Sans Light"/>
                <a:cs typeface="Gill Sans Light"/>
              </a:rPr>
              <a:t>Joseph CS162 ©UCB Spring 2016</a:t>
            </a:r>
          </a:p>
        </p:txBody>
      </p:sp>
    </p:spTree>
  </p:cSld>
  <p:clrMap bg1="lt1" tx1="dk1" bg2="lt2" tx2="dk2" accent1="accent1" accent2="accent2" accent3="accent3" accent4="accent4" accent5="accent5" accent6="accent6" hlink="hlink" folHlink="folHlink"/>
  <p:sldLayoutIdLst>
    <p:sldLayoutId id="2147483686"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ransition xmlns:p14="http://schemas.microsoft.com/office/powerpoint/2010/main"/>
  <p:timing>
    <p:tnLst>
      <p:par>
        <p:cTn xmlns:p14="http://schemas.microsoft.com/office/powerpoint/2010/main" id="1" dur="indefinite" restart="never" nodeType="tmRoot"/>
      </p:par>
    </p:tnLst>
  </p:timing>
  <p:txStyles>
    <p:titleStyle>
      <a:lvl1pPr algn="ctr" rtl="0" eaLnBrk="0" fontAlgn="base" hangingPunct="0">
        <a:lnSpc>
          <a:spcPct val="90000"/>
        </a:lnSpc>
        <a:spcBef>
          <a:spcPct val="0"/>
        </a:spcBef>
        <a:spcAft>
          <a:spcPct val="0"/>
        </a:spcAft>
        <a:defRPr sz="3200" b="1">
          <a:solidFill>
            <a:srgbClr val="2A40E2"/>
          </a:solidFill>
          <a:latin typeface="Gill Sans Light"/>
          <a:ea typeface="+mj-ea"/>
          <a:cs typeface="Gill Sans Light"/>
        </a:defRPr>
      </a:lvl1pPr>
      <a:lvl2pPr algn="ctr" rtl="0" eaLnBrk="0" fontAlgn="base" hangingPunct="0">
        <a:lnSpc>
          <a:spcPct val="90000"/>
        </a:lnSpc>
        <a:spcBef>
          <a:spcPct val="0"/>
        </a:spcBef>
        <a:spcAft>
          <a:spcPct val="0"/>
        </a:spcAft>
        <a:defRPr sz="2400" b="1">
          <a:solidFill>
            <a:srgbClr val="2A40E2"/>
          </a:solidFill>
          <a:latin typeface="Comic Sans MS" pitchFamily="66" charset="0"/>
        </a:defRPr>
      </a:lvl2pPr>
      <a:lvl3pPr algn="ctr" rtl="0" eaLnBrk="0" fontAlgn="base" hangingPunct="0">
        <a:lnSpc>
          <a:spcPct val="90000"/>
        </a:lnSpc>
        <a:spcBef>
          <a:spcPct val="0"/>
        </a:spcBef>
        <a:spcAft>
          <a:spcPct val="0"/>
        </a:spcAft>
        <a:defRPr sz="2400" b="1">
          <a:solidFill>
            <a:srgbClr val="2A40E2"/>
          </a:solidFill>
          <a:latin typeface="Comic Sans MS" pitchFamily="66" charset="0"/>
        </a:defRPr>
      </a:lvl3pPr>
      <a:lvl4pPr algn="ctr" rtl="0" eaLnBrk="0" fontAlgn="base" hangingPunct="0">
        <a:lnSpc>
          <a:spcPct val="90000"/>
        </a:lnSpc>
        <a:spcBef>
          <a:spcPct val="0"/>
        </a:spcBef>
        <a:spcAft>
          <a:spcPct val="0"/>
        </a:spcAft>
        <a:defRPr sz="2400" b="1">
          <a:solidFill>
            <a:srgbClr val="2A40E2"/>
          </a:solidFill>
          <a:latin typeface="Comic Sans MS" pitchFamily="66" charset="0"/>
        </a:defRPr>
      </a:lvl4pPr>
      <a:lvl5pPr algn="ctr" rtl="0" eaLnBrk="0" fontAlgn="base" hangingPunct="0">
        <a:lnSpc>
          <a:spcPct val="90000"/>
        </a:lnSpc>
        <a:spcBef>
          <a:spcPct val="0"/>
        </a:spcBef>
        <a:spcAft>
          <a:spcPct val="0"/>
        </a:spcAft>
        <a:defRPr sz="2400" b="1">
          <a:solidFill>
            <a:srgbClr val="2A40E2"/>
          </a:solidFill>
          <a:latin typeface="Comic Sans MS" pitchFamily="66"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Gill Sans Light"/>
          <a:ea typeface="+mn-ea"/>
          <a:cs typeface="Gill Sans Light"/>
        </a:defRPr>
      </a:lvl1pPr>
      <a:lvl2pPr marL="685800" indent="-228600" algn="l" rtl="0" eaLnBrk="0" fontAlgn="base" hangingPunct="0">
        <a:lnSpc>
          <a:spcPct val="90000"/>
        </a:lnSpc>
        <a:spcBef>
          <a:spcPct val="30000"/>
        </a:spcBef>
        <a:spcAft>
          <a:spcPct val="0"/>
        </a:spcAft>
        <a:buSzPct val="100000"/>
        <a:buChar char="–"/>
        <a:defRPr sz="2200" b="1">
          <a:solidFill>
            <a:schemeClr val="tx1"/>
          </a:solidFill>
          <a:latin typeface="Gill Sans Light"/>
          <a:cs typeface="Gill Sans Light"/>
        </a:defRPr>
      </a:lvl2pPr>
      <a:lvl3pPr marL="1143000" indent="-228600" algn="l" rtl="0" eaLnBrk="0" fontAlgn="base" hangingPunct="0">
        <a:lnSpc>
          <a:spcPct val="90000"/>
        </a:lnSpc>
        <a:spcBef>
          <a:spcPct val="30000"/>
        </a:spcBef>
        <a:spcAft>
          <a:spcPct val="0"/>
        </a:spcAft>
        <a:buSzPct val="100000"/>
        <a:buChar char="»"/>
        <a:defRPr sz="2000" b="1">
          <a:solidFill>
            <a:schemeClr val="tx1"/>
          </a:solidFill>
          <a:latin typeface="Gill Sans Light"/>
          <a:cs typeface="Gill Sans Light"/>
        </a:defRPr>
      </a:lvl3pPr>
      <a:lvl4pPr marL="1543050" indent="-171450" algn="l" rtl="0" eaLnBrk="0" fontAlgn="base" hangingPunct="0">
        <a:lnSpc>
          <a:spcPct val="90000"/>
        </a:lnSpc>
        <a:spcBef>
          <a:spcPct val="30000"/>
        </a:spcBef>
        <a:spcAft>
          <a:spcPct val="0"/>
        </a:spcAft>
        <a:buSzPct val="100000"/>
        <a:buChar char="•"/>
        <a:defRPr sz="2000" b="1">
          <a:solidFill>
            <a:schemeClr val="tx1"/>
          </a:solidFill>
          <a:latin typeface="Gill Sans Light"/>
          <a:cs typeface="Gill Sans Light"/>
        </a:defRPr>
      </a:lvl4pPr>
      <a:lvl5pPr marL="2000250" indent="-171450" algn="l" rtl="0" eaLnBrk="0" fontAlgn="base" hangingPunct="0">
        <a:lnSpc>
          <a:spcPct val="90000"/>
        </a:lnSpc>
        <a:spcBef>
          <a:spcPct val="30000"/>
        </a:spcBef>
        <a:spcAft>
          <a:spcPct val="0"/>
        </a:spcAft>
        <a:buSzPct val="100000"/>
        <a:buChar char="–"/>
        <a:defRPr sz="2000" b="1">
          <a:solidFill>
            <a:schemeClr val="tx1"/>
          </a:solidFill>
          <a:latin typeface="Gill Sans Light"/>
          <a:cs typeface="Gill Sans Light"/>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mailto:cs162@eecs.berkeley.edu" TargetMode="External"/><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09600" y="1066800"/>
            <a:ext cx="7848600" cy="2286000"/>
          </a:xfrm>
          <a:noFill/>
        </p:spPr>
        <p:txBody>
          <a:bodyPr/>
          <a:lstStyle/>
          <a:p>
            <a:r>
              <a:rPr lang="en-US" altLang="en-US" sz="3000" dirty="0" smtClean="0"/>
              <a:t>CS162</a:t>
            </a:r>
            <a:br>
              <a:rPr lang="en-US" altLang="en-US" sz="3000" dirty="0" smtClean="0"/>
            </a:br>
            <a:r>
              <a:rPr lang="en-US" altLang="en-US" sz="3000" dirty="0" smtClean="0"/>
              <a:t>Operating Systems and</a:t>
            </a:r>
            <a:br>
              <a:rPr lang="en-US" altLang="en-US" sz="3000" dirty="0" smtClean="0"/>
            </a:br>
            <a:r>
              <a:rPr lang="en-US" altLang="en-US" sz="3000" dirty="0" smtClean="0"/>
              <a:t>Systems Programming</a:t>
            </a:r>
            <a:br>
              <a:rPr lang="en-US" altLang="en-US" sz="3000" dirty="0" smtClean="0"/>
            </a:br>
            <a:r>
              <a:rPr lang="en-US" altLang="en-US" sz="3000" dirty="0" smtClean="0"/>
              <a:t>Lecture 13</a:t>
            </a:r>
            <a:br>
              <a:rPr lang="en-US" altLang="en-US" sz="3000" dirty="0" smtClean="0"/>
            </a:br>
            <a:r>
              <a:rPr lang="en-US" altLang="en-US" sz="3000" dirty="0" smtClean="0"/>
              <a:t> </a:t>
            </a:r>
            <a:br>
              <a:rPr lang="en-US" altLang="en-US" sz="3000" dirty="0" smtClean="0"/>
            </a:br>
            <a:r>
              <a:rPr lang="en-US" altLang="en-US" sz="3000" dirty="0" smtClean="0"/>
              <a:t>Caching</a:t>
            </a:r>
          </a:p>
        </p:txBody>
      </p:sp>
      <p:sp>
        <p:nvSpPr>
          <p:cNvPr id="3075" name="Rectangle 3"/>
          <p:cNvSpPr>
            <a:spLocks noGrp="1" noChangeArrowheads="1"/>
          </p:cNvSpPr>
          <p:nvPr>
            <p:ph type="subTitle" idx="1"/>
          </p:nvPr>
        </p:nvSpPr>
        <p:spPr>
          <a:xfrm>
            <a:off x="609600" y="4191000"/>
            <a:ext cx="8001000" cy="1447800"/>
          </a:xfrm>
          <a:noFill/>
        </p:spPr>
        <p:txBody>
          <a:bodyPr/>
          <a:lstStyle/>
          <a:p>
            <a:pPr marL="285750" indent="-285750"/>
            <a:r>
              <a:rPr lang="en-US" altLang="en-US" dirty="0" smtClean="0"/>
              <a:t>March 7</a:t>
            </a:r>
            <a:r>
              <a:rPr lang="en-US" altLang="en-US" baseline="30000" dirty="0" smtClean="0"/>
              <a:t>th</a:t>
            </a:r>
            <a:r>
              <a:rPr lang="en-US" altLang="en-US" dirty="0" smtClean="0"/>
              <a:t>, 2016</a:t>
            </a:r>
          </a:p>
          <a:p>
            <a:pPr marL="285750" indent="-285750"/>
            <a:r>
              <a:rPr lang="en-US" altLang="en-US" dirty="0" smtClean="0"/>
              <a:t>Prof. Anthony D. Joseph</a:t>
            </a:r>
          </a:p>
          <a:p>
            <a:pPr marL="285750" indent="-285750"/>
            <a:r>
              <a:rPr lang="en-US" altLang="en-US" dirty="0" smtClean="0"/>
              <a:t>http://cs162.eecs.Berkeley.edu</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04800" y="152400"/>
            <a:ext cx="8610600" cy="533400"/>
          </a:xfrm>
        </p:spPr>
        <p:txBody>
          <a:bodyPr/>
          <a:lstStyle/>
          <a:p>
            <a:r>
              <a:rPr lang="en-US" altLang="ko-KR" smtClean="0">
                <a:ea typeface="굴림" panose="020B0600000101010101" pitchFamily="34" charset="-127"/>
              </a:rPr>
              <a:t>User</a:t>
            </a:r>
            <a:r>
              <a:rPr lang="en-US" altLang="ko-KR" smtClean="0">
                <a:ea typeface="굴림" panose="020B0600000101010101" pitchFamily="34" charset="-127"/>
                <a:sym typeface="Symbol" panose="05050102010706020507" pitchFamily="18" charset="2"/>
              </a:rPr>
              <a:t>Kernel (Exceptions: Traps and Interrupts)</a:t>
            </a:r>
          </a:p>
        </p:txBody>
      </p:sp>
      <p:sp>
        <p:nvSpPr>
          <p:cNvPr id="15363" name="Rectangle 3"/>
          <p:cNvSpPr>
            <a:spLocks noGrp="1" noChangeArrowheads="1"/>
          </p:cNvSpPr>
          <p:nvPr>
            <p:ph type="body" idx="1"/>
          </p:nvPr>
        </p:nvSpPr>
        <p:spPr>
          <a:xfrm>
            <a:off x="228600" y="685800"/>
            <a:ext cx="8839200" cy="6096000"/>
          </a:xfrm>
        </p:spPr>
        <p:txBody>
          <a:bodyPr/>
          <a:lstStyle/>
          <a:p>
            <a:pPr>
              <a:lnSpc>
                <a:spcPct val="80000"/>
              </a:lnSpc>
              <a:spcBef>
                <a:spcPct val="20000"/>
              </a:spcBef>
            </a:pPr>
            <a:r>
              <a:rPr lang="en-US" altLang="ko-KR" dirty="0" smtClean="0">
                <a:ea typeface="굴림" panose="020B0600000101010101" pitchFamily="34" charset="-127"/>
              </a:rPr>
              <a:t>A system call instruction causes a synchronous exception (or “trap”)</a:t>
            </a:r>
          </a:p>
          <a:p>
            <a:pPr lvl="1">
              <a:lnSpc>
                <a:spcPct val="80000"/>
              </a:lnSpc>
              <a:spcBef>
                <a:spcPct val="20000"/>
              </a:spcBef>
            </a:pPr>
            <a:r>
              <a:rPr lang="en-US" altLang="ko-KR" dirty="0" smtClean="0">
                <a:ea typeface="굴림" panose="020B0600000101010101" pitchFamily="34" charset="-127"/>
              </a:rPr>
              <a:t>In fact, often called a software “trap” instruction</a:t>
            </a:r>
          </a:p>
          <a:p>
            <a:pPr>
              <a:lnSpc>
                <a:spcPct val="80000"/>
              </a:lnSpc>
              <a:spcBef>
                <a:spcPct val="20000"/>
              </a:spcBef>
            </a:pPr>
            <a:r>
              <a:rPr lang="en-US" altLang="ko-KR" dirty="0" smtClean="0">
                <a:ea typeface="굴림" panose="020B0600000101010101" pitchFamily="34" charset="-127"/>
              </a:rPr>
              <a:t>Other sources of </a:t>
            </a:r>
            <a:r>
              <a:rPr lang="en-US" altLang="ko-KR" i="1" dirty="0" smtClean="0">
                <a:solidFill>
                  <a:schemeClr val="hlink"/>
                </a:solidFill>
                <a:ea typeface="굴림" panose="020B0600000101010101" pitchFamily="34" charset="-127"/>
              </a:rPr>
              <a:t>Synchronous Exceptions (“Trap”):</a:t>
            </a:r>
          </a:p>
          <a:p>
            <a:pPr lvl="1">
              <a:lnSpc>
                <a:spcPct val="80000"/>
              </a:lnSpc>
              <a:spcBef>
                <a:spcPct val="20000"/>
              </a:spcBef>
            </a:pPr>
            <a:r>
              <a:rPr lang="en-US" altLang="ko-KR" dirty="0" smtClean="0">
                <a:ea typeface="굴림" panose="020B0600000101010101" pitchFamily="34" charset="-127"/>
              </a:rPr>
              <a:t>Divide by zero, Illegal instruction, Bus error (bad address, e.g. unaligned access)</a:t>
            </a:r>
          </a:p>
          <a:p>
            <a:pPr lvl="1">
              <a:lnSpc>
                <a:spcPct val="80000"/>
              </a:lnSpc>
              <a:spcBef>
                <a:spcPct val="20000"/>
              </a:spcBef>
            </a:pPr>
            <a:r>
              <a:rPr lang="en-US" altLang="ko-KR" dirty="0" smtClean="0">
                <a:ea typeface="굴림" panose="020B0600000101010101" pitchFamily="34" charset="-127"/>
              </a:rPr>
              <a:t>Segmentation Fault (address out of range)</a:t>
            </a:r>
          </a:p>
          <a:p>
            <a:pPr lvl="1">
              <a:lnSpc>
                <a:spcPct val="80000"/>
              </a:lnSpc>
              <a:spcBef>
                <a:spcPct val="20000"/>
              </a:spcBef>
            </a:pPr>
            <a:r>
              <a:rPr lang="en-US" altLang="ko-KR" dirty="0" smtClean="0">
                <a:ea typeface="굴림" panose="020B0600000101010101" pitchFamily="34" charset="-127"/>
              </a:rPr>
              <a:t>Page Fault (for illusion of infinite-sized memory)</a:t>
            </a:r>
          </a:p>
          <a:p>
            <a:pPr>
              <a:lnSpc>
                <a:spcPct val="80000"/>
              </a:lnSpc>
              <a:spcBef>
                <a:spcPct val="20000"/>
              </a:spcBef>
            </a:pPr>
            <a:r>
              <a:rPr lang="en-US" altLang="ko-KR" dirty="0" smtClean="0">
                <a:ea typeface="굴림" panose="020B0600000101010101" pitchFamily="34" charset="-127"/>
              </a:rPr>
              <a:t>Interrupts are </a:t>
            </a:r>
            <a:r>
              <a:rPr lang="en-US" altLang="ko-KR" i="1" dirty="0" smtClean="0">
                <a:solidFill>
                  <a:schemeClr val="hlink"/>
                </a:solidFill>
                <a:ea typeface="굴림" panose="020B0600000101010101" pitchFamily="34" charset="-127"/>
              </a:rPr>
              <a:t>Asynchronous Exceptions</a:t>
            </a:r>
          </a:p>
          <a:p>
            <a:pPr lvl="1">
              <a:lnSpc>
                <a:spcPct val="80000"/>
              </a:lnSpc>
              <a:spcBef>
                <a:spcPct val="20000"/>
              </a:spcBef>
            </a:pPr>
            <a:r>
              <a:rPr lang="en-US" altLang="ko-KR" dirty="0" smtClean="0">
                <a:ea typeface="굴림" panose="020B0600000101010101" pitchFamily="34" charset="-127"/>
              </a:rPr>
              <a:t>Examples: timer, disk ready, network, etc….</a:t>
            </a:r>
          </a:p>
          <a:p>
            <a:pPr lvl="1">
              <a:lnSpc>
                <a:spcPct val="80000"/>
              </a:lnSpc>
              <a:spcBef>
                <a:spcPct val="20000"/>
              </a:spcBef>
            </a:pPr>
            <a:r>
              <a:rPr lang="en-US" altLang="ko-KR" dirty="0" smtClean="0">
                <a:solidFill>
                  <a:schemeClr val="hlink"/>
                </a:solidFill>
                <a:ea typeface="굴림" panose="020B0600000101010101" pitchFamily="34" charset="-127"/>
              </a:rPr>
              <a:t>Interrupts can be disabled, traps cannot!</a:t>
            </a:r>
          </a:p>
          <a:p>
            <a:pPr>
              <a:lnSpc>
                <a:spcPct val="80000"/>
              </a:lnSpc>
              <a:spcBef>
                <a:spcPct val="20000"/>
              </a:spcBef>
            </a:pPr>
            <a:r>
              <a:rPr lang="en-US" altLang="ko-KR" dirty="0" smtClean="0">
                <a:ea typeface="굴림" panose="020B0600000101010101" pitchFamily="34" charset="-127"/>
              </a:rPr>
              <a:t>On system call, exception, or interrupt:</a:t>
            </a:r>
          </a:p>
          <a:p>
            <a:pPr lvl="1">
              <a:lnSpc>
                <a:spcPct val="80000"/>
              </a:lnSpc>
              <a:spcBef>
                <a:spcPct val="20000"/>
              </a:spcBef>
            </a:pPr>
            <a:r>
              <a:rPr lang="en-US" altLang="ko-KR" dirty="0" smtClean="0">
                <a:ea typeface="굴림" panose="020B0600000101010101" pitchFamily="34" charset="-127"/>
              </a:rPr>
              <a:t>Hardware enters kernel mode with interrupts disabled</a:t>
            </a:r>
          </a:p>
          <a:p>
            <a:pPr lvl="1">
              <a:lnSpc>
                <a:spcPct val="80000"/>
              </a:lnSpc>
              <a:spcBef>
                <a:spcPct val="20000"/>
              </a:spcBef>
            </a:pPr>
            <a:r>
              <a:rPr lang="en-US" altLang="ko-KR" dirty="0" smtClean="0">
                <a:ea typeface="굴림" panose="020B0600000101010101" pitchFamily="34" charset="-127"/>
              </a:rPr>
              <a:t>Saves PC, then jumps to appropriate handler in kernel</a:t>
            </a:r>
          </a:p>
          <a:p>
            <a:pPr lvl="1">
              <a:lnSpc>
                <a:spcPct val="80000"/>
              </a:lnSpc>
              <a:spcBef>
                <a:spcPct val="20000"/>
              </a:spcBef>
            </a:pPr>
            <a:r>
              <a:rPr lang="en-US" altLang="ko-KR" dirty="0" smtClean="0">
                <a:ea typeface="굴림" panose="020B0600000101010101" pitchFamily="34" charset="-127"/>
              </a:rPr>
              <a:t>For some processors (x86), processor also saves registers, changes stack, etc.</a:t>
            </a:r>
          </a:p>
          <a:p>
            <a:pPr>
              <a:lnSpc>
                <a:spcPct val="80000"/>
              </a:lnSpc>
              <a:spcBef>
                <a:spcPct val="20000"/>
              </a:spcBef>
            </a:pPr>
            <a:r>
              <a:rPr lang="en-US" altLang="ko-KR" dirty="0" smtClean="0">
                <a:ea typeface="굴림" panose="020B0600000101010101" pitchFamily="34" charset="-127"/>
              </a:rPr>
              <a:t>Actual handler typically saves registers, other CPU state, and switches to kernel stack</a:t>
            </a:r>
          </a:p>
        </p:txBody>
      </p:sp>
    </p:spTree>
    <p:extLst>
      <p:ext uri="{BB962C8B-B14F-4D97-AF65-F5344CB8AC3E}">
        <p14:creationId xmlns:p14="http://schemas.microsoft.com/office/powerpoint/2010/main" val="167196037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3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3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3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36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36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36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36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36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363">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36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28600" y="152400"/>
            <a:ext cx="8763000" cy="533400"/>
          </a:xfrm>
        </p:spPr>
        <p:txBody>
          <a:bodyPr/>
          <a:lstStyle/>
          <a:p>
            <a:r>
              <a:rPr lang="en-US" altLang="ko-KR" dirty="0" smtClean="0">
                <a:ea typeface="굴림" panose="020B0600000101010101" pitchFamily="34" charset="-127"/>
              </a:rPr>
              <a:t>Closing thought: Protection without Hardware</a:t>
            </a:r>
          </a:p>
        </p:txBody>
      </p:sp>
      <p:sp>
        <p:nvSpPr>
          <p:cNvPr id="17411" name="Rectangle 3"/>
          <p:cNvSpPr>
            <a:spLocks noGrp="1" noChangeArrowheads="1"/>
          </p:cNvSpPr>
          <p:nvPr>
            <p:ph type="body" idx="1"/>
          </p:nvPr>
        </p:nvSpPr>
        <p:spPr>
          <a:xfrm>
            <a:off x="228600" y="685800"/>
            <a:ext cx="8610600" cy="5943600"/>
          </a:xfrm>
        </p:spPr>
        <p:txBody>
          <a:bodyPr/>
          <a:lstStyle/>
          <a:p>
            <a:pPr>
              <a:lnSpc>
                <a:spcPct val="80000"/>
              </a:lnSpc>
              <a:spcBef>
                <a:spcPct val="20000"/>
              </a:spcBef>
            </a:pPr>
            <a:r>
              <a:rPr lang="en-US" altLang="ko-KR" dirty="0" smtClean="0">
                <a:ea typeface="굴림" panose="020B0600000101010101" pitchFamily="34" charset="-127"/>
              </a:rPr>
              <a:t>Does protection require hardware support for translation and dual-mode behavior?</a:t>
            </a:r>
          </a:p>
          <a:p>
            <a:pPr lvl="1">
              <a:lnSpc>
                <a:spcPct val="80000"/>
              </a:lnSpc>
              <a:spcBef>
                <a:spcPct val="20000"/>
              </a:spcBef>
            </a:pPr>
            <a:r>
              <a:rPr lang="en-US" altLang="ko-KR" dirty="0" smtClean="0">
                <a:ea typeface="굴림" panose="020B0600000101010101" pitchFamily="34" charset="-127"/>
              </a:rPr>
              <a:t>No: Normally use hardware, but anything you can do in hardware can also do in software (possibly expensive)</a:t>
            </a:r>
          </a:p>
          <a:p>
            <a:pPr>
              <a:lnSpc>
                <a:spcPct val="80000"/>
              </a:lnSpc>
              <a:spcBef>
                <a:spcPct val="20000"/>
              </a:spcBef>
            </a:pPr>
            <a:r>
              <a:rPr lang="en-US" altLang="ko-KR" dirty="0" smtClean="0">
                <a:ea typeface="굴림" panose="020B0600000101010101" pitchFamily="34" charset="-127"/>
              </a:rPr>
              <a:t>Protection via Strong Typing</a:t>
            </a:r>
          </a:p>
          <a:p>
            <a:pPr lvl="1">
              <a:lnSpc>
                <a:spcPct val="80000"/>
              </a:lnSpc>
              <a:spcBef>
                <a:spcPct val="20000"/>
              </a:spcBef>
            </a:pPr>
            <a:r>
              <a:rPr lang="en-US" altLang="ko-KR" dirty="0" smtClean="0">
                <a:ea typeface="굴림" panose="020B0600000101010101" pitchFamily="34" charset="-127"/>
              </a:rPr>
              <a:t>Restrict programming language so that you can’t express program that would trash another program</a:t>
            </a:r>
          </a:p>
          <a:p>
            <a:pPr lvl="1">
              <a:lnSpc>
                <a:spcPct val="80000"/>
              </a:lnSpc>
              <a:spcBef>
                <a:spcPct val="20000"/>
              </a:spcBef>
            </a:pPr>
            <a:r>
              <a:rPr lang="en-US" altLang="ko-KR" dirty="0" smtClean="0">
                <a:ea typeface="굴림" panose="020B0600000101010101" pitchFamily="34" charset="-127"/>
              </a:rPr>
              <a:t>Loader needs to make sure that program produced by valid compiler or all bets are off</a:t>
            </a:r>
          </a:p>
          <a:p>
            <a:pPr lvl="1">
              <a:lnSpc>
                <a:spcPct val="80000"/>
              </a:lnSpc>
              <a:spcBef>
                <a:spcPct val="20000"/>
              </a:spcBef>
            </a:pPr>
            <a:r>
              <a:rPr lang="en-US" altLang="ko-KR" dirty="0" smtClean="0">
                <a:ea typeface="굴림" panose="020B0600000101010101" pitchFamily="34" charset="-127"/>
              </a:rPr>
              <a:t>Example languages: LISP, Ada, Modula-3 and Java</a:t>
            </a:r>
          </a:p>
          <a:p>
            <a:pPr>
              <a:lnSpc>
                <a:spcPct val="80000"/>
              </a:lnSpc>
              <a:spcBef>
                <a:spcPct val="20000"/>
              </a:spcBef>
            </a:pPr>
            <a:r>
              <a:rPr lang="en-US" altLang="ko-KR" dirty="0" smtClean="0">
                <a:ea typeface="굴림" panose="020B0600000101010101" pitchFamily="34" charset="-127"/>
              </a:rPr>
              <a:t>Protection via software fault isolation:</a:t>
            </a:r>
          </a:p>
          <a:p>
            <a:pPr lvl="1">
              <a:lnSpc>
                <a:spcPct val="80000"/>
              </a:lnSpc>
              <a:spcBef>
                <a:spcPct val="20000"/>
              </a:spcBef>
            </a:pPr>
            <a:r>
              <a:rPr lang="en-US" altLang="ko-KR" dirty="0" smtClean="0">
                <a:ea typeface="굴림" panose="020B0600000101010101" pitchFamily="34" charset="-127"/>
              </a:rPr>
              <a:t>Language independent approach: have compiler generate object code that provably can’t step out of bounds</a:t>
            </a:r>
          </a:p>
          <a:p>
            <a:pPr lvl="2">
              <a:lnSpc>
                <a:spcPct val="80000"/>
              </a:lnSpc>
              <a:spcBef>
                <a:spcPct val="20000"/>
              </a:spcBef>
            </a:pPr>
            <a:r>
              <a:rPr lang="en-US" altLang="ko-KR" dirty="0" smtClean="0">
                <a:ea typeface="굴림" panose="020B0600000101010101" pitchFamily="34" charset="-127"/>
              </a:rPr>
              <a:t>Compiler puts in checks for every “dangerous” operation (loads, stores, </a:t>
            </a:r>
            <a:r>
              <a:rPr lang="en-US" altLang="ko-KR" dirty="0" err="1" smtClean="0">
                <a:ea typeface="굴림" panose="020B0600000101010101" pitchFamily="34" charset="-127"/>
              </a:rPr>
              <a:t>etc</a:t>
            </a:r>
            <a:r>
              <a:rPr lang="en-US" altLang="ko-KR" dirty="0" smtClean="0">
                <a:ea typeface="굴림" panose="020B0600000101010101" pitchFamily="34" charset="-127"/>
              </a:rPr>
              <a:t>). Again, need special loader.</a:t>
            </a:r>
          </a:p>
          <a:p>
            <a:pPr lvl="2">
              <a:lnSpc>
                <a:spcPct val="80000"/>
              </a:lnSpc>
              <a:spcBef>
                <a:spcPct val="20000"/>
              </a:spcBef>
            </a:pPr>
            <a:r>
              <a:rPr lang="en-US" altLang="ko-KR" dirty="0" smtClean="0">
                <a:ea typeface="굴림" panose="020B0600000101010101" pitchFamily="34" charset="-127"/>
              </a:rPr>
              <a:t>Alternative, compiler generates “proof” that code cannot do certain things (Proof Carrying Code)</a:t>
            </a:r>
          </a:p>
          <a:p>
            <a:pPr lvl="1">
              <a:lnSpc>
                <a:spcPct val="80000"/>
              </a:lnSpc>
              <a:spcBef>
                <a:spcPct val="20000"/>
              </a:spcBef>
            </a:pPr>
            <a:r>
              <a:rPr lang="en-US" altLang="ko-KR" dirty="0" smtClean="0">
                <a:solidFill>
                  <a:schemeClr val="hlink"/>
                </a:solidFill>
                <a:ea typeface="굴림" panose="020B0600000101010101" pitchFamily="34" charset="-127"/>
              </a:rPr>
              <a:t>Or: use virtual machine to guarantee safe behavior (loads and stores recompiled on fly to check bounds)</a:t>
            </a:r>
          </a:p>
          <a:p>
            <a:pPr lvl="1">
              <a:lnSpc>
                <a:spcPct val="80000"/>
              </a:lnSpc>
              <a:spcBef>
                <a:spcPct val="20000"/>
              </a:spcBef>
            </a:pPr>
            <a:endParaRPr lang="ko-KR" altLang="en-US" dirty="0" smtClean="0">
              <a:ea typeface="굴림" panose="020B0600000101010101" pitchFamily="34" charset="-127"/>
            </a:endParaRPr>
          </a:p>
        </p:txBody>
      </p:sp>
    </p:spTree>
    <p:extLst>
      <p:ext uri="{BB962C8B-B14F-4D97-AF65-F5344CB8AC3E}">
        <p14:creationId xmlns:p14="http://schemas.microsoft.com/office/powerpoint/2010/main" val="310972574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4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1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1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41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41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41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41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4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Administrivia</a:t>
            </a:r>
            <a:endParaRPr lang="en-US" dirty="0"/>
          </a:p>
        </p:txBody>
      </p:sp>
      <p:sp>
        <p:nvSpPr>
          <p:cNvPr id="3" name="Content Placeholder 2"/>
          <p:cNvSpPr>
            <a:spLocks noGrp="1"/>
          </p:cNvSpPr>
          <p:nvPr>
            <p:ph idx="1"/>
          </p:nvPr>
        </p:nvSpPr>
        <p:spPr>
          <a:xfrm>
            <a:off x="304800" y="762000"/>
            <a:ext cx="8382000" cy="5105400"/>
          </a:xfrm>
        </p:spPr>
        <p:txBody>
          <a:bodyPr/>
          <a:lstStyle/>
          <a:p>
            <a:r>
              <a:rPr lang="en-US" dirty="0" smtClean="0"/>
              <a:t>Midterm I coming up on </a:t>
            </a:r>
            <a:r>
              <a:rPr lang="en-US" dirty="0"/>
              <a:t>Wed 3/9 6-7:</a:t>
            </a:r>
            <a:r>
              <a:rPr lang="en-US" dirty="0" smtClean="0"/>
              <a:t>3 </a:t>
            </a:r>
            <a:r>
              <a:rPr lang="en-US" dirty="0"/>
              <a:t>!</a:t>
            </a:r>
            <a:endParaRPr lang="en-US" dirty="0" smtClean="0"/>
          </a:p>
          <a:p>
            <a:pPr lvl="1"/>
            <a:r>
              <a:rPr lang="en-US" dirty="0" smtClean="0"/>
              <a:t>All </a:t>
            </a:r>
            <a:r>
              <a:rPr lang="en-US" dirty="0" smtClean="0"/>
              <a:t>topics up to and including </a:t>
            </a:r>
            <a:r>
              <a:rPr lang="en-US" dirty="0" smtClean="0"/>
              <a:t>Lecture 12 (last Wednesday)</a:t>
            </a:r>
            <a:endParaRPr lang="en-US" dirty="0" smtClean="0"/>
          </a:p>
          <a:p>
            <a:pPr lvl="1"/>
            <a:r>
              <a:rPr lang="en-US" dirty="0" smtClean="0"/>
              <a:t>Closed book</a:t>
            </a:r>
          </a:p>
          <a:p>
            <a:pPr lvl="1"/>
            <a:r>
              <a:rPr lang="en-US" dirty="0" smtClean="0"/>
              <a:t>1 page hand-written notes both </a:t>
            </a:r>
            <a:r>
              <a:rPr lang="en-US" dirty="0" smtClean="0"/>
              <a:t>sides</a:t>
            </a:r>
          </a:p>
          <a:p>
            <a:pPr lvl="1"/>
            <a:endParaRPr lang="en-US" dirty="0" smtClean="0"/>
          </a:p>
          <a:p>
            <a:r>
              <a:rPr lang="en-US" dirty="0" smtClean="0"/>
              <a:t>Division by login:</a:t>
            </a:r>
          </a:p>
          <a:p>
            <a:pPr lvl="1"/>
            <a:r>
              <a:rPr lang="en-US" dirty="0" smtClean="0"/>
              <a:t>Logins </a:t>
            </a:r>
            <a:r>
              <a:rPr lang="en-US" dirty="0" err="1"/>
              <a:t>aa</a:t>
            </a:r>
            <a:r>
              <a:rPr lang="en-US" dirty="0"/>
              <a:t>-</a:t>
            </a:r>
            <a:r>
              <a:rPr lang="en-US" dirty="0" smtClean="0"/>
              <a:t>eh: </a:t>
            </a:r>
            <a:r>
              <a:rPr lang="en-US" dirty="0"/>
              <a:t>10 Evans</a:t>
            </a:r>
            <a:endParaRPr lang="en-US" dirty="0" smtClean="0"/>
          </a:p>
          <a:p>
            <a:pPr lvl="1"/>
            <a:r>
              <a:rPr lang="en-US" dirty="0" smtClean="0">
                <a:solidFill>
                  <a:srgbClr val="000000"/>
                </a:solidFill>
              </a:rPr>
              <a:t>Logins </a:t>
            </a:r>
            <a:r>
              <a:rPr lang="en-US" dirty="0" err="1">
                <a:solidFill>
                  <a:srgbClr val="000000"/>
                </a:solidFill>
              </a:rPr>
              <a:t>ej-</a:t>
            </a:r>
            <a:r>
              <a:rPr lang="en-US" dirty="0" err="1" smtClean="0">
                <a:solidFill>
                  <a:srgbClr val="000000"/>
                </a:solidFill>
              </a:rPr>
              <a:t>oa</a:t>
            </a:r>
            <a:r>
              <a:rPr lang="en-US" dirty="0" smtClean="0">
                <a:solidFill>
                  <a:srgbClr val="000000"/>
                </a:solidFill>
              </a:rPr>
              <a:t>: </a:t>
            </a:r>
            <a:r>
              <a:rPr lang="en-US" dirty="0">
                <a:solidFill>
                  <a:srgbClr val="000000"/>
                </a:solidFill>
              </a:rPr>
              <a:t>155 </a:t>
            </a:r>
            <a:r>
              <a:rPr lang="en-US" dirty="0" err="1" smtClean="0">
                <a:solidFill>
                  <a:srgbClr val="000000"/>
                </a:solidFill>
              </a:rPr>
              <a:t>Dwinelle</a:t>
            </a:r>
            <a:endParaRPr lang="en-US" dirty="0" smtClean="0">
              <a:solidFill>
                <a:srgbClr val="000000"/>
              </a:solidFill>
            </a:endParaRPr>
          </a:p>
          <a:p>
            <a:pPr lvl="1"/>
            <a:endParaRPr lang="en-US" dirty="0" smtClean="0">
              <a:solidFill>
                <a:srgbClr val="000000"/>
              </a:solidFill>
            </a:endParaRPr>
          </a:p>
          <a:p>
            <a:r>
              <a:rPr lang="en-US" dirty="0" smtClean="0"/>
              <a:t>Project 2 technically released on Wednesday as well</a:t>
            </a:r>
          </a:p>
          <a:p>
            <a:endParaRPr lang="en-US" dirty="0" smtClean="0"/>
          </a:p>
          <a:p>
            <a:pPr lvl="1"/>
            <a:endParaRPr lang="en-US" dirty="0"/>
          </a:p>
        </p:txBody>
      </p:sp>
    </p:spTree>
    <p:extLst>
      <p:ext uri="{BB962C8B-B14F-4D97-AF65-F5344CB8AC3E}">
        <p14:creationId xmlns:p14="http://schemas.microsoft.com/office/powerpoint/2010/main" val="185287712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r>
              <a:rPr lang="en-US">
                <a:ea typeface="ＭＳ Ｐゴシック" charset="0"/>
              </a:rPr>
              <a:t>CS 162 Collaboration Policy</a:t>
            </a:r>
          </a:p>
        </p:txBody>
      </p:sp>
      <p:sp>
        <p:nvSpPr>
          <p:cNvPr id="50178" name="Content Placeholder 2"/>
          <p:cNvSpPr>
            <a:spLocks noGrp="1"/>
          </p:cNvSpPr>
          <p:nvPr>
            <p:ph idx="1"/>
          </p:nvPr>
        </p:nvSpPr>
        <p:spPr>
          <a:xfrm>
            <a:off x="762000" y="685800"/>
            <a:ext cx="8458200" cy="5562600"/>
          </a:xfrm>
        </p:spPr>
        <p:txBody>
          <a:bodyPr/>
          <a:lstStyle/>
          <a:p>
            <a:pPr marL="0" indent="0">
              <a:buFontTx/>
              <a:buNone/>
            </a:pPr>
            <a:endParaRPr lang="en-US" sz="1800" dirty="0">
              <a:ea typeface="ＭＳ Ｐゴシック" charset="0"/>
            </a:endParaRPr>
          </a:p>
          <a:p>
            <a:pPr marL="0" indent="0">
              <a:buFontTx/>
              <a:buNone/>
            </a:pPr>
            <a:r>
              <a:rPr lang="en-US" dirty="0">
                <a:ea typeface="ＭＳ Ｐゴシック" charset="0"/>
              </a:rPr>
              <a:t>Explaining a concept to someone in another group</a:t>
            </a:r>
          </a:p>
          <a:p>
            <a:pPr marL="0" indent="0">
              <a:buFontTx/>
              <a:buNone/>
            </a:pPr>
            <a:r>
              <a:rPr lang="en-US" dirty="0">
                <a:ea typeface="ＭＳ Ｐゴシック" charset="0"/>
              </a:rPr>
              <a:t>Discussing algorithms/testing strategies with other groups</a:t>
            </a:r>
          </a:p>
          <a:p>
            <a:pPr marL="0" indent="0">
              <a:buFontTx/>
              <a:buNone/>
            </a:pPr>
            <a:r>
              <a:rPr lang="en-US" dirty="0">
                <a:ea typeface="ＭＳ Ｐゴシック" charset="0"/>
              </a:rPr>
              <a:t>Helping debug someone else’s code (in another group)</a:t>
            </a:r>
          </a:p>
          <a:p>
            <a:pPr marL="0" indent="0">
              <a:buFontTx/>
              <a:buNone/>
            </a:pPr>
            <a:r>
              <a:rPr lang="en-US" dirty="0">
                <a:ea typeface="ＭＳ Ｐゴシック" charset="0"/>
              </a:rPr>
              <a:t>Searching online for generic algorithms (e.g., hash table) </a:t>
            </a:r>
          </a:p>
          <a:p>
            <a:pPr marL="0" indent="0">
              <a:buFontTx/>
              <a:buNone/>
            </a:pPr>
            <a:endParaRPr lang="en-US" sz="1600" dirty="0">
              <a:ea typeface="ＭＳ Ｐゴシック" charset="0"/>
            </a:endParaRPr>
          </a:p>
          <a:p>
            <a:pPr marL="0" indent="0">
              <a:buFontTx/>
              <a:buNone/>
            </a:pPr>
            <a:r>
              <a:rPr lang="en-US" dirty="0">
                <a:solidFill>
                  <a:srgbClr val="FF0000"/>
                </a:solidFill>
                <a:ea typeface="ＭＳ Ｐゴシック" charset="0"/>
              </a:rPr>
              <a:t>Sharing code or test cases with another group</a:t>
            </a:r>
          </a:p>
          <a:p>
            <a:pPr marL="0" indent="0">
              <a:buFontTx/>
              <a:buNone/>
            </a:pPr>
            <a:r>
              <a:rPr lang="en-US" dirty="0">
                <a:solidFill>
                  <a:srgbClr val="FF0000"/>
                </a:solidFill>
                <a:ea typeface="ＭＳ Ｐゴシック" charset="0"/>
              </a:rPr>
              <a:t>Copying OR reading another group’s code or test cases</a:t>
            </a:r>
          </a:p>
          <a:p>
            <a:pPr marL="0" indent="0">
              <a:buFontTx/>
              <a:buNone/>
            </a:pPr>
            <a:r>
              <a:rPr lang="en-US" dirty="0">
                <a:solidFill>
                  <a:srgbClr val="FF0000"/>
                </a:solidFill>
                <a:ea typeface="ＭＳ Ｐゴシック" charset="0"/>
              </a:rPr>
              <a:t>Copying OR reading online code or test cases from from prior years</a:t>
            </a:r>
            <a:r>
              <a:rPr lang="en-US" dirty="0">
                <a:ea typeface="ＭＳ Ｐゴシック" charset="0"/>
              </a:rPr>
              <a:t> </a:t>
            </a:r>
          </a:p>
          <a:p>
            <a:pPr marL="0" indent="0">
              <a:buFontTx/>
              <a:buNone/>
            </a:pPr>
            <a:endParaRPr lang="en-US" sz="1100" dirty="0">
              <a:ea typeface="ＭＳ Ｐゴシック" charset="0"/>
            </a:endParaRPr>
          </a:p>
          <a:p>
            <a:pPr marL="0" indent="0">
              <a:buFontTx/>
              <a:buNone/>
            </a:pPr>
            <a:r>
              <a:rPr lang="en-US" dirty="0">
                <a:ea typeface="ＭＳ Ｐゴシック" charset="0"/>
              </a:rPr>
              <a:t>We compare all project submissions against prior year submissions and online solutions and will take actions (described on the course overview page) against offenders </a:t>
            </a:r>
          </a:p>
          <a:p>
            <a:pPr marL="0" indent="0">
              <a:buFontTx/>
              <a:buNone/>
            </a:pPr>
            <a:endParaRPr lang="en-US" sz="1400" dirty="0">
              <a:ea typeface="ＭＳ Ｐゴシック" charset="0"/>
            </a:endParaRPr>
          </a:p>
          <a:p>
            <a:pPr marL="0" indent="0">
              <a:buFontTx/>
              <a:buNone/>
            </a:pPr>
            <a:endParaRPr lang="en-US" dirty="0">
              <a:ea typeface="ＭＳ Ｐゴシック" charset="0"/>
            </a:endParaRPr>
          </a:p>
        </p:txBody>
      </p:sp>
      <p:pic>
        <p:nvPicPr>
          <p:cNvPr id="50179" name="Picture 3" descr="red x.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 y="3389313"/>
            <a:ext cx="64928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0" name="Picture 4" descr="green check.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1752600"/>
            <a:ext cx="9398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ounded Rectangle 1"/>
          <p:cNvSpPr/>
          <p:nvPr/>
        </p:nvSpPr>
        <p:spPr bwMode="auto">
          <a:xfrm>
            <a:off x="304800" y="5715000"/>
            <a:ext cx="8534400" cy="838200"/>
          </a:xfrm>
          <a:prstGeom prst="roundRect">
            <a:avLst/>
          </a:prstGeom>
          <a:solidFill>
            <a:schemeClr val="bg1"/>
          </a:solidFill>
          <a:ln w="57150" cap="flat" cmpd="sng" algn="ctr">
            <a:solidFill>
              <a:srgbClr val="618FF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accent1">
                    <a:lumMod val="75000"/>
                  </a:schemeClr>
                </a:solidFill>
                <a:effectLst/>
                <a:latin typeface="Gill Sans Light"/>
                <a:cs typeface="Gill Sans Light"/>
              </a:rPr>
              <a:t>If you violated</a:t>
            </a:r>
            <a:r>
              <a:rPr kumimoji="0" lang="en-US" sz="2400" b="1" i="0" u="none" strike="noStrike" cap="none" normalizeH="0" dirty="0" smtClean="0">
                <a:ln>
                  <a:noFill/>
                </a:ln>
                <a:solidFill>
                  <a:schemeClr val="accent1">
                    <a:lumMod val="75000"/>
                  </a:schemeClr>
                </a:solidFill>
                <a:effectLst/>
                <a:latin typeface="Gill Sans Light"/>
                <a:cs typeface="Gill Sans Light"/>
              </a:rPr>
              <a:t> this policy, you have until 5pm on Thu 3/10 to email </a:t>
            </a:r>
            <a:r>
              <a:rPr kumimoji="0" lang="en-US" sz="2400" b="1" i="0" u="none" strike="noStrike" cap="none" normalizeH="0" dirty="0" smtClean="0">
                <a:ln>
                  <a:noFill/>
                </a:ln>
                <a:solidFill>
                  <a:schemeClr val="accent1">
                    <a:lumMod val="75000"/>
                  </a:schemeClr>
                </a:solidFill>
                <a:effectLst/>
                <a:latin typeface="Gill Sans Light"/>
                <a:cs typeface="Gill Sans Light"/>
                <a:hlinkClick r:id="rId4"/>
              </a:rPr>
              <a:t>cs162@eecs.berkeley.edu</a:t>
            </a:r>
            <a:r>
              <a:rPr kumimoji="0" lang="en-US" sz="2400" b="1" i="0" u="none" strike="noStrike" cap="none" normalizeH="0" dirty="0" smtClean="0">
                <a:ln>
                  <a:noFill/>
                </a:ln>
                <a:solidFill>
                  <a:schemeClr val="accent1">
                    <a:lumMod val="75000"/>
                  </a:schemeClr>
                </a:solidFill>
                <a:effectLst/>
                <a:latin typeface="Gill Sans Light"/>
                <a:cs typeface="Gill Sans Light"/>
              </a:rPr>
              <a:t> and admit your guilt for leniency</a:t>
            </a:r>
            <a:endParaRPr kumimoji="0" lang="en-US" sz="2400" b="1" i="0" u="none" strike="noStrike" cap="none" normalizeH="0" baseline="0" dirty="0" smtClean="0">
              <a:ln>
                <a:noFill/>
              </a:ln>
              <a:solidFill>
                <a:schemeClr val="accent1">
                  <a:lumMod val="75000"/>
                </a:schemeClr>
              </a:solidFill>
              <a:effectLst/>
              <a:latin typeface="Gill Sans Light"/>
              <a:cs typeface="Gill Sans Light"/>
            </a:endParaRPr>
          </a:p>
        </p:txBody>
      </p:sp>
    </p:spTree>
    <p:extLst>
      <p:ext uri="{BB962C8B-B14F-4D97-AF65-F5344CB8AC3E}">
        <p14:creationId xmlns:p14="http://schemas.microsoft.com/office/powerpoint/2010/main" val="58298612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Break</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85224786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ko-KR" smtClean="0">
                <a:ea typeface="굴림" panose="020B0600000101010101" pitchFamily="34" charset="-127"/>
              </a:rPr>
              <a:t>Caching Concept</a:t>
            </a:r>
          </a:p>
        </p:txBody>
      </p:sp>
      <p:sp>
        <p:nvSpPr>
          <p:cNvPr id="739331" name="Rectangle 3"/>
          <p:cNvSpPr>
            <a:spLocks noGrp="1" noChangeArrowheads="1"/>
          </p:cNvSpPr>
          <p:nvPr>
            <p:ph type="body" idx="1"/>
          </p:nvPr>
        </p:nvSpPr>
        <p:spPr>
          <a:xfrm>
            <a:off x="76200" y="2438400"/>
            <a:ext cx="9067800" cy="4114800"/>
          </a:xfrm>
        </p:spPr>
        <p:txBody>
          <a:bodyPr/>
          <a:lstStyle/>
          <a:p>
            <a:pPr>
              <a:lnSpc>
                <a:spcPct val="80000"/>
              </a:lnSpc>
              <a:spcBef>
                <a:spcPct val="20000"/>
              </a:spcBef>
            </a:pPr>
            <a:r>
              <a:rPr lang="en-US" altLang="ko-KR" dirty="0" smtClean="0">
                <a:solidFill>
                  <a:schemeClr val="hlink"/>
                </a:solidFill>
                <a:ea typeface="굴림" panose="020B0600000101010101" pitchFamily="34" charset="-127"/>
              </a:rPr>
              <a:t>Cache</a:t>
            </a:r>
            <a:r>
              <a:rPr lang="en-US" altLang="ko-KR" dirty="0" smtClean="0">
                <a:ea typeface="굴림" panose="020B0600000101010101" pitchFamily="34" charset="-127"/>
              </a:rPr>
              <a:t>: a repository for copies that can be accessed more quickly than the original</a:t>
            </a:r>
          </a:p>
          <a:p>
            <a:pPr lvl="1">
              <a:lnSpc>
                <a:spcPct val="80000"/>
              </a:lnSpc>
              <a:spcBef>
                <a:spcPct val="20000"/>
              </a:spcBef>
            </a:pPr>
            <a:r>
              <a:rPr lang="en-US" altLang="ko-KR" dirty="0" smtClean="0">
                <a:ea typeface="굴림" panose="020B0600000101010101" pitchFamily="34" charset="-127"/>
              </a:rPr>
              <a:t>Make frequent case fast and infrequent case less dominant</a:t>
            </a:r>
          </a:p>
          <a:p>
            <a:pPr>
              <a:lnSpc>
                <a:spcPct val="80000"/>
              </a:lnSpc>
              <a:spcBef>
                <a:spcPct val="20000"/>
              </a:spcBef>
            </a:pPr>
            <a:r>
              <a:rPr lang="en-US" altLang="ko-KR" dirty="0" smtClean="0">
                <a:ea typeface="굴림" panose="020B0600000101010101" pitchFamily="34" charset="-127"/>
              </a:rPr>
              <a:t>Caching underlies many of the techniques that are used today to make computers fast</a:t>
            </a:r>
          </a:p>
          <a:p>
            <a:pPr lvl="1">
              <a:lnSpc>
                <a:spcPct val="80000"/>
              </a:lnSpc>
              <a:spcBef>
                <a:spcPct val="20000"/>
              </a:spcBef>
            </a:pPr>
            <a:r>
              <a:rPr lang="en-US" altLang="ko-KR" dirty="0" smtClean="0">
                <a:ea typeface="굴림" panose="020B0600000101010101" pitchFamily="34" charset="-127"/>
              </a:rPr>
              <a:t>Can cache: memory locations, address translations, pages, file blocks, file names, network routes, etc…</a:t>
            </a:r>
          </a:p>
          <a:p>
            <a:pPr>
              <a:lnSpc>
                <a:spcPct val="80000"/>
              </a:lnSpc>
              <a:spcBef>
                <a:spcPct val="20000"/>
              </a:spcBef>
            </a:pPr>
            <a:r>
              <a:rPr lang="en-US" altLang="ko-KR" dirty="0" smtClean="0">
                <a:ea typeface="굴림" panose="020B0600000101010101" pitchFamily="34" charset="-127"/>
              </a:rPr>
              <a:t>Only good if:</a:t>
            </a:r>
          </a:p>
          <a:p>
            <a:pPr lvl="1">
              <a:lnSpc>
                <a:spcPct val="80000"/>
              </a:lnSpc>
              <a:spcBef>
                <a:spcPct val="20000"/>
              </a:spcBef>
            </a:pPr>
            <a:r>
              <a:rPr lang="en-US" altLang="ko-KR" dirty="0" smtClean="0">
                <a:ea typeface="굴림" panose="020B0600000101010101" pitchFamily="34" charset="-127"/>
              </a:rPr>
              <a:t>Frequent case frequent enough and</a:t>
            </a:r>
          </a:p>
          <a:p>
            <a:pPr lvl="1">
              <a:lnSpc>
                <a:spcPct val="80000"/>
              </a:lnSpc>
              <a:spcBef>
                <a:spcPct val="20000"/>
              </a:spcBef>
            </a:pPr>
            <a:r>
              <a:rPr lang="en-US" altLang="ko-KR" dirty="0" smtClean="0">
                <a:ea typeface="굴림" panose="020B0600000101010101" pitchFamily="34" charset="-127"/>
              </a:rPr>
              <a:t>Infrequent case not too expensive</a:t>
            </a:r>
          </a:p>
          <a:p>
            <a:pPr>
              <a:lnSpc>
                <a:spcPct val="80000"/>
              </a:lnSpc>
              <a:spcBef>
                <a:spcPct val="20000"/>
              </a:spcBef>
            </a:pPr>
            <a:r>
              <a:rPr lang="en-US" altLang="ko-KR" dirty="0" smtClean="0">
                <a:ea typeface="굴림" panose="020B0600000101010101" pitchFamily="34" charset="-127"/>
              </a:rPr>
              <a:t>Important measure: Average Access time = </a:t>
            </a:r>
            <a:br>
              <a:rPr lang="en-US" altLang="ko-KR" dirty="0" smtClean="0">
                <a:ea typeface="굴림" panose="020B0600000101010101" pitchFamily="34" charset="-127"/>
              </a:rPr>
            </a:br>
            <a:r>
              <a:rPr lang="en-US" altLang="ko-KR" sz="2600" dirty="0" smtClean="0">
                <a:ea typeface="굴림" panose="020B0600000101010101" pitchFamily="34" charset="-127"/>
              </a:rPr>
              <a:t>	</a:t>
            </a:r>
            <a:r>
              <a:rPr lang="en-US" altLang="ko-KR" sz="2000" dirty="0" smtClean="0">
                <a:ea typeface="굴림" panose="020B0600000101010101" pitchFamily="34" charset="-127"/>
              </a:rPr>
              <a:t>(Hit Rate x </a:t>
            </a:r>
            <a:r>
              <a:rPr lang="en-US" altLang="ko-KR" sz="2000" dirty="0" smtClean="0">
                <a:solidFill>
                  <a:schemeClr val="hlink"/>
                </a:solidFill>
                <a:ea typeface="굴림" panose="020B0600000101010101" pitchFamily="34" charset="-127"/>
              </a:rPr>
              <a:t>Hit Time</a:t>
            </a:r>
            <a:r>
              <a:rPr lang="en-US" altLang="ko-KR" sz="2000" dirty="0" smtClean="0">
                <a:ea typeface="굴림" panose="020B0600000101010101" pitchFamily="34" charset="-127"/>
              </a:rPr>
              <a:t>) + (Miss Rate x </a:t>
            </a:r>
            <a:r>
              <a:rPr lang="en-US" altLang="ko-KR" sz="2000" dirty="0" smtClean="0">
                <a:solidFill>
                  <a:schemeClr val="hlink"/>
                </a:solidFill>
                <a:ea typeface="굴림" panose="020B0600000101010101" pitchFamily="34" charset="-127"/>
              </a:rPr>
              <a:t>Miss Time</a:t>
            </a:r>
            <a:r>
              <a:rPr lang="en-US" altLang="ko-KR" sz="2000" dirty="0" smtClean="0">
                <a:ea typeface="굴림" panose="020B0600000101010101" pitchFamily="34" charset="-127"/>
              </a:rPr>
              <a:t>)</a:t>
            </a:r>
          </a:p>
          <a:p>
            <a:pPr lvl="1">
              <a:lnSpc>
                <a:spcPct val="80000"/>
              </a:lnSpc>
              <a:spcBef>
                <a:spcPct val="20000"/>
              </a:spcBef>
            </a:pPr>
            <a:endParaRPr lang="ko-KR" altLang="en-US" dirty="0" smtClean="0">
              <a:ea typeface="굴림" panose="020B0600000101010101" pitchFamily="34" charset="-127"/>
            </a:endParaRPr>
          </a:p>
        </p:txBody>
      </p:sp>
      <p:pic>
        <p:nvPicPr>
          <p:cNvPr id="19460" name="Picture 2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9800" y="685800"/>
            <a:ext cx="4343400" cy="185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913297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93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933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393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93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933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3933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933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393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33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4294" name="Group 326"/>
          <p:cNvGrpSpPr>
            <a:grpSpLocks/>
          </p:cNvGrpSpPr>
          <p:nvPr/>
        </p:nvGrpSpPr>
        <p:grpSpPr bwMode="auto">
          <a:xfrm>
            <a:off x="1435100" y="1600200"/>
            <a:ext cx="7708900" cy="3255963"/>
            <a:chOff x="904" y="1008"/>
            <a:chExt cx="4856" cy="2051"/>
          </a:xfrm>
        </p:grpSpPr>
        <p:sp>
          <p:nvSpPr>
            <p:cNvPr id="20777" name="Rectangle 238"/>
            <p:cNvSpPr>
              <a:spLocks noChangeArrowheads="1"/>
            </p:cNvSpPr>
            <p:nvPr/>
          </p:nvSpPr>
          <p:spPr bwMode="auto">
            <a:xfrm>
              <a:off x="904" y="3017"/>
              <a:ext cx="32" cy="4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grpSp>
          <p:nvGrpSpPr>
            <p:cNvPr id="20778" name="Group 323"/>
            <p:cNvGrpSpPr>
              <a:grpSpLocks/>
            </p:cNvGrpSpPr>
            <p:nvPr/>
          </p:nvGrpSpPr>
          <p:grpSpPr bwMode="auto">
            <a:xfrm>
              <a:off x="924" y="1008"/>
              <a:ext cx="4836" cy="2035"/>
              <a:chOff x="924" y="1008"/>
              <a:chExt cx="4836" cy="2035"/>
            </a:xfrm>
          </p:grpSpPr>
          <p:grpSp>
            <p:nvGrpSpPr>
              <p:cNvPr id="20779" name="Group 316"/>
              <p:cNvGrpSpPr>
                <a:grpSpLocks/>
              </p:cNvGrpSpPr>
              <p:nvPr/>
            </p:nvGrpSpPr>
            <p:grpSpPr bwMode="auto">
              <a:xfrm>
                <a:off x="924" y="1182"/>
                <a:ext cx="3650" cy="1861"/>
                <a:chOff x="924" y="1182"/>
                <a:chExt cx="3650" cy="1861"/>
              </a:xfrm>
            </p:grpSpPr>
            <p:sp>
              <p:nvSpPr>
                <p:cNvPr id="20783" name="Freeform 236"/>
                <p:cNvSpPr>
                  <a:spLocks/>
                </p:cNvSpPr>
                <p:nvPr/>
              </p:nvSpPr>
              <p:spPr bwMode="auto">
                <a:xfrm>
                  <a:off x="924" y="1226"/>
                  <a:ext cx="3385" cy="1817"/>
                </a:xfrm>
                <a:custGeom>
                  <a:avLst/>
                  <a:gdLst>
                    <a:gd name="T0" fmla="*/ 0 w 3385"/>
                    <a:gd name="T1" fmla="*/ 1816 h 1817"/>
                    <a:gd name="T2" fmla="*/ 168 w 3385"/>
                    <a:gd name="T3" fmla="*/ 1752 h 1817"/>
                    <a:gd name="T4" fmla="*/ 344 w 3385"/>
                    <a:gd name="T5" fmla="*/ 1696 h 1817"/>
                    <a:gd name="T6" fmla="*/ 512 w 3385"/>
                    <a:gd name="T7" fmla="*/ 1640 h 1817"/>
                    <a:gd name="T8" fmla="*/ 680 w 3385"/>
                    <a:gd name="T9" fmla="*/ 1576 h 1817"/>
                    <a:gd name="T10" fmla="*/ 848 w 3385"/>
                    <a:gd name="T11" fmla="*/ 1520 h 1817"/>
                    <a:gd name="T12" fmla="*/ 1016 w 3385"/>
                    <a:gd name="T13" fmla="*/ 1456 h 1817"/>
                    <a:gd name="T14" fmla="*/ 1184 w 3385"/>
                    <a:gd name="T15" fmla="*/ 1400 h 1817"/>
                    <a:gd name="T16" fmla="*/ 1352 w 3385"/>
                    <a:gd name="T17" fmla="*/ 1296 h 1817"/>
                    <a:gd name="T18" fmla="*/ 1528 w 3385"/>
                    <a:gd name="T19" fmla="*/ 1184 h 1817"/>
                    <a:gd name="T20" fmla="*/ 1696 w 3385"/>
                    <a:gd name="T21" fmla="*/ 1080 h 1817"/>
                    <a:gd name="T22" fmla="*/ 1864 w 3385"/>
                    <a:gd name="T23" fmla="*/ 968 h 1817"/>
                    <a:gd name="T24" fmla="*/ 2032 w 3385"/>
                    <a:gd name="T25" fmla="*/ 864 h 1817"/>
                    <a:gd name="T26" fmla="*/ 2200 w 3385"/>
                    <a:gd name="T27" fmla="*/ 752 h 1817"/>
                    <a:gd name="T28" fmla="*/ 2368 w 3385"/>
                    <a:gd name="T29" fmla="*/ 648 h 1817"/>
                    <a:gd name="T30" fmla="*/ 2536 w 3385"/>
                    <a:gd name="T31" fmla="*/ 536 h 1817"/>
                    <a:gd name="T32" fmla="*/ 2712 w 3385"/>
                    <a:gd name="T33" fmla="*/ 432 h 1817"/>
                    <a:gd name="T34" fmla="*/ 2880 w 3385"/>
                    <a:gd name="T35" fmla="*/ 328 h 1817"/>
                    <a:gd name="T36" fmla="*/ 3048 w 3385"/>
                    <a:gd name="T37" fmla="*/ 216 h 1817"/>
                    <a:gd name="T38" fmla="*/ 3216 w 3385"/>
                    <a:gd name="T39" fmla="*/ 112 h 1817"/>
                    <a:gd name="T40" fmla="*/ 3384 w 3385"/>
                    <a:gd name="T41" fmla="*/ 0 h 18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385" h="1817">
                      <a:moveTo>
                        <a:pt x="0" y="1816"/>
                      </a:moveTo>
                      <a:lnTo>
                        <a:pt x="168" y="1752"/>
                      </a:lnTo>
                      <a:lnTo>
                        <a:pt x="344" y="1696"/>
                      </a:lnTo>
                      <a:lnTo>
                        <a:pt x="512" y="1640"/>
                      </a:lnTo>
                      <a:lnTo>
                        <a:pt x="680" y="1576"/>
                      </a:lnTo>
                      <a:lnTo>
                        <a:pt x="848" y="1520"/>
                      </a:lnTo>
                      <a:lnTo>
                        <a:pt x="1016" y="1456"/>
                      </a:lnTo>
                      <a:lnTo>
                        <a:pt x="1184" y="1400"/>
                      </a:lnTo>
                      <a:lnTo>
                        <a:pt x="1352" y="1296"/>
                      </a:lnTo>
                      <a:lnTo>
                        <a:pt x="1528" y="1184"/>
                      </a:lnTo>
                      <a:lnTo>
                        <a:pt x="1696" y="1080"/>
                      </a:lnTo>
                      <a:lnTo>
                        <a:pt x="1864" y="968"/>
                      </a:lnTo>
                      <a:lnTo>
                        <a:pt x="2032" y="864"/>
                      </a:lnTo>
                      <a:lnTo>
                        <a:pt x="2200" y="752"/>
                      </a:lnTo>
                      <a:lnTo>
                        <a:pt x="2368" y="648"/>
                      </a:lnTo>
                      <a:lnTo>
                        <a:pt x="2536" y="536"/>
                      </a:lnTo>
                      <a:lnTo>
                        <a:pt x="2712" y="432"/>
                      </a:lnTo>
                      <a:lnTo>
                        <a:pt x="2880" y="328"/>
                      </a:lnTo>
                      <a:lnTo>
                        <a:pt x="3048" y="216"/>
                      </a:lnTo>
                      <a:lnTo>
                        <a:pt x="3216" y="112"/>
                      </a:lnTo>
                      <a:lnTo>
                        <a:pt x="3384"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Gill Sans Light"/>
                    <a:cs typeface="Gill Sans Light"/>
                  </a:endParaRPr>
                </a:p>
              </p:txBody>
            </p:sp>
            <p:sp>
              <p:nvSpPr>
                <p:cNvPr id="20784" name="Rectangle 239"/>
                <p:cNvSpPr>
                  <a:spLocks noChangeArrowheads="1"/>
                </p:cNvSpPr>
                <p:nvPr/>
              </p:nvSpPr>
              <p:spPr bwMode="auto">
                <a:xfrm>
                  <a:off x="1072" y="2953"/>
                  <a:ext cx="32" cy="4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85" name="Rectangle 240"/>
                <p:cNvSpPr>
                  <a:spLocks noChangeArrowheads="1"/>
                </p:cNvSpPr>
                <p:nvPr/>
              </p:nvSpPr>
              <p:spPr bwMode="auto">
                <a:xfrm>
                  <a:off x="1248" y="2902"/>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86" name="Rectangle 241"/>
                <p:cNvSpPr>
                  <a:spLocks noChangeArrowheads="1"/>
                </p:cNvSpPr>
                <p:nvPr/>
              </p:nvSpPr>
              <p:spPr bwMode="auto">
                <a:xfrm>
                  <a:off x="1416" y="2846"/>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87" name="Rectangle 242"/>
                <p:cNvSpPr>
                  <a:spLocks noChangeArrowheads="1"/>
                </p:cNvSpPr>
                <p:nvPr/>
              </p:nvSpPr>
              <p:spPr bwMode="auto">
                <a:xfrm>
                  <a:off x="1584" y="2782"/>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88" name="Rectangle 243"/>
                <p:cNvSpPr>
                  <a:spLocks noChangeArrowheads="1"/>
                </p:cNvSpPr>
                <p:nvPr/>
              </p:nvSpPr>
              <p:spPr bwMode="auto">
                <a:xfrm>
                  <a:off x="1752" y="2726"/>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89" name="Rectangle 244"/>
                <p:cNvSpPr>
                  <a:spLocks noChangeArrowheads="1"/>
                </p:cNvSpPr>
                <p:nvPr/>
              </p:nvSpPr>
              <p:spPr bwMode="auto">
                <a:xfrm>
                  <a:off x="1920" y="2662"/>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90" name="Rectangle 245"/>
                <p:cNvSpPr>
                  <a:spLocks noChangeArrowheads="1"/>
                </p:cNvSpPr>
                <p:nvPr/>
              </p:nvSpPr>
              <p:spPr bwMode="auto">
                <a:xfrm>
                  <a:off x="2088" y="2606"/>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91" name="Rectangle 246"/>
                <p:cNvSpPr>
                  <a:spLocks noChangeArrowheads="1"/>
                </p:cNvSpPr>
                <p:nvPr/>
              </p:nvSpPr>
              <p:spPr bwMode="auto">
                <a:xfrm>
                  <a:off x="2256" y="2502"/>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92" name="Rectangle 247"/>
                <p:cNvSpPr>
                  <a:spLocks noChangeArrowheads="1"/>
                </p:cNvSpPr>
                <p:nvPr/>
              </p:nvSpPr>
              <p:spPr bwMode="auto">
                <a:xfrm>
                  <a:off x="2432" y="2390"/>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93" name="Rectangle 248"/>
                <p:cNvSpPr>
                  <a:spLocks noChangeArrowheads="1"/>
                </p:cNvSpPr>
                <p:nvPr/>
              </p:nvSpPr>
              <p:spPr bwMode="auto">
                <a:xfrm>
                  <a:off x="2600" y="2286"/>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94" name="Rectangle 249"/>
                <p:cNvSpPr>
                  <a:spLocks noChangeArrowheads="1"/>
                </p:cNvSpPr>
                <p:nvPr/>
              </p:nvSpPr>
              <p:spPr bwMode="auto">
                <a:xfrm>
                  <a:off x="2768" y="2174"/>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95" name="Rectangle 250"/>
                <p:cNvSpPr>
                  <a:spLocks noChangeArrowheads="1"/>
                </p:cNvSpPr>
                <p:nvPr/>
              </p:nvSpPr>
              <p:spPr bwMode="auto">
                <a:xfrm>
                  <a:off x="2936" y="2070"/>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96" name="Rectangle 251"/>
                <p:cNvSpPr>
                  <a:spLocks noChangeArrowheads="1"/>
                </p:cNvSpPr>
                <p:nvPr/>
              </p:nvSpPr>
              <p:spPr bwMode="auto">
                <a:xfrm>
                  <a:off x="3104" y="1958"/>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97" name="Rectangle 252"/>
                <p:cNvSpPr>
                  <a:spLocks noChangeArrowheads="1"/>
                </p:cNvSpPr>
                <p:nvPr/>
              </p:nvSpPr>
              <p:spPr bwMode="auto">
                <a:xfrm>
                  <a:off x="3272" y="1854"/>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98" name="Rectangle 253"/>
                <p:cNvSpPr>
                  <a:spLocks noChangeArrowheads="1"/>
                </p:cNvSpPr>
                <p:nvPr/>
              </p:nvSpPr>
              <p:spPr bwMode="auto">
                <a:xfrm>
                  <a:off x="3440" y="1742"/>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99" name="Rectangle 254"/>
                <p:cNvSpPr>
                  <a:spLocks noChangeArrowheads="1"/>
                </p:cNvSpPr>
                <p:nvPr/>
              </p:nvSpPr>
              <p:spPr bwMode="auto">
                <a:xfrm>
                  <a:off x="3616" y="1638"/>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800" name="Rectangle 255"/>
                <p:cNvSpPr>
                  <a:spLocks noChangeArrowheads="1"/>
                </p:cNvSpPr>
                <p:nvPr/>
              </p:nvSpPr>
              <p:spPr bwMode="auto">
                <a:xfrm>
                  <a:off x="3784" y="1534"/>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801" name="Rectangle 256"/>
                <p:cNvSpPr>
                  <a:spLocks noChangeArrowheads="1"/>
                </p:cNvSpPr>
                <p:nvPr/>
              </p:nvSpPr>
              <p:spPr bwMode="auto">
                <a:xfrm>
                  <a:off x="3952" y="1422"/>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802" name="Rectangle 257"/>
                <p:cNvSpPr>
                  <a:spLocks noChangeArrowheads="1"/>
                </p:cNvSpPr>
                <p:nvPr/>
              </p:nvSpPr>
              <p:spPr bwMode="auto">
                <a:xfrm>
                  <a:off x="4120" y="1318"/>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803" name="Rectangle 258"/>
                <p:cNvSpPr>
                  <a:spLocks noChangeArrowheads="1"/>
                </p:cNvSpPr>
                <p:nvPr/>
              </p:nvSpPr>
              <p:spPr bwMode="auto">
                <a:xfrm>
                  <a:off x="4288" y="1206"/>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804" name="Rectangle 305"/>
                <p:cNvSpPr>
                  <a:spLocks noChangeArrowheads="1"/>
                </p:cNvSpPr>
                <p:nvPr/>
              </p:nvSpPr>
              <p:spPr bwMode="auto">
                <a:xfrm>
                  <a:off x="4307" y="1182"/>
                  <a:ext cx="267" cy="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000" b="0">
                      <a:solidFill>
                        <a:srgbClr val="000000"/>
                      </a:solidFill>
                      <a:latin typeface="Gill Sans Light"/>
                      <a:ea typeface="굴림" panose="020B0600000101010101" pitchFamily="34" charset="-127"/>
                      <a:cs typeface="Gill Sans Light"/>
                    </a:rPr>
                    <a:t>CPU</a:t>
                  </a:r>
                </a:p>
              </p:txBody>
            </p:sp>
          </p:grpSp>
          <p:grpSp>
            <p:nvGrpSpPr>
              <p:cNvPr id="20780" name="Group 319"/>
              <p:cNvGrpSpPr>
                <a:grpSpLocks/>
              </p:cNvGrpSpPr>
              <p:nvPr/>
            </p:nvGrpSpPr>
            <p:grpSpPr bwMode="auto">
              <a:xfrm>
                <a:off x="4353" y="1008"/>
                <a:ext cx="1407" cy="754"/>
                <a:chOff x="4353" y="1008"/>
                <a:chExt cx="1358" cy="754"/>
              </a:xfrm>
            </p:grpSpPr>
            <p:sp>
              <p:nvSpPr>
                <p:cNvPr id="20781" name="Rectangle 2"/>
                <p:cNvSpPr>
                  <a:spLocks noChangeArrowheads="1"/>
                </p:cNvSpPr>
                <p:nvPr/>
              </p:nvSpPr>
              <p:spPr bwMode="auto">
                <a:xfrm>
                  <a:off x="4679" y="1008"/>
                  <a:ext cx="1032" cy="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b="0">
                      <a:latin typeface="Gill Sans Light"/>
                      <a:ea typeface="굴림" panose="020B0600000101010101" pitchFamily="34" charset="-127"/>
                      <a:cs typeface="Gill Sans Light"/>
                    </a:rPr>
                    <a:t>µProc</a:t>
                  </a:r>
                </a:p>
                <a:p>
                  <a:pPr algn="l">
                    <a:lnSpc>
                      <a:spcPct val="100000"/>
                    </a:lnSpc>
                    <a:spcBef>
                      <a:spcPct val="0"/>
                    </a:spcBef>
                    <a:buSzTx/>
                  </a:pPr>
                  <a:r>
                    <a:rPr lang="en-US" altLang="ko-KR" sz="2400" b="0">
                      <a:latin typeface="Gill Sans Light"/>
                      <a:ea typeface="굴림" panose="020B0600000101010101" pitchFamily="34" charset="-127"/>
                      <a:cs typeface="Gill Sans Light"/>
                    </a:rPr>
                    <a:t>60%/yr.</a:t>
                  </a:r>
                </a:p>
                <a:p>
                  <a:pPr algn="l">
                    <a:lnSpc>
                      <a:spcPct val="100000"/>
                    </a:lnSpc>
                    <a:spcBef>
                      <a:spcPct val="0"/>
                    </a:spcBef>
                    <a:buSzTx/>
                  </a:pPr>
                  <a:r>
                    <a:rPr lang="en-US" altLang="ko-KR" sz="2400" b="0">
                      <a:latin typeface="Gill Sans Light"/>
                      <a:ea typeface="굴림" panose="020B0600000101010101" pitchFamily="34" charset="-127"/>
                      <a:cs typeface="Gill Sans Light"/>
                    </a:rPr>
                    <a:t>(2X/1.5yr)</a:t>
                  </a:r>
                </a:p>
              </p:txBody>
            </p:sp>
            <p:sp>
              <p:nvSpPr>
                <p:cNvPr id="20782" name="Arc 306"/>
                <p:cNvSpPr>
                  <a:spLocks/>
                </p:cNvSpPr>
                <p:nvPr/>
              </p:nvSpPr>
              <p:spPr bwMode="auto">
                <a:xfrm>
                  <a:off x="4353" y="1069"/>
                  <a:ext cx="352" cy="118"/>
                </a:xfrm>
                <a:custGeom>
                  <a:avLst/>
                  <a:gdLst>
                    <a:gd name="T0" fmla="*/ 0 w 21600"/>
                    <a:gd name="T1" fmla="*/ 118 h 21600"/>
                    <a:gd name="T2" fmla="*/ 351 w 21600"/>
                    <a:gd name="T3" fmla="*/ 0 h 21600"/>
                    <a:gd name="T4" fmla="*/ 352 w 21600"/>
                    <a:gd name="T5" fmla="*/ 118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694"/>
                        <a:pt x="9633" y="33"/>
                        <a:pt x="21539" y="0"/>
                      </a:cubicBezTo>
                    </a:path>
                    <a:path w="21600" h="21600" stroke="0" extrusionOk="0">
                      <a:moveTo>
                        <a:pt x="0" y="21600"/>
                      </a:moveTo>
                      <a:cubicBezTo>
                        <a:pt x="0" y="9694"/>
                        <a:pt x="9633" y="33"/>
                        <a:pt x="21539" y="0"/>
                      </a:cubicBezTo>
                      <a:lnTo>
                        <a:pt x="21600" y="21600"/>
                      </a:lnTo>
                      <a:lnTo>
                        <a:pt x="0" y="21600"/>
                      </a:lnTo>
                      <a:close/>
                    </a:path>
                  </a:pathLst>
                </a:custGeom>
                <a:noFill/>
                <a:ln w="254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grpSp>
        </p:grpSp>
      </p:grpSp>
      <p:grpSp>
        <p:nvGrpSpPr>
          <p:cNvPr id="724293" name="Group 325"/>
          <p:cNvGrpSpPr>
            <a:grpSpLocks/>
          </p:cNvGrpSpPr>
          <p:nvPr/>
        </p:nvGrpSpPr>
        <p:grpSpPr bwMode="auto">
          <a:xfrm>
            <a:off x="1435100" y="3911600"/>
            <a:ext cx="7631113" cy="1196975"/>
            <a:chOff x="904" y="2464"/>
            <a:chExt cx="4807" cy="754"/>
          </a:xfrm>
        </p:grpSpPr>
        <p:grpSp>
          <p:nvGrpSpPr>
            <p:cNvPr id="20749" name="Group 317"/>
            <p:cNvGrpSpPr>
              <a:grpSpLocks/>
            </p:cNvGrpSpPr>
            <p:nvPr/>
          </p:nvGrpSpPr>
          <p:grpSpPr bwMode="auto">
            <a:xfrm>
              <a:off x="904" y="2662"/>
              <a:ext cx="3416" cy="397"/>
              <a:chOff x="904" y="2662"/>
              <a:chExt cx="3416" cy="397"/>
            </a:xfrm>
          </p:grpSpPr>
          <p:sp>
            <p:nvSpPr>
              <p:cNvPr id="20755" name="Freeform 237"/>
              <p:cNvSpPr>
                <a:spLocks/>
              </p:cNvSpPr>
              <p:nvPr/>
            </p:nvSpPr>
            <p:spPr bwMode="auto">
              <a:xfrm>
                <a:off x="924" y="2682"/>
                <a:ext cx="3385" cy="361"/>
              </a:xfrm>
              <a:custGeom>
                <a:avLst/>
                <a:gdLst>
                  <a:gd name="T0" fmla="*/ 0 w 3385"/>
                  <a:gd name="T1" fmla="*/ 360 h 361"/>
                  <a:gd name="T2" fmla="*/ 168 w 3385"/>
                  <a:gd name="T3" fmla="*/ 344 h 361"/>
                  <a:gd name="T4" fmla="*/ 344 w 3385"/>
                  <a:gd name="T5" fmla="*/ 320 h 361"/>
                  <a:gd name="T6" fmla="*/ 512 w 3385"/>
                  <a:gd name="T7" fmla="*/ 304 h 361"/>
                  <a:gd name="T8" fmla="*/ 680 w 3385"/>
                  <a:gd name="T9" fmla="*/ 288 h 361"/>
                  <a:gd name="T10" fmla="*/ 848 w 3385"/>
                  <a:gd name="T11" fmla="*/ 272 h 361"/>
                  <a:gd name="T12" fmla="*/ 1016 w 3385"/>
                  <a:gd name="T13" fmla="*/ 248 h 361"/>
                  <a:gd name="T14" fmla="*/ 1184 w 3385"/>
                  <a:gd name="T15" fmla="*/ 232 h 361"/>
                  <a:gd name="T16" fmla="*/ 1352 w 3385"/>
                  <a:gd name="T17" fmla="*/ 216 h 361"/>
                  <a:gd name="T18" fmla="*/ 1528 w 3385"/>
                  <a:gd name="T19" fmla="*/ 200 h 361"/>
                  <a:gd name="T20" fmla="*/ 1696 w 3385"/>
                  <a:gd name="T21" fmla="*/ 176 h 361"/>
                  <a:gd name="T22" fmla="*/ 1864 w 3385"/>
                  <a:gd name="T23" fmla="*/ 160 h 361"/>
                  <a:gd name="T24" fmla="*/ 2032 w 3385"/>
                  <a:gd name="T25" fmla="*/ 144 h 361"/>
                  <a:gd name="T26" fmla="*/ 2200 w 3385"/>
                  <a:gd name="T27" fmla="*/ 128 h 361"/>
                  <a:gd name="T28" fmla="*/ 2368 w 3385"/>
                  <a:gd name="T29" fmla="*/ 104 h 361"/>
                  <a:gd name="T30" fmla="*/ 2536 w 3385"/>
                  <a:gd name="T31" fmla="*/ 88 h 361"/>
                  <a:gd name="T32" fmla="*/ 2712 w 3385"/>
                  <a:gd name="T33" fmla="*/ 72 h 361"/>
                  <a:gd name="T34" fmla="*/ 2880 w 3385"/>
                  <a:gd name="T35" fmla="*/ 56 h 361"/>
                  <a:gd name="T36" fmla="*/ 3048 w 3385"/>
                  <a:gd name="T37" fmla="*/ 32 h 361"/>
                  <a:gd name="T38" fmla="*/ 3216 w 3385"/>
                  <a:gd name="T39" fmla="*/ 16 h 361"/>
                  <a:gd name="T40" fmla="*/ 3384 w 3385"/>
                  <a:gd name="T41" fmla="*/ 0 h 36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385" h="361">
                    <a:moveTo>
                      <a:pt x="0" y="360"/>
                    </a:moveTo>
                    <a:lnTo>
                      <a:pt x="168" y="344"/>
                    </a:lnTo>
                    <a:lnTo>
                      <a:pt x="344" y="320"/>
                    </a:lnTo>
                    <a:lnTo>
                      <a:pt x="512" y="304"/>
                    </a:lnTo>
                    <a:lnTo>
                      <a:pt x="680" y="288"/>
                    </a:lnTo>
                    <a:lnTo>
                      <a:pt x="848" y="272"/>
                    </a:lnTo>
                    <a:lnTo>
                      <a:pt x="1016" y="248"/>
                    </a:lnTo>
                    <a:lnTo>
                      <a:pt x="1184" y="232"/>
                    </a:lnTo>
                    <a:lnTo>
                      <a:pt x="1352" y="216"/>
                    </a:lnTo>
                    <a:lnTo>
                      <a:pt x="1528" y="200"/>
                    </a:lnTo>
                    <a:lnTo>
                      <a:pt x="1696" y="176"/>
                    </a:lnTo>
                    <a:lnTo>
                      <a:pt x="1864" y="160"/>
                    </a:lnTo>
                    <a:lnTo>
                      <a:pt x="2032" y="144"/>
                    </a:lnTo>
                    <a:lnTo>
                      <a:pt x="2200" y="128"/>
                    </a:lnTo>
                    <a:lnTo>
                      <a:pt x="2368" y="104"/>
                    </a:lnTo>
                    <a:lnTo>
                      <a:pt x="2536" y="88"/>
                    </a:lnTo>
                    <a:lnTo>
                      <a:pt x="2712" y="72"/>
                    </a:lnTo>
                    <a:lnTo>
                      <a:pt x="2880" y="56"/>
                    </a:lnTo>
                    <a:lnTo>
                      <a:pt x="3048" y="32"/>
                    </a:lnTo>
                    <a:lnTo>
                      <a:pt x="3216" y="16"/>
                    </a:lnTo>
                    <a:lnTo>
                      <a:pt x="3384"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Gill Sans Light"/>
                  <a:cs typeface="Gill Sans Light"/>
                </a:endParaRPr>
              </a:p>
            </p:txBody>
          </p:sp>
          <p:sp>
            <p:nvSpPr>
              <p:cNvPr id="20756" name="Rectangle 259"/>
              <p:cNvSpPr>
                <a:spLocks noChangeArrowheads="1"/>
              </p:cNvSpPr>
              <p:nvPr/>
            </p:nvSpPr>
            <p:spPr bwMode="auto">
              <a:xfrm>
                <a:off x="904" y="3017"/>
                <a:ext cx="32" cy="4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57" name="Rectangle 260"/>
              <p:cNvSpPr>
                <a:spLocks noChangeArrowheads="1"/>
              </p:cNvSpPr>
              <p:nvPr/>
            </p:nvSpPr>
            <p:spPr bwMode="auto">
              <a:xfrm>
                <a:off x="1072" y="3001"/>
                <a:ext cx="32" cy="4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58" name="Rectangle 261"/>
              <p:cNvSpPr>
                <a:spLocks noChangeArrowheads="1"/>
              </p:cNvSpPr>
              <p:nvPr/>
            </p:nvSpPr>
            <p:spPr bwMode="auto">
              <a:xfrm>
                <a:off x="1248" y="2977"/>
                <a:ext cx="32" cy="4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59" name="Rectangle 262"/>
              <p:cNvSpPr>
                <a:spLocks noChangeArrowheads="1"/>
              </p:cNvSpPr>
              <p:nvPr/>
            </p:nvSpPr>
            <p:spPr bwMode="auto">
              <a:xfrm>
                <a:off x="1416" y="2961"/>
                <a:ext cx="32" cy="4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60" name="Rectangle 263"/>
              <p:cNvSpPr>
                <a:spLocks noChangeArrowheads="1"/>
              </p:cNvSpPr>
              <p:nvPr/>
            </p:nvSpPr>
            <p:spPr bwMode="auto">
              <a:xfrm>
                <a:off x="1584" y="2945"/>
                <a:ext cx="32" cy="4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61" name="Rectangle 264"/>
              <p:cNvSpPr>
                <a:spLocks noChangeArrowheads="1"/>
              </p:cNvSpPr>
              <p:nvPr/>
            </p:nvSpPr>
            <p:spPr bwMode="auto">
              <a:xfrm>
                <a:off x="1752" y="2929"/>
                <a:ext cx="32" cy="4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62" name="Rectangle 265"/>
              <p:cNvSpPr>
                <a:spLocks noChangeArrowheads="1"/>
              </p:cNvSpPr>
              <p:nvPr/>
            </p:nvSpPr>
            <p:spPr bwMode="auto">
              <a:xfrm>
                <a:off x="1920" y="2905"/>
                <a:ext cx="32" cy="4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63" name="Rectangle 266"/>
              <p:cNvSpPr>
                <a:spLocks noChangeArrowheads="1"/>
              </p:cNvSpPr>
              <p:nvPr/>
            </p:nvSpPr>
            <p:spPr bwMode="auto">
              <a:xfrm>
                <a:off x="2088" y="2894"/>
                <a:ext cx="32" cy="3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64" name="Rectangle 267"/>
              <p:cNvSpPr>
                <a:spLocks noChangeArrowheads="1"/>
              </p:cNvSpPr>
              <p:nvPr/>
            </p:nvSpPr>
            <p:spPr bwMode="auto">
              <a:xfrm>
                <a:off x="2256" y="2878"/>
                <a:ext cx="32" cy="3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65" name="Rectangle 268"/>
              <p:cNvSpPr>
                <a:spLocks noChangeArrowheads="1"/>
              </p:cNvSpPr>
              <p:nvPr/>
            </p:nvSpPr>
            <p:spPr bwMode="auto">
              <a:xfrm>
                <a:off x="2432" y="2862"/>
                <a:ext cx="32" cy="3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66" name="Rectangle 269"/>
              <p:cNvSpPr>
                <a:spLocks noChangeArrowheads="1"/>
              </p:cNvSpPr>
              <p:nvPr/>
            </p:nvSpPr>
            <p:spPr bwMode="auto">
              <a:xfrm>
                <a:off x="2600" y="2838"/>
                <a:ext cx="32" cy="3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67" name="Rectangle 270"/>
              <p:cNvSpPr>
                <a:spLocks noChangeArrowheads="1"/>
              </p:cNvSpPr>
              <p:nvPr/>
            </p:nvSpPr>
            <p:spPr bwMode="auto">
              <a:xfrm>
                <a:off x="2768" y="2822"/>
                <a:ext cx="32" cy="3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68" name="Rectangle 271"/>
              <p:cNvSpPr>
                <a:spLocks noChangeArrowheads="1"/>
              </p:cNvSpPr>
              <p:nvPr/>
            </p:nvSpPr>
            <p:spPr bwMode="auto">
              <a:xfrm>
                <a:off x="2936" y="2806"/>
                <a:ext cx="32" cy="3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69" name="Rectangle 272"/>
              <p:cNvSpPr>
                <a:spLocks noChangeArrowheads="1"/>
              </p:cNvSpPr>
              <p:nvPr/>
            </p:nvSpPr>
            <p:spPr bwMode="auto">
              <a:xfrm>
                <a:off x="3104" y="2790"/>
                <a:ext cx="32" cy="3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70" name="Rectangle 273"/>
              <p:cNvSpPr>
                <a:spLocks noChangeArrowheads="1"/>
              </p:cNvSpPr>
              <p:nvPr/>
            </p:nvSpPr>
            <p:spPr bwMode="auto">
              <a:xfrm>
                <a:off x="3272" y="2766"/>
                <a:ext cx="32" cy="3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71" name="Rectangle 274"/>
              <p:cNvSpPr>
                <a:spLocks noChangeArrowheads="1"/>
              </p:cNvSpPr>
              <p:nvPr/>
            </p:nvSpPr>
            <p:spPr bwMode="auto">
              <a:xfrm>
                <a:off x="3440" y="2750"/>
                <a:ext cx="32" cy="3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72" name="Rectangle 275"/>
              <p:cNvSpPr>
                <a:spLocks noChangeArrowheads="1"/>
              </p:cNvSpPr>
              <p:nvPr/>
            </p:nvSpPr>
            <p:spPr bwMode="auto">
              <a:xfrm>
                <a:off x="3616" y="2734"/>
                <a:ext cx="32" cy="3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73" name="Rectangle 276"/>
              <p:cNvSpPr>
                <a:spLocks noChangeArrowheads="1"/>
              </p:cNvSpPr>
              <p:nvPr/>
            </p:nvSpPr>
            <p:spPr bwMode="auto">
              <a:xfrm>
                <a:off x="3784" y="2718"/>
                <a:ext cx="32" cy="3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74" name="Rectangle 277"/>
              <p:cNvSpPr>
                <a:spLocks noChangeArrowheads="1"/>
              </p:cNvSpPr>
              <p:nvPr/>
            </p:nvSpPr>
            <p:spPr bwMode="auto">
              <a:xfrm>
                <a:off x="3952" y="2694"/>
                <a:ext cx="32" cy="3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75" name="Rectangle 278"/>
              <p:cNvSpPr>
                <a:spLocks noChangeArrowheads="1"/>
              </p:cNvSpPr>
              <p:nvPr/>
            </p:nvSpPr>
            <p:spPr bwMode="auto">
              <a:xfrm>
                <a:off x="4120" y="2678"/>
                <a:ext cx="32" cy="3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76" name="Rectangle 279"/>
              <p:cNvSpPr>
                <a:spLocks noChangeArrowheads="1"/>
              </p:cNvSpPr>
              <p:nvPr/>
            </p:nvSpPr>
            <p:spPr bwMode="auto">
              <a:xfrm>
                <a:off x="4288" y="2662"/>
                <a:ext cx="32" cy="3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grpSp>
        <p:grpSp>
          <p:nvGrpSpPr>
            <p:cNvPr id="20750" name="Group 324"/>
            <p:cNvGrpSpPr>
              <a:grpSpLocks/>
            </p:cNvGrpSpPr>
            <p:nvPr/>
          </p:nvGrpSpPr>
          <p:grpSpPr bwMode="auto">
            <a:xfrm>
              <a:off x="4235" y="2464"/>
              <a:ext cx="1476" cy="754"/>
              <a:chOff x="4235" y="2464"/>
              <a:chExt cx="1476" cy="754"/>
            </a:xfrm>
          </p:grpSpPr>
          <p:grpSp>
            <p:nvGrpSpPr>
              <p:cNvPr id="20751" name="Group 321"/>
              <p:cNvGrpSpPr>
                <a:grpSpLocks/>
              </p:cNvGrpSpPr>
              <p:nvPr/>
            </p:nvGrpSpPr>
            <p:grpSpPr bwMode="auto">
              <a:xfrm>
                <a:off x="4353" y="2464"/>
                <a:ext cx="1358" cy="754"/>
                <a:chOff x="4353" y="2464"/>
                <a:chExt cx="1358" cy="754"/>
              </a:xfrm>
            </p:grpSpPr>
            <p:sp>
              <p:nvSpPr>
                <p:cNvPr id="20753" name="Rectangle 3"/>
                <p:cNvSpPr>
                  <a:spLocks noChangeArrowheads="1"/>
                </p:cNvSpPr>
                <p:nvPr/>
              </p:nvSpPr>
              <p:spPr bwMode="auto">
                <a:xfrm>
                  <a:off x="4657" y="2464"/>
                  <a:ext cx="1054" cy="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b="0">
                      <a:latin typeface="Gill Sans Light"/>
                      <a:ea typeface="굴림" panose="020B0600000101010101" pitchFamily="34" charset="-127"/>
                      <a:cs typeface="Gill Sans Light"/>
                    </a:rPr>
                    <a:t>DRAM</a:t>
                  </a:r>
                </a:p>
                <a:p>
                  <a:pPr algn="l">
                    <a:lnSpc>
                      <a:spcPct val="100000"/>
                    </a:lnSpc>
                    <a:spcBef>
                      <a:spcPct val="0"/>
                    </a:spcBef>
                    <a:buSzTx/>
                  </a:pPr>
                  <a:r>
                    <a:rPr lang="en-US" altLang="ko-KR" sz="2400" b="0">
                      <a:latin typeface="Gill Sans Light"/>
                      <a:ea typeface="굴림" panose="020B0600000101010101" pitchFamily="34" charset="-127"/>
                      <a:cs typeface="Gill Sans Light"/>
                    </a:rPr>
                    <a:t>9%/yr.</a:t>
                  </a:r>
                </a:p>
                <a:p>
                  <a:pPr algn="l">
                    <a:lnSpc>
                      <a:spcPct val="100000"/>
                    </a:lnSpc>
                    <a:spcBef>
                      <a:spcPct val="0"/>
                    </a:spcBef>
                    <a:buSzTx/>
                  </a:pPr>
                  <a:r>
                    <a:rPr lang="en-US" altLang="ko-KR" sz="2400" b="0">
                      <a:latin typeface="Gill Sans Light"/>
                      <a:ea typeface="굴림" panose="020B0600000101010101" pitchFamily="34" charset="-127"/>
                      <a:cs typeface="Gill Sans Light"/>
                    </a:rPr>
                    <a:t>(2X/10 yrs)</a:t>
                  </a:r>
                </a:p>
              </p:txBody>
            </p:sp>
            <p:sp>
              <p:nvSpPr>
                <p:cNvPr id="20754" name="Arc 4"/>
                <p:cNvSpPr>
                  <a:spLocks/>
                </p:cNvSpPr>
                <p:nvPr/>
              </p:nvSpPr>
              <p:spPr bwMode="auto">
                <a:xfrm>
                  <a:off x="4353" y="2557"/>
                  <a:ext cx="352" cy="118"/>
                </a:xfrm>
                <a:custGeom>
                  <a:avLst/>
                  <a:gdLst>
                    <a:gd name="T0" fmla="*/ 0 w 21600"/>
                    <a:gd name="T1" fmla="*/ 118 h 21600"/>
                    <a:gd name="T2" fmla="*/ 351 w 21600"/>
                    <a:gd name="T3" fmla="*/ 0 h 21600"/>
                    <a:gd name="T4" fmla="*/ 352 w 21600"/>
                    <a:gd name="T5" fmla="*/ 118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694"/>
                        <a:pt x="9633" y="33"/>
                        <a:pt x="21539" y="0"/>
                      </a:cubicBezTo>
                    </a:path>
                    <a:path w="21600" h="21600" stroke="0" extrusionOk="0">
                      <a:moveTo>
                        <a:pt x="0" y="21600"/>
                      </a:moveTo>
                      <a:cubicBezTo>
                        <a:pt x="0" y="9694"/>
                        <a:pt x="9633" y="33"/>
                        <a:pt x="21539" y="0"/>
                      </a:cubicBezTo>
                      <a:lnTo>
                        <a:pt x="21600" y="21600"/>
                      </a:lnTo>
                      <a:lnTo>
                        <a:pt x="0" y="21600"/>
                      </a:lnTo>
                      <a:close/>
                    </a:path>
                  </a:pathLst>
                </a:custGeom>
                <a:noFill/>
                <a:ln w="254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grpSp>
          <p:sp>
            <p:nvSpPr>
              <p:cNvPr id="20752" name="Rectangle 304"/>
              <p:cNvSpPr>
                <a:spLocks noChangeArrowheads="1"/>
              </p:cNvSpPr>
              <p:nvPr/>
            </p:nvSpPr>
            <p:spPr bwMode="auto">
              <a:xfrm>
                <a:off x="4235" y="2742"/>
                <a:ext cx="338" cy="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000" b="0">
                    <a:solidFill>
                      <a:srgbClr val="000000"/>
                    </a:solidFill>
                    <a:latin typeface="Gill Sans Light"/>
                    <a:ea typeface="굴림" panose="020B0600000101010101" pitchFamily="34" charset="-127"/>
                    <a:cs typeface="Gill Sans Light"/>
                  </a:rPr>
                  <a:t>DRAM</a:t>
                </a:r>
              </a:p>
            </p:txBody>
          </p:sp>
        </p:grpSp>
      </p:grpSp>
      <p:sp>
        <p:nvSpPr>
          <p:cNvPr id="20484" name="Line 5"/>
          <p:cNvSpPr>
            <a:spLocks noChangeShapeType="1"/>
          </p:cNvSpPr>
          <p:nvPr/>
        </p:nvSpPr>
        <p:spPr bwMode="auto">
          <a:xfrm>
            <a:off x="16256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485" name="Line 6"/>
          <p:cNvSpPr>
            <a:spLocks noChangeShapeType="1"/>
          </p:cNvSpPr>
          <p:nvPr/>
        </p:nvSpPr>
        <p:spPr bwMode="auto">
          <a:xfrm>
            <a:off x="17018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486" name="Line 7"/>
          <p:cNvSpPr>
            <a:spLocks noChangeShapeType="1"/>
          </p:cNvSpPr>
          <p:nvPr/>
        </p:nvSpPr>
        <p:spPr bwMode="auto">
          <a:xfrm>
            <a:off x="17780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487" name="Line 8"/>
          <p:cNvSpPr>
            <a:spLocks noChangeShapeType="1"/>
          </p:cNvSpPr>
          <p:nvPr/>
        </p:nvSpPr>
        <p:spPr bwMode="auto">
          <a:xfrm>
            <a:off x="18542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488" name="Line 9"/>
          <p:cNvSpPr>
            <a:spLocks noChangeShapeType="1"/>
          </p:cNvSpPr>
          <p:nvPr/>
        </p:nvSpPr>
        <p:spPr bwMode="auto">
          <a:xfrm>
            <a:off x="19304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489" name="Line 10"/>
          <p:cNvSpPr>
            <a:spLocks noChangeShapeType="1"/>
          </p:cNvSpPr>
          <p:nvPr/>
        </p:nvSpPr>
        <p:spPr bwMode="auto">
          <a:xfrm>
            <a:off x="20066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490" name="Line 11"/>
          <p:cNvSpPr>
            <a:spLocks noChangeShapeType="1"/>
          </p:cNvSpPr>
          <p:nvPr/>
        </p:nvSpPr>
        <p:spPr bwMode="auto">
          <a:xfrm>
            <a:off x="20828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491" name="Line 12"/>
          <p:cNvSpPr>
            <a:spLocks noChangeShapeType="1"/>
          </p:cNvSpPr>
          <p:nvPr/>
        </p:nvSpPr>
        <p:spPr bwMode="auto">
          <a:xfrm>
            <a:off x="21590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492" name="Line 13"/>
          <p:cNvSpPr>
            <a:spLocks noChangeShapeType="1"/>
          </p:cNvSpPr>
          <p:nvPr/>
        </p:nvSpPr>
        <p:spPr bwMode="auto">
          <a:xfrm>
            <a:off x="22352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493" name="Line 14"/>
          <p:cNvSpPr>
            <a:spLocks noChangeShapeType="1"/>
          </p:cNvSpPr>
          <p:nvPr/>
        </p:nvSpPr>
        <p:spPr bwMode="auto">
          <a:xfrm>
            <a:off x="23114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494" name="Line 15"/>
          <p:cNvSpPr>
            <a:spLocks noChangeShapeType="1"/>
          </p:cNvSpPr>
          <p:nvPr/>
        </p:nvSpPr>
        <p:spPr bwMode="auto">
          <a:xfrm>
            <a:off x="23876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495" name="Line 16"/>
          <p:cNvSpPr>
            <a:spLocks noChangeShapeType="1"/>
          </p:cNvSpPr>
          <p:nvPr/>
        </p:nvSpPr>
        <p:spPr bwMode="auto">
          <a:xfrm>
            <a:off x="24638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496" name="Line 17"/>
          <p:cNvSpPr>
            <a:spLocks noChangeShapeType="1"/>
          </p:cNvSpPr>
          <p:nvPr/>
        </p:nvSpPr>
        <p:spPr bwMode="auto">
          <a:xfrm>
            <a:off x="25400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497" name="Line 18"/>
          <p:cNvSpPr>
            <a:spLocks noChangeShapeType="1"/>
          </p:cNvSpPr>
          <p:nvPr/>
        </p:nvSpPr>
        <p:spPr bwMode="auto">
          <a:xfrm>
            <a:off x="26162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498" name="Line 19"/>
          <p:cNvSpPr>
            <a:spLocks noChangeShapeType="1"/>
          </p:cNvSpPr>
          <p:nvPr/>
        </p:nvSpPr>
        <p:spPr bwMode="auto">
          <a:xfrm>
            <a:off x="26924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499" name="Line 20"/>
          <p:cNvSpPr>
            <a:spLocks noChangeShapeType="1"/>
          </p:cNvSpPr>
          <p:nvPr/>
        </p:nvSpPr>
        <p:spPr bwMode="auto">
          <a:xfrm>
            <a:off x="27686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00" name="Line 21"/>
          <p:cNvSpPr>
            <a:spLocks noChangeShapeType="1"/>
          </p:cNvSpPr>
          <p:nvPr/>
        </p:nvSpPr>
        <p:spPr bwMode="auto">
          <a:xfrm>
            <a:off x="28448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01" name="Line 22"/>
          <p:cNvSpPr>
            <a:spLocks noChangeShapeType="1"/>
          </p:cNvSpPr>
          <p:nvPr/>
        </p:nvSpPr>
        <p:spPr bwMode="auto">
          <a:xfrm>
            <a:off x="29210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02" name="Line 23"/>
          <p:cNvSpPr>
            <a:spLocks noChangeShapeType="1"/>
          </p:cNvSpPr>
          <p:nvPr/>
        </p:nvSpPr>
        <p:spPr bwMode="auto">
          <a:xfrm>
            <a:off x="29972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03" name="Line 24"/>
          <p:cNvSpPr>
            <a:spLocks noChangeShapeType="1"/>
          </p:cNvSpPr>
          <p:nvPr/>
        </p:nvSpPr>
        <p:spPr bwMode="auto">
          <a:xfrm>
            <a:off x="30734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04" name="Line 25"/>
          <p:cNvSpPr>
            <a:spLocks noChangeShapeType="1"/>
          </p:cNvSpPr>
          <p:nvPr/>
        </p:nvSpPr>
        <p:spPr bwMode="auto">
          <a:xfrm>
            <a:off x="31496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05" name="Line 26"/>
          <p:cNvSpPr>
            <a:spLocks noChangeShapeType="1"/>
          </p:cNvSpPr>
          <p:nvPr/>
        </p:nvSpPr>
        <p:spPr bwMode="auto">
          <a:xfrm>
            <a:off x="32258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06" name="Line 27"/>
          <p:cNvSpPr>
            <a:spLocks noChangeShapeType="1"/>
          </p:cNvSpPr>
          <p:nvPr/>
        </p:nvSpPr>
        <p:spPr bwMode="auto">
          <a:xfrm>
            <a:off x="33020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07" name="Line 28"/>
          <p:cNvSpPr>
            <a:spLocks noChangeShapeType="1"/>
          </p:cNvSpPr>
          <p:nvPr/>
        </p:nvSpPr>
        <p:spPr bwMode="auto">
          <a:xfrm>
            <a:off x="33782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08" name="Line 29"/>
          <p:cNvSpPr>
            <a:spLocks noChangeShapeType="1"/>
          </p:cNvSpPr>
          <p:nvPr/>
        </p:nvSpPr>
        <p:spPr bwMode="auto">
          <a:xfrm>
            <a:off x="34544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09" name="Line 30"/>
          <p:cNvSpPr>
            <a:spLocks noChangeShapeType="1"/>
          </p:cNvSpPr>
          <p:nvPr/>
        </p:nvSpPr>
        <p:spPr bwMode="auto">
          <a:xfrm>
            <a:off x="35306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10" name="Line 31"/>
          <p:cNvSpPr>
            <a:spLocks noChangeShapeType="1"/>
          </p:cNvSpPr>
          <p:nvPr/>
        </p:nvSpPr>
        <p:spPr bwMode="auto">
          <a:xfrm>
            <a:off x="36068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11" name="Line 32"/>
          <p:cNvSpPr>
            <a:spLocks noChangeShapeType="1"/>
          </p:cNvSpPr>
          <p:nvPr/>
        </p:nvSpPr>
        <p:spPr bwMode="auto">
          <a:xfrm>
            <a:off x="36830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12" name="Line 33"/>
          <p:cNvSpPr>
            <a:spLocks noChangeShapeType="1"/>
          </p:cNvSpPr>
          <p:nvPr/>
        </p:nvSpPr>
        <p:spPr bwMode="auto">
          <a:xfrm>
            <a:off x="37592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13" name="Line 34"/>
          <p:cNvSpPr>
            <a:spLocks noChangeShapeType="1"/>
          </p:cNvSpPr>
          <p:nvPr/>
        </p:nvSpPr>
        <p:spPr bwMode="auto">
          <a:xfrm>
            <a:off x="38354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14" name="Line 35"/>
          <p:cNvSpPr>
            <a:spLocks noChangeShapeType="1"/>
          </p:cNvSpPr>
          <p:nvPr/>
        </p:nvSpPr>
        <p:spPr bwMode="auto">
          <a:xfrm>
            <a:off x="39116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15" name="Line 36"/>
          <p:cNvSpPr>
            <a:spLocks noChangeShapeType="1"/>
          </p:cNvSpPr>
          <p:nvPr/>
        </p:nvSpPr>
        <p:spPr bwMode="auto">
          <a:xfrm>
            <a:off x="39878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16" name="Line 37"/>
          <p:cNvSpPr>
            <a:spLocks noChangeShapeType="1"/>
          </p:cNvSpPr>
          <p:nvPr/>
        </p:nvSpPr>
        <p:spPr bwMode="auto">
          <a:xfrm>
            <a:off x="40640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17" name="Line 38"/>
          <p:cNvSpPr>
            <a:spLocks noChangeShapeType="1"/>
          </p:cNvSpPr>
          <p:nvPr/>
        </p:nvSpPr>
        <p:spPr bwMode="auto">
          <a:xfrm>
            <a:off x="41402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18" name="Line 39"/>
          <p:cNvSpPr>
            <a:spLocks noChangeShapeType="1"/>
          </p:cNvSpPr>
          <p:nvPr/>
        </p:nvSpPr>
        <p:spPr bwMode="auto">
          <a:xfrm>
            <a:off x="42164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19" name="Line 40"/>
          <p:cNvSpPr>
            <a:spLocks noChangeShapeType="1"/>
          </p:cNvSpPr>
          <p:nvPr/>
        </p:nvSpPr>
        <p:spPr bwMode="auto">
          <a:xfrm>
            <a:off x="42926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20" name="Line 41"/>
          <p:cNvSpPr>
            <a:spLocks noChangeShapeType="1"/>
          </p:cNvSpPr>
          <p:nvPr/>
        </p:nvSpPr>
        <p:spPr bwMode="auto">
          <a:xfrm>
            <a:off x="43688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21" name="Line 42"/>
          <p:cNvSpPr>
            <a:spLocks noChangeShapeType="1"/>
          </p:cNvSpPr>
          <p:nvPr/>
        </p:nvSpPr>
        <p:spPr bwMode="auto">
          <a:xfrm>
            <a:off x="44450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22" name="Line 43"/>
          <p:cNvSpPr>
            <a:spLocks noChangeShapeType="1"/>
          </p:cNvSpPr>
          <p:nvPr/>
        </p:nvSpPr>
        <p:spPr bwMode="auto">
          <a:xfrm>
            <a:off x="45212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23" name="Line 44"/>
          <p:cNvSpPr>
            <a:spLocks noChangeShapeType="1"/>
          </p:cNvSpPr>
          <p:nvPr/>
        </p:nvSpPr>
        <p:spPr bwMode="auto">
          <a:xfrm>
            <a:off x="45974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24" name="Line 45"/>
          <p:cNvSpPr>
            <a:spLocks noChangeShapeType="1"/>
          </p:cNvSpPr>
          <p:nvPr/>
        </p:nvSpPr>
        <p:spPr bwMode="auto">
          <a:xfrm>
            <a:off x="46736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25" name="Line 46"/>
          <p:cNvSpPr>
            <a:spLocks noChangeShapeType="1"/>
          </p:cNvSpPr>
          <p:nvPr/>
        </p:nvSpPr>
        <p:spPr bwMode="auto">
          <a:xfrm>
            <a:off x="47498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26" name="Line 47"/>
          <p:cNvSpPr>
            <a:spLocks noChangeShapeType="1"/>
          </p:cNvSpPr>
          <p:nvPr/>
        </p:nvSpPr>
        <p:spPr bwMode="auto">
          <a:xfrm>
            <a:off x="48260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27" name="Line 48"/>
          <p:cNvSpPr>
            <a:spLocks noChangeShapeType="1"/>
          </p:cNvSpPr>
          <p:nvPr/>
        </p:nvSpPr>
        <p:spPr bwMode="auto">
          <a:xfrm>
            <a:off x="49022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28" name="Line 49"/>
          <p:cNvSpPr>
            <a:spLocks noChangeShapeType="1"/>
          </p:cNvSpPr>
          <p:nvPr/>
        </p:nvSpPr>
        <p:spPr bwMode="auto">
          <a:xfrm>
            <a:off x="49784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29" name="Line 50"/>
          <p:cNvSpPr>
            <a:spLocks noChangeShapeType="1"/>
          </p:cNvSpPr>
          <p:nvPr/>
        </p:nvSpPr>
        <p:spPr bwMode="auto">
          <a:xfrm>
            <a:off x="50546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30" name="Line 51"/>
          <p:cNvSpPr>
            <a:spLocks noChangeShapeType="1"/>
          </p:cNvSpPr>
          <p:nvPr/>
        </p:nvSpPr>
        <p:spPr bwMode="auto">
          <a:xfrm>
            <a:off x="51308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31" name="Line 52"/>
          <p:cNvSpPr>
            <a:spLocks noChangeShapeType="1"/>
          </p:cNvSpPr>
          <p:nvPr/>
        </p:nvSpPr>
        <p:spPr bwMode="auto">
          <a:xfrm>
            <a:off x="52070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32" name="Line 53"/>
          <p:cNvSpPr>
            <a:spLocks noChangeShapeType="1"/>
          </p:cNvSpPr>
          <p:nvPr/>
        </p:nvSpPr>
        <p:spPr bwMode="auto">
          <a:xfrm>
            <a:off x="52832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33" name="Line 54"/>
          <p:cNvSpPr>
            <a:spLocks noChangeShapeType="1"/>
          </p:cNvSpPr>
          <p:nvPr/>
        </p:nvSpPr>
        <p:spPr bwMode="auto">
          <a:xfrm>
            <a:off x="53594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34" name="Line 55"/>
          <p:cNvSpPr>
            <a:spLocks noChangeShapeType="1"/>
          </p:cNvSpPr>
          <p:nvPr/>
        </p:nvSpPr>
        <p:spPr bwMode="auto">
          <a:xfrm>
            <a:off x="54356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35" name="Line 56"/>
          <p:cNvSpPr>
            <a:spLocks noChangeShapeType="1"/>
          </p:cNvSpPr>
          <p:nvPr/>
        </p:nvSpPr>
        <p:spPr bwMode="auto">
          <a:xfrm>
            <a:off x="55118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36" name="Line 57"/>
          <p:cNvSpPr>
            <a:spLocks noChangeShapeType="1"/>
          </p:cNvSpPr>
          <p:nvPr/>
        </p:nvSpPr>
        <p:spPr bwMode="auto">
          <a:xfrm>
            <a:off x="55880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37" name="Line 58"/>
          <p:cNvSpPr>
            <a:spLocks noChangeShapeType="1"/>
          </p:cNvSpPr>
          <p:nvPr/>
        </p:nvSpPr>
        <p:spPr bwMode="auto">
          <a:xfrm>
            <a:off x="56642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38" name="Line 59"/>
          <p:cNvSpPr>
            <a:spLocks noChangeShapeType="1"/>
          </p:cNvSpPr>
          <p:nvPr/>
        </p:nvSpPr>
        <p:spPr bwMode="auto">
          <a:xfrm>
            <a:off x="57404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39" name="Line 60"/>
          <p:cNvSpPr>
            <a:spLocks noChangeShapeType="1"/>
          </p:cNvSpPr>
          <p:nvPr/>
        </p:nvSpPr>
        <p:spPr bwMode="auto">
          <a:xfrm>
            <a:off x="58166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40" name="Line 61"/>
          <p:cNvSpPr>
            <a:spLocks noChangeShapeType="1"/>
          </p:cNvSpPr>
          <p:nvPr/>
        </p:nvSpPr>
        <p:spPr bwMode="auto">
          <a:xfrm>
            <a:off x="58928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41" name="Line 62"/>
          <p:cNvSpPr>
            <a:spLocks noChangeShapeType="1"/>
          </p:cNvSpPr>
          <p:nvPr/>
        </p:nvSpPr>
        <p:spPr bwMode="auto">
          <a:xfrm>
            <a:off x="59690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42" name="Line 63"/>
          <p:cNvSpPr>
            <a:spLocks noChangeShapeType="1"/>
          </p:cNvSpPr>
          <p:nvPr/>
        </p:nvSpPr>
        <p:spPr bwMode="auto">
          <a:xfrm>
            <a:off x="60452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43" name="Line 64"/>
          <p:cNvSpPr>
            <a:spLocks noChangeShapeType="1"/>
          </p:cNvSpPr>
          <p:nvPr/>
        </p:nvSpPr>
        <p:spPr bwMode="auto">
          <a:xfrm>
            <a:off x="61214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44" name="Line 65"/>
          <p:cNvSpPr>
            <a:spLocks noChangeShapeType="1"/>
          </p:cNvSpPr>
          <p:nvPr/>
        </p:nvSpPr>
        <p:spPr bwMode="auto">
          <a:xfrm>
            <a:off x="61976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45" name="Line 66"/>
          <p:cNvSpPr>
            <a:spLocks noChangeShapeType="1"/>
          </p:cNvSpPr>
          <p:nvPr/>
        </p:nvSpPr>
        <p:spPr bwMode="auto">
          <a:xfrm>
            <a:off x="62738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46" name="Line 67"/>
          <p:cNvSpPr>
            <a:spLocks noChangeShapeType="1"/>
          </p:cNvSpPr>
          <p:nvPr/>
        </p:nvSpPr>
        <p:spPr bwMode="auto">
          <a:xfrm>
            <a:off x="63500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47" name="Line 68"/>
          <p:cNvSpPr>
            <a:spLocks noChangeShapeType="1"/>
          </p:cNvSpPr>
          <p:nvPr/>
        </p:nvSpPr>
        <p:spPr bwMode="auto">
          <a:xfrm>
            <a:off x="64262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48" name="Line 69"/>
          <p:cNvSpPr>
            <a:spLocks noChangeShapeType="1"/>
          </p:cNvSpPr>
          <p:nvPr/>
        </p:nvSpPr>
        <p:spPr bwMode="auto">
          <a:xfrm>
            <a:off x="65024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49" name="Line 70"/>
          <p:cNvSpPr>
            <a:spLocks noChangeShapeType="1"/>
          </p:cNvSpPr>
          <p:nvPr/>
        </p:nvSpPr>
        <p:spPr bwMode="auto">
          <a:xfrm>
            <a:off x="65786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50" name="Line 71"/>
          <p:cNvSpPr>
            <a:spLocks noChangeShapeType="1"/>
          </p:cNvSpPr>
          <p:nvPr/>
        </p:nvSpPr>
        <p:spPr bwMode="auto">
          <a:xfrm>
            <a:off x="66548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51" name="Line 72"/>
          <p:cNvSpPr>
            <a:spLocks noChangeShapeType="1"/>
          </p:cNvSpPr>
          <p:nvPr/>
        </p:nvSpPr>
        <p:spPr bwMode="auto">
          <a:xfrm>
            <a:off x="67310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52" name="Line 73"/>
          <p:cNvSpPr>
            <a:spLocks noChangeShapeType="1"/>
          </p:cNvSpPr>
          <p:nvPr/>
        </p:nvSpPr>
        <p:spPr bwMode="auto">
          <a:xfrm>
            <a:off x="68072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53" name="Line 74"/>
          <p:cNvSpPr>
            <a:spLocks noChangeShapeType="1"/>
          </p:cNvSpPr>
          <p:nvPr/>
        </p:nvSpPr>
        <p:spPr bwMode="auto">
          <a:xfrm>
            <a:off x="16256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54" name="Line 75"/>
          <p:cNvSpPr>
            <a:spLocks noChangeShapeType="1"/>
          </p:cNvSpPr>
          <p:nvPr/>
        </p:nvSpPr>
        <p:spPr bwMode="auto">
          <a:xfrm>
            <a:off x="17018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55" name="Line 76"/>
          <p:cNvSpPr>
            <a:spLocks noChangeShapeType="1"/>
          </p:cNvSpPr>
          <p:nvPr/>
        </p:nvSpPr>
        <p:spPr bwMode="auto">
          <a:xfrm>
            <a:off x="17780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56" name="Line 77"/>
          <p:cNvSpPr>
            <a:spLocks noChangeShapeType="1"/>
          </p:cNvSpPr>
          <p:nvPr/>
        </p:nvSpPr>
        <p:spPr bwMode="auto">
          <a:xfrm>
            <a:off x="18542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57" name="Line 78"/>
          <p:cNvSpPr>
            <a:spLocks noChangeShapeType="1"/>
          </p:cNvSpPr>
          <p:nvPr/>
        </p:nvSpPr>
        <p:spPr bwMode="auto">
          <a:xfrm>
            <a:off x="19304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58" name="Line 79"/>
          <p:cNvSpPr>
            <a:spLocks noChangeShapeType="1"/>
          </p:cNvSpPr>
          <p:nvPr/>
        </p:nvSpPr>
        <p:spPr bwMode="auto">
          <a:xfrm>
            <a:off x="20066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59" name="Line 80"/>
          <p:cNvSpPr>
            <a:spLocks noChangeShapeType="1"/>
          </p:cNvSpPr>
          <p:nvPr/>
        </p:nvSpPr>
        <p:spPr bwMode="auto">
          <a:xfrm>
            <a:off x="20828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60" name="Line 81"/>
          <p:cNvSpPr>
            <a:spLocks noChangeShapeType="1"/>
          </p:cNvSpPr>
          <p:nvPr/>
        </p:nvSpPr>
        <p:spPr bwMode="auto">
          <a:xfrm>
            <a:off x="21590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61" name="Line 82"/>
          <p:cNvSpPr>
            <a:spLocks noChangeShapeType="1"/>
          </p:cNvSpPr>
          <p:nvPr/>
        </p:nvSpPr>
        <p:spPr bwMode="auto">
          <a:xfrm>
            <a:off x="22352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62" name="Line 83"/>
          <p:cNvSpPr>
            <a:spLocks noChangeShapeType="1"/>
          </p:cNvSpPr>
          <p:nvPr/>
        </p:nvSpPr>
        <p:spPr bwMode="auto">
          <a:xfrm>
            <a:off x="23114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63" name="Line 84"/>
          <p:cNvSpPr>
            <a:spLocks noChangeShapeType="1"/>
          </p:cNvSpPr>
          <p:nvPr/>
        </p:nvSpPr>
        <p:spPr bwMode="auto">
          <a:xfrm>
            <a:off x="23876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64" name="Line 85"/>
          <p:cNvSpPr>
            <a:spLocks noChangeShapeType="1"/>
          </p:cNvSpPr>
          <p:nvPr/>
        </p:nvSpPr>
        <p:spPr bwMode="auto">
          <a:xfrm>
            <a:off x="24638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65" name="Line 86"/>
          <p:cNvSpPr>
            <a:spLocks noChangeShapeType="1"/>
          </p:cNvSpPr>
          <p:nvPr/>
        </p:nvSpPr>
        <p:spPr bwMode="auto">
          <a:xfrm>
            <a:off x="25400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66" name="Line 87"/>
          <p:cNvSpPr>
            <a:spLocks noChangeShapeType="1"/>
          </p:cNvSpPr>
          <p:nvPr/>
        </p:nvSpPr>
        <p:spPr bwMode="auto">
          <a:xfrm>
            <a:off x="26162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67" name="Line 88"/>
          <p:cNvSpPr>
            <a:spLocks noChangeShapeType="1"/>
          </p:cNvSpPr>
          <p:nvPr/>
        </p:nvSpPr>
        <p:spPr bwMode="auto">
          <a:xfrm>
            <a:off x="26924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68" name="Line 89"/>
          <p:cNvSpPr>
            <a:spLocks noChangeShapeType="1"/>
          </p:cNvSpPr>
          <p:nvPr/>
        </p:nvSpPr>
        <p:spPr bwMode="auto">
          <a:xfrm>
            <a:off x="27686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69" name="Line 90"/>
          <p:cNvSpPr>
            <a:spLocks noChangeShapeType="1"/>
          </p:cNvSpPr>
          <p:nvPr/>
        </p:nvSpPr>
        <p:spPr bwMode="auto">
          <a:xfrm>
            <a:off x="28448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70" name="Line 91"/>
          <p:cNvSpPr>
            <a:spLocks noChangeShapeType="1"/>
          </p:cNvSpPr>
          <p:nvPr/>
        </p:nvSpPr>
        <p:spPr bwMode="auto">
          <a:xfrm>
            <a:off x="29210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71" name="Line 92"/>
          <p:cNvSpPr>
            <a:spLocks noChangeShapeType="1"/>
          </p:cNvSpPr>
          <p:nvPr/>
        </p:nvSpPr>
        <p:spPr bwMode="auto">
          <a:xfrm>
            <a:off x="29972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72" name="Line 93"/>
          <p:cNvSpPr>
            <a:spLocks noChangeShapeType="1"/>
          </p:cNvSpPr>
          <p:nvPr/>
        </p:nvSpPr>
        <p:spPr bwMode="auto">
          <a:xfrm>
            <a:off x="30734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73" name="Line 94"/>
          <p:cNvSpPr>
            <a:spLocks noChangeShapeType="1"/>
          </p:cNvSpPr>
          <p:nvPr/>
        </p:nvSpPr>
        <p:spPr bwMode="auto">
          <a:xfrm>
            <a:off x="31496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74" name="Line 95"/>
          <p:cNvSpPr>
            <a:spLocks noChangeShapeType="1"/>
          </p:cNvSpPr>
          <p:nvPr/>
        </p:nvSpPr>
        <p:spPr bwMode="auto">
          <a:xfrm>
            <a:off x="32258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75" name="Line 96"/>
          <p:cNvSpPr>
            <a:spLocks noChangeShapeType="1"/>
          </p:cNvSpPr>
          <p:nvPr/>
        </p:nvSpPr>
        <p:spPr bwMode="auto">
          <a:xfrm>
            <a:off x="33020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76" name="Line 97"/>
          <p:cNvSpPr>
            <a:spLocks noChangeShapeType="1"/>
          </p:cNvSpPr>
          <p:nvPr/>
        </p:nvSpPr>
        <p:spPr bwMode="auto">
          <a:xfrm>
            <a:off x="33782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77" name="Line 98"/>
          <p:cNvSpPr>
            <a:spLocks noChangeShapeType="1"/>
          </p:cNvSpPr>
          <p:nvPr/>
        </p:nvSpPr>
        <p:spPr bwMode="auto">
          <a:xfrm>
            <a:off x="34544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78" name="Line 99"/>
          <p:cNvSpPr>
            <a:spLocks noChangeShapeType="1"/>
          </p:cNvSpPr>
          <p:nvPr/>
        </p:nvSpPr>
        <p:spPr bwMode="auto">
          <a:xfrm>
            <a:off x="35306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79" name="Line 100"/>
          <p:cNvSpPr>
            <a:spLocks noChangeShapeType="1"/>
          </p:cNvSpPr>
          <p:nvPr/>
        </p:nvSpPr>
        <p:spPr bwMode="auto">
          <a:xfrm>
            <a:off x="36068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80" name="Line 101"/>
          <p:cNvSpPr>
            <a:spLocks noChangeShapeType="1"/>
          </p:cNvSpPr>
          <p:nvPr/>
        </p:nvSpPr>
        <p:spPr bwMode="auto">
          <a:xfrm>
            <a:off x="36830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81" name="Line 102"/>
          <p:cNvSpPr>
            <a:spLocks noChangeShapeType="1"/>
          </p:cNvSpPr>
          <p:nvPr/>
        </p:nvSpPr>
        <p:spPr bwMode="auto">
          <a:xfrm>
            <a:off x="37592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82" name="Line 103"/>
          <p:cNvSpPr>
            <a:spLocks noChangeShapeType="1"/>
          </p:cNvSpPr>
          <p:nvPr/>
        </p:nvSpPr>
        <p:spPr bwMode="auto">
          <a:xfrm>
            <a:off x="38354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83" name="Line 104"/>
          <p:cNvSpPr>
            <a:spLocks noChangeShapeType="1"/>
          </p:cNvSpPr>
          <p:nvPr/>
        </p:nvSpPr>
        <p:spPr bwMode="auto">
          <a:xfrm>
            <a:off x="39116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84" name="Line 105"/>
          <p:cNvSpPr>
            <a:spLocks noChangeShapeType="1"/>
          </p:cNvSpPr>
          <p:nvPr/>
        </p:nvSpPr>
        <p:spPr bwMode="auto">
          <a:xfrm>
            <a:off x="39878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85" name="Line 106"/>
          <p:cNvSpPr>
            <a:spLocks noChangeShapeType="1"/>
          </p:cNvSpPr>
          <p:nvPr/>
        </p:nvSpPr>
        <p:spPr bwMode="auto">
          <a:xfrm>
            <a:off x="40640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86" name="Line 107"/>
          <p:cNvSpPr>
            <a:spLocks noChangeShapeType="1"/>
          </p:cNvSpPr>
          <p:nvPr/>
        </p:nvSpPr>
        <p:spPr bwMode="auto">
          <a:xfrm>
            <a:off x="41402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87" name="Line 108"/>
          <p:cNvSpPr>
            <a:spLocks noChangeShapeType="1"/>
          </p:cNvSpPr>
          <p:nvPr/>
        </p:nvSpPr>
        <p:spPr bwMode="auto">
          <a:xfrm>
            <a:off x="42164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88" name="Line 109"/>
          <p:cNvSpPr>
            <a:spLocks noChangeShapeType="1"/>
          </p:cNvSpPr>
          <p:nvPr/>
        </p:nvSpPr>
        <p:spPr bwMode="auto">
          <a:xfrm>
            <a:off x="42926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89" name="Line 110"/>
          <p:cNvSpPr>
            <a:spLocks noChangeShapeType="1"/>
          </p:cNvSpPr>
          <p:nvPr/>
        </p:nvSpPr>
        <p:spPr bwMode="auto">
          <a:xfrm>
            <a:off x="43688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90" name="Line 111"/>
          <p:cNvSpPr>
            <a:spLocks noChangeShapeType="1"/>
          </p:cNvSpPr>
          <p:nvPr/>
        </p:nvSpPr>
        <p:spPr bwMode="auto">
          <a:xfrm>
            <a:off x="44450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91" name="Line 112"/>
          <p:cNvSpPr>
            <a:spLocks noChangeShapeType="1"/>
          </p:cNvSpPr>
          <p:nvPr/>
        </p:nvSpPr>
        <p:spPr bwMode="auto">
          <a:xfrm>
            <a:off x="45212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92" name="Line 113"/>
          <p:cNvSpPr>
            <a:spLocks noChangeShapeType="1"/>
          </p:cNvSpPr>
          <p:nvPr/>
        </p:nvSpPr>
        <p:spPr bwMode="auto">
          <a:xfrm>
            <a:off x="45974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93" name="Line 114"/>
          <p:cNvSpPr>
            <a:spLocks noChangeShapeType="1"/>
          </p:cNvSpPr>
          <p:nvPr/>
        </p:nvSpPr>
        <p:spPr bwMode="auto">
          <a:xfrm>
            <a:off x="46736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94" name="Line 115"/>
          <p:cNvSpPr>
            <a:spLocks noChangeShapeType="1"/>
          </p:cNvSpPr>
          <p:nvPr/>
        </p:nvSpPr>
        <p:spPr bwMode="auto">
          <a:xfrm>
            <a:off x="47498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95" name="Line 116"/>
          <p:cNvSpPr>
            <a:spLocks noChangeShapeType="1"/>
          </p:cNvSpPr>
          <p:nvPr/>
        </p:nvSpPr>
        <p:spPr bwMode="auto">
          <a:xfrm>
            <a:off x="48260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96" name="Line 117"/>
          <p:cNvSpPr>
            <a:spLocks noChangeShapeType="1"/>
          </p:cNvSpPr>
          <p:nvPr/>
        </p:nvSpPr>
        <p:spPr bwMode="auto">
          <a:xfrm>
            <a:off x="49022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97" name="Line 118"/>
          <p:cNvSpPr>
            <a:spLocks noChangeShapeType="1"/>
          </p:cNvSpPr>
          <p:nvPr/>
        </p:nvSpPr>
        <p:spPr bwMode="auto">
          <a:xfrm>
            <a:off x="49784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98" name="Line 119"/>
          <p:cNvSpPr>
            <a:spLocks noChangeShapeType="1"/>
          </p:cNvSpPr>
          <p:nvPr/>
        </p:nvSpPr>
        <p:spPr bwMode="auto">
          <a:xfrm>
            <a:off x="50546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99" name="Line 120"/>
          <p:cNvSpPr>
            <a:spLocks noChangeShapeType="1"/>
          </p:cNvSpPr>
          <p:nvPr/>
        </p:nvSpPr>
        <p:spPr bwMode="auto">
          <a:xfrm>
            <a:off x="51308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00" name="Line 121"/>
          <p:cNvSpPr>
            <a:spLocks noChangeShapeType="1"/>
          </p:cNvSpPr>
          <p:nvPr/>
        </p:nvSpPr>
        <p:spPr bwMode="auto">
          <a:xfrm>
            <a:off x="52070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01" name="Line 122"/>
          <p:cNvSpPr>
            <a:spLocks noChangeShapeType="1"/>
          </p:cNvSpPr>
          <p:nvPr/>
        </p:nvSpPr>
        <p:spPr bwMode="auto">
          <a:xfrm>
            <a:off x="52832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02" name="Line 123"/>
          <p:cNvSpPr>
            <a:spLocks noChangeShapeType="1"/>
          </p:cNvSpPr>
          <p:nvPr/>
        </p:nvSpPr>
        <p:spPr bwMode="auto">
          <a:xfrm>
            <a:off x="53594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03" name="Line 124"/>
          <p:cNvSpPr>
            <a:spLocks noChangeShapeType="1"/>
          </p:cNvSpPr>
          <p:nvPr/>
        </p:nvSpPr>
        <p:spPr bwMode="auto">
          <a:xfrm>
            <a:off x="54356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04" name="Line 125"/>
          <p:cNvSpPr>
            <a:spLocks noChangeShapeType="1"/>
          </p:cNvSpPr>
          <p:nvPr/>
        </p:nvSpPr>
        <p:spPr bwMode="auto">
          <a:xfrm>
            <a:off x="55118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05" name="Line 126"/>
          <p:cNvSpPr>
            <a:spLocks noChangeShapeType="1"/>
          </p:cNvSpPr>
          <p:nvPr/>
        </p:nvSpPr>
        <p:spPr bwMode="auto">
          <a:xfrm>
            <a:off x="55880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06" name="Line 127"/>
          <p:cNvSpPr>
            <a:spLocks noChangeShapeType="1"/>
          </p:cNvSpPr>
          <p:nvPr/>
        </p:nvSpPr>
        <p:spPr bwMode="auto">
          <a:xfrm>
            <a:off x="56642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07" name="Line 128"/>
          <p:cNvSpPr>
            <a:spLocks noChangeShapeType="1"/>
          </p:cNvSpPr>
          <p:nvPr/>
        </p:nvSpPr>
        <p:spPr bwMode="auto">
          <a:xfrm>
            <a:off x="57404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08" name="Line 129"/>
          <p:cNvSpPr>
            <a:spLocks noChangeShapeType="1"/>
          </p:cNvSpPr>
          <p:nvPr/>
        </p:nvSpPr>
        <p:spPr bwMode="auto">
          <a:xfrm>
            <a:off x="58166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09" name="Line 130"/>
          <p:cNvSpPr>
            <a:spLocks noChangeShapeType="1"/>
          </p:cNvSpPr>
          <p:nvPr/>
        </p:nvSpPr>
        <p:spPr bwMode="auto">
          <a:xfrm>
            <a:off x="58928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10" name="Line 131"/>
          <p:cNvSpPr>
            <a:spLocks noChangeShapeType="1"/>
          </p:cNvSpPr>
          <p:nvPr/>
        </p:nvSpPr>
        <p:spPr bwMode="auto">
          <a:xfrm>
            <a:off x="59690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11" name="Line 132"/>
          <p:cNvSpPr>
            <a:spLocks noChangeShapeType="1"/>
          </p:cNvSpPr>
          <p:nvPr/>
        </p:nvSpPr>
        <p:spPr bwMode="auto">
          <a:xfrm>
            <a:off x="60452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12" name="Line 133"/>
          <p:cNvSpPr>
            <a:spLocks noChangeShapeType="1"/>
          </p:cNvSpPr>
          <p:nvPr/>
        </p:nvSpPr>
        <p:spPr bwMode="auto">
          <a:xfrm>
            <a:off x="61214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13" name="Line 134"/>
          <p:cNvSpPr>
            <a:spLocks noChangeShapeType="1"/>
          </p:cNvSpPr>
          <p:nvPr/>
        </p:nvSpPr>
        <p:spPr bwMode="auto">
          <a:xfrm>
            <a:off x="61976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14" name="Line 135"/>
          <p:cNvSpPr>
            <a:spLocks noChangeShapeType="1"/>
          </p:cNvSpPr>
          <p:nvPr/>
        </p:nvSpPr>
        <p:spPr bwMode="auto">
          <a:xfrm>
            <a:off x="62738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15" name="Line 136"/>
          <p:cNvSpPr>
            <a:spLocks noChangeShapeType="1"/>
          </p:cNvSpPr>
          <p:nvPr/>
        </p:nvSpPr>
        <p:spPr bwMode="auto">
          <a:xfrm>
            <a:off x="63500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16" name="Line 137"/>
          <p:cNvSpPr>
            <a:spLocks noChangeShapeType="1"/>
          </p:cNvSpPr>
          <p:nvPr/>
        </p:nvSpPr>
        <p:spPr bwMode="auto">
          <a:xfrm>
            <a:off x="64262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17" name="Line 138"/>
          <p:cNvSpPr>
            <a:spLocks noChangeShapeType="1"/>
          </p:cNvSpPr>
          <p:nvPr/>
        </p:nvSpPr>
        <p:spPr bwMode="auto">
          <a:xfrm>
            <a:off x="65024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18" name="Line 139"/>
          <p:cNvSpPr>
            <a:spLocks noChangeShapeType="1"/>
          </p:cNvSpPr>
          <p:nvPr/>
        </p:nvSpPr>
        <p:spPr bwMode="auto">
          <a:xfrm>
            <a:off x="65786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19" name="Line 140"/>
          <p:cNvSpPr>
            <a:spLocks noChangeShapeType="1"/>
          </p:cNvSpPr>
          <p:nvPr/>
        </p:nvSpPr>
        <p:spPr bwMode="auto">
          <a:xfrm>
            <a:off x="66548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20" name="Line 141"/>
          <p:cNvSpPr>
            <a:spLocks noChangeShapeType="1"/>
          </p:cNvSpPr>
          <p:nvPr/>
        </p:nvSpPr>
        <p:spPr bwMode="auto">
          <a:xfrm>
            <a:off x="67310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21" name="Line 142"/>
          <p:cNvSpPr>
            <a:spLocks noChangeShapeType="1"/>
          </p:cNvSpPr>
          <p:nvPr/>
        </p:nvSpPr>
        <p:spPr bwMode="auto">
          <a:xfrm>
            <a:off x="68072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22" name="Line 143"/>
          <p:cNvSpPr>
            <a:spLocks noChangeShapeType="1"/>
          </p:cNvSpPr>
          <p:nvPr/>
        </p:nvSpPr>
        <p:spPr bwMode="auto">
          <a:xfrm>
            <a:off x="16256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23" name="Line 144"/>
          <p:cNvSpPr>
            <a:spLocks noChangeShapeType="1"/>
          </p:cNvSpPr>
          <p:nvPr/>
        </p:nvSpPr>
        <p:spPr bwMode="auto">
          <a:xfrm>
            <a:off x="17018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24" name="Line 145"/>
          <p:cNvSpPr>
            <a:spLocks noChangeShapeType="1"/>
          </p:cNvSpPr>
          <p:nvPr/>
        </p:nvSpPr>
        <p:spPr bwMode="auto">
          <a:xfrm>
            <a:off x="17780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25" name="Line 146"/>
          <p:cNvSpPr>
            <a:spLocks noChangeShapeType="1"/>
          </p:cNvSpPr>
          <p:nvPr/>
        </p:nvSpPr>
        <p:spPr bwMode="auto">
          <a:xfrm>
            <a:off x="18542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26" name="Line 147"/>
          <p:cNvSpPr>
            <a:spLocks noChangeShapeType="1"/>
          </p:cNvSpPr>
          <p:nvPr/>
        </p:nvSpPr>
        <p:spPr bwMode="auto">
          <a:xfrm>
            <a:off x="19304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27" name="Line 148"/>
          <p:cNvSpPr>
            <a:spLocks noChangeShapeType="1"/>
          </p:cNvSpPr>
          <p:nvPr/>
        </p:nvSpPr>
        <p:spPr bwMode="auto">
          <a:xfrm>
            <a:off x="20066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28" name="Line 149"/>
          <p:cNvSpPr>
            <a:spLocks noChangeShapeType="1"/>
          </p:cNvSpPr>
          <p:nvPr/>
        </p:nvSpPr>
        <p:spPr bwMode="auto">
          <a:xfrm>
            <a:off x="20828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29" name="Line 150"/>
          <p:cNvSpPr>
            <a:spLocks noChangeShapeType="1"/>
          </p:cNvSpPr>
          <p:nvPr/>
        </p:nvSpPr>
        <p:spPr bwMode="auto">
          <a:xfrm>
            <a:off x="21590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30" name="Line 151"/>
          <p:cNvSpPr>
            <a:spLocks noChangeShapeType="1"/>
          </p:cNvSpPr>
          <p:nvPr/>
        </p:nvSpPr>
        <p:spPr bwMode="auto">
          <a:xfrm>
            <a:off x="22352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31" name="Line 152"/>
          <p:cNvSpPr>
            <a:spLocks noChangeShapeType="1"/>
          </p:cNvSpPr>
          <p:nvPr/>
        </p:nvSpPr>
        <p:spPr bwMode="auto">
          <a:xfrm>
            <a:off x="23114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32" name="Line 153"/>
          <p:cNvSpPr>
            <a:spLocks noChangeShapeType="1"/>
          </p:cNvSpPr>
          <p:nvPr/>
        </p:nvSpPr>
        <p:spPr bwMode="auto">
          <a:xfrm>
            <a:off x="23876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33" name="Line 154"/>
          <p:cNvSpPr>
            <a:spLocks noChangeShapeType="1"/>
          </p:cNvSpPr>
          <p:nvPr/>
        </p:nvSpPr>
        <p:spPr bwMode="auto">
          <a:xfrm>
            <a:off x="24638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34" name="Line 155"/>
          <p:cNvSpPr>
            <a:spLocks noChangeShapeType="1"/>
          </p:cNvSpPr>
          <p:nvPr/>
        </p:nvSpPr>
        <p:spPr bwMode="auto">
          <a:xfrm>
            <a:off x="25400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35" name="Line 156"/>
          <p:cNvSpPr>
            <a:spLocks noChangeShapeType="1"/>
          </p:cNvSpPr>
          <p:nvPr/>
        </p:nvSpPr>
        <p:spPr bwMode="auto">
          <a:xfrm>
            <a:off x="26162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36" name="Line 157"/>
          <p:cNvSpPr>
            <a:spLocks noChangeShapeType="1"/>
          </p:cNvSpPr>
          <p:nvPr/>
        </p:nvSpPr>
        <p:spPr bwMode="auto">
          <a:xfrm>
            <a:off x="26924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37" name="Line 158"/>
          <p:cNvSpPr>
            <a:spLocks noChangeShapeType="1"/>
          </p:cNvSpPr>
          <p:nvPr/>
        </p:nvSpPr>
        <p:spPr bwMode="auto">
          <a:xfrm>
            <a:off x="27686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38" name="Line 159"/>
          <p:cNvSpPr>
            <a:spLocks noChangeShapeType="1"/>
          </p:cNvSpPr>
          <p:nvPr/>
        </p:nvSpPr>
        <p:spPr bwMode="auto">
          <a:xfrm>
            <a:off x="28448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39" name="Line 160"/>
          <p:cNvSpPr>
            <a:spLocks noChangeShapeType="1"/>
          </p:cNvSpPr>
          <p:nvPr/>
        </p:nvSpPr>
        <p:spPr bwMode="auto">
          <a:xfrm>
            <a:off x="29210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40" name="Line 161"/>
          <p:cNvSpPr>
            <a:spLocks noChangeShapeType="1"/>
          </p:cNvSpPr>
          <p:nvPr/>
        </p:nvSpPr>
        <p:spPr bwMode="auto">
          <a:xfrm>
            <a:off x="29972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41" name="Line 162"/>
          <p:cNvSpPr>
            <a:spLocks noChangeShapeType="1"/>
          </p:cNvSpPr>
          <p:nvPr/>
        </p:nvSpPr>
        <p:spPr bwMode="auto">
          <a:xfrm>
            <a:off x="30734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42" name="Line 163"/>
          <p:cNvSpPr>
            <a:spLocks noChangeShapeType="1"/>
          </p:cNvSpPr>
          <p:nvPr/>
        </p:nvSpPr>
        <p:spPr bwMode="auto">
          <a:xfrm>
            <a:off x="31496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43" name="Line 164"/>
          <p:cNvSpPr>
            <a:spLocks noChangeShapeType="1"/>
          </p:cNvSpPr>
          <p:nvPr/>
        </p:nvSpPr>
        <p:spPr bwMode="auto">
          <a:xfrm>
            <a:off x="32258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44" name="Line 165"/>
          <p:cNvSpPr>
            <a:spLocks noChangeShapeType="1"/>
          </p:cNvSpPr>
          <p:nvPr/>
        </p:nvSpPr>
        <p:spPr bwMode="auto">
          <a:xfrm>
            <a:off x="33020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45" name="Line 166"/>
          <p:cNvSpPr>
            <a:spLocks noChangeShapeType="1"/>
          </p:cNvSpPr>
          <p:nvPr/>
        </p:nvSpPr>
        <p:spPr bwMode="auto">
          <a:xfrm>
            <a:off x="33782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46" name="Line 167"/>
          <p:cNvSpPr>
            <a:spLocks noChangeShapeType="1"/>
          </p:cNvSpPr>
          <p:nvPr/>
        </p:nvSpPr>
        <p:spPr bwMode="auto">
          <a:xfrm>
            <a:off x="34544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47" name="Line 168"/>
          <p:cNvSpPr>
            <a:spLocks noChangeShapeType="1"/>
          </p:cNvSpPr>
          <p:nvPr/>
        </p:nvSpPr>
        <p:spPr bwMode="auto">
          <a:xfrm>
            <a:off x="35306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48" name="Line 169"/>
          <p:cNvSpPr>
            <a:spLocks noChangeShapeType="1"/>
          </p:cNvSpPr>
          <p:nvPr/>
        </p:nvSpPr>
        <p:spPr bwMode="auto">
          <a:xfrm>
            <a:off x="36068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49" name="Line 170"/>
          <p:cNvSpPr>
            <a:spLocks noChangeShapeType="1"/>
          </p:cNvSpPr>
          <p:nvPr/>
        </p:nvSpPr>
        <p:spPr bwMode="auto">
          <a:xfrm>
            <a:off x="36830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50" name="Line 171"/>
          <p:cNvSpPr>
            <a:spLocks noChangeShapeType="1"/>
          </p:cNvSpPr>
          <p:nvPr/>
        </p:nvSpPr>
        <p:spPr bwMode="auto">
          <a:xfrm>
            <a:off x="37592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51" name="Line 172"/>
          <p:cNvSpPr>
            <a:spLocks noChangeShapeType="1"/>
          </p:cNvSpPr>
          <p:nvPr/>
        </p:nvSpPr>
        <p:spPr bwMode="auto">
          <a:xfrm>
            <a:off x="38354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52" name="Line 173"/>
          <p:cNvSpPr>
            <a:spLocks noChangeShapeType="1"/>
          </p:cNvSpPr>
          <p:nvPr/>
        </p:nvSpPr>
        <p:spPr bwMode="auto">
          <a:xfrm>
            <a:off x="39116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53" name="Line 174"/>
          <p:cNvSpPr>
            <a:spLocks noChangeShapeType="1"/>
          </p:cNvSpPr>
          <p:nvPr/>
        </p:nvSpPr>
        <p:spPr bwMode="auto">
          <a:xfrm>
            <a:off x="39878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54" name="Line 175"/>
          <p:cNvSpPr>
            <a:spLocks noChangeShapeType="1"/>
          </p:cNvSpPr>
          <p:nvPr/>
        </p:nvSpPr>
        <p:spPr bwMode="auto">
          <a:xfrm>
            <a:off x="40640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55" name="Line 176"/>
          <p:cNvSpPr>
            <a:spLocks noChangeShapeType="1"/>
          </p:cNvSpPr>
          <p:nvPr/>
        </p:nvSpPr>
        <p:spPr bwMode="auto">
          <a:xfrm>
            <a:off x="41402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56" name="Line 177"/>
          <p:cNvSpPr>
            <a:spLocks noChangeShapeType="1"/>
          </p:cNvSpPr>
          <p:nvPr/>
        </p:nvSpPr>
        <p:spPr bwMode="auto">
          <a:xfrm>
            <a:off x="42164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57" name="Line 178"/>
          <p:cNvSpPr>
            <a:spLocks noChangeShapeType="1"/>
          </p:cNvSpPr>
          <p:nvPr/>
        </p:nvSpPr>
        <p:spPr bwMode="auto">
          <a:xfrm>
            <a:off x="42926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58" name="Line 179"/>
          <p:cNvSpPr>
            <a:spLocks noChangeShapeType="1"/>
          </p:cNvSpPr>
          <p:nvPr/>
        </p:nvSpPr>
        <p:spPr bwMode="auto">
          <a:xfrm>
            <a:off x="43688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59" name="Line 180"/>
          <p:cNvSpPr>
            <a:spLocks noChangeShapeType="1"/>
          </p:cNvSpPr>
          <p:nvPr/>
        </p:nvSpPr>
        <p:spPr bwMode="auto">
          <a:xfrm>
            <a:off x="44450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60" name="Line 181"/>
          <p:cNvSpPr>
            <a:spLocks noChangeShapeType="1"/>
          </p:cNvSpPr>
          <p:nvPr/>
        </p:nvSpPr>
        <p:spPr bwMode="auto">
          <a:xfrm>
            <a:off x="45212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61" name="Line 182"/>
          <p:cNvSpPr>
            <a:spLocks noChangeShapeType="1"/>
          </p:cNvSpPr>
          <p:nvPr/>
        </p:nvSpPr>
        <p:spPr bwMode="auto">
          <a:xfrm>
            <a:off x="45974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62" name="Line 183"/>
          <p:cNvSpPr>
            <a:spLocks noChangeShapeType="1"/>
          </p:cNvSpPr>
          <p:nvPr/>
        </p:nvSpPr>
        <p:spPr bwMode="auto">
          <a:xfrm>
            <a:off x="46736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63" name="Line 184"/>
          <p:cNvSpPr>
            <a:spLocks noChangeShapeType="1"/>
          </p:cNvSpPr>
          <p:nvPr/>
        </p:nvSpPr>
        <p:spPr bwMode="auto">
          <a:xfrm>
            <a:off x="47498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64" name="Line 185"/>
          <p:cNvSpPr>
            <a:spLocks noChangeShapeType="1"/>
          </p:cNvSpPr>
          <p:nvPr/>
        </p:nvSpPr>
        <p:spPr bwMode="auto">
          <a:xfrm>
            <a:off x="48260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65" name="Line 186"/>
          <p:cNvSpPr>
            <a:spLocks noChangeShapeType="1"/>
          </p:cNvSpPr>
          <p:nvPr/>
        </p:nvSpPr>
        <p:spPr bwMode="auto">
          <a:xfrm>
            <a:off x="49022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66" name="Line 187"/>
          <p:cNvSpPr>
            <a:spLocks noChangeShapeType="1"/>
          </p:cNvSpPr>
          <p:nvPr/>
        </p:nvSpPr>
        <p:spPr bwMode="auto">
          <a:xfrm>
            <a:off x="49784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67" name="Line 188"/>
          <p:cNvSpPr>
            <a:spLocks noChangeShapeType="1"/>
          </p:cNvSpPr>
          <p:nvPr/>
        </p:nvSpPr>
        <p:spPr bwMode="auto">
          <a:xfrm>
            <a:off x="50546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68" name="Line 189"/>
          <p:cNvSpPr>
            <a:spLocks noChangeShapeType="1"/>
          </p:cNvSpPr>
          <p:nvPr/>
        </p:nvSpPr>
        <p:spPr bwMode="auto">
          <a:xfrm>
            <a:off x="51308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69" name="Line 190"/>
          <p:cNvSpPr>
            <a:spLocks noChangeShapeType="1"/>
          </p:cNvSpPr>
          <p:nvPr/>
        </p:nvSpPr>
        <p:spPr bwMode="auto">
          <a:xfrm>
            <a:off x="52070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70" name="Line 191"/>
          <p:cNvSpPr>
            <a:spLocks noChangeShapeType="1"/>
          </p:cNvSpPr>
          <p:nvPr/>
        </p:nvSpPr>
        <p:spPr bwMode="auto">
          <a:xfrm>
            <a:off x="52832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71" name="Line 192"/>
          <p:cNvSpPr>
            <a:spLocks noChangeShapeType="1"/>
          </p:cNvSpPr>
          <p:nvPr/>
        </p:nvSpPr>
        <p:spPr bwMode="auto">
          <a:xfrm>
            <a:off x="53594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72" name="Line 193"/>
          <p:cNvSpPr>
            <a:spLocks noChangeShapeType="1"/>
          </p:cNvSpPr>
          <p:nvPr/>
        </p:nvSpPr>
        <p:spPr bwMode="auto">
          <a:xfrm>
            <a:off x="54356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73" name="Line 194"/>
          <p:cNvSpPr>
            <a:spLocks noChangeShapeType="1"/>
          </p:cNvSpPr>
          <p:nvPr/>
        </p:nvSpPr>
        <p:spPr bwMode="auto">
          <a:xfrm>
            <a:off x="55118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74" name="Line 195"/>
          <p:cNvSpPr>
            <a:spLocks noChangeShapeType="1"/>
          </p:cNvSpPr>
          <p:nvPr/>
        </p:nvSpPr>
        <p:spPr bwMode="auto">
          <a:xfrm>
            <a:off x="55880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75" name="Line 196"/>
          <p:cNvSpPr>
            <a:spLocks noChangeShapeType="1"/>
          </p:cNvSpPr>
          <p:nvPr/>
        </p:nvSpPr>
        <p:spPr bwMode="auto">
          <a:xfrm>
            <a:off x="56642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76" name="Line 197"/>
          <p:cNvSpPr>
            <a:spLocks noChangeShapeType="1"/>
          </p:cNvSpPr>
          <p:nvPr/>
        </p:nvSpPr>
        <p:spPr bwMode="auto">
          <a:xfrm>
            <a:off x="57404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77" name="Line 198"/>
          <p:cNvSpPr>
            <a:spLocks noChangeShapeType="1"/>
          </p:cNvSpPr>
          <p:nvPr/>
        </p:nvSpPr>
        <p:spPr bwMode="auto">
          <a:xfrm>
            <a:off x="58166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78" name="Line 199"/>
          <p:cNvSpPr>
            <a:spLocks noChangeShapeType="1"/>
          </p:cNvSpPr>
          <p:nvPr/>
        </p:nvSpPr>
        <p:spPr bwMode="auto">
          <a:xfrm>
            <a:off x="58928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79" name="Line 200"/>
          <p:cNvSpPr>
            <a:spLocks noChangeShapeType="1"/>
          </p:cNvSpPr>
          <p:nvPr/>
        </p:nvSpPr>
        <p:spPr bwMode="auto">
          <a:xfrm>
            <a:off x="59690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80" name="Line 201"/>
          <p:cNvSpPr>
            <a:spLocks noChangeShapeType="1"/>
          </p:cNvSpPr>
          <p:nvPr/>
        </p:nvSpPr>
        <p:spPr bwMode="auto">
          <a:xfrm>
            <a:off x="60452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81" name="Line 202"/>
          <p:cNvSpPr>
            <a:spLocks noChangeShapeType="1"/>
          </p:cNvSpPr>
          <p:nvPr/>
        </p:nvSpPr>
        <p:spPr bwMode="auto">
          <a:xfrm>
            <a:off x="61214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82" name="Line 203"/>
          <p:cNvSpPr>
            <a:spLocks noChangeShapeType="1"/>
          </p:cNvSpPr>
          <p:nvPr/>
        </p:nvSpPr>
        <p:spPr bwMode="auto">
          <a:xfrm>
            <a:off x="61976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83" name="Line 204"/>
          <p:cNvSpPr>
            <a:spLocks noChangeShapeType="1"/>
          </p:cNvSpPr>
          <p:nvPr/>
        </p:nvSpPr>
        <p:spPr bwMode="auto">
          <a:xfrm>
            <a:off x="62738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84" name="Line 205"/>
          <p:cNvSpPr>
            <a:spLocks noChangeShapeType="1"/>
          </p:cNvSpPr>
          <p:nvPr/>
        </p:nvSpPr>
        <p:spPr bwMode="auto">
          <a:xfrm>
            <a:off x="63500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85" name="Line 206"/>
          <p:cNvSpPr>
            <a:spLocks noChangeShapeType="1"/>
          </p:cNvSpPr>
          <p:nvPr/>
        </p:nvSpPr>
        <p:spPr bwMode="auto">
          <a:xfrm>
            <a:off x="64262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86" name="Line 207"/>
          <p:cNvSpPr>
            <a:spLocks noChangeShapeType="1"/>
          </p:cNvSpPr>
          <p:nvPr/>
        </p:nvSpPr>
        <p:spPr bwMode="auto">
          <a:xfrm>
            <a:off x="65024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87" name="Line 208"/>
          <p:cNvSpPr>
            <a:spLocks noChangeShapeType="1"/>
          </p:cNvSpPr>
          <p:nvPr/>
        </p:nvSpPr>
        <p:spPr bwMode="auto">
          <a:xfrm>
            <a:off x="65786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88" name="Line 209"/>
          <p:cNvSpPr>
            <a:spLocks noChangeShapeType="1"/>
          </p:cNvSpPr>
          <p:nvPr/>
        </p:nvSpPr>
        <p:spPr bwMode="auto">
          <a:xfrm>
            <a:off x="66548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89" name="Line 210"/>
          <p:cNvSpPr>
            <a:spLocks noChangeShapeType="1"/>
          </p:cNvSpPr>
          <p:nvPr/>
        </p:nvSpPr>
        <p:spPr bwMode="auto">
          <a:xfrm>
            <a:off x="67310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90" name="Line 211"/>
          <p:cNvSpPr>
            <a:spLocks noChangeShapeType="1"/>
          </p:cNvSpPr>
          <p:nvPr/>
        </p:nvSpPr>
        <p:spPr bwMode="auto">
          <a:xfrm>
            <a:off x="68072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91" name="Line 212"/>
          <p:cNvSpPr>
            <a:spLocks noChangeShapeType="1"/>
          </p:cNvSpPr>
          <p:nvPr/>
        </p:nvSpPr>
        <p:spPr bwMode="auto">
          <a:xfrm flipV="1">
            <a:off x="1473200" y="1914525"/>
            <a:ext cx="0" cy="292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92" name="Line 213"/>
          <p:cNvSpPr>
            <a:spLocks noChangeShapeType="1"/>
          </p:cNvSpPr>
          <p:nvPr/>
        </p:nvSpPr>
        <p:spPr bwMode="auto">
          <a:xfrm>
            <a:off x="1435100" y="4835525"/>
            <a:ext cx="635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93" name="Line 214"/>
          <p:cNvSpPr>
            <a:spLocks noChangeShapeType="1"/>
          </p:cNvSpPr>
          <p:nvPr/>
        </p:nvSpPr>
        <p:spPr bwMode="auto">
          <a:xfrm>
            <a:off x="1473200" y="4835525"/>
            <a:ext cx="5359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94" name="Line 215"/>
          <p:cNvSpPr>
            <a:spLocks noChangeShapeType="1"/>
          </p:cNvSpPr>
          <p:nvPr/>
        </p:nvSpPr>
        <p:spPr bwMode="auto">
          <a:xfrm flipV="1">
            <a:off x="1473200" y="4775200"/>
            <a:ext cx="0" cy="1079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95" name="Line 216"/>
          <p:cNvSpPr>
            <a:spLocks noChangeShapeType="1"/>
          </p:cNvSpPr>
          <p:nvPr/>
        </p:nvSpPr>
        <p:spPr bwMode="auto">
          <a:xfrm flipV="1">
            <a:off x="1739900" y="4775200"/>
            <a:ext cx="0" cy="1079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96" name="Line 217"/>
          <p:cNvSpPr>
            <a:spLocks noChangeShapeType="1"/>
          </p:cNvSpPr>
          <p:nvPr/>
        </p:nvSpPr>
        <p:spPr bwMode="auto">
          <a:xfrm flipV="1">
            <a:off x="2019300" y="4775200"/>
            <a:ext cx="0" cy="1079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97" name="Line 218"/>
          <p:cNvSpPr>
            <a:spLocks noChangeShapeType="1"/>
          </p:cNvSpPr>
          <p:nvPr/>
        </p:nvSpPr>
        <p:spPr bwMode="auto">
          <a:xfrm flipV="1">
            <a:off x="2286000" y="4775200"/>
            <a:ext cx="0" cy="1079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98" name="Line 219"/>
          <p:cNvSpPr>
            <a:spLocks noChangeShapeType="1"/>
          </p:cNvSpPr>
          <p:nvPr/>
        </p:nvSpPr>
        <p:spPr bwMode="auto">
          <a:xfrm flipV="1">
            <a:off x="2552700" y="4775200"/>
            <a:ext cx="0" cy="1079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99" name="Line 220"/>
          <p:cNvSpPr>
            <a:spLocks noChangeShapeType="1"/>
          </p:cNvSpPr>
          <p:nvPr/>
        </p:nvSpPr>
        <p:spPr bwMode="auto">
          <a:xfrm flipV="1">
            <a:off x="2819400" y="4775200"/>
            <a:ext cx="0" cy="1079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700" name="Line 221"/>
          <p:cNvSpPr>
            <a:spLocks noChangeShapeType="1"/>
          </p:cNvSpPr>
          <p:nvPr/>
        </p:nvSpPr>
        <p:spPr bwMode="auto">
          <a:xfrm flipV="1">
            <a:off x="3086100" y="4775200"/>
            <a:ext cx="0" cy="1079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701" name="Line 222"/>
          <p:cNvSpPr>
            <a:spLocks noChangeShapeType="1"/>
          </p:cNvSpPr>
          <p:nvPr/>
        </p:nvSpPr>
        <p:spPr bwMode="auto">
          <a:xfrm flipV="1">
            <a:off x="3352800" y="5003800"/>
            <a:ext cx="0" cy="1079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702" name="Line 223"/>
          <p:cNvSpPr>
            <a:spLocks noChangeShapeType="1"/>
          </p:cNvSpPr>
          <p:nvPr/>
        </p:nvSpPr>
        <p:spPr bwMode="auto">
          <a:xfrm flipV="1">
            <a:off x="3619500" y="5003800"/>
            <a:ext cx="0" cy="1079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703" name="Line 224"/>
          <p:cNvSpPr>
            <a:spLocks noChangeShapeType="1"/>
          </p:cNvSpPr>
          <p:nvPr/>
        </p:nvSpPr>
        <p:spPr bwMode="auto">
          <a:xfrm flipV="1">
            <a:off x="3898900" y="5003800"/>
            <a:ext cx="0" cy="1079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704" name="Line 225"/>
          <p:cNvSpPr>
            <a:spLocks noChangeShapeType="1"/>
          </p:cNvSpPr>
          <p:nvPr/>
        </p:nvSpPr>
        <p:spPr bwMode="auto">
          <a:xfrm flipV="1">
            <a:off x="4165600" y="5003800"/>
            <a:ext cx="0" cy="1079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705" name="Line 226"/>
          <p:cNvSpPr>
            <a:spLocks noChangeShapeType="1"/>
          </p:cNvSpPr>
          <p:nvPr/>
        </p:nvSpPr>
        <p:spPr bwMode="auto">
          <a:xfrm flipV="1">
            <a:off x="4432300" y="5003800"/>
            <a:ext cx="0" cy="1079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706" name="Line 227"/>
          <p:cNvSpPr>
            <a:spLocks noChangeShapeType="1"/>
          </p:cNvSpPr>
          <p:nvPr/>
        </p:nvSpPr>
        <p:spPr bwMode="auto">
          <a:xfrm flipV="1">
            <a:off x="4699000" y="5003800"/>
            <a:ext cx="0" cy="1079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707" name="Line 228"/>
          <p:cNvSpPr>
            <a:spLocks noChangeShapeType="1"/>
          </p:cNvSpPr>
          <p:nvPr/>
        </p:nvSpPr>
        <p:spPr bwMode="auto">
          <a:xfrm flipV="1">
            <a:off x="4965700" y="5003800"/>
            <a:ext cx="0" cy="1079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708" name="Line 229"/>
          <p:cNvSpPr>
            <a:spLocks noChangeShapeType="1"/>
          </p:cNvSpPr>
          <p:nvPr/>
        </p:nvSpPr>
        <p:spPr bwMode="auto">
          <a:xfrm flipV="1">
            <a:off x="5232400" y="5003800"/>
            <a:ext cx="0" cy="1079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709" name="Line 230"/>
          <p:cNvSpPr>
            <a:spLocks noChangeShapeType="1"/>
          </p:cNvSpPr>
          <p:nvPr/>
        </p:nvSpPr>
        <p:spPr bwMode="auto">
          <a:xfrm flipV="1">
            <a:off x="5499100" y="5003800"/>
            <a:ext cx="0" cy="1079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710" name="Line 231"/>
          <p:cNvSpPr>
            <a:spLocks noChangeShapeType="1"/>
          </p:cNvSpPr>
          <p:nvPr/>
        </p:nvSpPr>
        <p:spPr bwMode="auto">
          <a:xfrm flipV="1">
            <a:off x="5778500" y="5003800"/>
            <a:ext cx="0" cy="1079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711" name="Line 232"/>
          <p:cNvSpPr>
            <a:spLocks noChangeShapeType="1"/>
          </p:cNvSpPr>
          <p:nvPr/>
        </p:nvSpPr>
        <p:spPr bwMode="auto">
          <a:xfrm flipV="1">
            <a:off x="6045200" y="5003800"/>
            <a:ext cx="0" cy="1079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712" name="Line 233"/>
          <p:cNvSpPr>
            <a:spLocks noChangeShapeType="1"/>
          </p:cNvSpPr>
          <p:nvPr/>
        </p:nvSpPr>
        <p:spPr bwMode="auto">
          <a:xfrm flipV="1">
            <a:off x="6311900" y="5003800"/>
            <a:ext cx="0" cy="1079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713" name="Line 234"/>
          <p:cNvSpPr>
            <a:spLocks noChangeShapeType="1"/>
          </p:cNvSpPr>
          <p:nvPr/>
        </p:nvSpPr>
        <p:spPr bwMode="auto">
          <a:xfrm flipV="1">
            <a:off x="6578600" y="5003800"/>
            <a:ext cx="0" cy="1079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714" name="Line 235"/>
          <p:cNvSpPr>
            <a:spLocks noChangeShapeType="1"/>
          </p:cNvSpPr>
          <p:nvPr/>
        </p:nvSpPr>
        <p:spPr bwMode="auto">
          <a:xfrm flipV="1">
            <a:off x="6845300" y="5003800"/>
            <a:ext cx="0" cy="1079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715" name="Rectangle 280"/>
          <p:cNvSpPr>
            <a:spLocks noChangeArrowheads="1"/>
          </p:cNvSpPr>
          <p:nvPr/>
        </p:nvSpPr>
        <p:spPr bwMode="auto">
          <a:xfrm>
            <a:off x="1066800" y="4572000"/>
            <a:ext cx="36228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800">
                <a:latin typeface="Gill Sans Light"/>
                <a:ea typeface="굴림" panose="020B0600000101010101" pitchFamily="34" charset="-127"/>
                <a:cs typeface="Gill Sans Light"/>
              </a:rPr>
              <a:t>1</a:t>
            </a:r>
          </a:p>
        </p:txBody>
      </p:sp>
      <p:sp>
        <p:nvSpPr>
          <p:cNvPr id="20716" name="Rectangle 281"/>
          <p:cNvSpPr>
            <a:spLocks noChangeArrowheads="1"/>
          </p:cNvSpPr>
          <p:nvPr/>
        </p:nvSpPr>
        <p:spPr bwMode="auto">
          <a:xfrm>
            <a:off x="827088" y="3613150"/>
            <a:ext cx="541816"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800">
                <a:latin typeface="Gill Sans Light"/>
                <a:ea typeface="굴림" panose="020B0600000101010101" pitchFamily="34" charset="-127"/>
                <a:cs typeface="Gill Sans Light"/>
              </a:rPr>
              <a:t>10</a:t>
            </a:r>
          </a:p>
        </p:txBody>
      </p:sp>
      <p:sp>
        <p:nvSpPr>
          <p:cNvPr id="20717" name="Rectangle 282"/>
          <p:cNvSpPr>
            <a:spLocks noChangeArrowheads="1"/>
          </p:cNvSpPr>
          <p:nvPr/>
        </p:nvSpPr>
        <p:spPr bwMode="auto">
          <a:xfrm>
            <a:off x="661988" y="2724150"/>
            <a:ext cx="721352"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800">
                <a:latin typeface="Gill Sans Light"/>
                <a:ea typeface="굴림" panose="020B0600000101010101" pitchFamily="34" charset="-127"/>
                <a:cs typeface="Gill Sans Light"/>
              </a:rPr>
              <a:t>100</a:t>
            </a:r>
          </a:p>
        </p:txBody>
      </p:sp>
      <p:sp>
        <p:nvSpPr>
          <p:cNvPr id="20718" name="Rectangle 283"/>
          <p:cNvSpPr>
            <a:spLocks noChangeArrowheads="1"/>
          </p:cNvSpPr>
          <p:nvPr/>
        </p:nvSpPr>
        <p:spPr bwMode="auto">
          <a:xfrm>
            <a:off x="420688" y="1670050"/>
            <a:ext cx="900889"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800">
                <a:latin typeface="Gill Sans Light"/>
                <a:ea typeface="굴림" panose="020B0600000101010101" pitchFamily="34" charset="-127"/>
                <a:cs typeface="Gill Sans Light"/>
              </a:rPr>
              <a:t>1000</a:t>
            </a:r>
          </a:p>
        </p:txBody>
      </p:sp>
      <p:sp>
        <p:nvSpPr>
          <p:cNvPr id="20719" name="Rectangle 284"/>
          <p:cNvSpPr>
            <a:spLocks noChangeArrowheads="1"/>
          </p:cNvSpPr>
          <p:nvPr/>
        </p:nvSpPr>
        <p:spPr bwMode="auto">
          <a:xfrm rot="-5400000">
            <a:off x="1205706" y="5109369"/>
            <a:ext cx="796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latin typeface="Gill Sans Light"/>
                <a:ea typeface="굴림" panose="020B0600000101010101" pitchFamily="34" charset="-127"/>
                <a:cs typeface="Gill Sans Light"/>
              </a:rPr>
              <a:t>1980</a:t>
            </a:r>
          </a:p>
        </p:txBody>
      </p:sp>
      <p:sp>
        <p:nvSpPr>
          <p:cNvPr id="20720" name="Rectangle 285"/>
          <p:cNvSpPr>
            <a:spLocks noChangeArrowheads="1"/>
          </p:cNvSpPr>
          <p:nvPr/>
        </p:nvSpPr>
        <p:spPr bwMode="auto">
          <a:xfrm rot="-5400000">
            <a:off x="1472406" y="5109369"/>
            <a:ext cx="796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latin typeface="Gill Sans Light"/>
                <a:ea typeface="굴림" panose="020B0600000101010101" pitchFamily="34" charset="-127"/>
                <a:cs typeface="Gill Sans Light"/>
              </a:rPr>
              <a:t>1981</a:t>
            </a:r>
          </a:p>
        </p:txBody>
      </p:sp>
      <p:sp>
        <p:nvSpPr>
          <p:cNvPr id="20721" name="Rectangle 286"/>
          <p:cNvSpPr>
            <a:spLocks noChangeArrowheads="1"/>
          </p:cNvSpPr>
          <p:nvPr/>
        </p:nvSpPr>
        <p:spPr bwMode="auto">
          <a:xfrm rot="-5400000">
            <a:off x="2005806" y="5109369"/>
            <a:ext cx="796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latin typeface="Gill Sans Light"/>
                <a:ea typeface="굴림" panose="020B0600000101010101" pitchFamily="34" charset="-127"/>
                <a:cs typeface="Gill Sans Light"/>
              </a:rPr>
              <a:t>1983</a:t>
            </a:r>
          </a:p>
        </p:txBody>
      </p:sp>
      <p:sp>
        <p:nvSpPr>
          <p:cNvPr id="20722" name="Rectangle 287"/>
          <p:cNvSpPr>
            <a:spLocks noChangeArrowheads="1"/>
          </p:cNvSpPr>
          <p:nvPr/>
        </p:nvSpPr>
        <p:spPr bwMode="auto">
          <a:xfrm rot="-5400000">
            <a:off x="2272506" y="5109369"/>
            <a:ext cx="796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latin typeface="Gill Sans Light"/>
                <a:ea typeface="굴림" panose="020B0600000101010101" pitchFamily="34" charset="-127"/>
                <a:cs typeface="Gill Sans Light"/>
              </a:rPr>
              <a:t>1984</a:t>
            </a:r>
          </a:p>
        </p:txBody>
      </p:sp>
      <p:sp>
        <p:nvSpPr>
          <p:cNvPr id="20723" name="Rectangle 288"/>
          <p:cNvSpPr>
            <a:spLocks noChangeArrowheads="1"/>
          </p:cNvSpPr>
          <p:nvPr/>
        </p:nvSpPr>
        <p:spPr bwMode="auto">
          <a:xfrm rot="-5400000">
            <a:off x="2539206" y="5109369"/>
            <a:ext cx="796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latin typeface="Gill Sans Light"/>
                <a:ea typeface="굴림" panose="020B0600000101010101" pitchFamily="34" charset="-127"/>
                <a:cs typeface="Gill Sans Light"/>
              </a:rPr>
              <a:t>1985</a:t>
            </a:r>
          </a:p>
        </p:txBody>
      </p:sp>
      <p:sp>
        <p:nvSpPr>
          <p:cNvPr id="20724" name="Rectangle 289"/>
          <p:cNvSpPr>
            <a:spLocks noChangeArrowheads="1"/>
          </p:cNvSpPr>
          <p:nvPr/>
        </p:nvSpPr>
        <p:spPr bwMode="auto">
          <a:xfrm rot="-5400000">
            <a:off x="2818606" y="5109369"/>
            <a:ext cx="796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latin typeface="Gill Sans Light"/>
                <a:ea typeface="굴림" panose="020B0600000101010101" pitchFamily="34" charset="-127"/>
                <a:cs typeface="Gill Sans Light"/>
              </a:rPr>
              <a:t>1986</a:t>
            </a:r>
          </a:p>
        </p:txBody>
      </p:sp>
      <p:sp>
        <p:nvSpPr>
          <p:cNvPr id="20725" name="Rectangle 290"/>
          <p:cNvSpPr>
            <a:spLocks noChangeArrowheads="1"/>
          </p:cNvSpPr>
          <p:nvPr/>
        </p:nvSpPr>
        <p:spPr bwMode="auto">
          <a:xfrm rot="-5400000">
            <a:off x="3085306" y="5109369"/>
            <a:ext cx="796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latin typeface="Gill Sans Light"/>
                <a:ea typeface="굴림" panose="020B0600000101010101" pitchFamily="34" charset="-127"/>
                <a:cs typeface="Gill Sans Light"/>
              </a:rPr>
              <a:t>1987</a:t>
            </a:r>
          </a:p>
        </p:txBody>
      </p:sp>
      <p:sp>
        <p:nvSpPr>
          <p:cNvPr id="20726" name="Rectangle 291"/>
          <p:cNvSpPr>
            <a:spLocks noChangeArrowheads="1"/>
          </p:cNvSpPr>
          <p:nvPr/>
        </p:nvSpPr>
        <p:spPr bwMode="auto">
          <a:xfrm rot="-5400000">
            <a:off x="3352006" y="5109369"/>
            <a:ext cx="796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latin typeface="Gill Sans Light"/>
                <a:ea typeface="굴림" panose="020B0600000101010101" pitchFamily="34" charset="-127"/>
                <a:cs typeface="Gill Sans Light"/>
              </a:rPr>
              <a:t>1988</a:t>
            </a:r>
          </a:p>
        </p:txBody>
      </p:sp>
      <p:sp>
        <p:nvSpPr>
          <p:cNvPr id="20727" name="Rectangle 292"/>
          <p:cNvSpPr>
            <a:spLocks noChangeArrowheads="1"/>
          </p:cNvSpPr>
          <p:nvPr/>
        </p:nvSpPr>
        <p:spPr bwMode="auto">
          <a:xfrm rot="-5400000">
            <a:off x="3618706" y="5109369"/>
            <a:ext cx="796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latin typeface="Gill Sans Light"/>
                <a:ea typeface="굴림" panose="020B0600000101010101" pitchFamily="34" charset="-127"/>
                <a:cs typeface="Gill Sans Light"/>
              </a:rPr>
              <a:t>1989</a:t>
            </a:r>
          </a:p>
        </p:txBody>
      </p:sp>
      <p:sp>
        <p:nvSpPr>
          <p:cNvPr id="20728" name="Rectangle 293"/>
          <p:cNvSpPr>
            <a:spLocks noChangeArrowheads="1"/>
          </p:cNvSpPr>
          <p:nvPr/>
        </p:nvSpPr>
        <p:spPr bwMode="auto">
          <a:xfrm rot="-5400000">
            <a:off x="3885406" y="5109369"/>
            <a:ext cx="796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latin typeface="Gill Sans Light"/>
                <a:ea typeface="굴림" panose="020B0600000101010101" pitchFamily="34" charset="-127"/>
                <a:cs typeface="Gill Sans Light"/>
              </a:rPr>
              <a:t>1990</a:t>
            </a:r>
          </a:p>
        </p:txBody>
      </p:sp>
      <p:sp>
        <p:nvSpPr>
          <p:cNvPr id="20729" name="Rectangle 294"/>
          <p:cNvSpPr>
            <a:spLocks noChangeArrowheads="1"/>
          </p:cNvSpPr>
          <p:nvPr/>
        </p:nvSpPr>
        <p:spPr bwMode="auto">
          <a:xfrm rot="-5400000">
            <a:off x="4152106" y="5109369"/>
            <a:ext cx="796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latin typeface="Gill Sans Light"/>
                <a:ea typeface="굴림" panose="020B0600000101010101" pitchFamily="34" charset="-127"/>
                <a:cs typeface="Gill Sans Light"/>
              </a:rPr>
              <a:t>1991</a:t>
            </a:r>
          </a:p>
        </p:txBody>
      </p:sp>
      <p:sp>
        <p:nvSpPr>
          <p:cNvPr id="20730" name="Rectangle 295"/>
          <p:cNvSpPr>
            <a:spLocks noChangeArrowheads="1"/>
          </p:cNvSpPr>
          <p:nvPr/>
        </p:nvSpPr>
        <p:spPr bwMode="auto">
          <a:xfrm rot="-5400000">
            <a:off x="4431506" y="5109369"/>
            <a:ext cx="796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latin typeface="Gill Sans Light"/>
                <a:ea typeface="굴림" panose="020B0600000101010101" pitchFamily="34" charset="-127"/>
                <a:cs typeface="Gill Sans Light"/>
              </a:rPr>
              <a:t>1992</a:t>
            </a:r>
          </a:p>
        </p:txBody>
      </p:sp>
      <p:sp>
        <p:nvSpPr>
          <p:cNvPr id="20731" name="Rectangle 296"/>
          <p:cNvSpPr>
            <a:spLocks noChangeArrowheads="1"/>
          </p:cNvSpPr>
          <p:nvPr/>
        </p:nvSpPr>
        <p:spPr bwMode="auto">
          <a:xfrm rot="-5400000">
            <a:off x="4698206" y="5109369"/>
            <a:ext cx="796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latin typeface="Gill Sans Light"/>
                <a:ea typeface="굴림" panose="020B0600000101010101" pitchFamily="34" charset="-127"/>
                <a:cs typeface="Gill Sans Light"/>
              </a:rPr>
              <a:t>1993</a:t>
            </a:r>
          </a:p>
        </p:txBody>
      </p:sp>
      <p:sp>
        <p:nvSpPr>
          <p:cNvPr id="20732" name="Rectangle 297"/>
          <p:cNvSpPr>
            <a:spLocks noChangeArrowheads="1"/>
          </p:cNvSpPr>
          <p:nvPr/>
        </p:nvSpPr>
        <p:spPr bwMode="auto">
          <a:xfrm rot="-5400000">
            <a:off x="4964906" y="5109369"/>
            <a:ext cx="796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latin typeface="Gill Sans Light"/>
                <a:ea typeface="굴림" panose="020B0600000101010101" pitchFamily="34" charset="-127"/>
                <a:cs typeface="Gill Sans Light"/>
              </a:rPr>
              <a:t>1994</a:t>
            </a:r>
          </a:p>
        </p:txBody>
      </p:sp>
      <p:sp>
        <p:nvSpPr>
          <p:cNvPr id="20733" name="Rectangle 298"/>
          <p:cNvSpPr>
            <a:spLocks noChangeArrowheads="1"/>
          </p:cNvSpPr>
          <p:nvPr/>
        </p:nvSpPr>
        <p:spPr bwMode="auto">
          <a:xfrm rot="-5400000">
            <a:off x="5231606" y="5109369"/>
            <a:ext cx="796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latin typeface="Gill Sans Light"/>
                <a:ea typeface="굴림" panose="020B0600000101010101" pitchFamily="34" charset="-127"/>
                <a:cs typeface="Gill Sans Light"/>
              </a:rPr>
              <a:t>1995</a:t>
            </a:r>
          </a:p>
        </p:txBody>
      </p:sp>
      <p:sp>
        <p:nvSpPr>
          <p:cNvPr id="20734" name="Rectangle 299"/>
          <p:cNvSpPr>
            <a:spLocks noChangeArrowheads="1"/>
          </p:cNvSpPr>
          <p:nvPr/>
        </p:nvSpPr>
        <p:spPr bwMode="auto">
          <a:xfrm rot="-5400000">
            <a:off x="5498306" y="5109369"/>
            <a:ext cx="796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latin typeface="Gill Sans Light"/>
                <a:ea typeface="굴림" panose="020B0600000101010101" pitchFamily="34" charset="-127"/>
                <a:cs typeface="Gill Sans Light"/>
              </a:rPr>
              <a:t>1996</a:t>
            </a:r>
          </a:p>
        </p:txBody>
      </p:sp>
      <p:sp>
        <p:nvSpPr>
          <p:cNvPr id="20735" name="Rectangle 300"/>
          <p:cNvSpPr>
            <a:spLocks noChangeArrowheads="1"/>
          </p:cNvSpPr>
          <p:nvPr/>
        </p:nvSpPr>
        <p:spPr bwMode="auto">
          <a:xfrm rot="-5400000">
            <a:off x="5765006" y="5109369"/>
            <a:ext cx="796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latin typeface="Gill Sans Light"/>
                <a:ea typeface="굴림" panose="020B0600000101010101" pitchFamily="34" charset="-127"/>
                <a:cs typeface="Gill Sans Light"/>
              </a:rPr>
              <a:t>1997</a:t>
            </a:r>
          </a:p>
        </p:txBody>
      </p:sp>
      <p:sp>
        <p:nvSpPr>
          <p:cNvPr id="20736" name="Rectangle 301"/>
          <p:cNvSpPr>
            <a:spLocks noChangeArrowheads="1"/>
          </p:cNvSpPr>
          <p:nvPr/>
        </p:nvSpPr>
        <p:spPr bwMode="auto">
          <a:xfrm rot="-5400000">
            <a:off x="6031706" y="5109369"/>
            <a:ext cx="796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latin typeface="Gill Sans Light"/>
                <a:ea typeface="굴림" panose="020B0600000101010101" pitchFamily="34" charset="-127"/>
                <a:cs typeface="Gill Sans Light"/>
              </a:rPr>
              <a:t>1998</a:t>
            </a:r>
          </a:p>
        </p:txBody>
      </p:sp>
      <p:sp>
        <p:nvSpPr>
          <p:cNvPr id="20737" name="Rectangle 302"/>
          <p:cNvSpPr>
            <a:spLocks noChangeArrowheads="1"/>
          </p:cNvSpPr>
          <p:nvPr/>
        </p:nvSpPr>
        <p:spPr bwMode="auto">
          <a:xfrm rot="-5400000">
            <a:off x="6311106" y="5109369"/>
            <a:ext cx="796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latin typeface="Gill Sans Light"/>
                <a:ea typeface="굴림" panose="020B0600000101010101" pitchFamily="34" charset="-127"/>
                <a:cs typeface="Gill Sans Light"/>
              </a:rPr>
              <a:t>1999</a:t>
            </a:r>
          </a:p>
        </p:txBody>
      </p:sp>
      <p:sp>
        <p:nvSpPr>
          <p:cNvPr id="20738" name="Rectangle 303"/>
          <p:cNvSpPr>
            <a:spLocks noChangeArrowheads="1"/>
          </p:cNvSpPr>
          <p:nvPr/>
        </p:nvSpPr>
        <p:spPr bwMode="auto">
          <a:xfrm rot="-5400000">
            <a:off x="6577806" y="5109369"/>
            <a:ext cx="796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latin typeface="Gill Sans Light"/>
                <a:ea typeface="굴림" panose="020B0600000101010101" pitchFamily="34" charset="-127"/>
                <a:cs typeface="Gill Sans Light"/>
              </a:rPr>
              <a:t>2000</a:t>
            </a:r>
          </a:p>
        </p:txBody>
      </p:sp>
      <p:sp>
        <p:nvSpPr>
          <p:cNvPr id="20739" name="Rectangle 307"/>
          <p:cNvSpPr>
            <a:spLocks noChangeArrowheads="1"/>
          </p:cNvSpPr>
          <p:nvPr/>
        </p:nvSpPr>
        <p:spPr bwMode="auto">
          <a:xfrm rot="-5400000">
            <a:off x="1777206" y="5109369"/>
            <a:ext cx="796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latin typeface="Gill Sans Light"/>
                <a:ea typeface="굴림" panose="020B0600000101010101" pitchFamily="34" charset="-127"/>
                <a:cs typeface="Gill Sans Light"/>
              </a:rPr>
              <a:t>1982</a:t>
            </a:r>
          </a:p>
        </p:txBody>
      </p:sp>
      <p:grpSp>
        <p:nvGrpSpPr>
          <p:cNvPr id="724286" name="Group 318"/>
          <p:cNvGrpSpPr>
            <a:grpSpLocks/>
          </p:cNvGrpSpPr>
          <p:nvPr/>
        </p:nvGrpSpPr>
        <p:grpSpPr bwMode="auto">
          <a:xfrm>
            <a:off x="6038851" y="2530475"/>
            <a:ext cx="2503488" cy="1803400"/>
            <a:chOff x="3804" y="1594"/>
            <a:chExt cx="1577" cy="1136"/>
          </a:xfrm>
        </p:grpSpPr>
        <p:sp>
          <p:nvSpPr>
            <p:cNvPr id="20747" name="Line 308"/>
            <p:cNvSpPr>
              <a:spLocks noChangeShapeType="1"/>
            </p:cNvSpPr>
            <p:nvPr/>
          </p:nvSpPr>
          <p:spPr bwMode="auto">
            <a:xfrm>
              <a:off x="3819" y="1594"/>
              <a:ext cx="0" cy="1136"/>
            </a:xfrm>
            <a:prstGeom prst="line">
              <a:avLst/>
            </a:prstGeom>
            <a:noFill/>
            <a:ln w="25400">
              <a:solidFill>
                <a:srgbClr val="FC0128"/>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748" name="Rectangle 309"/>
            <p:cNvSpPr>
              <a:spLocks noChangeArrowheads="1"/>
            </p:cNvSpPr>
            <p:nvPr/>
          </p:nvSpPr>
          <p:spPr bwMode="auto">
            <a:xfrm>
              <a:off x="3804" y="1721"/>
              <a:ext cx="1577" cy="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Gill Sans Light"/>
                  <a:ea typeface="굴림" panose="020B0600000101010101" pitchFamily="34" charset="-127"/>
                  <a:cs typeface="Gill Sans Light"/>
                </a:rPr>
                <a:t>Processor-Memory</a:t>
              </a:r>
            </a:p>
            <a:p>
              <a:pPr algn="l">
                <a:lnSpc>
                  <a:spcPct val="100000"/>
                </a:lnSpc>
                <a:spcBef>
                  <a:spcPct val="0"/>
                </a:spcBef>
                <a:buSzTx/>
              </a:pPr>
              <a:r>
                <a:rPr lang="en-US" altLang="ko-KR" sz="2400">
                  <a:latin typeface="Gill Sans Light"/>
                  <a:ea typeface="굴림" panose="020B0600000101010101" pitchFamily="34" charset="-127"/>
                  <a:cs typeface="Gill Sans Light"/>
                </a:rPr>
                <a:t>Performance Gap:</a:t>
              </a:r>
              <a:br>
                <a:rPr lang="en-US" altLang="ko-KR" sz="2400">
                  <a:latin typeface="Gill Sans Light"/>
                  <a:ea typeface="굴림" panose="020B0600000101010101" pitchFamily="34" charset="-127"/>
                  <a:cs typeface="Gill Sans Light"/>
                </a:rPr>
              </a:br>
              <a:r>
                <a:rPr lang="en-US" altLang="ko-KR" sz="2400">
                  <a:latin typeface="Gill Sans Light"/>
                  <a:ea typeface="굴림" panose="020B0600000101010101" pitchFamily="34" charset="-127"/>
                  <a:cs typeface="Gill Sans Light"/>
                </a:rPr>
                <a:t>(grows 50% / year)</a:t>
              </a:r>
            </a:p>
          </p:txBody>
        </p:sp>
      </p:grpSp>
      <p:sp>
        <p:nvSpPr>
          <p:cNvPr id="20741" name="Rectangle 310"/>
          <p:cNvSpPr>
            <a:spLocks noChangeArrowheads="1"/>
          </p:cNvSpPr>
          <p:nvPr/>
        </p:nvSpPr>
        <p:spPr bwMode="auto">
          <a:xfrm rot="-5400000">
            <a:off x="-455580" y="3191692"/>
            <a:ext cx="1973197"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800" dirty="0">
                <a:latin typeface="Gill Sans Light"/>
                <a:ea typeface="굴림" panose="020B0600000101010101" pitchFamily="34" charset="-127"/>
                <a:cs typeface="Gill Sans Light"/>
              </a:rPr>
              <a:t>Performance</a:t>
            </a:r>
          </a:p>
        </p:txBody>
      </p:sp>
      <p:sp>
        <p:nvSpPr>
          <p:cNvPr id="20742" name="Rectangle 311"/>
          <p:cNvSpPr>
            <a:spLocks noChangeArrowheads="1"/>
          </p:cNvSpPr>
          <p:nvPr/>
        </p:nvSpPr>
        <p:spPr bwMode="auto">
          <a:xfrm>
            <a:off x="3762375" y="5765800"/>
            <a:ext cx="1008089"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3200">
                <a:latin typeface="Gill Sans Light"/>
                <a:ea typeface="굴림" panose="020B0600000101010101" pitchFamily="34" charset="-127"/>
                <a:cs typeface="Gill Sans Light"/>
              </a:rPr>
              <a:t>Time</a:t>
            </a:r>
          </a:p>
        </p:txBody>
      </p:sp>
      <p:sp>
        <p:nvSpPr>
          <p:cNvPr id="724280" name="Rectangle 312"/>
          <p:cNvSpPr>
            <a:spLocks noChangeArrowheads="1"/>
          </p:cNvSpPr>
          <p:nvPr/>
        </p:nvSpPr>
        <p:spPr bwMode="auto">
          <a:xfrm>
            <a:off x="3154363" y="1905000"/>
            <a:ext cx="2174124"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ko-KR" altLang="en-US" sz="2400" b="0" dirty="0">
                <a:solidFill>
                  <a:srgbClr val="FC0128"/>
                </a:solidFill>
                <a:latin typeface="Gill Sans Light"/>
                <a:ea typeface="굴림" panose="020B0600000101010101" pitchFamily="34" charset="-127"/>
                <a:cs typeface="Gill Sans Light"/>
              </a:rPr>
              <a:t>“</a:t>
            </a:r>
            <a:r>
              <a:rPr lang="en-US" altLang="ko-KR" sz="2400" b="0" dirty="0">
                <a:solidFill>
                  <a:srgbClr val="FC0128"/>
                </a:solidFill>
                <a:latin typeface="Gill Sans Light"/>
                <a:ea typeface="굴림" panose="020B0600000101010101" pitchFamily="34" charset="-127"/>
                <a:cs typeface="Gill Sans Light"/>
              </a:rPr>
              <a:t>Moore’s Law”</a:t>
            </a:r>
          </a:p>
          <a:p>
            <a:pPr>
              <a:lnSpc>
                <a:spcPct val="100000"/>
              </a:lnSpc>
              <a:spcBef>
                <a:spcPct val="0"/>
              </a:spcBef>
              <a:buSzTx/>
            </a:pPr>
            <a:r>
              <a:rPr lang="en-US" altLang="ko-KR" sz="2400" b="0" dirty="0">
                <a:solidFill>
                  <a:srgbClr val="FC0128"/>
                </a:solidFill>
                <a:latin typeface="Gill Sans Light"/>
                <a:ea typeface="굴림" panose="020B0600000101010101" pitchFamily="34" charset="-127"/>
                <a:cs typeface="Gill Sans Light"/>
              </a:rPr>
              <a:t>(really Joy’s Law)</a:t>
            </a:r>
          </a:p>
        </p:txBody>
      </p:sp>
      <p:sp>
        <p:nvSpPr>
          <p:cNvPr id="20744" name="Rectangle 313"/>
          <p:cNvSpPr>
            <a:spLocks noChangeArrowheads="1"/>
          </p:cNvSpPr>
          <p:nvPr/>
        </p:nvSpPr>
        <p:spPr bwMode="auto">
          <a:xfrm>
            <a:off x="1357313" y="1106488"/>
            <a:ext cx="5145791"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ko-KR" sz="2400">
                <a:solidFill>
                  <a:schemeClr val="tx2"/>
                </a:solidFill>
                <a:latin typeface="Gill Sans Light"/>
                <a:ea typeface="굴림" panose="020B0600000101010101" pitchFamily="34" charset="-127"/>
                <a:cs typeface="Gill Sans Light"/>
              </a:rPr>
              <a:t>Processor-DRAM Memory Gap (latency)</a:t>
            </a:r>
          </a:p>
        </p:txBody>
      </p:sp>
      <p:sp>
        <p:nvSpPr>
          <p:cNvPr id="20745" name="Rectangle 314"/>
          <p:cNvSpPr>
            <a:spLocks noGrp="1" noChangeArrowheads="1"/>
          </p:cNvSpPr>
          <p:nvPr>
            <p:ph type="title"/>
          </p:nvPr>
        </p:nvSpPr>
        <p:spPr>
          <a:xfrm>
            <a:off x="765175" y="230188"/>
            <a:ext cx="7464425" cy="368300"/>
          </a:xfrm>
        </p:spPr>
        <p:txBody>
          <a:bodyPr/>
          <a:lstStyle/>
          <a:p>
            <a:r>
              <a:rPr lang="en-US" altLang="ko-KR" smtClean="0">
                <a:ea typeface="굴림" panose="020B0600000101010101" pitchFamily="34" charset="-127"/>
              </a:rPr>
              <a:t>Why Bother with Caching?</a:t>
            </a:r>
          </a:p>
        </p:txBody>
      </p:sp>
      <p:sp>
        <p:nvSpPr>
          <p:cNvPr id="724283" name="Rectangle 315"/>
          <p:cNvSpPr>
            <a:spLocks noChangeArrowheads="1"/>
          </p:cNvSpPr>
          <p:nvPr/>
        </p:nvSpPr>
        <p:spPr bwMode="auto">
          <a:xfrm>
            <a:off x="3810000" y="3889375"/>
            <a:ext cx="165895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ko-KR" altLang="en-US" sz="2400" b="0">
                <a:solidFill>
                  <a:srgbClr val="FC0128"/>
                </a:solidFill>
                <a:latin typeface="Gill Sans Light"/>
                <a:ea typeface="굴림" panose="020B0600000101010101" pitchFamily="34" charset="-127"/>
                <a:cs typeface="Gill Sans Light"/>
              </a:rPr>
              <a:t>“</a:t>
            </a:r>
            <a:r>
              <a:rPr lang="en-US" altLang="ko-KR" sz="2400" b="0">
                <a:solidFill>
                  <a:srgbClr val="FC0128"/>
                </a:solidFill>
                <a:latin typeface="Gill Sans Light"/>
                <a:ea typeface="굴림" panose="020B0600000101010101" pitchFamily="34" charset="-127"/>
                <a:cs typeface="Gill Sans Light"/>
              </a:rPr>
              <a:t>Less’ Law?”</a:t>
            </a:r>
          </a:p>
        </p:txBody>
      </p:sp>
    </p:spTree>
    <p:extLst>
      <p:ext uri="{BB962C8B-B14F-4D97-AF65-F5344CB8AC3E}">
        <p14:creationId xmlns:p14="http://schemas.microsoft.com/office/powerpoint/2010/main" val="399316028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24294"/>
                                        </p:tgtEl>
                                        <p:attrNameLst>
                                          <p:attrName>style.visibility</p:attrName>
                                        </p:attrNameLst>
                                      </p:cBhvr>
                                      <p:to>
                                        <p:strVal val="visible"/>
                                      </p:to>
                                    </p:set>
                                    <p:animEffect transition="in" filter="wipe(left)">
                                      <p:cBhvr>
                                        <p:cTn id="7" dur="500"/>
                                        <p:tgtEl>
                                          <p:spTgt spid="724294"/>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72428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724293"/>
                                        </p:tgtEl>
                                        <p:attrNameLst>
                                          <p:attrName>style.visibility</p:attrName>
                                        </p:attrNameLst>
                                      </p:cBhvr>
                                      <p:to>
                                        <p:strVal val="visible"/>
                                      </p:to>
                                    </p:set>
                                    <p:animEffect transition="in" filter="wipe(left)">
                                      <p:cBhvr>
                                        <p:cTn id="15" dur="500"/>
                                        <p:tgtEl>
                                          <p:spTgt spid="724293"/>
                                        </p:tgtEl>
                                      </p:cBhvr>
                                    </p:animEffect>
                                  </p:childTnLst>
                                </p:cTn>
                              </p:par>
                            </p:childTnLst>
                          </p:cTn>
                        </p:par>
                        <p:par>
                          <p:cTn id="16" fill="hold" nodeType="afterGroup">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72428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4" fill="hold" nodeType="clickEffect">
                                  <p:stCondLst>
                                    <p:cond delay="0"/>
                                  </p:stCondLst>
                                  <p:childTnLst>
                                    <p:set>
                                      <p:cBhvr>
                                        <p:cTn id="22" dur="1" fill="hold">
                                          <p:stCondLst>
                                            <p:cond delay="0"/>
                                          </p:stCondLst>
                                        </p:cTn>
                                        <p:tgtEl>
                                          <p:spTgt spid="724286"/>
                                        </p:tgtEl>
                                        <p:attrNameLst>
                                          <p:attrName>style.visibility</p:attrName>
                                        </p:attrNameLst>
                                      </p:cBhvr>
                                      <p:to>
                                        <p:strVal val="visible"/>
                                      </p:to>
                                    </p:set>
                                    <p:anim calcmode="lin" valueType="num">
                                      <p:cBhvr>
                                        <p:cTn id="23" dur="500" fill="hold"/>
                                        <p:tgtEl>
                                          <p:spTgt spid="724286"/>
                                        </p:tgtEl>
                                        <p:attrNameLst>
                                          <p:attrName>ppt_x</p:attrName>
                                        </p:attrNameLst>
                                      </p:cBhvr>
                                      <p:tavLst>
                                        <p:tav tm="0">
                                          <p:val>
                                            <p:strVal val="#ppt_x"/>
                                          </p:val>
                                        </p:tav>
                                        <p:tav tm="100000">
                                          <p:val>
                                            <p:strVal val="#ppt_x"/>
                                          </p:val>
                                        </p:tav>
                                      </p:tavLst>
                                    </p:anim>
                                    <p:anim calcmode="lin" valueType="num">
                                      <p:cBhvr>
                                        <p:cTn id="24" dur="500" fill="hold"/>
                                        <p:tgtEl>
                                          <p:spTgt spid="724286"/>
                                        </p:tgtEl>
                                        <p:attrNameLst>
                                          <p:attrName>ppt_y</p:attrName>
                                        </p:attrNameLst>
                                      </p:cBhvr>
                                      <p:tavLst>
                                        <p:tav tm="0">
                                          <p:val>
                                            <p:strVal val="#ppt_y+#ppt_h/2"/>
                                          </p:val>
                                        </p:tav>
                                        <p:tav tm="100000">
                                          <p:val>
                                            <p:strVal val="#ppt_y"/>
                                          </p:val>
                                        </p:tav>
                                      </p:tavLst>
                                    </p:anim>
                                    <p:anim calcmode="lin" valueType="num">
                                      <p:cBhvr>
                                        <p:cTn id="25" dur="500" fill="hold"/>
                                        <p:tgtEl>
                                          <p:spTgt spid="724286"/>
                                        </p:tgtEl>
                                        <p:attrNameLst>
                                          <p:attrName>ppt_w</p:attrName>
                                        </p:attrNameLst>
                                      </p:cBhvr>
                                      <p:tavLst>
                                        <p:tav tm="0">
                                          <p:val>
                                            <p:strVal val="#ppt_w"/>
                                          </p:val>
                                        </p:tav>
                                        <p:tav tm="100000">
                                          <p:val>
                                            <p:strVal val="#ppt_w"/>
                                          </p:val>
                                        </p:tav>
                                      </p:tavLst>
                                    </p:anim>
                                    <p:anim calcmode="lin" valueType="num">
                                      <p:cBhvr>
                                        <p:cTn id="26" dur="500" fill="hold"/>
                                        <p:tgtEl>
                                          <p:spTgt spid="72428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4280" grpId="0"/>
      <p:bldP spid="724283"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0354" name="Rectangle 2"/>
          <p:cNvSpPr>
            <a:spLocks noGrp="1" noChangeArrowheads="1"/>
          </p:cNvSpPr>
          <p:nvPr>
            <p:ph type="body" idx="1"/>
          </p:nvPr>
        </p:nvSpPr>
        <p:spPr>
          <a:xfrm>
            <a:off x="152400" y="838200"/>
            <a:ext cx="8839200" cy="5943600"/>
          </a:xfrm>
        </p:spPr>
        <p:txBody>
          <a:bodyPr/>
          <a:lstStyle/>
          <a:p>
            <a:pPr>
              <a:lnSpc>
                <a:spcPct val="80000"/>
              </a:lnSpc>
              <a:spcBef>
                <a:spcPct val="20000"/>
              </a:spcBef>
            </a:pPr>
            <a:endParaRPr lang="ko-KR" altLang="en-US" smtClean="0">
              <a:ea typeface="굴림" panose="020B0600000101010101" pitchFamily="34" charset="-127"/>
            </a:endParaRPr>
          </a:p>
          <a:p>
            <a:pPr>
              <a:lnSpc>
                <a:spcPct val="80000"/>
              </a:lnSpc>
              <a:spcBef>
                <a:spcPct val="20000"/>
              </a:spcBef>
            </a:pPr>
            <a:endParaRPr lang="ko-KR" altLang="en-US" smtClean="0">
              <a:ea typeface="굴림" panose="020B0600000101010101" pitchFamily="34" charset="-127"/>
            </a:endParaRPr>
          </a:p>
          <a:p>
            <a:pPr>
              <a:lnSpc>
                <a:spcPct val="80000"/>
              </a:lnSpc>
              <a:spcBef>
                <a:spcPct val="20000"/>
              </a:spcBef>
            </a:pPr>
            <a:endParaRPr lang="ko-KR" altLang="en-US" smtClean="0">
              <a:ea typeface="굴림" panose="020B0600000101010101" pitchFamily="34" charset="-127"/>
            </a:endParaRPr>
          </a:p>
          <a:p>
            <a:pPr>
              <a:lnSpc>
                <a:spcPct val="80000"/>
              </a:lnSpc>
              <a:spcBef>
                <a:spcPct val="20000"/>
              </a:spcBef>
            </a:pPr>
            <a:endParaRPr lang="ko-KR" altLang="en-US" smtClean="0">
              <a:ea typeface="굴림" panose="020B0600000101010101" pitchFamily="34" charset="-127"/>
            </a:endParaRPr>
          </a:p>
          <a:p>
            <a:pPr>
              <a:lnSpc>
                <a:spcPct val="80000"/>
              </a:lnSpc>
              <a:spcBef>
                <a:spcPct val="20000"/>
              </a:spcBef>
            </a:pPr>
            <a:endParaRPr lang="ko-KR" altLang="en-US" smtClean="0">
              <a:ea typeface="굴림" panose="020B0600000101010101" pitchFamily="34" charset="-127"/>
            </a:endParaRPr>
          </a:p>
          <a:p>
            <a:pPr>
              <a:lnSpc>
                <a:spcPct val="80000"/>
              </a:lnSpc>
              <a:spcBef>
                <a:spcPct val="20000"/>
              </a:spcBef>
            </a:pPr>
            <a:endParaRPr lang="ko-KR" altLang="en-US" smtClean="0">
              <a:ea typeface="굴림" panose="020B0600000101010101" pitchFamily="34" charset="-127"/>
            </a:endParaRPr>
          </a:p>
          <a:p>
            <a:pPr>
              <a:lnSpc>
                <a:spcPct val="80000"/>
              </a:lnSpc>
              <a:spcBef>
                <a:spcPct val="20000"/>
              </a:spcBef>
            </a:pPr>
            <a:endParaRPr lang="ko-KR" altLang="en-US" smtClean="0">
              <a:ea typeface="굴림" panose="020B0600000101010101" pitchFamily="34" charset="-127"/>
            </a:endParaRPr>
          </a:p>
          <a:p>
            <a:pPr>
              <a:lnSpc>
                <a:spcPct val="80000"/>
              </a:lnSpc>
              <a:spcBef>
                <a:spcPct val="20000"/>
              </a:spcBef>
            </a:pPr>
            <a:endParaRPr lang="ko-KR" altLang="en-US" smtClean="0">
              <a:ea typeface="굴림" panose="020B0600000101010101" pitchFamily="34" charset="-127"/>
            </a:endParaRPr>
          </a:p>
          <a:p>
            <a:pPr>
              <a:lnSpc>
                <a:spcPct val="80000"/>
              </a:lnSpc>
              <a:spcBef>
                <a:spcPct val="20000"/>
              </a:spcBef>
            </a:pPr>
            <a:endParaRPr lang="ko-KR" altLang="en-US" smtClean="0">
              <a:ea typeface="굴림" panose="020B0600000101010101" pitchFamily="34" charset="-127"/>
            </a:endParaRPr>
          </a:p>
          <a:p>
            <a:pPr>
              <a:lnSpc>
                <a:spcPct val="80000"/>
              </a:lnSpc>
              <a:spcBef>
                <a:spcPct val="20000"/>
              </a:spcBef>
            </a:pPr>
            <a:r>
              <a:rPr lang="en-US" altLang="ko-KR" smtClean="0">
                <a:ea typeface="굴림" panose="020B0600000101010101" pitchFamily="34" charset="-127"/>
              </a:rPr>
              <a:t>Cannot afford to translate on every access</a:t>
            </a:r>
          </a:p>
          <a:p>
            <a:pPr lvl="1">
              <a:lnSpc>
                <a:spcPct val="80000"/>
              </a:lnSpc>
              <a:spcBef>
                <a:spcPct val="20000"/>
              </a:spcBef>
            </a:pPr>
            <a:r>
              <a:rPr lang="en-US" altLang="ko-KR" smtClean="0">
                <a:ea typeface="굴림" panose="020B0600000101010101" pitchFamily="34" charset="-127"/>
              </a:rPr>
              <a:t>At least three DRAM accesses per actual DRAM access</a:t>
            </a:r>
          </a:p>
          <a:p>
            <a:pPr lvl="1">
              <a:lnSpc>
                <a:spcPct val="80000"/>
              </a:lnSpc>
              <a:spcBef>
                <a:spcPct val="20000"/>
              </a:spcBef>
            </a:pPr>
            <a:r>
              <a:rPr lang="en-US" altLang="ko-KR" smtClean="0">
                <a:ea typeface="굴림" panose="020B0600000101010101" pitchFamily="34" charset="-127"/>
              </a:rPr>
              <a:t>Or: perhaps I/O if page table partially on disk!</a:t>
            </a:r>
          </a:p>
          <a:p>
            <a:pPr>
              <a:lnSpc>
                <a:spcPct val="80000"/>
              </a:lnSpc>
              <a:spcBef>
                <a:spcPct val="20000"/>
              </a:spcBef>
            </a:pPr>
            <a:r>
              <a:rPr lang="en-US" altLang="ko-KR" smtClean="0">
                <a:ea typeface="굴림" panose="020B0600000101010101" pitchFamily="34" charset="-127"/>
              </a:rPr>
              <a:t>Even worse: What if we are using caching to make memory access faster than DRAM access???</a:t>
            </a:r>
          </a:p>
          <a:p>
            <a:pPr>
              <a:lnSpc>
                <a:spcPct val="80000"/>
              </a:lnSpc>
              <a:spcBef>
                <a:spcPct val="20000"/>
              </a:spcBef>
            </a:pPr>
            <a:r>
              <a:rPr lang="en-US" altLang="ko-KR" smtClean="0">
                <a:ea typeface="굴림" panose="020B0600000101010101" pitchFamily="34" charset="-127"/>
              </a:rPr>
              <a:t>Solution? Cache translations!</a:t>
            </a:r>
          </a:p>
          <a:p>
            <a:pPr lvl="1">
              <a:lnSpc>
                <a:spcPct val="80000"/>
              </a:lnSpc>
              <a:spcBef>
                <a:spcPct val="20000"/>
              </a:spcBef>
            </a:pPr>
            <a:r>
              <a:rPr lang="en-US" altLang="ko-KR" smtClean="0">
                <a:solidFill>
                  <a:schemeClr val="hlink"/>
                </a:solidFill>
                <a:ea typeface="굴림" panose="020B0600000101010101" pitchFamily="34" charset="-127"/>
              </a:rPr>
              <a:t>Translation Cache: TLB (“Translation Lookaside Buffer”)</a:t>
            </a:r>
          </a:p>
        </p:txBody>
      </p:sp>
      <p:sp>
        <p:nvSpPr>
          <p:cNvPr id="21507" name="Rectangle 3"/>
          <p:cNvSpPr>
            <a:spLocks noGrp="1" noChangeArrowheads="1"/>
          </p:cNvSpPr>
          <p:nvPr>
            <p:ph type="title"/>
          </p:nvPr>
        </p:nvSpPr>
        <p:spPr>
          <a:xfrm>
            <a:off x="228600" y="152400"/>
            <a:ext cx="8686800" cy="533400"/>
          </a:xfrm>
        </p:spPr>
        <p:txBody>
          <a:bodyPr/>
          <a:lstStyle/>
          <a:p>
            <a:r>
              <a:rPr lang="en-US" altLang="ko-KR" dirty="0" smtClean="0">
                <a:ea typeface="굴림" panose="020B0600000101010101" pitchFamily="34" charset="-127"/>
              </a:rPr>
              <a:t>Another Major Reason to Deal with Caching</a:t>
            </a:r>
          </a:p>
        </p:txBody>
      </p:sp>
      <p:grpSp>
        <p:nvGrpSpPr>
          <p:cNvPr id="21508" name="Group 180"/>
          <p:cNvGrpSpPr>
            <a:grpSpLocks/>
          </p:cNvGrpSpPr>
          <p:nvPr/>
        </p:nvGrpSpPr>
        <p:grpSpPr bwMode="auto">
          <a:xfrm>
            <a:off x="76200" y="685800"/>
            <a:ext cx="8915400" cy="3481388"/>
            <a:chOff x="48" y="480"/>
            <a:chExt cx="5616" cy="2193"/>
          </a:xfrm>
        </p:grpSpPr>
        <p:grpSp>
          <p:nvGrpSpPr>
            <p:cNvPr id="21509" name="Group 93"/>
            <p:cNvGrpSpPr>
              <a:grpSpLocks/>
            </p:cNvGrpSpPr>
            <p:nvPr/>
          </p:nvGrpSpPr>
          <p:grpSpPr bwMode="auto">
            <a:xfrm>
              <a:off x="2512" y="912"/>
              <a:ext cx="1171" cy="1129"/>
              <a:chOff x="2512" y="1728"/>
              <a:chExt cx="1171" cy="1129"/>
            </a:xfrm>
          </p:grpSpPr>
          <p:sp>
            <p:nvSpPr>
              <p:cNvPr id="21575" name="Rectangle 94"/>
              <p:cNvSpPr>
                <a:spLocks noChangeArrowheads="1"/>
              </p:cNvSpPr>
              <p:nvPr/>
            </p:nvSpPr>
            <p:spPr bwMode="auto">
              <a:xfrm>
                <a:off x="2512" y="1728"/>
                <a:ext cx="753" cy="188"/>
              </a:xfrm>
              <a:prstGeom prst="rect">
                <a:avLst/>
              </a:prstGeom>
              <a:solidFill>
                <a:srgbClr val="99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latin typeface="Gill Sans Light"/>
                    <a:ea typeface="굴림" panose="020B0600000101010101" pitchFamily="34" charset="-127"/>
                    <a:cs typeface="Gill Sans Light"/>
                  </a:rPr>
                  <a:t>page #0</a:t>
                </a:r>
              </a:p>
            </p:txBody>
          </p:sp>
          <p:sp>
            <p:nvSpPr>
              <p:cNvPr id="21576" name="Rectangle 95"/>
              <p:cNvSpPr>
                <a:spLocks noChangeArrowheads="1"/>
              </p:cNvSpPr>
              <p:nvPr/>
            </p:nvSpPr>
            <p:spPr bwMode="auto">
              <a:xfrm>
                <a:off x="2512" y="1916"/>
                <a:ext cx="753" cy="188"/>
              </a:xfrm>
              <a:prstGeom prst="rect">
                <a:avLst/>
              </a:prstGeom>
              <a:solidFill>
                <a:srgbClr val="99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latin typeface="Gill Sans Light"/>
                    <a:ea typeface="굴림" panose="020B0600000101010101" pitchFamily="34" charset="-127"/>
                    <a:cs typeface="Gill Sans Light"/>
                  </a:rPr>
                  <a:t>page #1</a:t>
                </a:r>
              </a:p>
            </p:txBody>
          </p:sp>
          <p:sp>
            <p:nvSpPr>
              <p:cNvPr id="21577" name="Rectangle 96"/>
              <p:cNvSpPr>
                <a:spLocks noChangeArrowheads="1"/>
              </p:cNvSpPr>
              <p:nvPr/>
            </p:nvSpPr>
            <p:spPr bwMode="auto">
              <a:xfrm>
                <a:off x="2512" y="2293"/>
                <a:ext cx="753" cy="188"/>
              </a:xfrm>
              <a:prstGeom prst="rect">
                <a:avLst/>
              </a:prstGeom>
              <a:solidFill>
                <a:srgbClr val="99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latin typeface="Gill Sans Light"/>
                    <a:ea typeface="굴림" panose="020B0600000101010101" pitchFamily="34" charset="-127"/>
                    <a:cs typeface="Gill Sans Light"/>
                  </a:rPr>
                  <a:t>page #3</a:t>
                </a:r>
              </a:p>
            </p:txBody>
          </p:sp>
          <p:sp>
            <p:nvSpPr>
              <p:cNvPr id="21578" name="Rectangle 97"/>
              <p:cNvSpPr>
                <a:spLocks noChangeArrowheads="1"/>
              </p:cNvSpPr>
              <p:nvPr/>
            </p:nvSpPr>
            <p:spPr bwMode="auto">
              <a:xfrm>
                <a:off x="2512" y="2481"/>
                <a:ext cx="753" cy="188"/>
              </a:xfrm>
              <a:prstGeom prst="rect">
                <a:avLst/>
              </a:prstGeom>
              <a:solidFill>
                <a:srgbClr val="99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latin typeface="Gill Sans Light"/>
                    <a:ea typeface="굴림" panose="020B0600000101010101" pitchFamily="34" charset="-127"/>
                    <a:cs typeface="Gill Sans Light"/>
                  </a:rPr>
                  <a:t>page #4</a:t>
                </a:r>
              </a:p>
            </p:txBody>
          </p:sp>
          <p:sp>
            <p:nvSpPr>
              <p:cNvPr id="21579" name="Rectangle 98"/>
              <p:cNvSpPr>
                <a:spLocks noChangeArrowheads="1"/>
              </p:cNvSpPr>
              <p:nvPr/>
            </p:nvSpPr>
            <p:spPr bwMode="auto">
              <a:xfrm>
                <a:off x="2512" y="2669"/>
                <a:ext cx="753" cy="188"/>
              </a:xfrm>
              <a:prstGeom prst="rect">
                <a:avLst/>
              </a:prstGeom>
              <a:solidFill>
                <a:srgbClr val="99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latin typeface="Gill Sans Light"/>
                    <a:ea typeface="굴림" panose="020B0600000101010101" pitchFamily="34" charset="-127"/>
                    <a:cs typeface="Gill Sans Light"/>
                  </a:rPr>
                  <a:t>page #5</a:t>
                </a:r>
              </a:p>
            </p:txBody>
          </p:sp>
          <p:sp>
            <p:nvSpPr>
              <p:cNvPr id="21580" name="Rectangle 99"/>
              <p:cNvSpPr>
                <a:spLocks noChangeArrowheads="1"/>
              </p:cNvSpPr>
              <p:nvPr/>
            </p:nvSpPr>
            <p:spPr bwMode="auto">
              <a:xfrm>
                <a:off x="3263" y="1728"/>
                <a:ext cx="420" cy="188"/>
              </a:xfrm>
              <a:prstGeom prst="rect">
                <a:avLst/>
              </a:prstGeom>
              <a:solidFill>
                <a:srgbClr val="99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a:latin typeface="Gill Sans Light"/>
                    <a:ea typeface="굴림" panose="020B0600000101010101" pitchFamily="34" charset="-127"/>
                    <a:cs typeface="Gill Sans Light"/>
                  </a:rPr>
                  <a:t>V,R</a:t>
                </a:r>
              </a:p>
            </p:txBody>
          </p:sp>
          <p:sp>
            <p:nvSpPr>
              <p:cNvPr id="21581" name="Rectangle 100"/>
              <p:cNvSpPr>
                <a:spLocks noChangeArrowheads="1"/>
              </p:cNvSpPr>
              <p:nvPr/>
            </p:nvSpPr>
            <p:spPr bwMode="auto">
              <a:xfrm>
                <a:off x="3263" y="1916"/>
                <a:ext cx="420" cy="188"/>
              </a:xfrm>
              <a:prstGeom prst="rect">
                <a:avLst/>
              </a:prstGeom>
              <a:solidFill>
                <a:srgbClr val="99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a:latin typeface="Gill Sans Light"/>
                    <a:ea typeface="굴림" panose="020B0600000101010101" pitchFamily="34" charset="-127"/>
                    <a:cs typeface="Gill Sans Light"/>
                  </a:rPr>
                  <a:t>V,R</a:t>
                </a:r>
              </a:p>
            </p:txBody>
          </p:sp>
          <p:grpSp>
            <p:nvGrpSpPr>
              <p:cNvPr id="21582" name="Group 101"/>
              <p:cNvGrpSpPr>
                <a:grpSpLocks/>
              </p:cNvGrpSpPr>
              <p:nvPr/>
            </p:nvGrpSpPr>
            <p:grpSpPr bwMode="auto">
              <a:xfrm>
                <a:off x="2512" y="2104"/>
                <a:ext cx="1171" cy="189"/>
                <a:chOff x="2512" y="2104"/>
                <a:chExt cx="1171" cy="189"/>
              </a:xfrm>
            </p:grpSpPr>
            <p:sp>
              <p:nvSpPr>
                <p:cNvPr id="21586" name="Rectangle 102"/>
                <p:cNvSpPr>
                  <a:spLocks noChangeArrowheads="1"/>
                </p:cNvSpPr>
                <p:nvPr/>
              </p:nvSpPr>
              <p:spPr bwMode="auto">
                <a:xfrm>
                  <a:off x="2512" y="2104"/>
                  <a:ext cx="753" cy="189"/>
                </a:xfrm>
                <a:prstGeom prst="rect">
                  <a:avLst/>
                </a:prstGeom>
                <a:solidFill>
                  <a:srgbClr val="99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latin typeface="Gill Sans Light"/>
                      <a:ea typeface="굴림" panose="020B0600000101010101" pitchFamily="34" charset="-127"/>
                      <a:cs typeface="Gill Sans Light"/>
                    </a:rPr>
                    <a:t>page #2</a:t>
                  </a:r>
                </a:p>
              </p:txBody>
            </p:sp>
            <p:sp>
              <p:nvSpPr>
                <p:cNvPr id="21587" name="Rectangle 103"/>
                <p:cNvSpPr>
                  <a:spLocks noChangeArrowheads="1"/>
                </p:cNvSpPr>
                <p:nvPr/>
              </p:nvSpPr>
              <p:spPr bwMode="auto">
                <a:xfrm>
                  <a:off x="3263" y="2104"/>
                  <a:ext cx="420" cy="189"/>
                </a:xfrm>
                <a:prstGeom prst="rect">
                  <a:avLst/>
                </a:prstGeom>
                <a:solidFill>
                  <a:srgbClr val="99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a:latin typeface="Gill Sans Light"/>
                      <a:ea typeface="굴림" panose="020B0600000101010101" pitchFamily="34" charset="-127"/>
                      <a:cs typeface="Gill Sans Light"/>
                    </a:rPr>
                    <a:t>V,R,W</a:t>
                  </a:r>
                </a:p>
              </p:txBody>
            </p:sp>
          </p:grpSp>
          <p:sp>
            <p:nvSpPr>
              <p:cNvPr id="21583" name="Rectangle 104"/>
              <p:cNvSpPr>
                <a:spLocks noChangeArrowheads="1"/>
              </p:cNvSpPr>
              <p:nvPr/>
            </p:nvSpPr>
            <p:spPr bwMode="auto">
              <a:xfrm>
                <a:off x="3263" y="2293"/>
                <a:ext cx="420" cy="188"/>
              </a:xfrm>
              <a:prstGeom prst="rect">
                <a:avLst/>
              </a:prstGeom>
              <a:solidFill>
                <a:srgbClr val="99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a:latin typeface="Gill Sans Light"/>
                    <a:ea typeface="굴림" panose="020B0600000101010101" pitchFamily="34" charset="-127"/>
                    <a:cs typeface="Gill Sans Light"/>
                  </a:rPr>
                  <a:t>V,R,W</a:t>
                </a:r>
              </a:p>
            </p:txBody>
          </p:sp>
          <p:sp>
            <p:nvSpPr>
              <p:cNvPr id="21584" name="Rectangle 105"/>
              <p:cNvSpPr>
                <a:spLocks noChangeArrowheads="1"/>
              </p:cNvSpPr>
              <p:nvPr/>
            </p:nvSpPr>
            <p:spPr bwMode="auto">
              <a:xfrm>
                <a:off x="3263" y="2481"/>
                <a:ext cx="420" cy="188"/>
              </a:xfrm>
              <a:prstGeom prst="rect">
                <a:avLst/>
              </a:prstGeom>
              <a:solidFill>
                <a:srgbClr val="99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a:latin typeface="Gill Sans Light"/>
                    <a:ea typeface="굴림" panose="020B0600000101010101" pitchFamily="34" charset="-127"/>
                    <a:cs typeface="Gill Sans Light"/>
                  </a:rPr>
                  <a:t>N</a:t>
                </a:r>
              </a:p>
            </p:txBody>
          </p:sp>
          <p:sp>
            <p:nvSpPr>
              <p:cNvPr id="21585" name="Rectangle 106"/>
              <p:cNvSpPr>
                <a:spLocks noChangeArrowheads="1"/>
              </p:cNvSpPr>
              <p:nvPr/>
            </p:nvSpPr>
            <p:spPr bwMode="auto">
              <a:xfrm>
                <a:off x="3263" y="2669"/>
                <a:ext cx="420" cy="188"/>
              </a:xfrm>
              <a:prstGeom prst="rect">
                <a:avLst/>
              </a:prstGeom>
              <a:solidFill>
                <a:srgbClr val="99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a:latin typeface="Gill Sans Light"/>
                    <a:ea typeface="굴림" panose="020B0600000101010101" pitchFamily="34" charset="-127"/>
                    <a:cs typeface="Gill Sans Light"/>
                  </a:rPr>
                  <a:t>V,R,W</a:t>
                </a:r>
              </a:p>
            </p:txBody>
          </p:sp>
        </p:grpSp>
        <p:grpSp>
          <p:nvGrpSpPr>
            <p:cNvPr id="21510" name="Group 107"/>
            <p:cNvGrpSpPr>
              <a:grpSpLocks/>
            </p:cNvGrpSpPr>
            <p:nvPr/>
          </p:nvGrpSpPr>
          <p:grpSpPr bwMode="auto">
            <a:xfrm>
              <a:off x="3168" y="672"/>
              <a:ext cx="2496" cy="938"/>
              <a:chOff x="3120" y="720"/>
              <a:chExt cx="2496" cy="938"/>
            </a:xfrm>
          </p:grpSpPr>
          <p:sp>
            <p:nvSpPr>
              <p:cNvPr id="21571" name="Rectangle 108"/>
              <p:cNvSpPr>
                <a:spLocks noChangeArrowheads="1"/>
              </p:cNvSpPr>
              <p:nvPr/>
            </p:nvSpPr>
            <p:spPr bwMode="auto">
              <a:xfrm>
                <a:off x="4026" y="1156"/>
                <a:ext cx="630" cy="238"/>
              </a:xfrm>
              <a:prstGeom prst="rect">
                <a:avLst/>
              </a:prstGeom>
              <a:solidFill>
                <a:schemeClr val="bg1"/>
              </a:solidFill>
              <a:ln w="38100" algn="ctr">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endParaRPr lang="ko-KR" altLang="en-US" sz="1800">
                  <a:latin typeface="Gill Sans Light"/>
                  <a:ea typeface="굴림" panose="020B0600000101010101" pitchFamily="34" charset="-127"/>
                  <a:cs typeface="Gill Sans Light"/>
                </a:endParaRPr>
              </a:p>
            </p:txBody>
          </p:sp>
          <p:sp>
            <p:nvSpPr>
              <p:cNvPr id="21572" name="Rectangle 109"/>
              <p:cNvSpPr>
                <a:spLocks noChangeArrowheads="1"/>
              </p:cNvSpPr>
              <p:nvPr/>
            </p:nvSpPr>
            <p:spPr bwMode="auto">
              <a:xfrm>
                <a:off x="4631" y="1156"/>
                <a:ext cx="985" cy="238"/>
              </a:xfrm>
              <a:prstGeom prst="rect">
                <a:avLst/>
              </a:prstGeom>
              <a:solidFill>
                <a:srgbClr val="00CC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latin typeface="Gill Sans Light"/>
                    <a:ea typeface="굴림" panose="020B0600000101010101" pitchFamily="34" charset="-127"/>
                    <a:cs typeface="Gill Sans Light"/>
                  </a:rPr>
                  <a:t>Offset</a:t>
                </a:r>
              </a:p>
            </p:txBody>
          </p:sp>
          <p:sp>
            <p:nvSpPr>
              <p:cNvPr id="21573" name="Freeform 110"/>
              <p:cNvSpPr>
                <a:spLocks/>
              </p:cNvSpPr>
              <p:nvPr/>
            </p:nvSpPr>
            <p:spPr bwMode="auto">
              <a:xfrm>
                <a:off x="3120" y="720"/>
                <a:ext cx="2001" cy="411"/>
              </a:xfrm>
              <a:custGeom>
                <a:avLst/>
                <a:gdLst>
                  <a:gd name="T0" fmla="*/ 0 w 1824"/>
                  <a:gd name="T1" fmla="*/ 0 h 288"/>
                  <a:gd name="T2" fmla="*/ 2001 w 1824"/>
                  <a:gd name="T3" fmla="*/ 0 h 288"/>
                  <a:gd name="T4" fmla="*/ 2001 w 1824"/>
                  <a:gd name="T5" fmla="*/ 411 h 288"/>
                  <a:gd name="T6" fmla="*/ 0 60000 65536"/>
                  <a:gd name="T7" fmla="*/ 0 60000 65536"/>
                  <a:gd name="T8" fmla="*/ 0 60000 65536"/>
                </a:gdLst>
                <a:ahLst/>
                <a:cxnLst>
                  <a:cxn ang="T6">
                    <a:pos x="T0" y="T1"/>
                  </a:cxn>
                  <a:cxn ang="T7">
                    <a:pos x="T2" y="T3"/>
                  </a:cxn>
                  <a:cxn ang="T8">
                    <a:pos x="T4" y="T5"/>
                  </a:cxn>
                </a:cxnLst>
                <a:rect l="0" t="0" r="r" b="b"/>
                <a:pathLst>
                  <a:path w="1824" h="288">
                    <a:moveTo>
                      <a:pt x="0" y="0"/>
                    </a:moveTo>
                    <a:lnTo>
                      <a:pt x="1824" y="0"/>
                    </a:lnTo>
                    <a:lnTo>
                      <a:pt x="1824" y="288"/>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21574" name="Text Box 111"/>
              <p:cNvSpPr txBox="1">
                <a:spLocks noChangeArrowheads="1"/>
              </p:cNvSpPr>
              <p:nvPr/>
            </p:nvSpPr>
            <p:spPr bwMode="auto">
              <a:xfrm>
                <a:off x="4112" y="1408"/>
                <a:ext cx="1149"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Physical Address</a:t>
                </a:r>
              </a:p>
            </p:txBody>
          </p:sp>
        </p:grpSp>
        <p:grpSp>
          <p:nvGrpSpPr>
            <p:cNvPr id="21511" name="Group 112"/>
            <p:cNvGrpSpPr>
              <a:grpSpLocks/>
            </p:cNvGrpSpPr>
            <p:nvPr/>
          </p:nvGrpSpPr>
          <p:grpSpPr bwMode="auto">
            <a:xfrm>
              <a:off x="48" y="480"/>
              <a:ext cx="3111" cy="444"/>
              <a:chOff x="48" y="1440"/>
              <a:chExt cx="3111" cy="444"/>
            </a:xfrm>
          </p:grpSpPr>
          <p:sp>
            <p:nvSpPr>
              <p:cNvPr id="21566" name="Text Box 113"/>
              <p:cNvSpPr txBox="1">
                <a:spLocks noChangeArrowheads="1"/>
              </p:cNvSpPr>
              <p:nvPr/>
            </p:nvSpPr>
            <p:spPr bwMode="auto">
              <a:xfrm>
                <a:off x="48" y="1440"/>
                <a:ext cx="662" cy="44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a:latin typeface="Gill Sans Light"/>
                    <a:ea typeface="굴림" panose="020B0600000101010101" pitchFamily="34" charset="-127"/>
                    <a:cs typeface="Gill Sans Light"/>
                  </a:rPr>
                  <a:t>Virtual </a:t>
                </a:r>
              </a:p>
              <a:p>
                <a:pPr>
                  <a:spcBef>
                    <a:spcPct val="0"/>
                  </a:spcBef>
                </a:pPr>
                <a:r>
                  <a:rPr lang="en-US" altLang="ko-KR">
                    <a:latin typeface="Gill Sans Light"/>
                    <a:ea typeface="굴림" panose="020B0600000101010101" pitchFamily="34" charset="-127"/>
                    <a:cs typeface="Gill Sans Light"/>
                  </a:rPr>
                  <a:t>Address:</a:t>
                </a:r>
              </a:p>
            </p:txBody>
          </p:sp>
          <p:grpSp>
            <p:nvGrpSpPr>
              <p:cNvPr id="21567" name="Group 114"/>
              <p:cNvGrpSpPr>
                <a:grpSpLocks/>
              </p:cNvGrpSpPr>
              <p:nvPr/>
            </p:nvGrpSpPr>
            <p:grpSpPr bwMode="auto">
              <a:xfrm>
                <a:off x="912" y="1490"/>
                <a:ext cx="2247" cy="238"/>
                <a:chOff x="1625" y="528"/>
                <a:chExt cx="2247" cy="238"/>
              </a:xfrm>
            </p:grpSpPr>
            <p:sp>
              <p:nvSpPr>
                <p:cNvPr id="21568" name="Rectangle 115"/>
                <p:cNvSpPr>
                  <a:spLocks noChangeArrowheads="1"/>
                </p:cNvSpPr>
                <p:nvPr/>
              </p:nvSpPr>
              <p:spPr bwMode="auto">
                <a:xfrm>
                  <a:off x="2887" y="528"/>
                  <a:ext cx="985" cy="238"/>
                </a:xfrm>
                <a:prstGeom prst="rect">
                  <a:avLst/>
                </a:prstGeom>
                <a:solidFill>
                  <a:srgbClr val="00CC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latin typeface="Gill Sans Light"/>
                      <a:ea typeface="굴림" panose="020B0600000101010101" pitchFamily="34" charset="-127"/>
                      <a:cs typeface="Gill Sans Light"/>
                    </a:rPr>
                    <a:t>Offset</a:t>
                  </a:r>
                </a:p>
              </p:txBody>
            </p:sp>
            <p:sp>
              <p:nvSpPr>
                <p:cNvPr id="21569" name="Rectangle 116"/>
                <p:cNvSpPr>
                  <a:spLocks noChangeArrowheads="1"/>
                </p:cNvSpPr>
                <p:nvPr/>
              </p:nvSpPr>
              <p:spPr bwMode="auto">
                <a:xfrm>
                  <a:off x="2256" y="528"/>
                  <a:ext cx="631" cy="238"/>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ko-KR" sz="1800">
                      <a:latin typeface="Gill Sans Light"/>
                      <a:ea typeface="굴림" panose="020B0600000101010101" pitchFamily="34" charset="-127"/>
                      <a:cs typeface="Gill Sans Light"/>
                    </a:rPr>
                    <a:t>Virtual</a:t>
                  </a:r>
                </a:p>
                <a:p>
                  <a:pPr>
                    <a:lnSpc>
                      <a:spcPct val="75000"/>
                    </a:lnSpc>
                    <a:spcBef>
                      <a:spcPct val="0"/>
                    </a:spcBef>
                  </a:pPr>
                  <a:r>
                    <a:rPr lang="en-US" altLang="ko-KR" sz="1800">
                      <a:latin typeface="Gill Sans Light"/>
                      <a:ea typeface="굴림" panose="020B0600000101010101" pitchFamily="34" charset="-127"/>
                      <a:cs typeface="Gill Sans Light"/>
                    </a:rPr>
                    <a:t>Page #</a:t>
                  </a:r>
                </a:p>
              </p:txBody>
            </p:sp>
            <p:sp>
              <p:nvSpPr>
                <p:cNvPr id="21570" name="Rectangle 117"/>
                <p:cNvSpPr>
                  <a:spLocks noChangeArrowheads="1"/>
                </p:cNvSpPr>
                <p:nvPr/>
              </p:nvSpPr>
              <p:spPr bwMode="auto">
                <a:xfrm>
                  <a:off x="1625" y="528"/>
                  <a:ext cx="631" cy="238"/>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ko-KR" sz="1800">
                      <a:latin typeface="Gill Sans Light"/>
                      <a:ea typeface="굴림" panose="020B0600000101010101" pitchFamily="34" charset="-127"/>
                      <a:cs typeface="Gill Sans Light"/>
                    </a:rPr>
                    <a:t>Virtual</a:t>
                  </a:r>
                </a:p>
                <a:p>
                  <a:pPr>
                    <a:lnSpc>
                      <a:spcPct val="75000"/>
                    </a:lnSpc>
                    <a:spcBef>
                      <a:spcPct val="0"/>
                    </a:spcBef>
                  </a:pPr>
                  <a:r>
                    <a:rPr lang="en-US" altLang="ko-KR" sz="1800">
                      <a:latin typeface="Gill Sans Light"/>
                      <a:ea typeface="굴림" panose="020B0600000101010101" pitchFamily="34" charset="-127"/>
                      <a:cs typeface="Gill Sans Light"/>
                    </a:rPr>
                    <a:t>Seg #</a:t>
                  </a:r>
                </a:p>
              </p:txBody>
            </p:sp>
          </p:grpSp>
        </p:grpSp>
        <p:grpSp>
          <p:nvGrpSpPr>
            <p:cNvPr id="21512" name="Group 118"/>
            <p:cNvGrpSpPr>
              <a:grpSpLocks/>
            </p:cNvGrpSpPr>
            <p:nvPr/>
          </p:nvGrpSpPr>
          <p:grpSpPr bwMode="auto">
            <a:xfrm>
              <a:off x="816" y="1152"/>
              <a:ext cx="1194" cy="1306"/>
              <a:chOff x="768" y="1200"/>
              <a:chExt cx="1194" cy="1306"/>
            </a:xfrm>
          </p:grpSpPr>
          <p:grpSp>
            <p:nvGrpSpPr>
              <p:cNvPr id="21533" name="Group 119"/>
              <p:cNvGrpSpPr>
                <a:grpSpLocks/>
              </p:cNvGrpSpPr>
              <p:nvPr/>
            </p:nvGrpSpPr>
            <p:grpSpPr bwMode="auto">
              <a:xfrm>
                <a:off x="768" y="1200"/>
                <a:ext cx="1018" cy="163"/>
                <a:chOff x="2352" y="960"/>
                <a:chExt cx="1392" cy="288"/>
              </a:xfrm>
            </p:grpSpPr>
            <p:sp>
              <p:nvSpPr>
                <p:cNvPr id="21564" name="Rectangle 120"/>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latin typeface="Gill Sans Light"/>
                      <a:ea typeface="굴림" panose="020B0600000101010101" pitchFamily="34" charset="-127"/>
                      <a:cs typeface="Gill Sans Light"/>
                    </a:rPr>
                    <a:t>Base0</a:t>
                  </a:r>
                </a:p>
              </p:txBody>
            </p:sp>
            <p:sp>
              <p:nvSpPr>
                <p:cNvPr id="21565" name="Rectangle 121"/>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latin typeface="Gill Sans Light"/>
                      <a:ea typeface="굴림" panose="020B0600000101010101" pitchFamily="34" charset="-127"/>
                      <a:cs typeface="Gill Sans Light"/>
                    </a:rPr>
                    <a:t>Limit0</a:t>
                  </a:r>
                </a:p>
              </p:txBody>
            </p:sp>
          </p:grpSp>
          <p:sp>
            <p:nvSpPr>
              <p:cNvPr id="21534" name="Rectangle 122"/>
              <p:cNvSpPr>
                <a:spLocks noChangeArrowheads="1"/>
              </p:cNvSpPr>
              <p:nvPr/>
            </p:nvSpPr>
            <p:spPr bwMode="auto">
              <a:xfrm>
                <a:off x="1786" y="1200"/>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latin typeface="Gill Sans Light"/>
                    <a:ea typeface="굴림" panose="020B0600000101010101" pitchFamily="34" charset="-127"/>
                    <a:cs typeface="Gill Sans Light"/>
                  </a:rPr>
                  <a:t>V</a:t>
                </a:r>
              </a:p>
            </p:txBody>
          </p:sp>
          <p:grpSp>
            <p:nvGrpSpPr>
              <p:cNvPr id="21535" name="Group 123"/>
              <p:cNvGrpSpPr>
                <a:grpSpLocks/>
              </p:cNvGrpSpPr>
              <p:nvPr/>
            </p:nvGrpSpPr>
            <p:grpSpPr bwMode="auto">
              <a:xfrm>
                <a:off x="768" y="1363"/>
                <a:ext cx="1018" cy="164"/>
                <a:chOff x="2352" y="960"/>
                <a:chExt cx="1392" cy="288"/>
              </a:xfrm>
            </p:grpSpPr>
            <p:sp>
              <p:nvSpPr>
                <p:cNvPr id="21562" name="Rectangle 124"/>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latin typeface="Gill Sans Light"/>
                      <a:ea typeface="굴림" panose="020B0600000101010101" pitchFamily="34" charset="-127"/>
                      <a:cs typeface="Gill Sans Light"/>
                    </a:rPr>
                    <a:t>Base1</a:t>
                  </a:r>
                </a:p>
              </p:txBody>
            </p:sp>
            <p:sp>
              <p:nvSpPr>
                <p:cNvPr id="21563" name="Rectangle 125"/>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latin typeface="Gill Sans Light"/>
                      <a:ea typeface="굴림" panose="020B0600000101010101" pitchFamily="34" charset="-127"/>
                      <a:cs typeface="Gill Sans Light"/>
                    </a:rPr>
                    <a:t>Limit1</a:t>
                  </a:r>
                </a:p>
              </p:txBody>
            </p:sp>
          </p:grpSp>
          <p:sp>
            <p:nvSpPr>
              <p:cNvPr id="21536" name="Rectangle 126"/>
              <p:cNvSpPr>
                <a:spLocks noChangeArrowheads="1"/>
              </p:cNvSpPr>
              <p:nvPr/>
            </p:nvSpPr>
            <p:spPr bwMode="auto">
              <a:xfrm>
                <a:off x="1786" y="1363"/>
                <a:ext cx="176" cy="164"/>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latin typeface="Gill Sans Light"/>
                    <a:ea typeface="굴림" panose="020B0600000101010101" pitchFamily="34" charset="-127"/>
                    <a:cs typeface="Gill Sans Light"/>
                  </a:rPr>
                  <a:t>V</a:t>
                </a:r>
              </a:p>
            </p:txBody>
          </p:sp>
          <p:grpSp>
            <p:nvGrpSpPr>
              <p:cNvPr id="21537" name="Group 127"/>
              <p:cNvGrpSpPr>
                <a:grpSpLocks/>
              </p:cNvGrpSpPr>
              <p:nvPr/>
            </p:nvGrpSpPr>
            <p:grpSpPr bwMode="auto">
              <a:xfrm>
                <a:off x="768" y="1527"/>
                <a:ext cx="1194" cy="163"/>
                <a:chOff x="768" y="1527"/>
                <a:chExt cx="1194" cy="163"/>
              </a:xfrm>
            </p:grpSpPr>
            <p:grpSp>
              <p:nvGrpSpPr>
                <p:cNvPr id="21558" name="Group 128"/>
                <p:cNvGrpSpPr>
                  <a:grpSpLocks/>
                </p:cNvGrpSpPr>
                <p:nvPr/>
              </p:nvGrpSpPr>
              <p:grpSpPr bwMode="auto">
                <a:xfrm>
                  <a:off x="768" y="1527"/>
                  <a:ext cx="1018" cy="163"/>
                  <a:chOff x="2352" y="960"/>
                  <a:chExt cx="1392" cy="288"/>
                </a:xfrm>
              </p:grpSpPr>
              <p:sp>
                <p:nvSpPr>
                  <p:cNvPr id="21560" name="Rectangle 129"/>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latin typeface="Gill Sans Light"/>
                        <a:ea typeface="굴림" panose="020B0600000101010101" pitchFamily="34" charset="-127"/>
                        <a:cs typeface="Gill Sans Light"/>
                      </a:rPr>
                      <a:t>Base2</a:t>
                    </a:r>
                  </a:p>
                </p:txBody>
              </p:sp>
              <p:sp>
                <p:nvSpPr>
                  <p:cNvPr id="21561" name="Rectangle 130"/>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latin typeface="Gill Sans Light"/>
                        <a:ea typeface="굴림" panose="020B0600000101010101" pitchFamily="34" charset="-127"/>
                        <a:cs typeface="Gill Sans Light"/>
                      </a:rPr>
                      <a:t>Limit2</a:t>
                    </a:r>
                  </a:p>
                </p:txBody>
              </p:sp>
            </p:grpSp>
            <p:sp>
              <p:nvSpPr>
                <p:cNvPr id="21559" name="Rectangle 131"/>
                <p:cNvSpPr>
                  <a:spLocks noChangeArrowheads="1"/>
                </p:cNvSpPr>
                <p:nvPr/>
              </p:nvSpPr>
              <p:spPr bwMode="auto">
                <a:xfrm>
                  <a:off x="1786" y="1527"/>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latin typeface="Gill Sans Light"/>
                      <a:ea typeface="굴림" panose="020B0600000101010101" pitchFamily="34" charset="-127"/>
                      <a:cs typeface="Gill Sans Light"/>
                    </a:rPr>
                    <a:t>V</a:t>
                  </a:r>
                </a:p>
              </p:txBody>
            </p:sp>
          </p:grpSp>
          <p:grpSp>
            <p:nvGrpSpPr>
              <p:cNvPr id="21538" name="Group 132"/>
              <p:cNvGrpSpPr>
                <a:grpSpLocks/>
              </p:cNvGrpSpPr>
              <p:nvPr/>
            </p:nvGrpSpPr>
            <p:grpSpPr bwMode="auto">
              <a:xfrm>
                <a:off x="768" y="1690"/>
                <a:ext cx="1018" cy="163"/>
                <a:chOff x="2352" y="960"/>
                <a:chExt cx="1392" cy="288"/>
              </a:xfrm>
            </p:grpSpPr>
            <p:sp>
              <p:nvSpPr>
                <p:cNvPr id="21556" name="Rectangle 133"/>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latin typeface="Gill Sans Light"/>
                      <a:ea typeface="굴림" panose="020B0600000101010101" pitchFamily="34" charset="-127"/>
                      <a:cs typeface="Gill Sans Light"/>
                    </a:rPr>
                    <a:t>Base3</a:t>
                  </a:r>
                </a:p>
              </p:txBody>
            </p:sp>
            <p:sp>
              <p:nvSpPr>
                <p:cNvPr id="21557" name="Rectangle 134"/>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latin typeface="Gill Sans Light"/>
                      <a:ea typeface="굴림" panose="020B0600000101010101" pitchFamily="34" charset="-127"/>
                      <a:cs typeface="Gill Sans Light"/>
                    </a:rPr>
                    <a:t>Limit3</a:t>
                  </a:r>
                </a:p>
              </p:txBody>
            </p:sp>
          </p:grpSp>
          <p:sp>
            <p:nvSpPr>
              <p:cNvPr id="21539" name="Rectangle 135"/>
              <p:cNvSpPr>
                <a:spLocks noChangeArrowheads="1"/>
              </p:cNvSpPr>
              <p:nvPr/>
            </p:nvSpPr>
            <p:spPr bwMode="auto">
              <a:xfrm>
                <a:off x="1786" y="1690"/>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latin typeface="Gill Sans Light"/>
                    <a:ea typeface="굴림" panose="020B0600000101010101" pitchFamily="34" charset="-127"/>
                    <a:cs typeface="Gill Sans Light"/>
                  </a:rPr>
                  <a:t>N</a:t>
                </a:r>
              </a:p>
            </p:txBody>
          </p:sp>
          <p:grpSp>
            <p:nvGrpSpPr>
              <p:cNvPr id="21540" name="Group 136"/>
              <p:cNvGrpSpPr>
                <a:grpSpLocks/>
              </p:cNvGrpSpPr>
              <p:nvPr/>
            </p:nvGrpSpPr>
            <p:grpSpPr bwMode="auto">
              <a:xfrm>
                <a:off x="768" y="1853"/>
                <a:ext cx="1018" cy="163"/>
                <a:chOff x="2352" y="960"/>
                <a:chExt cx="1392" cy="288"/>
              </a:xfrm>
            </p:grpSpPr>
            <p:sp>
              <p:nvSpPr>
                <p:cNvPr id="21554" name="Rectangle 137"/>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latin typeface="Gill Sans Light"/>
                      <a:ea typeface="굴림" panose="020B0600000101010101" pitchFamily="34" charset="-127"/>
                      <a:cs typeface="Gill Sans Light"/>
                    </a:rPr>
                    <a:t>Base4</a:t>
                  </a:r>
                </a:p>
              </p:txBody>
            </p:sp>
            <p:sp>
              <p:nvSpPr>
                <p:cNvPr id="21555" name="Rectangle 138"/>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latin typeface="Gill Sans Light"/>
                      <a:ea typeface="굴림" panose="020B0600000101010101" pitchFamily="34" charset="-127"/>
                      <a:cs typeface="Gill Sans Light"/>
                    </a:rPr>
                    <a:t>Limit4</a:t>
                  </a:r>
                </a:p>
              </p:txBody>
            </p:sp>
          </p:grpSp>
          <p:sp>
            <p:nvSpPr>
              <p:cNvPr id="21541" name="Rectangle 139"/>
              <p:cNvSpPr>
                <a:spLocks noChangeArrowheads="1"/>
              </p:cNvSpPr>
              <p:nvPr/>
            </p:nvSpPr>
            <p:spPr bwMode="auto">
              <a:xfrm>
                <a:off x="1786" y="1853"/>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latin typeface="Gill Sans Light"/>
                    <a:ea typeface="굴림" panose="020B0600000101010101" pitchFamily="34" charset="-127"/>
                    <a:cs typeface="Gill Sans Light"/>
                  </a:rPr>
                  <a:t>V</a:t>
                </a:r>
              </a:p>
            </p:txBody>
          </p:sp>
          <p:grpSp>
            <p:nvGrpSpPr>
              <p:cNvPr id="21542" name="Group 140"/>
              <p:cNvGrpSpPr>
                <a:grpSpLocks/>
              </p:cNvGrpSpPr>
              <p:nvPr/>
            </p:nvGrpSpPr>
            <p:grpSpPr bwMode="auto">
              <a:xfrm>
                <a:off x="768" y="2016"/>
                <a:ext cx="1018" cy="164"/>
                <a:chOff x="2352" y="960"/>
                <a:chExt cx="1392" cy="288"/>
              </a:xfrm>
            </p:grpSpPr>
            <p:sp>
              <p:nvSpPr>
                <p:cNvPr id="21552" name="Rectangle 141"/>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latin typeface="Gill Sans Light"/>
                      <a:ea typeface="굴림" panose="020B0600000101010101" pitchFamily="34" charset="-127"/>
                      <a:cs typeface="Gill Sans Light"/>
                    </a:rPr>
                    <a:t>Base5</a:t>
                  </a:r>
                </a:p>
              </p:txBody>
            </p:sp>
            <p:sp>
              <p:nvSpPr>
                <p:cNvPr id="21553" name="Rectangle 142"/>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latin typeface="Gill Sans Light"/>
                      <a:ea typeface="굴림" panose="020B0600000101010101" pitchFamily="34" charset="-127"/>
                      <a:cs typeface="Gill Sans Light"/>
                    </a:rPr>
                    <a:t>Limit5</a:t>
                  </a:r>
                </a:p>
              </p:txBody>
            </p:sp>
          </p:grpSp>
          <p:sp>
            <p:nvSpPr>
              <p:cNvPr id="21543" name="Rectangle 143"/>
              <p:cNvSpPr>
                <a:spLocks noChangeArrowheads="1"/>
              </p:cNvSpPr>
              <p:nvPr/>
            </p:nvSpPr>
            <p:spPr bwMode="auto">
              <a:xfrm>
                <a:off x="1786" y="2016"/>
                <a:ext cx="176" cy="164"/>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latin typeface="Gill Sans Light"/>
                    <a:ea typeface="굴림" panose="020B0600000101010101" pitchFamily="34" charset="-127"/>
                    <a:cs typeface="Gill Sans Light"/>
                  </a:rPr>
                  <a:t>N</a:t>
                </a:r>
              </a:p>
            </p:txBody>
          </p:sp>
          <p:grpSp>
            <p:nvGrpSpPr>
              <p:cNvPr id="21544" name="Group 144"/>
              <p:cNvGrpSpPr>
                <a:grpSpLocks/>
              </p:cNvGrpSpPr>
              <p:nvPr/>
            </p:nvGrpSpPr>
            <p:grpSpPr bwMode="auto">
              <a:xfrm>
                <a:off x="768" y="2180"/>
                <a:ext cx="1018" cy="163"/>
                <a:chOff x="2352" y="960"/>
                <a:chExt cx="1392" cy="288"/>
              </a:xfrm>
            </p:grpSpPr>
            <p:sp>
              <p:nvSpPr>
                <p:cNvPr id="21550" name="Rectangle 145"/>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latin typeface="Gill Sans Light"/>
                      <a:ea typeface="굴림" panose="020B0600000101010101" pitchFamily="34" charset="-127"/>
                      <a:cs typeface="Gill Sans Light"/>
                    </a:rPr>
                    <a:t>Base6</a:t>
                  </a:r>
                </a:p>
              </p:txBody>
            </p:sp>
            <p:sp>
              <p:nvSpPr>
                <p:cNvPr id="21551" name="Rectangle 146"/>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latin typeface="Gill Sans Light"/>
                      <a:ea typeface="굴림" panose="020B0600000101010101" pitchFamily="34" charset="-127"/>
                      <a:cs typeface="Gill Sans Light"/>
                    </a:rPr>
                    <a:t>Limit6</a:t>
                  </a:r>
                </a:p>
              </p:txBody>
            </p:sp>
          </p:grpSp>
          <p:sp>
            <p:nvSpPr>
              <p:cNvPr id="21545" name="Rectangle 147"/>
              <p:cNvSpPr>
                <a:spLocks noChangeArrowheads="1"/>
              </p:cNvSpPr>
              <p:nvPr/>
            </p:nvSpPr>
            <p:spPr bwMode="auto">
              <a:xfrm>
                <a:off x="1786" y="2180"/>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latin typeface="Gill Sans Light"/>
                    <a:ea typeface="굴림" panose="020B0600000101010101" pitchFamily="34" charset="-127"/>
                    <a:cs typeface="Gill Sans Light"/>
                  </a:rPr>
                  <a:t>N</a:t>
                </a:r>
              </a:p>
            </p:txBody>
          </p:sp>
          <p:grpSp>
            <p:nvGrpSpPr>
              <p:cNvPr id="21546" name="Group 148"/>
              <p:cNvGrpSpPr>
                <a:grpSpLocks/>
              </p:cNvGrpSpPr>
              <p:nvPr/>
            </p:nvGrpSpPr>
            <p:grpSpPr bwMode="auto">
              <a:xfrm>
                <a:off x="768" y="2343"/>
                <a:ext cx="1018" cy="163"/>
                <a:chOff x="2352" y="960"/>
                <a:chExt cx="1392" cy="288"/>
              </a:xfrm>
            </p:grpSpPr>
            <p:sp>
              <p:nvSpPr>
                <p:cNvPr id="21548" name="Rectangle 149"/>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latin typeface="Gill Sans Light"/>
                      <a:ea typeface="굴림" panose="020B0600000101010101" pitchFamily="34" charset="-127"/>
                      <a:cs typeface="Gill Sans Light"/>
                    </a:rPr>
                    <a:t>Base7</a:t>
                  </a:r>
                </a:p>
              </p:txBody>
            </p:sp>
            <p:sp>
              <p:nvSpPr>
                <p:cNvPr id="21549" name="Rectangle 150"/>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latin typeface="Gill Sans Light"/>
                      <a:ea typeface="굴림" panose="020B0600000101010101" pitchFamily="34" charset="-127"/>
                      <a:cs typeface="Gill Sans Light"/>
                    </a:rPr>
                    <a:t>Limit7</a:t>
                  </a:r>
                </a:p>
              </p:txBody>
            </p:sp>
          </p:grpSp>
          <p:sp>
            <p:nvSpPr>
              <p:cNvPr id="21547" name="Rectangle 151"/>
              <p:cNvSpPr>
                <a:spLocks noChangeArrowheads="1"/>
              </p:cNvSpPr>
              <p:nvPr/>
            </p:nvSpPr>
            <p:spPr bwMode="auto">
              <a:xfrm>
                <a:off x="1786" y="2343"/>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latin typeface="Gill Sans Light"/>
                    <a:ea typeface="굴림" panose="020B0600000101010101" pitchFamily="34" charset="-127"/>
                    <a:cs typeface="Gill Sans Light"/>
                  </a:rPr>
                  <a:t>V</a:t>
                </a:r>
              </a:p>
            </p:txBody>
          </p:sp>
        </p:grpSp>
        <p:sp>
          <p:nvSpPr>
            <p:cNvPr id="21513" name="Line 152"/>
            <p:cNvSpPr>
              <a:spLocks noChangeShapeType="1"/>
            </p:cNvSpPr>
            <p:nvPr/>
          </p:nvSpPr>
          <p:spPr bwMode="auto">
            <a:xfrm>
              <a:off x="1824" y="768"/>
              <a:ext cx="672" cy="624"/>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21514" name="Freeform 153"/>
            <p:cNvSpPr>
              <a:spLocks/>
            </p:cNvSpPr>
            <p:nvPr/>
          </p:nvSpPr>
          <p:spPr bwMode="auto">
            <a:xfrm>
              <a:off x="432" y="768"/>
              <a:ext cx="768" cy="768"/>
            </a:xfrm>
            <a:custGeom>
              <a:avLst/>
              <a:gdLst>
                <a:gd name="T0" fmla="*/ 768 w 768"/>
                <a:gd name="T1" fmla="*/ 0 h 768"/>
                <a:gd name="T2" fmla="*/ 768 w 768"/>
                <a:gd name="T3" fmla="*/ 192 h 768"/>
                <a:gd name="T4" fmla="*/ 0 w 768"/>
                <a:gd name="T5" fmla="*/ 192 h 768"/>
                <a:gd name="T6" fmla="*/ 0 w 768"/>
                <a:gd name="T7" fmla="*/ 768 h 768"/>
                <a:gd name="T8" fmla="*/ 384 w 768"/>
                <a:gd name="T9" fmla="*/ 768 h 7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8" h="768">
                  <a:moveTo>
                    <a:pt x="768" y="0"/>
                  </a:moveTo>
                  <a:lnTo>
                    <a:pt x="768" y="192"/>
                  </a:lnTo>
                  <a:lnTo>
                    <a:pt x="0" y="192"/>
                  </a:lnTo>
                  <a:lnTo>
                    <a:pt x="0" y="768"/>
                  </a:lnTo>
                  <a:lnTo>
                    <a:pt x="384" y="768"/>
                  </a:lnTo>
                </a:path>
              </a:pathLst>
            </a:custGeom>
            <a:noFill/>
            <a:ln w="762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21515" name="Line 159"/>
            <p:cNvSpPr>
              <a:spLocks noChangeShapeType="1"/>
            </p:cNvSpPr>
            <p:nvPr/>
          </p:nvSpPr>
          <p:spPr bwMode="auto">
            <a:xfrm flipV="1">
              <a:off x="1200" y="912"/>
              <a:ext cx="1296" cy="624"/>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grpSp>
          <p:nvGrpSpPr>
            <p:cNvPr id="21516" name="Group 160"/>
            <p:cNvGrpSpPr>
              <a:grpSpLocks/>
            </p:cNvGrpSpPr>
            <p:nvPr/>
          </p:nvGrpSpPr>
          <p:grpSpPr bwMode="auto">
            <a:xfrm>
              <a:off x="1680" y="1200"/>
              <a:ext cx="1511" cy="1473"/>
              <a:chOff x="1632" y="1248"/>
              <a:chExt cx="1511" cy="1473"/>
            </a:xfrm>
          </p:grpSpPr>
          <p:grpSp>
            <p:nvGrpSpPr>
              <p:cNvPr id="21525" name="Group 161"/>
              <p:cNvGrpSpPr>
                <a:grpSpLocks/>
              </p:cNvGrpSpPr>
              <p:nvPr/>
            </p:nvGrpSpPr>
            <p:grpSpPr bwMode="auto">
              <a:xfrm>
                <a:off x="2064" y="2277"/>
                <a:ext cx="1079" cy="444"/>
                <a:chOff x="2064" y="2160"/>
                <a:chExt cx="1079" cy="444"/>
              </a:xfrm>
            </p:grpSpPr>
            <p:sp>
              <p:nvSpPr>
                <p:cNvPr id="21530" name="Text Box 162"/>
                <p:cNvSpPr txBox="1">
                  <a:spLocks noChangeArrowheads="1"/>
                </p:cNvSpPr>
                <p:nvPr/>
              </p:nvSpPr>
              <p:spPr bwMode="auto">
                <a:xfrm>
                  <a:off x="2592" y="2160"/>
                  <a:ext cx="551" cy="44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a:latin typeface="Gill Sans Light"/>
                      <a:ea typeface="굴림" panose="020B0600000101010101" pitchFamily="34" charset="-127"/>
                      <a:cs typeface="Gill Sans Light"/>
                    </a:rPr>
                    <a:t>Access</a:t>
                  </a:r>
                </a:p>
                <a:p>
                  <a:pPr>
                    <a:spcBef>
                      <a:spcPct val="0"/>
                    </a:spcBef>
                  </a:pPr>
                  <a:r>
                    <a:rPr lang="en-US" altLang="ko-KR">
                      <a:latin typeface="Gill Sans Light"/>
                      <a:ea typeface="굴림" panose="020B0600000101010101" pitchFamily="34" charset="-127"/>
                      <a:cs typeface="Gill Sans Light"/>
                    </a:rPr>
                    <a:t>Error</a:t>
                  </a:r>
                </a:p>
              </p:txBody>
            </p:sp>
            <p:sp>
              <p:nvSpPr>
                <p:cNvPr id="21531" name="Oval 163"/>
                <p:cNvSpPr>
                  <a:spLocks noChangeArrowheads="1"/>
                </p:cNvSpPr>
                <p:nvPr/>
              </p:nvSpPr>
              <p:spPr bwMode="auto">
                <a:xfrm>
                  <a:off x="2064" y="2208"/>
                  <a:ext cx="317" cy="269"/>
                </a:xfrm>
                <a:prstGeom prst="ellipse">
                  <a:avLst/>
                </a:prstGeom>
                <a:solidFill>
                  <a:srgbClr val="FF66CC"/>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4000">
                      <a:latin typeface="Gill Sans Light"/>
                      <a:ea typeface="굴림" panose="020B0600000101010101" pitchFamily="34" charset="-127"/>
                      <a:cs typeface="Gill Sans Light"/>
                    </a:rPr>
                    <a:t>&gt;</a:t>
                  </a:r>
                </a:p>
              </p:txBody>
            </p:sp>
            <p:sp>
              <p:nvSpPr>
                <p:cNvPr id="21532" name="Line 164"/>
                <p:cNvSpPr>
                  <a:spLocks noChangeShapeType="1"/>
                </p:cNvSpPr>
                <p:nvPr/>
              </p:nvSpPr>
              <p:spPr bwMode="auto">
                <a:xfrm>
                  <a:off x="2400" y="2352"/>
                  <a:ext cx="2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grpSp>
          <p:sp>
            <p:nvSpPr>
              <p:cNvPr id="21526" name="Line 165"/>
              <p:cNvSpPr>
                <a:spLocks noChangeShapeType="1"/>
              </p:cNvSpPr>
              <p:nvPr/>
            </p:nvSpPr>
            <p:spPr bwMode="auto">
              <a:xfrm>
                <a:off x="2256" y="1248"/>
                <a:ext cx="0" cy="1056"/>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grpSp>
            <p:nvGrpSpPr>
              <p:cNvPr id="21527" name="Group 166"/>
              <p:cNvGrpSpPr>
                <a:grpSpLocks/>
              </p:cNvGrpSpPr>
              <p:nvPr/>
            </p:nvGrpSpPr>
            <p:grpSpPr bwMode="auto">
              <a:xfrm>
                <a:off x="1632" y="1584"/>
                <a:ext cx="480" cy="768"/>
                <a:chOff x="1632" y="1584"/>
                <a:chExt cx="480" cy="672"/>
              </a:xfrm>
            </p:grpSpPr>
            <p:sp>
              <p:nvSpPr>
                <p:cNvPr id="21528" name="Line 167"/>
                <p:cNvSpPr>
                  <a:spLocks noChangeShapeType="1"/>
                </p:cNvSpPr>
                <p:nvPr/>
              </p:nvSpPr>
              <p:spPr bwMode="auto">
                <a:xfrm>
                  <a:off x="1632" y="1584"/>
                  <a:ext cx="480" cy="672"/>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21529" name="Line 168"/>
                <p:cNvSpPr>
                  <a:spLocks noChangeShapeType="1"/>
                </p:cNvSpPr>
                <p:nvPr/>
              </p:nvSpPr>
              <p:spPr bwMode="auto">
                <a:xfrm flipH="1">
                  <a:off x="1728" y="1632"/>
                  <a:ext cx="144" cy="96"/>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grpSp>
        </p:grpSp>
        <p:grpSp>
          <p:nvGrpSpPr>
            <p:cNvPr id="21517" name="Group 172"/>
            <p:cNvGrpSpPr>
              <a:grpSpLocks/>
            </p:cNvGrpSpPr>
            <p:nvPr/>
          </p:nvGrpSpPr>
          <p:grpSpPr bwMode="auto">
            <a:xfrm>
              <a:off x="3216" y="1108"/>
              <a:ext cx="1487" cy="238"/>
              <a:chOff x="3168" y="1156"/>
              <a:chExt cx="1487" cy="238"/>
            </a:xfrm>
          </p:grpSpPr>
          <p:sp>
            <p:nvSpPr>
              <p:cNvPr id="21523" name="Rectangle 173"/>
              <p:cNvSpPr>
                <a:spLocks noChangeArrowheads="1"/>
              </p:cNvSpPr>
              <p:nvPr/>
            </p:nvSpPr>
            <p:spPr bwMode="auto">
              <a:xfrm>
                <a:off x="4025" y="1156"/>
                <a:ext cx="630" cy="238"/>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ko-KR" sz="1800">
                    <a:latin typeface="Gill Sans Light"/>
                    <a:ea typeface="굴림" panose="020B0600000101010101" pitchFamily="34" charset="-127"/>
                    <a:cs typeface="Gill Sans Light"/>
                  </a:rPr>
                  <a:t>Physical</a:t>
                </a:r>
              </a:p>
              <a:p>
                <a:pPr>
                  <a:lnSpc>
                    <a:spcPct val="75000"/>
                  </a:lnSpc>
                  <a:spcBef>
                    <a:spcPct val="0"/>
                  </a:spcBef>
                </a:pPr>
                <a:r>
                  <a:rPr lang="en-US" altLang="ko-KR" sz="1800">
                    <a:latin typeface="Gill Sans Light"/>
                    <a:ea typeface="굴림" panose="020B0600000101010101" pitchFamily="34" charset="-127"/>
                    <a:cs typeface="Gill Sans Light"/>
                  </a:rPr>
                  <a:t>Page #</a:t>
                </a:r>
              </a:p>
            </p:txBody>
          </p:sp>
          <p:sp>
            <p:nvSpPr>
              <p:cNvPr id="21524" name="Line 174"/>
              <p:cNvSpPr>
                <a:spLocks noChangeShapeType="1"/>
              </p:cNvSpPr>
              <p:nvPr/>
            </p:nvSpPr>
            <p:spPr bwMode="auto">
              <a:xfrm flipV="1">
                <a:off x="3168" y="1292"/>
                <a:ext cx="827" cy="99"/>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grpSp>
        <p:grpSp>
          <p:nvGrpSpPr>
            <p:cNvPr id="21518" name="Group 175"/>
            <p:cNvGrpSpPr>
              <a:grpSpLocks/>
            </p:cNvGrpSpPr>
            <p:nvPr/>
          </p:nvGrpSpPr>
          <p:grpSpPr bwMode="auto">
            <a:xfrm>
              <a:off x="3648" y="1392"/>
              <a:ext cx="1246" cy="1274"/>
              <a:chOff x="3600" y="1440"/>
              <a:chExt cx="1246" cy="1274"/>
            </a:xfrm>
          </p:grpSpPr>
          <p:sp>
            <p:nvSpPr>
              <p:cNvPr id="21519" name="AutoShape 176"/>
              <p:cNvSpPr>
                <a:spLocks noChangeArrowheads="1"/>
              </p:cNvSpPr>
              <p:nvPr/>
            </p:nvSpPr>
            <p:spPr bwMode="auto">
              <a:xfrm>
                <a:off x="4080" y="1920"/>
                <a:ext cx="766" cy="175"/>
              </a:xfrm>
              <a:prstGeom prst="roundRect">
                <a:avLst>
                  <a:gd name="adj" fmla="val 16667"/>
                </a:avLst>
              </a:prstGeom>
              <a:solidFill>
                <a:srgbClr val="FF66CC"/>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latin typeface="Gill Sans Light"/>
                    <a:ea typeface="굴림" panose="020B0600000101010101" pitchFamily="34" charset="-127"/>
                    <a:cs typeface="Gill Sans Light"/>
                  </a:rPr>
                  <a:t>Check Perm</a:t>
                </a:r>
              </a:p>
            </p:txBody>
          </p:sp>
          <p:sp>
            <p:nvSpPr>
              <p:cNvPr id="21520" name="Line 177"/>
              <p:cNvSpPr>
                <a:spLocks noChangeShapeType="1"/>
              </p:cNvSpPr>
              <p:nvPr/>
            </p:nvSpPr>
            <p:spPr bwMode="auto">
              <a:xfrm>
                <a:off x="3600" y="1440"/>
                <a:ext cx="528" cy="480"/>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21521" name="Text Box 178"/>
              <p:cNvSpPr txBox="1">
                <a:spLocks noChangeArrowheads="1"/>
              </p:cNvSpPr>
              <p:nvPr/>
            </p:nvSpPr>
            <p:spPr bwMode="auto">
              <a:xfrm>
                <a:off x="4151" y="2270"/>
                <a:ext cx="551" cy="44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a:latin typeface="Gill Sans Light"/>
                    <a:ea typeface="굴림" panose="020B0600000101010101" pitchFamily="34" charset="-127"/>
                    <a:cs typeface="Gill Sans Light"/>
                  </a:rPr>
                  <a:t>Access</a:t>
                </a:r>
              </a:p>
              <a:p>
                <a:pPr>
                  <a:spcBef>
                    <a:spcPct val="0"/>
                  </a:spcBef>
                </a:pPr>
                <a:r>
                  <a:rPr lang="en-US" altLang="ko-KR">
                    <a:latin typeface="Gill Sans Light"/>
                    <a:ea typeface="굴림" panose="020B0600000101010101" pitchFamily="34" charset="-127"/>
                    <a:cs typeface="Gill Sans Light"/>
                  </a:rPr>
                  <a:t>Error</a:t>
                </a:r>
              </a:p>
            </p:txBody>
          </p:sp>
          <p:sp>
            <p:nvSpPr>
              <p:cNvPr id="21522" name="Line 179"/>
              <p:cNvSpPr>
                <a:spLocks noChangeShapeType="1"/>
              </p:cNvSpPr>
              <p:nvPr/>
            </p:nvSpPr>
            <p:spPr bwMode="auto">
              <a:xfrm>
                <a:off x="4485" y="2095"/>
                <a:ext cx="0" cy="19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grpSp>
      </p:grpSp>
    </p:spTree>
    <p:extLst>
      <p:ext uri="{BB962C8B-B14F-4D97-AF65-F5344CB8AC3E}">
        <p14:creationId xmlns:p14="http://schemas.microsoft.com/office/powerpoint/2010/main" val="195766065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0354">
                                            <p:txEl>
                                              <p:pRg st="9" end="9"/>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0354">
                                            <p:txEl>
                                              <p:pRg st="10" end="1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0354">
                                            <p:txEl>
                                              <p:pRg st="11" end="1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0354">
                                            <p:txEl>
                                              <p:pRg st="12" end="1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0354">
                                            <p:txEl>
                                              <p:pRg st="13" end="1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4035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54"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954213" y="228600"/>
            <a:ext cx="5148262" cy="379413"/>
          </a:xfrm>
          <a:noFill/>
        </p:spPr>
        <p:txBody>
          <a:bodyPr wrap="none" lIns="63500" tIns="25400" rIns="63500" bIns="25400" anchor="t">
            <a:spAutoFit/>
          </a:bodyPr>
          <a:lstStyle/>
          <a:p>
            <a:r>
              <a:rPr lang="en-US" altLang="ko-KR" smtClean="0">
                <a:ea typeface="굴림" panose="020B0600000101010101" pitchFamily="34" charset="-127"/>
              </a:rPr>
              <a:t>Why Does Caching Help? Locality!</a:t>
            </a:r>
          </a:p>
        </p:txBody>
      </p:sp>
      <p:sp>
        <p:nvSpPr>
          <p:cNvPr id="730115" name="Rectangle 3"/>
          <p:cNvSpPr>
            <a:spLocks noGrp="1" noChangeArrowheads="1"/>
          </p:cNvSpPr>
          <p:nvPr>
            <p:ph type="body" idx="1"/>
          </p:nvPr>
        </p:nvSpPr>
        <p:spPr>
          <a:xfrm>
            <a:off x="457200" y="2781766"/>
            <a:ext cx="8534400" cy="1790234"/>
          </a:xfrm>
          <a:noFill/>
        </p:spPr>
        <p:txBody>
          <a:bodyPr lIns="63500" tIns="25400" rIns="63500" bIns="25400">
            <a:spAutoFit/>
          </a:bodyPr>
          <a:lstStyle/>
          <a:p>
            <a:pPr>
              <a:spcBef>
                <a:spcPct val="25000"/>
              </a:spcBef>
            </a:pPr>
            <a:r>
              <a:rPr lang="en-US" altLang="ko-KR" sz="2800" dirty="0" smtClean="0">
                <a:solidFill>
                  <a:schemeClr val="hlink"/>
                </a:solidFill>
                <a:ea typeface="굴림" panose="020B0600000101010101" pitchFamily="34" charset="-127"/>
              </a:rPr>
              <a:t>Temporal Locality</a:t>
            </a:r>
            <a:r>
              <a:rPr lang="en-US" altLang="ko-KR" sz="2800" dirty="0" smtClean="0">
                <a:solidFill>
                  <a:schemeClr val="accent1"/>
                </a:solidFill>
                <a:ea typeface="굴림" panose="020B0600000101010101" pitchFamily="34" charset="-127"/>
              </a:rPr>
              <a:t> </a:t>
            </a:r>
            <a:r>
              <a:rPr lang="en-US" altLang="ko-KR" sz="2800" dirty="0" smtClean="0">
                <a:ea typeface="굴림" panose="020B0600000101010101" pitchFamily="34" charset="-127"/>
              </a:rPr>
              <a:t>(Locality in Time):</a:t>
            </a:r>
          </a:p>
          <a:p>
            <a:pPr lvl="1">
              <a:spcBef>
                <a:spcPct val="25000"/>
              </a:spcBef>
            </a:pPr>
            <a:r>
              <a:rPr lang="en-US" altLang="ko-KR" sz="2400" dirty="0" smtClean="0">
                <a:ea typeface="굴림" panose="020B0600000101010101" pitchFamily="34" charset="-127"/>
              </a:rPr>
              <a:t>Keep recently accessed data items closer to processor</a:t>
            </a:r>
          </a:p>
          <a:p>
            <a:pPr>
              <a:spcBef>
                <a:spcPct val="25000"/>
              </a:spcBef>
            </a:pPr>
            <a:r>
              <a:rPr lang="en-US" altLang="ko-KR" sz="2800" dirty="0" smtClean="0">
                <a:solidFill>
                  <a:schemeClr val="hlink"/>
                </a:solidFill>
                <a:ea typeface="굴림" panose="020B0600000101010101" pitchFamily="34" charset="-127"/>
              </a:rPr>
              <a:t>Spatial Locality</a:t>
            </a:r>
            <a:r>
              <a:rPr lang="en-US" altLang="ko-KR" sz="2800" dirty="0" smtClean="0">
                <a:solidFill>
                  <a:schemeClr val="accent1"/>
                </a:solidFill>
                <a:ea typeface="굴림" panose="020B0600000101010101" pitchFamily="34" charset="-127"/>
              </a:rPr>
              <a:t> </a:t>
            </a:r>
            <a:r>
              <a:rPr lang="en-US" altLang="ko-KR" sz="2800" dirty="0" smtClean="0">
                <a:ea typeface="굴림" panose="020B0600000101010101" pitchFamily="34" charset="-127"/>
              </a:rPr>
              <a:t>(Locality in Space):</a:t>
            </a:r>
          </a:p>
          <a:p>
            <a:pPr lvl="1">
              <a:spcBef>
                <a:spcPct val="25000"/>
              </a:spcBef>
            </a:pPr>
            <a:r>
              <a:rPr lang="en-US" altLang="ko-KR" sz="2400" dirty="0" smtClean="0">
                <a:ea typeface="굴림" panose="020B0600000101010101" pitchFamily="34" charset="-127"/>
              </a:rPr>
              <a:t>Move contiguous blocks to the upper levels </a:t>
            </a:r>
          </a:p>
        </p:txBody>
      </p:sp>
      <p:grpSp>
        <p:nvGrpSpPr>
          <p:cNvPr id="22532" name="Group 40"/>
          <p:cNvGrpSpPr>
            <a:grpSpLocks/>
          </p:cNvGrpSpPr>
          <p:nvPr/>
        </p:nvGrpSpPr>
        <p:grpSpPr bwMode="auto">
          <a:xfrm>
            <a:off x="1676400" y="914400"/>
            <a:ext cx="5380038" cy="1819275"/>
            <a:chOff x="1050" y="861"/>
            <a:chExt cx="3198" cy="872"/>
          </a:xfrm>
        </p:grpSpPr>
        <p:sp>
          <p:nvSpPr>
            <p:cNvPr id="22553" name="Rectangle 25" descr="Zig zag"/>
            <p:cNvSpPr>
              <a:spLocks noChangeArrowheads="1"/>
            </p:cNvSpPr>
            <p:nvPr/>
          </p:nvSpPr>
          <p:spPr bwMode="auto">
            <a:xfrm>
              <a:off x="2876" y="1194"/>
              <a:ext cx="162" cy="308"/>
            </a:xfrm>
            <a:prstGeom prst="rect">
              <a:avLst/>
            </a:prstGeom>
            <a:pattFill prst="zigZag">
              <a:fgClr>
                <a:schemeClr val="hlink"/>
              </a:fgClr>
              <a:bgClr>
                <a:schemeClr val="bg1"/>
              </a:bgClr>
            </a:patt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2554" name="Rectangle 26" descr="Zig zag"/>
            <p:cNvSpPr>
              <a:spLocks noChangeArrowheads="1"/>
            </p:cNvSpPr>
            <p:nvPr/>
          </p:nvSpPr>
          <p:spPr bwMode="auto">
            <a:xfrm>
              <a:off x="2442" y="893"/>
              <a:ext cx="121" cy="614"/>
            </a:xfrm>
            <a:prstGeom prst="rect">
              <a:avLst/>
            </a:prstGeom>
            <a:pattFill prst="zigZag">
              <a:fgClr>
                <a:schemeClr val="hlink"/>
              </a:fgClr>
              <a:bgClr>
                <a:schemeClr val="bg1"/>
              </a:bgClr>
            </a:patt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2555" name="Line 27"/>
            <p:cNvSpPr>
              <a:spLocks noChangeShapeType="1"/>
            </p:cNvSpPr>
            <p:nvPr/>
          </p:nvSpPr>
          <p:spPr bwMode="auto">
            <a:xfrm>
              <a:off x="1901" y="892"/>
              <a:ext cx="0" cy="6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6" name="Line 28"/>
            <p:cNvSpPr>
              <a:spLocks noChangeShapeType="1"/>
            </p:cNvSpPr>
            <p:nvPr/>
          </p:nvSpPr>
          <p:spPr bwMode="auto">
            <a:xfrm>
              <a:off x="1865" y="1502"/>
              <a:ext cx="202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7" name="Rectangle 29"/>
            <p:cNvSpPr>
              <a:spLocks noChangeArrowheads="1"/>
            </p:cNvSpPr>
            <p:nvPr/>
          </p:nvSpPr>
          <p:spPr bwMode="auto">
            <a:xfrm>
              <a:off x="2471" y="1597"/>
              <a:ext cx="1057"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Arial" panose="020B0604020202020204" pitchFamily="34" charset="0"/>
                  <a:ea typeface="굴림" panose="020B0600000101010101" pitchFamily="34" charset="-127"/>
                </a:rPr>
                <a:t>Address Space</a:t>
              </a:r>
            </a:p>
          </p:txBody>
        </p:sp>
        <p:sp>
          <p:nvSpPr>
            <p:cNvPr id="22558" name="Rectangle 30"/>
            <p:cNvSpPr>
              <a:spLocks noChangeArrowheads="1"/>
            </p:cNvSpPr>
            <p:nvPr/>
          </p:nvSpPr>
          <p:spPr bwMode="auto">
            <a:xfrm>
              <a:off x="1861" y="1536"/>
              <a:ext cx="151"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a:latin typeface="Arial" panose="020B0604020202020204" pitchFamily="34" charset="0"/>
                  <a:ea typeface="굴림" panose="020B0600000101010101" pitchFamily="34" charset="-127"/>
                </a:rPr>
                <a:t>0</a:t>
              </a:r>
            </a:p>
          </p:txBody>
        </p:sp>
        <p:sp>
          <p:nvSpPr>
            <p:cNvPr id="22559" name="Rectangle 31"/>
            <p:cNvSpPr>
              <a:spLocks noChangeArrowheads="1"/>
            </p:cNvSpPr>
            <p:nvPr/>
          </p:nvSpPr>
          <p:spPr bwMode="auto">
            <a:xfrm>
              <a:off x="3851" y="1536"/>
              <a:ext cx="397"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a:latin typeface="Arial" panose="020B0604020202020204" pitchFamily="34" charset="0"/>
                  <a:ea typeface="굴림" panose="020B0600000101010101" pitchFamily="34" charset="-127"/>
                </a:rPr>
                <a:t>2</a:t>
              </a:r>
              <a:r>
                <a:rPr lang="en-US" altLang="ko-KR" sz="1800" b="0" baseline="30000">
                  <a:latin typeface="Arial" panose="020B0604020202020204" pitchFamily="34" charset="0"/>
                  <a:ea typeface="굴림" panose="020B0600000101010101" pitchFamily="34" charset="-127"/>
                </a:rPr>
                <a:t>n</a:t>
              </a:r>
              <a:r>
                <a:rPr lang="en-US" altLang="ko-KR" sz="1800" b="0">
                  <a:latin typeface="Arial" panose="020B0604020202020204" pitchFamily="34" charset="0"/>
                  <a:ea typeface="굴림" panose="020B0600000101010101" pitchFamily="34" charset="-127"/>
                </a:rPr>
                <a:t> - 1</a:t>
              </a:r>
            </a:p>
          </p:txBody>
        </p:sp>
        <p:sp>
          <p:nvSpPr>
            <p:cNvPr id="22560" name="Rectangle 32"/>
            <p:cNvSpPr>
              <a:spLocks noChangeArrowheads="1"/>
            </p:cNvSpPr>
            <p:nvPr/>
          </p:nvSpPr>
          <p:spPr bwMode="auto">
            <a:xfrm>
              <a:off x="1050" y="861"/>
              <a:ext cx="853"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Arial" panose="020B0604020202020204" pitchFamily="34" charset="0"/>
                  <a:ea typeface="굴림" panose="020B0600000101010101" pitchFamily="34" charset="-127"/>
                </a:rPr>
                <a:t>Probability</a:t>
              </a:r>
            </a:p>
            <a:p>
              <a:pPr algn="l">
                <a:lnSpc>
                  <a:spcPct val="85000"/>
                </a:lnSpc>
                <a:spcBef>
                  <a:spcPct val="0"/>
                </a:spcBef>
                <a:buSzTx/>
              </a:pPr>
              <a:r>
                <a:rPr lang="en-US" altLang="ko-KR" sz="1800">
                  <a:latin typeface="Arial" panose="020B0604020202020204" pitchFamily="34" charset="0"/>
                  <a:ea typeface="굴림" panose="020B0600000101010101" pitchFamily="34" charset="-127"/>
                </a:rPr>
                <a:t>of reference</a:t>
              </a:r>
            </a:p>
          </p:txBody>
        </p:sp>
        <p:sp>
          <p:nvSpPr>
            <p:cNvPr id="22561" name="Line 33"/>
            <p:cNvSpPr>
              <a:spLocks noChangeShapeType="1"/>
            </p:cNvSpPr>
            <p:nvPr/>
          </p:nvSpPr>
          <p:spPr bwMode="auto">
            <a:xfrm>
              <a:off x="1905" y="1470"/>
              <a:ext cx="48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2" name="Line 34"/>
            <p:cNvSpPr>
              <a:spLocks noChangeShapeType="1"/>
            </p:cNvSpPr>
            <p:nvPr/>
          </p:nvSpPr>
          <p:spPr bwMode="auto">
            <a:xfrm flipV="1">
              <a:off x="2393" y="914"/>
              <a:ext cx="114" cy="5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3" name="Line 35"/>
            <p:cNvSpPr>
              <a:spLocks noChangeShapeType="1"/>
            </p:cNvSpPr>
            <p:nvPr/>
          </p:nvSpPr>
          <p:spPr bwMode="auto">
            <a:xfrm>
              <a:off x="2515" y="922"/>
              <a:ext cx="113" cy="5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4" name="Line 36"/>
            <p:cNvSpPr>
              <a:spLocks noChangeShapeType="1"/>
            </p:cNvSpPr>
            <p:nvPr/>
          </p:nvSpPr>
          <p:spPr bwMode="auto">
            <a:xfrm>
              <a:off x="2636" y="1470"/>
              <a:ext cx="19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5" name="Line 37"/>
            <p:cNvSpPr>
              <a:spLocks noChangeShapeType="1"/>
            </p:cNvSpPr>
            <p:nvPr/>
          </p:nvSpPr>
          <p:spPr bwMode="auto">
            <a:xfrm flipV="1">
              <a:off x="2839" y="1220"/>
              <a:ext cx="113" cy="25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6" name="Line 38"/>
            <p:cNvSpPr>
              <a:spLocks noChangeShapeType="1"/>
            </p:cNvSpPr>
            <p:nvPr/>
          </p:nvSpPr>
          <p:spPr bwMode="auto">
            <a:xfrm>
              <a:off x="2960" y="1228"/>
              <a:ext cx="74" cy="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7" name="Line 39"/>
            <p:cNvSpPr>
              <a:spLocks noChangeShapeType="1"/>
            </p:cNvSpPr>
            <p:nvPr/>
          </p:nvSpPr>
          <p:spPr bwMode="auto">
            <a:xfrm>
              <a:off x="3042" y="1470"/>
              <a:ext cx="60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30153" name="Group 41"/>
          <p:cNvGrpSpPr>
            <a:grpSpLocks/>
          </p:cNvGrpSpPr>
          <p:nvPr/>
        </p:nvGrpSpPr>
        <p:grpSpPr bwMode="auto">
          <a:xfrm>
            <a:off x="1527175" y="4673600"/>
            <a:ext cx="5330825" cy="1879600"/>
            <a:chOff x="951" y="2312"/>
            <a:chExt cx="3358" cy="1184"/>
          </a:xfrm>
        </p:grpSpPr>
        <p:sp>
          <p:nvSpPr>
            <p:cNvPr id="22534" name="Rectangle 42"/>
            <p:cNvSpPr>
              <a:spLocks noChangeArrowheads="1"/>
            </p:cNvSpPr>
            <p:nvPr/>
          </p:nvSpPr>
          <p:spPr bwMode="auto">
            <a:xfrm>
              <a:off x="2120" y="2456"/>
              <a:ext cx="800" cy="89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2535" name="Rectangle 43"/>
            <p:cNvSpPr>
              <a:spLocks noChangeArrowheads="1"/>
            </p:cNvSpPr>
            <p:nvPr/>
          </p:nvSpPr>
          <p:spPr bwMode="auto">
            <a:xfrm>
              <a:off x="3512" y="2312"/>
              <a:ext cx="752" cy="1184"/>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2536" name="Rectangle 44"/>
            <p:cNvSpPr>
              <a:spLocks noChangeArrowheads="1"/>
            </p:cNvSpPr>
            <p:nvPr/>
          </p:nvSpPr>
          <p:spPr bwMode="auto">
            <a:xfrm>
              <a:off x="3509" y="2321"/>
              <a:ext cx="800"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600">
                  <a:latin typeface="Times New Roman" panose="02020603050405020304" pitchFamily="18" charset="0"/>
                  <a:ea typeface="굴림" panose="020B0600000101010101" pitchFamily="34" charset="-127"/>
                </a:rPr>
                <a:t>Lower Level</a:t>
              </a:r>
            </a:p>
            <a:p>
              <a:pPr>
                <a:lnSpc>
                  <a:spcPct val="100000"/>
                </a:lnSpc>
                <a:spcBef>
                  <a:spcPct val="0"/>
                </a:spcBef>
                <a:buSzTx/>
              </a:pPr>
              <a:r>
                <a:rPr lang="en-US" altLang="ko-KR" sz="1600">
                  <a:latin typeface="Times New Roman" panose="02020603050405020304" pitchFamily="18" charset="0"/>
                  <a:ea typeface="굴림" panose="020B0600000101010101" pitchFamily="34" charset="-127"/>
                </a:rPr>
                <a:t>Memory</a:t>
              </a:r>
            </a:p>
          </p:txBody>
        </p:sp>
        <p:sp>
          <p:nvSpPr>
            <p:cNvPr id="22537" name="Rectangle 45"/>
            <p:cNvSpPr>
              <a:spLocks noChangeArrowheads="1"/>
            </p:cNvSpPr>
            <p:nvPr/>
          </p:nvSpPr>
          <p:spPr bwMode="auto">
            <a:xfrm>
              <a:off x="2117" y="2465"/>
              <a:ext cx="793"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600">
                  <a:latin typeface="Times New Roman" panose="02020603050405020304" pitchFamily="18" charset="0"/>
                  <a:ea typeface="굴림" panose="020B0600000101010101" pitchFamily="34" charset="-127"/>
                </a:rPr>
                <a:t>Upper Level</a:t>
              </a:r>
            </a:p>
            <a:p>
              <a:pPr>
                <a:lnSpc>
                  <a:spcPct val="100000"/>
                </a:lnSpc>
                <a:spcBef>
                  <a:spcPct val="0"/>
                </a:spcBef>
                <a:buSzTx/>
              </a:pPr>
              <a:r>
                <a:rPr lang="en-US" altLang="ko-KR" sz="1600">
                  <a:latin typeface="Times New Roman" panose="02020603050405020304" pitchFamily="18" charset="0"/>
                  <a:ea typeface="굴림" panose="020B0600000101010101" pitchFamily="34" charset="-127"/>
                </a:rPr>
                <a:t>Memory</a:t>
              </a:r>
            </a:p>
          </p:txBody>
        </p:sp>
        <p:sp>
          <p:nvSpPr>
            <p:cNvPr id="22538" name="Line 46"/>
            <p:cNvSpPr>
              <a:spLocks noChangeShapeType="1"/>
            </p:cNvSpPr>
            <p:nvPr/>
          </p:nvSpPr>
          <p:spPr bwMode="auto">
            <a:xfrm flipH="1">
              <a:off x="952" y="2688"/>
              <a:ext cx="116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9" name="Rectangle 47"/>
            <p:cNvSpPr>
              <a:spLocks noChangeArrowheads="1"/>
            </p:cNvSpPr>
            <p:nvPr/>
          </p:nvSpPr>
          <p:spPr bwMode="auto">
            <a:xfrm>
              <a:off x="1191" y="2496"/>
              <a:ext cx="82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To Processor</a:t>
              </a:r>
            </a:p>
          </p:txBody>
        </p:sp>
        <p:sp>
          <p:nvSpPr>
            <p:cNvPr id="22540" name="Line 48"/>
            <p:cNvSpPr>
              <a:spLocks noChangeShapeType="1"/>
            </p:cNvSpPr>
            <p:nvPr/>
          </p:nvSpPr>
          <p:spPr bwMode="auto">
            <a:xfrm>
              <a:off x="968" y="3168"/>
              <a:ext cx="113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1" name="Rectangle 49"/>
            <p:cNvSpPr>
              <a:spLocks noChangeArrowheads="1"/>
            </p:cNvSpPr>
            <p:nvPr/>
          </p:nvSpPr>
          <p:spPr bwMode="auto">
            <a:xfrm>
              <a:off x="951" y="2976"/>
              <a:ext cx="98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From Processor</a:t>
              </a:r>
            </a:p>
          </p:txBody>
        </p:sp>
        <p:sp>
          <p:nvSpPr>
            <p:cNvPr id="22542" name="Line 50"/>
            <p:cNvSpPr>
              <a:spLocks noChangeShapeType="1"/>
            </p:cNvSpPr>
            <p:nvPr/>
          </p:nvSpPr>
          <p:spPr bwMode="auto">
            <a:xfrm>
              <a:off x="2936" y="2880"/>
              <a:ext cx="56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3" name="Rectangle 51"/>
            <p:cNvSpPr>
              <a:spLocks noChangeArrowheads="1"/>
            </p:cNvSpPr>
            <p:nvPr/>
          </p:nvSpPr>
          <p:spPr bwMode="auto">
            <a:xfrm>
              <a:off x="2212" y="3028"/>
              <a:ext cx="568"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2544" name="Rectangle 52"/>
            <p:cNvSpPr>
              <a:spLocks noChangeArrowheads="1"/>
            </p:cNvSpPr>
            <p:nvPr/>
          </p:nvSpPr>
          <p:spPr bwMode="auto">
            <a:xfrm>
              <a:off x="2295" y="2847"/>
              <a:ext cx="385"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Times New Roman" panose="02020603050405020304" pitchFamily="18" charset="0"/>
                  <a:ea typeface="굴림" panose="020B0600000101010101" pitchFamily="34" charset="-127"/>
                </a:rPr>
                <a:t>Blk X</a:t>
              </a:r>
            </a:p>
          </p:txBody>
        </p:sp>
        <p:sp>
          <p:nvSpPr>
            <p:cNvPr id="22545" name="Rectangle 53"/>
            <p:cNvSpPr>
              <a:spLocks noChangeArrowheads="1"/>
            </p:cNvSpPr>
            <p:nvPr/>
          </p:nvSpPr>
          <p:spPr bwMode="auto">
            <a:xfrm>
              <a:off x="3604" y="3220"/>
              <a:ext cx="568" cy="232"/>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2546" name="Rectangle 54"/>
            <p:cNvSpPr>
              <a:spLocks noChangeArrowheads="1"/>
            </p:cNvSpPr>
            <p:nvPr/>
          </p:nvSpPr>
          <p:spPr bwMode="auto">
            <a:xfrm>
              <a:off x="3687" y="3039"/>
              <a:ext cx="385"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Times New Roman" panose="02020603050405020304" pitchFamily="18" charset="0"/>
                  <a:ea typeface="굴림" panose="020B0600000101010101" pitchFamily="34" charset="-127"/>
                </a:rPr>
                <a:t>Blk Y</a:t>
              </a:r>
            </a:p>
          </p:txBody>
        </p:sp>
        <p:sp>
          <p:nvSpPr>
            <p:cNvPr id="22547" name="Line 55"/>
            <p:cNvSpPr>
              <a:spLocks noChangeShapeType="1"/>
            </p:cNvSpPr>
            <p:nvPr/>
          </p:nvSpPr>
          <p:spPr bwMode="auto">
            <a:xfrm>
              <a:off x="2496" y="3032"/>
              <a:ext cx="0" cy="22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8" name="Line 56"/>
            <p:cNvSpPr>
              <a:spLocks noChangeShapeType="1"/>
            </p:cNvSpPr>
            <p:nvPr/>
          </p:nvSpPr>
          <p:spPr bwMode="auto">
            <a:xfrm>
              <a:off x="2640" y="3032"/>
              <a:ext cx="0" cy="22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9" name="Line 57"/>
            <p:cNvSpPr>
              <a:spLocks noChangeShapeType="1"/>
            </p:cNvSpPr>
            <p:nvPr/>
          </p:nvSpPr>
          <p:spPr bwMode="auto">
            <a:xfrm>
              <a:off x="2352" y="3032"/>
              <a:ext cx="0" cy="22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0" name="Line 58"/>
            <p:cNvSpPr>
              <a:spLocks noChangeShapeType="1"/>
            </p:cNvSpPr>
            <p:nvPr/>
          </p:nvSpPr>
          <p:spPr bwMode="auto">
            <a:xfrm>
              <a:off x="3888" y="3224"/>
              <a:ext cx="0" cy="22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1" name="Line 59"/>
            <p:cNvSpPr>
              <a:spLocks noChangeShapeType="1"/>
            </p:cNvSpPr>
            <p:nvPr/>
          </p:nvSpPr>
          <p:spPr bwMode="auto">
            <a:xfrm>
              <a:off x="4032" y="3224"/>
              <a:ext cx="0" cy="22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2" name="Line 60"/>
            <p:cNvSpPr>
              <a:spLocks noChangeShapeType="1"/>
            </p:cNvSpPr>
            <p:nvPr/>
          </p:nvSpPr>
          <p:spPr bwMode="auto">
            <a:xfrm>
              <a:off x="3744" y="3224"/>
              <a:ext cx="0" cy="22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37358524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01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01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3011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01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30153"/>
                                        </p:tgtEl>
                                        <p:attrNameLst>
                                          <p:attrName>style.visibility</p:attrName>
                                        </p:attrNameLst>
                                      </p:cBhvr>
                                      <p:to>
                                        <p:strVal val="visible"/>
                                      </p:to>
                                    </p:set>
                                    <p:anim calcmode="lin" valueType="num">
                                      <p:cBhvr additive="base">
                                        <p:cTn id="19" dur="500" fill="hold"/>
                                        <p:tgtEl>
                                          <p:spTgt spid="730153"/>
                                        </p:tgtEl>
                                        <p:attrNameLst>
                                          <p:attrName>ppt_x</p:attrName>
                                        </p:attrNameLst>
                                      </p:cBhvr>
                                      <p:tavLst>
                                        <p:tav tm="0">
                                          <p:val>
                                            <p:strVal val="1+#ppt_w/2"/>
                                          </p:val>
                                        </p:tav>
                                        <p:tav tm="100000">
                                          <p:val>
                                            <p:strVal val="#ppt_x"/>
                                          </p:val>
                                        </p:tav>
                                      </p:tavLst>
                                    </p:anim>
                                    <p:anim calcmode="lin" valueType="num">
                                      <p:cBhvr additive="base">
                                        <p:cTn id="20" dur="500" fill="hold"/>
                                        <p:tgtEl>
                                          <p:spTgt spid="7301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15"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33287" y="228600"/>
            <a:ext cx="8348840" cy="502702"/>
          </a:xfrm>
          <a:noFill/>
        </p:spPr>
        <p:txBody>
          <a:bodyPr wrap="none" lIns="63500" tIns="25400" rIns="63500" bIns="25400" anchor="t">
            <a:spAutoFit/>
          </a:bodyPr>
          <a:lstStyle/>
          <a:p>
            <a:r>
              <a:rPr lang="en-US" altLang="ko-KR" smtClean="0">
                <a:ea typeface="굴림" panose="020B0600000101010101" pitchFamily="34" charset="-127"/>
              </a:rPr>
              <a:t>Memory Hierarchy of a Modern Computer System</a:t>
            </a:r>
          </a:p>
        </p:txBody>
      </p:sp>
      <p:sp>
        <p:nvSpPr>
          <p:cNvPr id="726019" name="Rectangle 3"/>
          <p:cNvSpPr>
            <a:spLocks noGrp="1" noChangeArrowheads="1"/>
          </p:cNvSpPr>
          <p:nvPr>
            <p:ph type="body" idx="1"/>
          </p:nvPr>
        </p:nvSpPr>
        <p:spPr>
          <a:xfrm>
            <a:off x="0" y="762000"/>
            <a:ext cx="8991600" cy="1201867"/>
          </a:xfrm>
          <a:noFill/>
        </p:spPr>
        <p:txBody>
          <a:bodyPr lIns="63500" tIns="25400" rIns="63500" bIns="25400">
            <a:spAutoFit/>
          </a:bodyPr>
          <a:lstStyle/>
          <a:p>
            <a:r>
              <a:rPr lang="en-US" altLang="ko-KR" dirty="0" smtClean="0">
                <a:ea typeface="굴림" panose="020B0600000101010101" pitchFamily="34" charset="-127"/>
              </a:rPr>
              <a:t>Take advantage of the principle of locality to:</a:t>
            </a:r>
          </a:p>
          <a:p>
            <a:pPr lvl="1"/>
            <a:r>
              <a:rPr lang="en-US" altLang="ko-KR" dirty="0" smtClean="0">
                <a:ea typeface="굴림" panose="020B0600000101010101" pitchFamily="34" charset="-127"/>
              </a:rPr>
              <a:t>Present as much memory as in the cheapest technology</a:t>
            </a:r>
          </a:p>
          <a:p>
            <a:pPr lvl="1"/>
            <a:r>
              <a:rPr lang="en-US" altLang="ko-KR" dirty="0" smtClean="0">
                <a:ea typeface="굴림" panose="020B0600000101010101" pitchFamily="34" charset="-127"/>
              </a:rPr>
              <a:t>Provide access at speed offered by the fastest technology</a:t>
            </a:r>
          </a:p>
        </p:txBody>
      </p:sp>
      <p:grpSp>
        <p:nvGrpSpPr>
          <p:cNvPr id="726054" name="Group 38"/>
          <p:cNvGrpSpPr>
            <a:grpSpLocks/>
          </p:cNvGrpSpPr>
          <p:nvPr/>
        </p:nvGrpSpPr>
        <p:grpSpPr bwMode="auto">
          <a:xfrm>
            <a:off x="615950" y="2133600"/>
            <a:ext cx="8223250" cy="4232276"/>
            <a:chOff x="388" y="1344"/>
            <a:chExt cx="5180" cy="2666"/>
          </a:xfrm>
        </p:grpSpPr>
        <p:sp>
          <p:nvSpPr>
            <p:cNvPr id="23557" name="Rectangle 16"/>
            <p:cNvSpPr>
              <a:spLocks noChangeArrowheads="1"/>
            </p:cNvSpPr>
            <p:nvPr/>
          </p:nvSpPr>
          <p:spPr bwMode="auto">
            <a:xfrm>
              <a:off x="1600" y="2568"/>
              <a:ext cx="416" cy="624"/>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800">
                <a:latin typeface="Gill Sans Light"/>
                <a:cs typeface="Gill Sans Light"/>
              </a:endParaRPr>
            </a:p>
          </p:txBody>
        </p:sp>
        <p:sp>
          <p:nvSpPr>
            <p:cNvPr id="23558" name="Rectangle 21"/>
            <p:cNvSpPr>
              <a:spLocks noChangeArrowheads="1"/>
            </p:cNvSpPr>
            <p:nvPr/>
          </p:nvSpPr>
          <p:spPr bwMode="auto">
            <a:xfrm rot="5400000">
              <a:off x="1473" y="2646"/>
              <a:ext cx="681"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a:latin typeface="Gill Sans Light"/>
                  <a:ea typeface="굴림" panose="020B0600000101010101" pitchFamily="34" charset="-127"/>
                  <a:cs typeface="Gill Sans Light"/>
                </a:rPr>
                <a:t>On-Chip</a:t>
              </a:r>
            </a:p>
            <a:p>
              <a:pPr>
                <a:lnSpc>
                  <a:spcPct val="100000"/>
                </a:lnSpc>
                <a:spcBef>
                  <a:spcPct val="0"/>
                </a:spcBef>
                <a:buSzTx/>
              </a:pPr>
              <a:r>
                <a:rPr lang="en-US" altLang="ko-KR">
                  <a:latin typeface="Gill Sans Light"/>
                  <a:ea typeface="굴림" panose="020B0600000101010101" pitchFamily="34" charset="-127"/>
                  <a:cs typeface="Gill Sans Light"/>
                </a:rPr>
                <a:t>Cache</a:t>
              </a:r>
            </a:p>
          </p:txBody>
        </p:sp>
        <p:sp>
          <p:nvSpPr>
            <p:cNvPr id="23559" name="Rectangle 14"/>
            <p:cNvSpPr>
              <a:spLocks noChangeArrowheads="1"/>
            </p:cNvSpPr>
            <p:nvPr/>
          </p:nvSpPr>
          <p:spPr bwMode="auto">
            <a:xfrm>
              <a:off x="1224" y="2604"/>
              <a:ext cx="224" cy="608"/>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800">
                <a:latin typeface="Gill Sans Light"/>
                <a:cs typeface="Gill Sans Light"/>
              </a:endParaRPr>
            </a:p>
          </p:txBody>
        </p:sp>
        <p:sp>
          <p:nvSpPr>
            <p:cNvPr id="23560" name="Rectangle 15"/>
            <p:cNvSpPr>
              <a:spLocks noChangeArrowheads="1"/>
            </p:cNvSpPr>
            <p:nvPr/>
          </p:nvSpPr>
          <p:spPr bwMode="auto">
            <a:xfrm rot="5400000">
              <a:off x="995" y="2783"/>
              <a:ext cx="685"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a:latin typeface="Gill Sans Light"/>
                  <a:ea typeface="굴림" panose="020B0600000101010101" pitchFamily="34" charset="-127"/>
                  <a:cs typeface="Gill Sans Light"/>
                </a:rPr>
                <a:t>Registers</a:t>
              </a:r>
            </a:p>
          </p:txBody>
        </p:sp>
        <p:sp>
          <p:nvSpPr>
            <p:cNvPr id="23561" name="Rectangle 4"/>
            <p:cNvSpPr>
              <a:spLocks noChangeArrowheads="1"/>
            </p:cNvSpPr>
            <p:nvPr/>
          </p:nvSpPr>
          <p:spPr bwMode="auto">
            <a:xfrm>
              <a:off x="600" y="1932"/>
              <a:ext cx="1280" cy="46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800">
                <a:latin typeface="Gill Sans Light"/>
                <a:cs typeface="Gill Sans Light"/>
              </a:endParaRPr>
            </a:p>
          </p:txBody>
        </p:sp>
        <p:sp>
          <p:nvSpPr>
            <p:cNvPr id="23562" name="Rectangle 5"/>
            <p:cNvSpPr>
              <a:spLocks noChangeArrowheads="1"/>
            </p:cNvSpPr>
            <p:nvPr/>
          </p:nvSpPr>
          <p:spPr bwMode="auto">
            <a:xfrm>
              <a:off x="1032" y="2079"/>
              <a:ext cx="6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a:latin typeface="Gill Sans Light"/>
                  <a:ea typeface="굴림" panose="020B0600000101010101" pitchFamily="34" charset="-127"/>
                  <a:cs typeface="Gill Sans Light"/>
                </a:rPr>
                <a:t>Control</a:t>
              </a:r>
            </a:p>
          </p:txBody>
        </p:sp>
        <p:sp>
          <p:nvSpPr>
            <p:cNvPr id="23563" name="Rectangle 6"/>
            <p:cNvSpPr>
              <a:spLocks noChangeArrowheads="1"/>
            </p:cNvSpPr>
            <p:nvPr/>
          </p:nvSpPr>
          <p:spPr bwMode="auto">
            <a:xfrm>
              <a:off x="600" y="2556"/>
              <a:ext cx="896" cy="70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800">
                <a:latin typeface="Gill Sans Light"/>
                <a:cs typeface="Gill Sans Light"/>
              </a:endParaRPr>
            </a:p>
          </p:txBody>
        </p:sp>
        <p:sp>
          <p:nvSpPr>
            <p:cNvPr id="23564" name="Rectangle 7"/>
            <p:cNvSpPr>
              <a:spLocks noChangeArrowheads="1"/>
            </p:cNvSpPr>
            <p:nvPr/>
          </p:nvSpPr>
          <p:spPr bwMode="auto">
            <a:xfrm>
              <a:off x="576" y="2725"/>
              <a:ext cx="64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dirty="0" err="1">
                  <a:latin typeface="Gill Sans Light"/>
                  <a:ea typeface="굴림" panose="020B0600000101010101" pitchFamily="34" charset="-127"/>
                  <a:cs typeface="Gill Sans Light"/>
                </a:rPr>
                <a:t>Datapath</a:t>
              </a:r>
              <a:endParaRPr lang="en-US" altLang="ko-KR" sz="1800" dirty="0">
                <a:latin typeface="Gill Sans Light"/>
                <a:ea typeface="굴림" panose="020B0600000101010101" pitchFamily="34" charset="-127"/>
                <a:cs typeface="Gill Sans Light"/>
              </a:endParaRPr>
            </a:p>
          </p:txBody>
        </p:sp>
        <p:sp>
          <p:nvSpPr>
            <p:cNvPr id="23565" name="Rectangle 8"/>
            <p:cNvSpPr>
              <a:spLocks noChangeArrowheads="1"/>
            </p:cNvSpPr>
            <p:nvPr/>
          </p:nvSpPr>
          <p:spPr bwMode="auto">
            <a:xfrm>
              <a:off x="3816" y="1692"/>
              <a:ext cx="704" cy="1664"/>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800">
                <a:latin typeface="Gill Sans Light"/>
                <a:cs typeface="Gill Sans Light"/>
              </a:endParaRPr>
            </a:p>
          </p:txBody>
        </p:sp>
        <p:sp>
          <p:nvSpPr>
            <p:cNvPr id="23566" name="Rectangle 9"/>
            <p:cNvSpPr>
              <a:spLocks noChangeArrowheads="1"/>
            </p:cNvSpPr>
            <p:nvPr/>
          </p:nvSpPr>
          <p:spPr bwMode="auto">
            <a:xfrm>
              <a:off x="3792" y="2229"/>
              <a:ext cx="802" cy="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dirty="0">
                  <a:latin typeface="Gill Sans Light"/>
                  <a:ea typeface="굴림" panose="020B0600000101010101" pitchFamily="34" charset="-127"/>
                  <a:cs typeface="Gill Sans Light"/>
                </a:rPr>
                <a:t>Secondary</a:t>
              </a:r>
            </a:p>
            <a:p>
              <a:pPr>
                <a:lnSpc>
                  <a:spcPct val="100000"/>
                </a:lnSpc>
                <a:spcBef>
                  <a:spcPct val="0"/>
                </a:spcBef>
                <a:buSzTx/>
              </a:pPr>
              <a:r>
                <a:rPr lang="en-US" altLang="ko-KR" dirty="0">
                  <a:latin typeface="Gill Sans Light"/>
                  <a:ea typeface="굴림" panose="020B0600000101010101" pitchFamily="34" charset="-127"/>
                  <a:cs typeface="Gill Sans Light"/>
                </a:rPr>
                <a:t>Storage</a:t>
              </a:r>
            </a:p>
            <a:p>
              <a:pPr>
                <a:lnSpc>
                  <a:spcPct val="100000"/>
                </a:lnSpc>
                <a:spcBef>
                  <a:spcPct val="0"/>
                </a:spcBef>
                <a:buSzTx/>
              </a:pPr>
              <a:r>
                <a:rPr lang="en-US" altLang="ko-KR" dirty="0">
                  <a:latin typeface="Gill Sans Light"/>
                  <a:ea typeface="굴림" panose="020B0600000101010101" pitchFamily="34" charset="-127"/>
                  <a:cs typeface="Gill Sans Light"/>
                </a:rPr>
                <a:t>(Disk)</a:t>
              </a:r>
            </a:p>
          </p:txBody>
        </p:sp>
        <p:sp>
          <p:nvSpPr>
            <p:cNvPr id="23567" name="Rectangle 10"/>
            <p:cNvSpPr>
              <a:spLocks noChangeArrowheads="1"/>
            </p:cNvSpPr>
            <p:nvPr/>
          </p:nvSpPr>
          <p:spPr bwMode="auto">
            <a:xfrm>
              <a:off x="504" y="1692"/>
              <a:ext cx="1616" cy="166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800">
                <a:latin typeface="Gill Sans Light"/>
                <a:cs typeface="Gill Sans Light"/>
              </a:endParaRPr>
            </a:p>
          </p:txBody>
        </p:sp>
        <p:sp>
          <p:nvSpPr>
            <p:cNvPr id="23568" name="Rectangle 11"/>
            <p:cNvSpPr>
              <a:spLocks noChangeArrowheads="1"/>
            </p:cNvSpPr>
            <p:nvPr/>
          </p:nvSpPr>
          <p:spPr bwMode="auto">
            <a:xfrm>
              <a:off x="1111" y="1684"/>
              <a:ext cx="75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a:latin typeface="Gill Sans Light"/>
                  <a:ea typeface="굴림" panose="020B0600000101010101" pitchFamily="34" charset="-127"/>
                  <a:cs typeface="Gill Sans Light"/>
                </a:rPr>
                <a:t>Processor</a:t>
              </a:r>
            </a:p>
          </p:txBody>
        </p:sp>
        <p:sp>
          <p:nvSpPr>
            <p:cNvPr id="23569" name="Line 12"/>
            <p:cNvSpPr>
              <a:spLocks noChangeShapeType="1"/>
            </p:cNvSpPr>
            <p:nvPr/>
          </p:nvSpPr>
          <p:spPr bwMode="auto">
            <a:xfrm flipV="1">
              <a:off x="1440" y="1344"/>
              <a:ext cx="3216" cy="12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Gill Sans Light"/>
                <a:cs typeface="Gill Sans Light"/>
              </a:endParaRPr>
            </a:p>
          </p:txBody>
        </p:sp>
        <p:sp>
          <p:nvSpPr>
            <p:cNvPr id="23570" name="Line 13"/>
            <p:cNvSpPr>
              <a:spLocks noChangeShapeType="1"/>
            </p:cNvSpPr>
            <p:nvPr/>
          </p:nvSpPr>
          <p:spPr bwMode="auto">
            <a:xfrm>
              <a:off x="1440" y="3192"/>
              <a:ext cx="3209" cy="2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Gill Sans Light"/>
                <a:cs typeface="Gill Sans Light"/>
              </a:endParaRPr>
            </a:p>
          </p:txBody>
        </p:sp>
        <p:sp>
          <p:nvSpPr>
            <p:cNvPr id="23571" name="Rectangle 17"/>
            <p:cNvSpPr>
              <a:spLocks noChangeArrowheads="1"/>
            </p:cNvSpPr>
            <p:nvPr/>
          </p:nvSpPr>
          <p:spPr bwMode="auto">
            <a:xfrm>
              <a:off x="2352" y="2256"/>
              <a:ext cx="560" cy="999"/>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800">
                <a:latin typeface="Gill Sans Light"/>
                <a:cs typeface="Gill Sans Light"/>
              </a:endParaRPr>
            </a:p>
          </p:txBody>
        </p:sp>
        <p:sp>
          <p:nvSpPr>
            <p:cNvPr id="23572" name="Rectangle 18"/>
            <p:cNvSpPr>
              <a:spLocks noChangeArrowheads="1"/>
            </p:cNvSpPr>
            <p:nvPr/>
          </p:nvSpPr>
          <p:spPr bwMode="auto">
            <a:xfrm>
              <a:off x="3000" y="2016"/>
              <a:ext cx="656" cy="1271"/>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800">
                <a:latin typeface="Gill Sans Light"/>
                <a:cs typeface="Gill Sans Light"/>
              </a:endParaRPr>
            </a:p>
          </p:txBody>
        </p:sp>
        <p:sp>
          <p:nvSpPr>
            <p:cNvPr id="23573" name="Rectangle 19"/>
            <p:cNvSpPr>
              <a:spLocks noChangeArrowheads="1"/>
            </p:cNvSpPr>
            <p:nvPr/>
          </p:nvSpPr>
          <p:spPr bwMode="auto">
            <a:xfrm>
              <a:off x="3038" y="2469"/>
              <a:ext cx="681" cy="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a:latin typeface="Gill Sans Light"/>
                  <a:ea typeface="굴림" panose="020B0600000101010101" pitchFamily="34" charset="-127"/>
                  <a:cs typeface="Gill Sans Light"/>
                </a:rPr>
                <a:t>Main</a:t>
              </a:r>
            </a:p>
            <a:p>
              <a:pPr>
                <a:lnSpc>
                  <a:spcPct val="100000"/>
                </a:lnSpc>
                <a:spcBef>
                  <a:spcPct val="0"/>
                </a:spcBef>
                <a:buSzTx/>
              </a:pPr>
              <a:r>
                <a:rPr lang="en-US" altLang="ko-KR">
                  <a:latin typeface="Gill Sans Light"/>
                  <a:ea typeface="굴림" panose="020B0600000101010101" pitchFamily="34" charset="-127"/>
                  <a:cs typeface="Gill Sans Light"/>
                </a:rPr>
                <a:t>Memory</a:t>
              </a:r>
            </a:p>
            <a:p>
              <a:pPr>
                <a:lnSpc>
                  <a:spcPct val="100000"/>
                </a:lnSpc>
                <a:spcBef>
                  <a:spcPct val="0"/>
                </a:spcBef>
                <a:buSzTx/>
              </a:pPr>
              <a:r>
                <a:rPr lang="en-US" altLang="ko-KR">
                  <a:latin typeface="Gill Sans Light"/>
                  <a:ea typeface="굴림" panose="020B0600000101010101" pitchFamily="34" charset="-127"/>
                  <a:cs typeface="Gill Sans Light"/>
                </a:rPr>
                <a:t>(DRAM)</a:t>
              </a:r>
            </a:p>
          </p:txBody>
        </p:sp>
        <p:sp>
          <p:nvSpPr>
            <p:cNvPr id="23574" name="Rectangle 20"/>
            <p:cNvSpPr>
              <a:spLocks noChangeArrowheads="1"/>
            </p:cNvSpPr>
            <p:nvPr/>
          </p:nvSpPr>
          <p:spPr bwMode="auto">
            <a:xfrm>
              <a:off x="2352" y="2424"/>
              <a:ext cx="625" cy="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a:latin typeface="Gill Sans Light"/>
                  <a:ea typeface="굴림" panose="020B0600000101010101" pitchFamily="34" charset="-127"/>
                  <a:cs typeface="Gill Sans Light"/>
                </a:rPr>
                <a:t>Second</a:t>
              </a:r>
            </a:p>
            <a:p>
              <a:pPr>
                <a:lnSpc>
                  <a:spcPct val="100000"/>
                </a:lnSpc>
                <a:spcBef>
                  <a:spcPct val="0"/>
                </a:spcBef>
                <a:buSzTx/>
              </a:pPr>
              <a:r>
                <a:rPr lang="en-US" altLang="ko-KR">
                  <a:latin typeface="Gill Sans Light"/>
                  <a:ea typeface="굴림" panose="020B0600000101010101" pitchFamily="34" charset="-127"/>
                  <a:cs typeface="Gill Sans Light"/>
                </a:rPr>
                <a:t>Level</a:t>
              </a:r>
            </a:p>
            <a:p>
              <a:pPr>
                <a:lnSpc>
                  <a:spcPct val="100000"/>
                </a:lnSpc>
                <a:spcBef>
                  <a:spcPct val="0"/>
                </a:spcBef>
                <a:buSzTx/>
              </a:pPr>
              <a:r>
                <a:rPr lang="en-US" altLang="ko-KR">
                  <a:latin typeface="Gill Sans Light"/>
                  <a:ea typeface="굴림" panose="020B0600000101010101" pitchFamily="34" charset="-127"/>
                  <a:cs typeface="Gill Sans Light"/>
                </a:rPr>
                <a:t>Cache</a:t>
              </a:r>
            </a:p>
            <a:p>
              <a:pPr>
                <a:lnSpc>
                  <a:spcPct val="100000"/>
                </a:lnSpc>
                <a:spcBef>
                  <a:spcPct val="0"/>
                </a:spcBef>
                <a:buSzTx/>
              </a:pPr>
              <a:r>
                <a:rPr lang="en-US" altLang="ko-KR">
                  <a:latin typeface="Gill Sans Light"/>
                  <a:ea typeface="굴림" panose="020B0600000101010101" pitchFamily="34" charset="-127"/>
                  <a:cs typeface="Gill Sans Light"/>
                </a:rPr>
                <a:t>(SRAM)</a:t>
              </a:r>
            </a:p>
          </p:txBody>
        </p:sp>
        <p:sp>
          <p:nvSpPr>
            <p:cNvPr id="23575" name="Rectangle 22"/>
            <p:cNvSpPr>
              <a:spLocks noChangeArrowheads="1"/>
            </p:cNvSpPr>
            <p:nvPr/>
          </p:nvSpPr>
          <p:spPr bwMode="auto">
            <a:xfrm>
              <a:off x="1231" y="3425"/>
              <a:ext cx="23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latin typeface="Gill Sans Light"/>
                  <a:ea typeface="굴림" panose="020B0600000101010101" pitchFamily="34" charset="-127"/>
                  <a:cs typeface="Gill Sans Light"/>
                </a:rPr>
                <a:t>1s</a:t>
              </a:r>
            </a:p>
          </p:txBody>
        </p:sp>
        <p:sp>
          <p:nvSpPr>
            <p:cNvPr id="23576" name="Rectangle 23"/>
            <p:cNvSpPr>
              <a:spLocks noChangeArrowheads="1"/>
            </p:cNvSpPr>
            <p:nvPr/>
          </p:nvSpPr>
          <p:spPr bwMode="auto">
            <a:xfrm>
              <a:off x="3706" y="3412"/>
              <a:ext cx="824"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800">
                  <a:latin typeface="Gill Sans Light"/>
                  <a:ea typeface="굴림" panose="020B0600000101010101" pitchFamily="34" charset="-127"/>
                  <a:cs typeface="Gill Sans Light"/>
                </a:rPr>
                <a:t>10,000,000s  </a:t>
              </a:r>
            </a:p>
            <a:p>
              <a:pPr>
                <a:lnSpc>
                  <a:spcPct val="100000"/>
                </a:lnSpc>
                <a:spcBef>
                  <a:spcPct val="0"/>
                </a:spcBef>
                <a:buSzTx/>
              </a:pPr>
              <a:r>
                <a:rPr lang="en-US" altLang="ko-KR" sz="1800">
                  <a:latin typeface="Gill Sans Light"/>
                  <a:ea typeface="굴림" panose="020B0600000101010101" pitchFamily="34" charset="-127"/>
                  <a:cs typeface="Gill Sans Light"/>
                </a:rPr>
                <a:t>   (10s ms)</a:t>
              </a:r>
            </a:p>
          </p:txBody>
        </p:sp>
        <p:sp>
          <p:nvSpPr>
            <p:cNvPr id="23577" name="Rectangle 24"/>
            <p:cNvSpPr>
              <a:spLocks noChangeArrowheads="1"/>
            </p:cNvSpPr>
            <p:nvPr/>
          </p:nvSpPr>
          <p:spPr bwMode="auto">
            <a:xfrm>
              <a:off x="486" y="3425"/>
              <a:ext cx="75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latin typeface="Gill Sans Light"/>
                  <a:ea typeface="굴림" panose="020B0600000101010101" pitchFamily="34" charset="-127"/>
                  <a:cs typeface="Gill Sans Light"/>
                </a:rPr>
                <a:t>Speed (ns):</a:t>
              </a:r>
            </a:p>
          </p:txBody>
        </p:sp>
        <p:sp>
          <p:nvSpPr>
            <p:cNvPr id="23578" name="Rectangle 25"/>
            <p:cNvSpPr>
              <a:spLocks noChangeArrowheads="1"/>
            </p:cNvSpPr>
            <p:nvPr/>
          </p:nvSpPr>
          <p:spPr bwMode="auto">
            <a:xfrm>
              <a:off x="1964" y="3425"/>
              <a:ext cx="6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latin typeface="Gill Sans Light"/>
                  <a:ea typeface="굴림" panose="020B0600000101010101" pitchFamily="34" charset="-127"/>
                  <a:cs typeface="Gill Sans Light"/>
                </a:rPr>
                <a:t>10s-100s</a:t>
              </a:r>
            </a:p>
          </p:txBody>
        </p:sp>
        <p:sp>
          <p:nvSpPr>
            <p:cNvPr id="23579" name="Rectangle 26"/>
            <p:cNvSpPr>
              <a:spLocks noChangeArrowheads="1"/>
            </p:cNvSpPr>
            <p:nvPr/>
          </p:nvSpPr>
          <p:spPr bwMode="auto">
            <a:xfrm>
              <a:off x="3164" y="3425"/>
              <a:ext cx="5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latin typeface="Gill Sans Light"/>
                  <a:ea typeface="굴림" panose="020B0600000101010101" pitchFamily="34" charset="-127"/>
                  <a:cs typeface="Gill Sans Light"/>
                </a:rPr>
                <a:t>100s</a:t>
              </a:r>
            </a:p>
          </p:txBody>
        </p:sp>
        <p:sp>
          <p:nvSpPr>
            <p:cNvPr id="23580" name="Rectangle 27"/>
            <p:cNvSpPr>
              <a:spLocks noChangeArrowheads="1"/>
            </p:cNvSpPr>
            <p:nvPr/>
          </p:nvSpPr>
          <p:spPr bwMode="auto">
            <a:xfrm>
              <a:off x="1159" y="3779"/>
              <a:ext cx="38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latin typeface="Gill Sans Light"/>
                  <a:ea typeface="굴림" panose="020B0600000101010101" pitchFamily="34" charset="-127"/>
                  <a:cs typeface="Gill Sans Light"/>
                </a:rPr>
                <a:t>100s</a:t>
              </a:r>
            </a:p>
          </p:txBody>
        </p:sp>
        <p:sp>
          <p:nvSpPr>
            <p:cNvPr id="23581" name="Rectangle 28"/>
            <p:cNvSpPr>
              <a:spLocks noChangeArrowheads="1"/>
            </p:cNvSpPr>
            <p:nvPr/>
          </p:nvSpPr>
          <p:spPr bwMode="auto">
            <a:xfrm>
              <a:off x="3990" y="3779"/>
              <a:ext cx="27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latin typeface="Gill Sans Light"/>
                  <a:ea typeface="굴림" panose="020B0600000101010101" pitchFamily="34" charset="-127"/>
                  <a:cs typeface="Gill Sans Light"/>
                </a:rPr>
                <a:t>Gs</a:t>
              </a:r>
            </a:p>
          </p:txBody>
        </p:sp>
        <p:sp>
          <p:nvSpPr>
            <p:cNvPr id="23582" name="Rectangle 29"/>
            <p:cNvSpPr>
              <a:spLocks noChangeArrowheads="1"/>
            </p:cNvSpPr>
            <p:nvPr/>
          </p:nvSpPr>
          <p:spPr bwMode="auto">
            <a:xfrm>
              <a:off x="388" y="3779"/>
              <a:ext cx="7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latin typeface="Gill Sans Light"/>
                  <a:ea typeface="굴림" panose="020B0600000101010101" pitchFamily="34" charset="-127"/>
                  <a:cs typeface="Gill Sans Light"/>
                </a:rPr>
                <a:t>Size (bytes):</a:t>
              </a:r>
            </a:p>
          </p:txBody>
        </p:sp>
        <p:sp>
          <p:nvSpPr>
            <p:cNvPr id="23583" name="Rectangle 30"/>
            <p:cNvSpPr>
              <a:spLocks noChangeArrowheads="1"/>
            </p:cNvSpPr>
            <p:nvPr/>
          </p:nvSpPr>
          <p:spPr bwMode="auto">
            <a:xfrm>
              <a:off x="2037" y="3779"/>
              <a:ext cx="45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latin typeface="Gill Sans Light"/>
                  <a:ea typeface="굴림" panose="020B0600000101010101" pitchFamily="34" charset="-127"/>
                  <a:cs typeface="Gill Sans Light"/>
                </a:rPr>
                <a:t>Ks-Ms</a:t>
              </a:r>
            </a:p>
          </p:txBody>
        </p:sp>
        <p:sp>
          <p:nvSpPr>
            <p:cNvPr id="23584" name="Rectangle 31"/>
            <p:cNvSpPr>
              <a:spLocks noChangeArrowheads="1"/>
            </p:cNvSpPr>
            <p:nvPr/>
          </p:nvSpPr>
          <p:spPr bwMode="auto">
            <a:xfrm>
              <a:off x="3186" y="3779"/>
              <a:ext cx="36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latin typeface="Gill Sans Light"/>
                  <a:ea typeface="굴림" panose="020B0600000101010101" pitchFamily="34" charset="-127"/>
                  <a:cs typeface="Gill Sans Light"/>
                </a:rPr>
                <a:t>Ms</a:t>
              </a:r>
            </a:p>
          </p:txBody>
        </p:sp>
        <p:grpSp>
          <p:nvGrpSpPr>
            <p:cNvPr id="23585" name="Group 32"/>
            <p:cNvGrpSpPr>
              <a:grpSpLocks/>
            </p:cNvGrpSpPr>
            <p:nvPr/>
          </p:nvGrpSpPr>
          <p:grpSpPr bwMode="auto">
            <a:xfrm>
              <a:off x="4656" y="1356"/>
              <a:ext cx="704" cy="2052"/>
              <a:chOff x="4584" y="1321"/>
              <a:chExt cx="704" cy="2000"/>
            </a:xfrm>
          </p:grpSpPr>
          <p:sp>
            <p:nvSpPr>
              <p:cNvPr id="23588" name="Rectangle 33"/>
              <p:cNvSpPr>
                <a:spLocks noChangeArrowheads="1"/>
              </p:cNvSpPr>
              <p:nvPr/>
            </p:nvSpPr>
            <p:spPr bwMode="auto">
              <a:xfrm>
                <a:off x="4584" y="1321"/>
                <a:ext cx="704" cy="2000"/>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800">
                  <a:latin typeface="Gill Sans Light"/>
                  <a:cs typeface="Gill Sans Light"/>
                </a:endParaRPr>
              </a:p>
            </p:txBody>
          </p:sp>
          <p:sp>
            <p:nvSpPr>
              <p:cNvPr id="23589" name="Rectangle 34"/>
              <p:cNvSpPr>
                <a:spLocks noChangeArrowheads="1"/>
              </p:cNvSpPr>
              <p:nvPr/>
            </p:nvSpPr>
            <p:spPr bwMode="auto">
              <a:xfrm>
                <a:off x="4638" y="2098"/>
                <a:ext cx="624" cy="622"/>
              </a:xfrm>
              <a:prstGeom prst="rect">
                <a:avLst/>
              </a:prstGeom>
              <a:solidFill>
                <a:srgbClr val="FF66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a:latin typeface="Gill Sans Light"/>
                    <a:ea typeface="굴림" panose="020B0600000101010101" pitchFamily="34" charset="-127"/>
                    <a:cs typeface="Gill Sans Light"/>
                  </a:rPr>
                  <a:t>Tertiary</a:t>
                </a:r>
              </a:p>
              <a:p>
                <a:pPr>
                  <a:lnSpc>
                    <a:spcPct val="100000"/>
                  </a:lnSpc>
                  <a:spcBef>
                    <a:spcPct val="0"/>
                  </a:spcBef>
                  <a:buSzTx/>
                </a:pPr>
                <a:r>
                  <a:rPr lang="en-US" altLang="ko-KR">
                    <a:latin typeface="Gill Sans Light"/>
                    <a:ea typeface="굴림" panose="020B0600000101010101" pitchFamily="34" charset="-127"/>
                    <a:cs typeface="Gill Sans Light"/>
                  </a:rPr>
                  <a:t>Storage</a:t>
                </a:r>
              </a:p>
              <a:p>
                <a:pPr>
                  <a:lnSpc>
                    <a:spcPct val="100000"/>
                  </a:lnSpc>
                  <a:spcBef>
                    <a:spcPct val="0"/>
                  </a:spcBef>
                  <a:buSzTx/>
                </a:pPr>
                <a:r>
                  <a:rPr lang="en-US" altLang="ko-KR">
                    <a:latin typeface="Gill Sans Light"/>
                    <a:ea typeface="굴림" panose="020B0600000101010101" pitchFamily="34" charset="-127"/>
                    <a:cs typeface="Gill Sans Light"/>
                  </a:rPr>
                  <a:t>(Tape)</a:t>
                </a:r>
              </a:p>
            </p:txBody>
          </p:sp>
        </p:grpSp>
        <p:sp>
          <p:nvSpPr>
            <p:cNvPr id="23586" name="Rectangle 35"/>
            <p:cNvSpPr>
              <a:spLocks noChangeArrowheads="1"/>
            </p:cNvSpPr>
            <p:nvPr/>
          </p:nvSpPr>
          <p:spPr bwMode="auto">
            <a:xfrm>
              <a:off x="4444" y="3425"/>
              <a:ext cx="1124"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800" dirty="0">
                  <a:latin typeface="Gill Sans Light"/>
                  <a:ea typeface="굴림" panose="020B0600000101010101" pitchFamily="34" charset="-127"/>
                  <a:cs typeface="Gill Sans Light"/>
                </a:rPr>
                <a:t>10,000,000,000s  </a:t>
              </a:r>
            </a:p>
            <a:p>
              <a:pPr>
                <a:lnSpc>
                  <a:spcPct val="100000"/>
                </a:lnSpc>
                <a:spcBef>
                  <a:spcPct val="0"/>
                </a:spcBef>
                <a:buSzTx/>
              </a:pPr>
              <a:r>
                <a:rPr lang="en-US" altLang="ko-KR" sz="1800" dirty="0">
                  <a:latin typeface="Gill Sans Light"/>
                  <a:ea typeface="굴림" panose="020B0600000101010101" pitchFamily="34" charset="-127"/>
                  <a:cs typeface="Gill Sans Light"/>
                </a:rPr>
                <a:t>   (10s sec)</a:t>
              </a:r>
            </a:p>
          </p:txBody>
        </p:sp>
        <p:sp>
          <p:nvSpPr>
            <p:cNvPr id="23587" name="Rectangle 36"/>
            <p:cNvSpPr>
              <a:spLocks noChangeArrowheads="1"/>
            </p:cNvSpPr>
            <p:nvPr/>
          </p:nvSpPr>
          <p:spPr bwMode="auto">
            <a:xfrm>
              <a:off x="4944" y="3779"/>
              <a:ext cx="25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latin typeface="Gill Sans Light"/>
                  <a:ea typeface="굴림" panose="020B0600000101010101" pitchFamily="34" charset="-127"/>
                  <a:cs typeface="Gill Sans Light"/>
                </a:rPr>
                <a:t>Ts</a:t>
              </a:r>
            </a:p>
          </p:txBody>
        </p:sp>
      </p:grpSp>
    </p:spTree>
    <p:extLst>
      <p:ext uri="{BB962C8B-B14F-4D97-AF65-F5344CB8AC3E}">
        <p14:creationId xmlns:p14="http://schemas.microsoft.com/office/powerpoint/2010/main" val="416304717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60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60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2601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726054"/>
                                        </p:tgtEl>
                                        <p:attrNameLst>
                                          <p:attrName>style.visibility</p:attrName>
                                        </p:attrNameLst>
                                      </p:cBhvr>
                                      <p:to>
                                        <p:strVal val="visible"/>
                                      </p:to>
                                    </p:set>
                                    <p:animEffect transition="in" filter="wipe(left)">
                                      <p:cBhvr>
                                        <p:cTn id="15" dur="500"/>
                                        <p:tgtEl>
                                          <p:spTgt spid="726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6019"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41"/>
          <p:cNvGrpSpPr>
            <a:grpSpLocks/>
          </p:cNvGrpSpPr>
          <p:nvPr/>
        </p:nvGrpSpPr>
        <p:grpSpPr bwMode="auto">
          <a:xfrm>
            <a:off x="5226050" y="838200"/>
            <a:ext cx="3689350" cy="1336675"/>
            <a:chOff x="3292" y="576"/>
            <a:chExt cx="2324" cy="842"/>
          </a:xfrm>
        </p:grpSpPr>
        <p:sp>
          <p:nvSpPr>
            <p:cNvPr id="52269" name="Freeform 86"/>
            <p:cNvSpPr>
              <a:spLocks/>
            </p:cNvSpPr>
            <p:nvPr/>
          </p:nvSpPr>
          <p:spPr bwMode="auto">
            <a:xfrm>
              <a:off x="3292" y="576"/>
              <a:ext cx="1829" cy="315"/>
            </a:xfrm>
            <a:custGeom>
              <a:avLst/>
              <a:gdLst>
                <a:gd name="T0" fmla="*/ 0 w 1824"/>
                <a:gd name="T1" fmla="*/ 0 h 288"/>
                <a:gd name="T2" fmla="*/ 1964 w 1824"/>
                <a:gd name="T3" fmla="*/ 0 h 288"/>
                <a:gd name="T4" fmla="*/ 1964 w 1824"/>
                <a:gd name="T5" fmla="*/ 3536 h 288"/>
                <a:gd name="T6" fmla="*/ 0 60000 65536"/>
                <a:gd name="T7" fmla="*/ 0 60000 65536"/>
                <a:gd name="T8" fmla="*/ 0 60000 65536"/>
                <a:gd name="T9" fmla="*/ 0 w 1824"/>
                <a:gd name="T10" fmla="*/ 0 h 288"/>
                <a:gd name="T11" fmla="*/ 1824 w 1824"/>
                <a:gd name="T12" fmla="*/ 288 h 288"/>
              </a:gdLst>
              <a:ahLst/>
              <a:cxnLst>
                <a:cxn ang="T6">
                  <a:pos x="T0" y="T1"/>
                </a:cxn>
                <a:cxn ang="T7">
                  <a:pos x="T2" y="T3"/>
                </a:cxn>
                <a:cxn ang="T8">
                  <a:pos x="T4" y="T5"/>
                </a:cxn>
              </a:cxnLst>
              <a:rect l="T9" t="T10" r="T11" b="T12"/>
              <a:pathLst>
                <a:path w="1824" h="288">
                  <a:moveTo>
                    <a:pt x="0" y="0"/>
                  </a:moveTo>
                  <a:lnTo>
                    <a:pt x="1824" y="0"/>
                  </a:lnTo>
                  <a:lnTo>
                    <a:pt x="1824" y="288"/>
                  </a:ln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latin typeface="Gill Sans Light"/>
                <a:cs typeface="Gill Sans Light"/>
              </a:endParaRPr>
            </a:p>
          </p:txBody>
        </p:sp>
        <p:sp>
          <p:nvSpPr>
            <p:cNvPr id="52270" name="Text Box 87"/>
            <p:cNvSpPr txBox="1">
              <a:spLocks noChangeArrowheads="1"/>
            </p:cNvSpPr>
            <p:nvPr/>
          </p:nvSpPr>
          <p:spPr bwMode="auto">
            <a:xfrm>
              <a:off x="4112" y="1168"/>
              <a:ext cx="11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a:latin typeface="Gill Sans Light"/>
                  <a:cs typeface="Gill Sans Light"/>
                </a:rPr>
                <a:t>Physical Address</a:t>
              </a:r>
            </a:p>
          </p:txBody>
        </p:sp>
        <p:grpSp>
          <p:nvGrpSpPr>
            <p:cNvPr id="52271" name="Group 140"/>
            <p:cNvGrpSpPr>
              <a:grpSpLocks/>
            </p:cNvGrpSpPr>
            <p:nvPr/>
          </p:nvGrpSpPr>
          <p:grpSpPr bwMode="auto">
            <a:xfrm>
              <a:off x="4026" y="920"/>
              <a:ext cx="1590" cy="238"/>
              <a:chOff x="4026" y="920"/>
              <a:chExt cx="1590" cy="238"/>
            </a:xfrm>
          </p:grpSpPr>
          <p:sp>
            <p:nvSpPr>
              <p:cNvPr id="52272" name="Rectangle 84"/>
              <p:cNvSpPr>
                <a:spLocks noChangeArrowheads="1"/>
              </p:cNvSpPr>
              <p:nvPr/>
            </p:nvSpPr>
            <p:spPr bwMode="auto">
              <a:xfrm>
                <a:off x="4631" y="920"/>
                <a:ext cx="985" cy="238"/>
              </a:xfrm>
              <a:prstGeom prst="rect">
                <a:avLst/>
              </a:prstGeom>
              <a:solidFill>
                <a:srgbClr val="00CCFF"/>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a:latin typeface="Gill Sans Light"/>
                    <a:cs typeface="Gill Sans Light"/>
                  </a:rPr>
                  <a:t>Offset</a:t>
                </a:r>
              </a:p>
            </p:txBody>
          </p:sp>
          <p:sp>
            <p:nvSpPr>
              <p:cNvPr id="52273" name="Rectangle 137"/>
              <p:cNvSpPr>
                <a:spLocks noChangeArrowheads="1"/>
              </p:cNvSpPr>
              <p:nvPr/>
            </p:nvSpPr>
            <p:spPr bwMode="auto">
              <a:xfrm>
                <a:off x="4026" y="920"/>
                <a:ext cx="630" cy="238"/>
              </a:xfrm>
              <a:prstGeom prst="rect">
                <a:avLst/>
              </a:prstGeom>
              <a:solidFill>
                <a:schemeClr val="bg1"/>
              </a:solidFill>
              <a:ln w="38100">
                <a:solidFill>
                  <a:schemeClr val="tx1"/>
                </a:solidFill>
                <a:prstDash val="sysDot"/>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endParaRPr lang="en-US" altLang="en-US" sz="1800">
                  <a:latin typeface="Gill Sans Light"/>
                  <a:cs typeface="Gill Sans Light"/>
                </a:endParaRPr>
              </a:p>
            </p:txBody>
          </p:sp>
        </p:grpSp>
      </p:grpSp>
      <p:sp>
        <p:nvSpPr>
          <p:cNvPr id="52226" name="Rectangle 2"/>
          <p:cNvSpPr>
            <a:spLocks noGrp="1" noChangeArrowheads="1"/>
          </p:cNvSpPr>
          <p:nvPr>
            <p:ph type="title"/>
          </p:nvPr>
        </p:nvSpPr>
        <p:spPr>
          <a:xfrm>
            <a:off x="685800" y="76200"/>
            <a:ext cx="7162800" cy="533400"/>
          </a:xfrm>
        </p:spPr>
        <p:txBody>
          <a:bodyPr/>
          <a:lstStyle/>
          <a:p>
            <a:r>
              <a:rPr lang="en-US" altLang="ko-KR" dirty="0" smtClean="0">
                <a:ea typeface="굴림" panose="020B0600000101010101" pitchFamily="34" charset="-127"/>
              </a:rPr>
              <a:t>Recall: Paging</a:t>
            </a:r>
          </a:p>
        </p:txBody>
      </p:sp>
      <p:sp>
        <p:nvSpPr>
          <p:cNvPr id="700419" name="Rectangle 3"/>
          <p:cNvSpPr>
            <a:spLocks noGrp="1" noChangeArrowheads="1"/>
          </p:cNvSpPr>
          <p:nvPr>
            <p:ph type="body" idx="1"/>
          </p:nvPr>
        </p:nvSpPr>
        <p:spPr>
          <a:xfrm>
            <a:off x="76200" y="3352800"/>
            <a:ext cx="9144000" cy="3352800"/>
          </a:xfrm>
        </p:spPr>
        <p:txBody>
          <a:bodyPr>
            <a:normAutofit lnSpcReduction="10000"/>
          </a:bodyPr>
          <a:lstStyle/>
          <a:p>
            <a:pPr>
              <a:spcBef>
                <a:spcPct val="0"/>
              </a:spcBef>
            </a:pPr>
            <a:r>
              <a:rPr lang="en-US" altLang="ko-KR" dirty="0" smtClean="0">
                <a:sym typeface="Symbol" panose="05050102010706020507" pitchFamily="18" charset="2"/>
              </a:rPr>
              <a:t>Page Table (One per process)</a:t>
            </a:r>
          </a:p>
          <a:p>
            <a:pPr lvl="1">
              <a:spcBef>
                <a:spcPct val="0"/>
              </a:spcBef>
            </a:pPr>
            <a:r>
              <a:rPr lang="en-US" altLang="ko-KR" dirty="0" smtClean="0">
                <a:sym typeface="Symbol" panose="05050102010706020507" pitchFamily="18" charset="2"/>
              </a:rPr>
              <a:t>Resides in physical memory</a:t>
            </a:r>
          </a:p>
          <a:p>
            <a:pPr lvl="1">
              <a:spcBef>
                <a:spcPct val="0"/>
              </a:spcBef>
            </a:pPr>
            <a:r>
              <a:rPr lang="en-US" altLang="ko-KR" dirty="0" smtClean="0">
                <a:sym typeface="Symbol" panose="05050102010706020507" pitchFamily="18" charset="2"/>
              </a:rPr>
              <a:t>Contains physical page and permission for each virtual page</a:t>
            </a:r>
          </a:p>
          <a:p>
            <a:pPr lvl="2">
              <a:spcBef>
                <a:spcPct val="0"/>
              </a:spcBef>
            </a:pPr>
            <a:r>
              <a:rPr lang="en-US" altLang="ko-KR" dirty="0" smtClean="0">
                <a:sym typeface="Symbol" panose="05050102010706020507" pitchFamily="18" charset="2"/>
              </a:rPr>
              <a:t>Permissions include: Valid bits, Read, Write, </a:t>
            </a:r>
            <a:r>
              <a:rPr lang="en-US" altLang="ko-KR" dirty="0" err="1" smtClean="0">
                <a:sym typeface="Symbol" panose="05050102010706020507" pitchFamily="18" charset="2"/>
              </a:rPr>
              <a:t>etc</a:t>
            </a:r>
            <a:endParaRPr lang="en-US" altLang="ko-KR" dirty="0" smtClean="0">
              <a:sym typeface="Symbol" panose="05050102010706020507" pitchFamily="18" charset="2"/>
            </a:endParaRPr>
          </a:p>
          <a:p>
            <a:pPr>
              <a:spcBef>
                <a:spcPct val="0"/>
              </a:spcBef>
            </a:pPr>
            <a:r>
              <a:rPr lang="en-US" altLang="ko-KR" dirty="0" smtClean="0"/>
              <a:t>Virtual address mapping</a:t>
            </a:r>
          </a:p>
          <a:p>
            <a:pPr lvl="1">
              <a:spcBef>
                <a:spcPct val="0"/>
              </a:spcBef>
            </a:pPr>
            <a:r>
              <a:rPr lang="en-US" altLang="ko-KR" dirty="0" smtClean="0"/>
              <a:t>Offset from Virtual address copied to Physical Address</a:t>
            </a:r>
          </a:p>
          <a:p>
            <a:pPr lvl="2">
              <a:spcBef>
                <a:spcPct val="0"/>
              </a:spcBef>
            </a:pPr>
            <a:r>
              <a:rPr lang="en-US" altLang="ko-KR" dirty="0" smtClean="0"/>
              <a:t>Example: 10 bit offset </a:t>
            </a:r>
            <a:r>
              <a:rPr lang="en-US" altLang="ko-KR" dirty="0" smtClean="0">
                <a:sym typeface="Symbol" panose="05050102010706020507" pitchFamily="18" charset="2"/>
              </a:rPr>
              <a:t> 1024-byte pages</a:t>
            </a:r>
          </a:p>
          <a:p>
            <a:pPr lvl="1">
              <a:spcBef>
                <a:spcPct val="0"/>
              </a:spcBef>
            </a:pPr>
            <a:r>
              <a:rPr lang="en-US" altLang="ko-KR" dirty="0" smtClean="0">
                <a:sym typeface="Symbol" panose="05050102010706020507" pitchFamily="18" charset="2"/>
              </a:rPr>
              <a:t>Virtual page # is all remaining bits</a:t>
            </a:r>
          </a:p>
          <a:p>
            <a:pPr lvl="2">
              <a:spcBef>
                <a:spcPct val="0"/>
              </a:spcBef>
            </a:pPr>
            <a:r>
              <a:rPr lang="en-US" altLang="ko-KR" dirty="0" smtClean="0">
                <a:sym typeface="Symbol" panose="05050102010706020507" pitchFamily="18" charset="2"/>
              </a:rPr>
              <a:t>Example for 32-bits: 32-10 = 22 bits, i.e. 4 million entries</a:t>
            </a:r>
          </a:p>
          <a:p>
            <a:pPr lvl="2">
              <a:spcBef>
                <a:spcPct val="0"/>
              </a:spcBef>
            </a:pPr>
            <a:r>
              <a:rPr lang="en-US" altLang="ko-KR" dirty="0" smtClean="0">
                <a:sym typeface="Symbol" panose="05050102010706020507" pitchFamily="18" charset="2"/>
              </a:rPr>
              <a:t>Physical page # copied from table into physical address</a:t>
            </a:r>
          </a:p>
          <a:p>
            <a:pPr lvl="1">
              <a:spcBef>
                <a:spcPct val="0"/>
              </a:spcBef>
            </a:pPr>
            <a:r>
              <a:rPr lang="en-US" altLang="ko-KR" dirty="0" smtClean="0">
                <a:sym typeface="Symbol" panose="05050102010706020507" pitchFamily="18" charset="2"/>
              </a:rPr>
              <a:t>Check Page Table bounds and permissions</a:t>
            </a:r>
          </a:p>
        </p:txBody>
      </p:sp>
      <p:sp>
        <p:nvSpPr>
          <p:cNvPr id="700486" name="Freeform 70"/>
          <p:cNvSpPr>
            <a:spLocks/>
          </p:cNvSpPr>
          <p:nvPr/>
        </p:nvSpPr>
        <p:spPr bwMode="auto">
          <a:xfrm>
            <a:off x="3065463" y="1066800"/>
            <a:ext cx="846137" cy="684213"/>
          </a:xfrm>
          <a:custGeom>
            <a:avLst/>
            <a:gdLst>
              <a:gd name="T0" fmla="*/ 0 w 1152"/>
              <a:gd name="T1" fmla="*/ 0 h 912"/>
              <a:gd name="T2" fmla="*/ 2147483647 w 1152"/>
              <a:gd name="T3" fmla="*/ 2147483647 h 912"/>
              <a:gd name="T4" fmla="*/ 2147483647 w 1152"/>
              <a:gd name="T5" fmla="*/ 2147483647 h 912"/>
              <a:gd name="T6" fmla="*/ 0 60000 65536"/>
              <a:gd name="T7" fmla="*/ 0 60000 65536"/>
              <a:gd name="T8" fmla="*/ 0 60000 65536"/>
              <a:gd name="T9" fmla="*/ 0 w 1152"/>
              <a:gd name="T10" fmla="*/ 0 h 912"/>
              <a:gd name="T11" fmla="*/ 1152 w 1152"/>
              <a:gd name="T12" fmla="*/ 912 h 912"/>
            </a:gdLst>
            <a:ahLst/>
            <a:cxnLst>
              <a:cxn ang="T6">
                <a:pos x="T0" y="T1"/>
              </a:cxn>
              <a:cxn ang="T7">
                <a:pos x="T2" y="T3"/>
              </a:cxn>
              <a:cxn ang="T8">
                <a:pos x="T4" y="T5"/>
              </a:cxn>
            </a:cxnLst>
            <a:rect l="T9" t="T10" r="T11" b="T12"/>
            <a:pathLst>
              <a:path w="1152" h="912">
                <a:moveTo>
                  <a:pt x="0" y="0"/>
                </a:moveTo>
                <a:lnTo>
                  <a:pt x="288" y="912"/>
                </a:lnTo>
                <a:lnTo>
                  <a:pt x="1152" y="912"/>
                </a:lnTo>
              </a:path>
            </a:pathLst>
          </a:custGeom>
          <a:noFill/>
          <a:ln w="762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latin typeface="Gill Sans Light"/>
              <a:cs typeface="Gill Sans Light"/>
            </a:endParaRPr>
          </a:p>
        </p:txBody>
      </p:sp>
      <p:grpSp>
        <p:nvGrpSpPr>
          <p:cNvPr id="4" name="Group 127"/>
          <p:cNvGrpSpPr>
            <a:grpSpLocks/>
          </p:cNvGrpSpPr>
          <p:nvPr/>
        </p:nvGrpSpPr>
        <p:grpSpPr bwMode="auto">
          <a:xfrm>
            <a:off x="457200" y="685800"/>
            <a:ext cx="4768850" cy="396875"/>
            <a:chOff x="160" y="559"/>
            <a:chExt cx="3004" cy="250"/>
          </a:xfrm>
        </p:grpSpPr>
        <p:grpSp>
          <p:nvGrpSpPr>
            <p:cNvPr id="52265" name="Group 11"/>
            <p:cNvGrpSpPr>
              <a:grpSpLocks/>
            </p:cNvGrpSpPr>
            <p:nvPr/>
          </p:nvGrpSpPr>
          <p:grpSpPr bwMode="auto">
            <a:xfrm>
              <a:off x="1548" y="566"/>
              <a:ext cx="1616" cy="238"/>
              <a:chOff x="480" y="624"/>
              <a:chExt cx="1968" cy="336"/>
            </a:xfrm>
          </p:grpSpPr>
          <p:sp>
            <p:nvSpPr>
              <p:cNvPr id="52267" name="Rectangle 5"/>
              <p:cNvSpPr>
                <a:spLocks noChangeArrowheads="1"/>
              </p:cNvSpPr>
              <p:nvPr/>
            </p:nvSpPr>
            <p:spPr bwMode="auto">
              <a:xfrm>
                <a:off x="1248" y="624"/>
                <a:ext cx="1200" cy="336"/>
              </a:xfrm>
              <a:prstGeom prst="rect">
                <a:avLst/>
              </a:prstGeom>
              <a:solidFill>
                <a:srgbClr val="00CCFF"/>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a:latin typeface="Gill Sans Light"/>
                    <a:cs typeface="Gill Sans Light"/>
                  </a:rPr>
                  <a:t>Offset</a:t>
                </a:r>
              </a:p>
            </p:txBody>
          </p:sp>
          <p:sp>
            <p:nvSpPr>
              <p:cNvPr id="52268" name="Rectangle 6"/>
              <p:cNvSpPr>
                <a:spLocks noChangeArrowheads="1"/>
              </p:cNvSpPr>
              <p:nvPr/>
            </p:nvSpPr>
            <p:spPr bwMode="auto">
              <a:xfrm>
                <a:off x="480" y="624"/>
                <a:ext cx="768" cy="336"/>
              </a:xfrm>
              <a:prstGeom prst="rect">
                <a:avLst/>
              </a:prstGeom>
              <a:solidFill>
                <a:schemeClr val="hlink"/>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800">
                    <a:latin typeface="Gill Sans Light"/>
                    <a:cs typeface="Gill Sans Light"/>
                  </a:rPr>
                  <a:t>Virtual</a:t>
                </a:r>
              </a:p>
              <a:p>
                <a:pPr eaLnBrk="1" hangingPunct="1">
                  <a:lnSpc>
                    <a:spcPct val="75000"/>
                  </a:lnSpc>
                </a:pPr>
                <a:r>
                  <a:rPr lang="en-US" altLang="en-US" sz="1800">
                    <a:latin typeface="Gill Sans Light"/>
                    <a:cs typeface="Gill Sans Light"/>
                  </a:rPr>
                  <a:t>Page #</a:t>
                </a:r>
              </a:p>
            </p:txBody>
          </p:sp>
        </p:grpSp>
        <p:sp>
          <p:nvSpPr>
            <p:cNvPr id="52266" name="Text Box 80"/>
            <p:cNvSpPr txBox="1">
              <a:spLocks noChangeArrowheads="1"/>
            </p:cNvSpPr>
            <p:nvPr/>
          </p:nvSpPr>
          <p:spPr bwMode="auto">
            <a:xfrm>
              <a:off x="160" y="559"/>
              <a:ext cx="11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a:latin typeface="Gill Sans Light"/>
                  <a:cs typeface="Gill Sans Light"/>
                </a:rPr>
                <a:t>Virtual Address:</a:t>
              </a:r>
            </a:p>
          </p:txBody>
        </p:sp>
      </p:grpSp>
      <p:grpSp>
        <p:nvGrpSpPr>
          <p:cNvPr id="6" name="Group 130"/>
          <p:cNvGrpSpPr>
            <a:grpSpLocks/>
          </p:cNvGrpSpPr>
          <p:nvPr/>
        </p:nvGrpSpPr>
        <p:grpSpPr bwMode="auto">
          <a:xfrm>
            <a:off x="762000" y="1751013"/>
            <a:ext cx="2900363" cy="1598612"/>
            <a:chOff x="352" y="1375"/>
            <a:chExt cx="1827" cy="1007"/>
          </a:xfrm>
        </p:grpSpPr>
        <p:sp>
          <p:nvSpPr>
            <p:cNvPr id="52259" name="Text Box 82"/>
            <p:cNvSpPr txBox="1">
              <a:spLocks noChangeArrowheads="1"/>
            </p:cNvSpPr>
            <p:nvPr/>
          </p:nvSpPr>
          <p:spPr bwMode="auto">
            <a:xfrm>
              <a:off x="1628" y="1938"/>
              <a:ext cx="551"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a:latin typeface="Gill Sans Light"/>
                  <a:cs typeface="Gill Sans Light"/>
                </a:rPr>
                <a:t>Access</a:t>
              </a:r>
            </a:p>
            <a:p>
              <a:pPr eaLnBrk="1" hangingPunct="1"/>
              <a:r>
                <a:rPr lang="en-US" altLang="en-US" sz="2000">
                  <a:latin typeface="Gill Sans Light"/>
                  <a:cs typeface="Gill Sans Light"/>
                </a:rPr>
                <a:t>Error</a:t>
              </a:r>
            </a:p>
          </p:txBody>
        </p:sp>
        <p:sp>
          <p:nvSpPr>
            <p:cNvPr id="52260" name="Oval 71"/>
            <p:cNvSpPr>
              <a:spLocks noChangeArrowheads="1"/>
            </p:cNvSpPr>
            <p:nvPr/>
          </p:nvSpPr>
          <p:spPr bwMode="auto">
            <a:xfrm>
              <a:off x="1760" y="1544"/>
              <a:ext cx="317" cy="269"/>
            </a:xfrm>
            <a:prstGeom prst="ellipse">
              <a:avLst/>
            </a:prstGeom>
            <a:solidFill>
              <a:srgbClr val="FF66CC"/>
            </a:solidFill>
            <a:ln w="38100">
              <a:solidFill>
                <a:schemeClr val="tx1"/>
              </a:solidFill>
              <a:round/>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4000">
                  <a:latin typeface="Gill Sans Light"/>
                  <a:cs typeface="Gill Sans Light"/>
                </a:rPr>
                <a:t>&gt;</a:t>
              </a:r>
            </a:p>
          </p:txBody>
        </p:sp>
        <p:sp>
          <p:nvSpPr>
            <p:cNvPr id="52261" name="Line 88"/>
            <p:cNvSpPr>
              <a:spLocks noChangeShapeType="1"/>
            </p:cNvSpPr>
            <p:nvPr/>
          </p:nvSpPr>
          <p:spPr bwMode="auto">
            <a:xfrm>
              <a:off x="1936" y="1375"/>
              <a:ext cx="0" cy="176"/>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latin typeface="Gill Sans Light"/>
                <a:cs typeface="Gill Sans Light"/>
              </a:endParaRPr>
            </a:p>
          </p:txBody>
        </p:sp>
        <p:sp>
          <p:nvSpPr>
            <p:cNvPr id="52262" name="Line 90"/>
            <p:cNvSpPr>
              <a:spLocks noChangeShapeType="1"/>
            </p:cNvSpPr>
            <p:nvPr/>
          </p:nvSpPr>
          <p:spPr bwMode="auto">
            <a:xfrm>
              <a:off x="1936" y="1832"/>
              <a:ext cx="0" cy="12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latin typeface="Gill Sans Light"/>
                <a:cs typeface="Gill Sans Light"/>
              </a:endParaRPr>
            </a:p>
          </p:txBody>
        </p:sp>
        <p:sp>
          <p:nvSpPr>
            <p:cNvPr id="52263" name="Rectangle 92"/>
            <p:cNvSpPr>
              <a:spLocks noChangeArrowheads="1"/>
            </p:cNvSpPr>
            <p:nvPr/>
          </p:nvSpPr>
          <p:spPr bwMode="auto">
            <a:xfrm>
              <a:off x="352" y="1586"/>
              <a:ext cx="1196" cy="222"/>
            </a:xfrm>
            <a:prstGeom prst="rect">
              <a:avLst/>
            </a:prstGeom>
            <a:solidFill>
              <a:srgbClr val="FF66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a:latin typeface="Gill Sans Light"/>
                  <a:cs typeface="Gill Sans Light"/>
                </a:rPr>
                <a:t>PageTableSize</a:t>
              </a:r>
            </a:p>
          </p:txBody>
        </p:sp>
        <p:sp>
          <p:nvSpPr>
            <p:cNvPr id="52264" name="Line 95"/>
            <p:cNvSpPr>
              <a:spLocks noChangeShapeType="1"/>
            </p:cNvSpPr>
            <p:nvPr/>
          </p:nvSpPr>
          <p:spPr bwMode="auto">
            <a:xfrm>
              <a:off x="1548" y="1677"/>
              <a:ext cx="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latin typeface="Gill Sans Light"/>
                <a:cs typeface="Gill Sans Light"/>
              </a:endParaRPr>
            </a:p>
          </p:txBody>
        </p:sp>
      </p:grpSp>
      <p:grpSp>
        <p:nvGrpSpPr>
          <p:cNvPr id="7" name="Group 148"/>
          <p:cNvGrpSpPr>
            <a:grpSpLocks/>
          </p:cNvGrpSpPr>
          <p:nvPr/>
        </p:nvGrpSpPr>
        <p:grpSpPr bwMode="auto">
          <a:xfrm>
            <a:off x="762000" y="1268413"/>
            <a:ext cx="5008563" cy="1838325"/>
            <a:chOff x="480" y="847"/>
            <a:chExt cx="3155" cy="1158"/>
          </a:xfrm>
        </p:grpSpPr>
        <p:sp>
          <p:nvSpPr>
            <p:cNvPr id="52243" name="Rectangle 93"/>
            <p:cNvSpPr>
              <a:spLocks noChangeArrowheads="1"/>
            </p:cNvSpPr>
            <p:nvPr/>
          </p:nvSpPr>
          <p:spPr bwMode="auto">
            <a:xfrm>
              <a:off x="480" y="847"/>
              <a:ext cx="1196" cy="209"/>
            </a:xfrm>
            <a:prstGeom prst="rect">
              <a:avLst/>
            </a:prstGeom>
            <a:solidFill>
              <a:srgbClr val="FF66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a:latin typeface="Gill Sans Light"/>
                  <a:cs typeface="Gill Sans Light"/>
                </a:rPr>
                <a:t>PageTablePtr</a:t>
              </a:r>
            </a:p>
          </p:txBody>
        </p:sp>
        <p:sp>
          <p:nvSpPr>
            <p:cNvPr id="52244" name="Line 94"/>
            <p:cNvSpPr>
              <a:spLocks noChangeShapeType="1"/>
            </p:cNvSpPr>
            <p:nvPr/>
          </p:nvSpPr>
          <p:spPr bwMode="auto">
            <a:xfrm>
              <a:off x="1676" y="946"/>
              <a:ext cx="788" cy="1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latin typeface="Gill Sans Light"/>
                <a:cs typeface="Gill Sans Light"/>
              </a:endParaRPr>
            </a:p>
          </p:txBody>
        </p:sp>
        <p:grpSp>
          <p:nvGrpSpPr>
            <p:cNvPr id="52245" name="Group 147"/>
            <p:cNvGrpSpPr>
              <a:grpSpLocks/>
            </p:cNvGrpSpPr>
            <p:nvPr/>
          </p:nvGrpSpPr>
          <p:grpSpPr bwMode="auto">
            <a:xfrm>
              <a:off x="2464" y="876"/>
              <a:ext cx="1171" cy="1129"/>
              <a:chOff x="2464" y="876"/>
              <a:chExt cx="1171" cy="1129"/>
            </a:xfrm>
          </p:grpSpPr>
          <p:sp>
            <p:nvSpPr>
              <p:cNvPr id="52246" name="Rectangle 14"/>
              <p:cNvSpPr>
                <a:spLocks noChangeArrowheads="1"/>
              </p:cNvSpPr>
              <p:nvPr/>
            </p:nvSpPr>
            <p:spPr bwMode="auto">
              <a:xfrm>
                <a:off x="2464" y="876"/>
                <a:ext cx="753"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a:latin typeface="Gill Sans Light"/>
                    <a:cs typeface="Gill Sans Light"/>
                  </a:rPr>
                  <a:t>page #0</a:t>
                </a:r>
              </a:p>
            </p:txBody>
          </p:sp>
          <p:sp>
            <p:nvSpPr>
              <p:cNvPr id="52247" name="Rectangle 16"/>
              <p:cNvSpPr>
                <a:spLocks noChangeArrowheads="1"/>
              </p:cNvSpPr>
              <p:nvPr/>
            </p:nvSpPr>
            <p:spPr bwMode="auto">
              <a:xfrm>
                <a:off x="2464" y="1252"/>
                <a:ext cx="753" cy="189"/>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a:latin typeface="Gill Sans Light"/>
                    <a:cs typeface="Gill Sans Light"/>
                  </a:rPr>
                  <a:t>page #2</a:t>
                </a:r>
              </a:p>
            </p:txBody>
          </p:sp>
          <p:sp>
            <p:nvSpPr>
              <p:cNvPr id="52248" name="Rectangle 17"/>
              <p:cNvSpPr>
                <a:spLocks noChangeArrowheads="1"/>
              </p:cNvSpPr>
              <p:nvPr/>
            </p:nvSpPr>
            <p:spPr bwMode="auto">
              <a:xfrm>
                <a:off x="2464" y="1441"/>
                <a:ext cx="753"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a:latin typeface="Gill Sans Light"/>
                    <a:cs typeface="Gill Sans Light"/>
                  </a:rPr>
                  <a:t>page #3</a:t>
                </a:r>
              </a:p>
            </p:txBody>
          </p:sp>
          <p:sp>
            <p:nvSpPr>
              <p:cNvPr id="52249" name="Rectangle 18"/>
              <p:cNvSpPr>
                <a:spLocks noChangeArrowheads="1"/>
              </p:cNvSpPr>
              <p:nvPr/>
            </p:nvSpPr>
            <p:spPr bwMode="auto">
              <a:xfrm>
                <a:off x="2464" y="1629"/>
                <a:ext cx="753"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a:latin typeface="Gill Sans Light"/>
                    <a:cs typeface="Gill Sans Light"/>
                  </a:rPr>
                  <a:t>page #4</a:t>
                </a:r>
              </a:p>
            </p:txBody>
          </p:sp>
          <p:sp>
            <p:nvSpPr>
              <p:cNvPr id="52250" name="Rectangle 19"/>
              <p:cNvSpPr>
                <a:spLocks noChangeArrowheads="1"/>
              </p:cNvSpPr>
              <p:nvPr/>
            </p:nvSpPr>
            <p:spPr bwMode="auto">
              <a:xfrm>
                <a:off x="2464" y="1817"/>
                <a:ext cx="753"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a:latin typeface="Gill Sans Light"/>
                    <a:cs typeface="Gill Sans Light"/>
                  </a:rPr>
                  <a:t>page #5</a:t>
                </a:r>
              </a:p>
            </p:txBody>
          </p:sp>
          <p:sp>
            <p:nvSpPr>
              <p:cNvPr id="52251" name="Rectangle 102"/>
              <p:cNvSpPr>
                <a:spLocks noChangeArrowheads="1"/>
              </p:cNvSpPr>
              <p:nvPr/>
            </p:nvSpPr>
            <p:spPr bwMode="auto">
              <a:xfrm>
                <a:off x="3215" y="876"/>
                <a:ext cx="420"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Gill Sans Light"/>
                    <a:cs typeface="Gill Sans Light"/>
                  </a:rPr>
                  <a:t>V,R</a:t>
                </a:r>
              </a:p>
            </p:txBody>
          </p:sp>
          <p:grpSp>
            <p:nvGrpSpPr>
              <p:cNvPr id="52252" name="Group 143"/>
              <p:cNvGrpSpPr>
                <a:grpSpLocks/>
              </p:cNvGrpSpPr>
              <p:nvPr/>
            </p:nvGrpSpPr>
            <p:grpSpPr bwMode="auto">
              <a:xfrm>
                <a:off x="2464" y="1064"/>
                <a:ext cx="1171" cy="188"/>
                <a:chOff x="2464" y="1064"/>
                <a:chExt cx="1171" cy="188"/>
              </a:xfrm>
            </p:grpSpPr>
            <p:sp>
              <p:nvSpPr>
                <p:cNvPr id="52257" name="Rectangle 15"/>
                <p:cNvSpPr>
                  <a:spLocks noChangeArrowheads="1"/>
                </p:cNvSpPr>
                <p:nvPr/>
              </p:nvSpPr>
              <p:spPr bwMode="auto">
                <a:xfrm>
                  <a:off x="2464" y="1064"/>
                  <a:ext cx="753"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a:latin typeface="Gill Sans Light"/>
                      <a:cs typeface="Gill Sans Light"/>
                    </a:rPr>
                    <a:t>page #1</a:t>
                  </a:r>
                </a:p>
              </p:txBody>
            </p:sp>
            <p:sp>
              <p:nvSpPr>
                <p:cNvPr id="52258" name="Rectangle 103"/>
                <p:cNvSpPr>
                  <a:spLocks noChangeArrowheads="1"/>
                </p:cNvSpPr>
                <p:nvPr/>
              </p:nvSpPr>
              <p:spPr bwMode="auto">
                <a:xfrm>
                  <a:off x="3215" y="1064"/>
                  <a:ext cx="420"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Gill Sans Light"/>
                      <a:cs typeface="Gill Sans Light"/>
                    </a:rPr>
                    <a:t>V,R</a:t>
                  </a:r>
                </a:p>
              </p:txBody>
            </p:sp>
          </p:grpSp>
          <p:sp>
            <p:nvSpPr>
              <p:cNvPr id="52253" name="Rectangle 104"/>
              <p:cNvSpPr>
                <a:spLocks noChangeArrowheads="1"/>
              </p:cNvSpPr>
              <p:nvPr/>
            </p:nvSpPr>
            <p:spPr bwMode="auto">
              <a:xfrm>
                <a:off x="3215" y="1252"/>
                <a:ext cx="420" cy="189"/>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Gill Sans Light"/>
                    <a:cs typeface="Gill Sans Light"/>
                  </a:rPr>
                  <a:t>V,R,W</a:t>
                </a:r>
              </a:p>
            </p:txBody>
          </p:sp>
          <p:sp>
            <p:nvSpPr>
              <p:cNvPr id="52254" name="Rectangle 105"/>
              <p:cNvSpPr>
                <a:spLocks noChangeArrowheads="1"/>
              </p:cNvSpPr>
              <p:nvPr/>
            </p:nvSpPr>
            <p:spPr bwMode="auto">
              <a:xfrm>
                <a:off x="3215" y="1441"/>
                <a:ext cx="420"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Gill Sans Light"/>
                    <a:cs typeface="Gill Sans Light"/>
                  </a:rPr>
                  <a:t>V,R,W</a:t>
                </a:r>
              </a:p>
            </p:txBody>
          </p:sp>
          <p:sp>
            <p:nvSpPr>
              <p:cNvPr id="52255" name="Rectangle 106"/>
              <p:cNvSpPr>
                <a:spLocks noChangeArrowheads="1"/>
              </p:cNvSpPr>
              <p:nvPr/>
            </p:nvSpPr>
            <p:spPr bwMode="auto">
              <a:xfrm>
                <a:off x="3215" y="1629"/>
                <a:ext cx="420"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Gill Sans Light"/>
                    <a:cs typeface="Gill Sans Light"/>
                  </a:rPr>
                  <a:t>N</a:t>
                </a:r>
              </a:p>
            </p:txBody>
          </p:sp>
          <p:sp>
            <p:nvSpPr>
              <p:cNvPr id="52256" name="Rectangle 107"/>
              <p:cNvSpPr>
                <a:spLocks noChangeArrowheads="1"/>
              </p:cNvSpPr>
              <p:nvPr/>
            </p:nvSpPr>
            <p:spPr bwMode="auto">
              <a:xfrm>
                <a:off x="3215" y="1817"/>
                <a:ext cx="420"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Gill Sans Light"/>
                    <a:cs typeface="Gill Sans Light"/>
                  </a:rPr>
                  <a:t>V,R,W</a:t>
                </a:r>
              </a:p>
            </p:txBody>
          </p:sp>
        </p:grpSp>
      </p:grpSp>
      <p:grpSp>
        <p:nvGrpSpPr>
          <p:cNvPr id="10" name="Group 144"/>
          <p:cNvGrpSpPr>
            <a:grpSpLocks/>
          </p:cNvGrpSpPr>
          <p:nvPr/>
        </p:nvGrpSpPr>
        <p:grpSpPr bwMode="auto">
          <a:xfrm>
            <a:off x="3911600" y="1609725"/>
            <a:ext cx="1858963" cy="298450"/>
            <a:chOff x="2464" y="1064"/>
            <a:chExt cx="1171" cy="188"/>
          </a:xfrm>
        </p:grpSpPr>
        <p:sp>
          <p:nvSpPr>
            <p:cNvPr id="52241" name="Rectangle 145"/>
            <p:cNvSpPr>
              <a:spLocks noChangeArrowheads="1"/>
            </p:cNvSpPr>
            <p:nvPr/>
          </p:nvSpPr>
          <p:spPr bwMode="auto">
            <a:xfrm>
              <a:off x="2464" y="1064"/>
              <a:ext cx="753" cy="188"/>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a:latin typeface="Gill Sans Light"/>
                  <a:cs typeface="Gill Sans Light"/>
                </a:rPr>
                <a:t>page #1</a:t>
              </a:r>
            </a:p>
          </p:txBody>
        </p:sp>
        <p:sp>
          <p:nvSpPr>
            <p:cNvPr id="52242" name="Rectangle 146"/>
            <p:cNvSpPr>
              <a:spLocks noChangeArrowheads="1"/>
            </p:cNvSpPr>
            <p:nvPr/>
          </p:nvSpPr>
          <p:spPr bwMode="auto">
            <a:xfrm>
              <a:off x="3215" y="1064"/>
              <a:ext cx="420" cy="188"/>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Gill Sans Light"/>
                  <a:cs typeface="Gill Sans Light"/>
                </a:rPr>
                <a:t>V,R</a:t>
              </a:r>
            </a:p>
          </p:txBody>
        </p:sp>
      </p:grpSp>
      <p:grpSp>
        <p:nvGrpSpPr>
          <p:cNvPr id="11" name="Group 135"/>
          <p:cNvGrpSpPr>
            <a:grpSpLocks/>
          </p:cNvGrpSpPr>
          <p:nvPr/>
        </p:nvGrpSpPr>
        <p:grpSpPr bwMode="auto">
          <a:xfrm>
            <a:off x="5791200" y="1827213"/>
            <a:ext cx="2286000" cy="1652587"/>
            <a:chOff x="3648" y="1104"/>
            <a:chExt cx="1440" cy="1041"/>
          </a:xfrm>
        </p:grpSpPr>
        <p:sp>
          <p:nvSpPr>
            <p:cNvPr id="52237" name="AutoShape 112"/>
            <p:cNvSpPr>
              <a:spLocks noChangeArrowheads="1"/>
            </p:cNvSpPr>
            <p:nvPr/>
          </p:nvSpPr>
          <p:spPr bwMode="auto">
            <a:xfrm>
              <a:off x="4130" y="1351"/>
              <a:ext cx="958" cy="186"/>
            </a:xfrm>
            <a:prstGeom prst="roundRect">
              <a:avLst>
                <a:gd name="adj" fmla="val 16667"/>
              </a:avLst>
            </a:prstGeom>
            <a:solidFill>
              <a:srgbClr val="FF66CC"/>
            </a:solidFill>
            <a:ln w="38100">
              <a:solidFill>
                <a:schemeClr val="tx1"/>
              </a:solidFill>
              <a:round/>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a:latin typeface="Gill Sans Light"/>
                  <a:cs typeface="Gill Sans Light"/>
                </a:rPr>
                <a:t>Check Perm</a:t>
              </a:r>
            </a:p>
          </p:txBody>
        </p:sp>
        <p:sp>
          <p:nvSpPr>
            <p:cNvPr id="52238" name="Line 113"/>
            <p:cNvSpPr>
              <a:spLocks noChangeShapeType="1"/>
            </p:cNvSpPr>
            <p:nvPr/>
          </p:nvSpPr>
          <p:spPr bwMode="auto">
            <a:xfrm>
              <a:off x="3648" y="1104"/>
              <a:ext cx="482" cy="335"/>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latin typeface="Gill Sans Light"/>
                <a:cs typeface="Gill Sans Light"/>
              </a:endParaRPr>
            </a:p>
          </p:txBody>
        </p:sp>
        <p:sp>
          <p:nvSpPr>
            <p:cNvPr id="52239" name="Text Box 114"/>
            <p:cNvSpPr txBox="1">
              <a:spLocks noChangeArrowheads="1"/>
            </p:cNvSpPr>
            <p:nvPr/>
          </p:nvSpPr>
          <p:spPr bwMode="auto">
            <a:xfrm>
              <a:off x="4201" y="1701"/>
              <a:ext cx="551"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a:latin typeface="Gill Sans Light"/>
                  <a:cs typeface="Gill Sans Light"/>
                </a:rPr>
                <a:t>Access</a:t>
              </a:r>
            </a:p>
            <a:p>
              <a:pPr eaLnBrk="1" hangingPunct="1"/>
              <a:r>
                <a:rPr lang="en-US" altLang="en-US" sz="2000">
                  <a:latin typeface="Gill Sans Light"/>
                  <a:cs typeface="Gill Sans Light"/>
                </a:rPr>
                <a:t>Error</a:t>
              </a:r>
            </a:p>
          </p:txBody>
        </p:sp>
        <p:sp>
          <p:nvSpPr>
            <p:cNvPr id="52240" name="Line 115"/>
            <p:cNvSpPr>
              <a:spLocks noChangeShapeType="1"/>
            </p:cNvSpPr>
            <p:nvPr/>
          </p:nvSpPr>
          <p:spPr bwMode="auto">
            <a:xfrm>
              <a:off x="4535" y="1526"/>
              <a:ext cx="0" cy="199"/>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latin typeface="Gill Sans Light"/>
                <a:cs typeface="Gill Sans Light"/>
              </a:endParaRPr>
            </a:p>
          </p:txBody>
        </p:sp>
      </p:grpSp>
      <p:grpSp>
        <p:nvGrpSpPr>
          <p:cNvPr id="12" name="Group 142"/>
          <p:cNvGrpSpPr>
            <a:grpSpLocks/>
          </p:cNvGrpSpPr>
          <p:nvPr/>
        </p:nvGrpSpPr>
        <p:grpSpPr bwMode="auto">
          <a:xfrm>
            <a:off x="5029200" y="1384300"/>
            <a:ext cx="2362200" cy="377825"/>
            <a:chOff x="3168" y="920"/>
            <a:chExt cx="1488" cy="238"/>
          </a:xfrm>
        </p:grpSpPr>
        <p:sp>
          <p:nvSpPr>
            <p:cNvPr id="52235" name="Rectangle 85"/>
            <p:cNvSpPr>
              <a:spLocks noChangeArrowheads="1"/>
            </p:cNvSpPr>
            <p:nvPr/>
          </p:nvSpPr>
          <p:spPr bwMode="auto">
            <a:xfrm>
              <a:off x="4026" y="920"/>
              <a:ext cx="630" cy="238"/>
            </a:xfrm>
            <a:prstGeom prst="rect">
              <a:avLst/>
            </a:prstGeom>
            <a:solidFill>
              <a:schemeClr val="hlink"/>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800">
                  <a:latin typeface="Gill Sans Light"/>
                  <a:cs typeface="Gill Sans Light"/>
                </a:rPr>
                <a:t>Physical</a:t>
              </a:r>
            </a:p>
            <a:p>
              <a:pPr eaLnBrk="1" hangingPunct="1">
                <a:lnSpc>
                  <a:spcPct val="75000"/>
                </a:lnSpc>
              </a:pPr>
              <a:r>
                <a:rPr lang="en-US" altLang="en-US" sz="1800">
                  <a:latin typeface="Gill Sans Light"/>
                  <a:cs typeface="Gill Sans Light"/>
                </a:rPr>
                <a:t>Page #</a:t>
              </a:r>
            </a:p>
          </p:txBody>
        </p:sp>
        <p:sp>
          <p:nvSpPr>
            <p:cNvPr id="52236" name="Line 75"/>
            <p:cNvSpPr>
              <a:spLocks noChangeShapeType="1"/>
            </p:cNvSpPr>
            <p:nvPr/>
          </p:nvSpPr>
          <p:spPr bwMode="auto">
            <a:xfrm flipV="1">
              <a:off x="3168" y="1052"/>
              <a:ext cx="827" cy="99"/>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latin typeface="Gill Sans Light"/>
                <a:cs typeface="Gill Sans Light"/>
              </a:endParaRPr>
            </a:p>
          </p:txBody>
        </p:sp>
      </p:grpSp>
    </p:spTree>
    <p:extLst>
      <p:ext uri="{BB962C8B-B14F-4D97-AF65-F5344CB8AC3E}">
        <p14:creationId xmlns:p14="http://schemas.microsoft.com/office/powerpoint/2010/main" val="282652887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1618" name="Rectangle 2"/>
          <p:cNvSpPr>
            <a:spLocks noGrp="1" noChangeArrowheads="1"/>
          </p:cNvSpPr>
          <p:nvPr>
            <p:ph type="body" idx="1"/>
          </p:nvPr>
        </p:nvSpPr>
        <p:spPr>
          <a:xfrm>
            <a:off x="304800" y="762000"/>
            <a:ext cx="8382000" cy="5765800"/>
          </a:xfrm>
          <a:noFill/>
        </p:spPr>
        <p:txBody>
          <a:bodyPr lIns="63500" tIns="25400" rIns="63500" bIns="25400">
            <a:spAutoFit/>
          </a:bodyPr>
          <a:lstStyle/>
          <a:p>
            <a:r>
              <a:rPr lang="en-US" altLang="ko-KR" smtClean="0">
                <a:solidFill>
                  <a:schemeClr val="hlink"/>
                </a:solidFill>
                <a:ea typeface="굴림" panose="020B0600000101010101" pitchFamily="34" charset="-127"/>
              </a:rPr>
              <a:t>Compulsory</a:t>
            </a:r>
            <a:r>
              <a:rPr lang="en-US" altLang="ko-KR" smtClean="0">
                <a:solidFill>
                  <a:schemeClr val="accent1"/>
                </a:solidFill>
                <a:ea typeface="굴림" panose="020B0600000101010101" pitchFamily="34" charset="-127"/>
              </a:rPr>
              <a:t> </a:t>
            </a:r>
            <a:r>
              <a:rPr lang="en-US" altLang="ko-KR" smtClean="0">
                <a:ea typeface="굴림" panose="020B0600000101010101" pitchFamily="34" charset="-127"/>
              </a:rPr>
              <a:t>(cold start or process migration, first reference): first access to a block</a:t>
            </a:r>
          </a:p>
          <a:p>
            <a:pPr lvl="1"/>
            <a:r>
              <a:rPr lang="en-US" altLang="ko-KR" smtClean="0">
                <a:ea typeface="굴림" panose="020B0600000101010101" pitchFamily="34" charset="-127"/>
              </a:rPr>
              <a:t>“Cold” fact of life: not a whole lot you can do about it</a:t>
            </a:r>
          </a:p>
          <a:p>
            <a:pPr lvl="1"/>
            <a:r>
              <a:rPr lang="en-US" altLang="ko-KR" smtClean="0">
                <a:ea typeface="굴림" panose="020B0600000101010101" pitchFamily="34" charset="-127"/>
              </a:rPr>
              <a:t>Note: If you are going to run “billions” of instruction, Compulsory Misses are insignificant</a:t>
            </a:r>
          </a:p>
          <a:p>
            <a:r>
              <a:rPr lang="en-US" altLang="ko-KR" smtClean="0">
                <a:solidFill>
                  <a:schemeClr val="hlink"/>
                </a:solidFill>
                <a:ea typeface="굴림" panose="020B0600000101010101" pitchFamily="34" charset="-127"/>
              </a:rPr>
              <a:t>Capacity</a:t>
            </a:r>
            <a:r>
              <a:rPr lang="en-US" altLang="ko-KR" smtClean="0">
                <a:ea typeface="굴림" panose="020B0600000101010101" pitchFamily="34" charset="-127"/>
              </a:rPr>
              <a:t>:</a:t>
            </a:r>
          </a:p>
          <a:p>
            <a:pPr lvl="1"/>
            <a:r>
              <a:rPr lang="en-US" altLang="ko-KR" smtClean="0">
                <a:ea typeface="굴림" panose="020B0600000101010101" pitchFamily="34" charset="-127"/>
              </a:rPr>
              <a:t>Cache cannot contain all blocks access by the program</a:t>
            </a:r>
          </a:p>
          <a:p>
            <a:pPr lvl="1"/>
            <a:r>
              <a:rPr lang="en-US" altLang="ko-KR" smtClean="0">
                <a:ea typeface="굴림" panose="020B0600000101010101" pitchFamily="34" charset="-127"/>
              </a:rPr>
              <a:t>Solution: increase cache size</a:t>
            </a:r>
          </a:p>
          <a:p>
            <a:r>
              <a:rPr lang="en-US" altLang="ko-KR" smtClean="0">
                <a:solidFill>
                  <a:schemeClr val="hlink"/>
                </a:solidFill>
                <a:ea typeface="굴림" panose="020B0600000101010101" pitchFamily="34" charset="-127"/>
              </a:rPr>
              <a:t>Conflict</a:t>
            </a:r>
            <a:r>
              <a:rPr lang="en-US" altLang="ko-KR" smtClean="0">
                <a:solidFill>
                  <a:schemeClr val="accent1"/>
                </a:solidFill>
                <a:ea typeface="굴림" panose="020B0600000101010101" pitchFamily="34" charset="-127"/>
              </a:rPr>
              <a:t> </a:t>
            </a:r>
            <a:r>
              <a:rPr lang="en-US" altLang="ko-KR" smtClean="0">
                <a:ea typeface="굴림" panose="020B0600000101010101" pitchFamily="34" charset="-127"/>
              </a:rPr>
              <a:t>(collision):</a:t>
            </a:r>
          </a:p>
          <a:p>
            <a:pPr lvl="1"/>
            <a:r>
              <a:rPr lang="en-US" altLang="ko-KR" smtClean="0">
                <a:ea typeface="굴림" panose="020B0600000101010101" pitchFamily="34" charset="-127"/>
              </a:rPr>
              <a:t>Multiple  memory locations  mapped</a:t>
            </a:r>
            <a:br>
              <a:rPr lang="en-US" altLang="ko-KR" smtClean="0">
                <a:ea typeface="굴림" panose="020B0600000101010101" pitchFamily="34" charset="-127"/>
              </a:rPr>
            </a:br>
            <a:r>
              <a:rPr lang="en-US" altLang="ko-KR" smtClean="0">
                <a:ea typeface="굴림" panose="020B0600000101010101" pitchFamily="34" charset="-127"/>
              </a:rPr>
              <a:t>to the same cache location</a:t>
            </a:r>
          </a:p>
          <a:p>
            <a:pPr lvl="1"/>
            <a:r>
              <a:rPr lang="en-US" altLang="ko-KR" smtClean="0">
                <a:ea typeface="굴림" panose="020B0600000101010101" pitchFamily="34" charset="-127"/>
              </a:rPr>
              <a:t>Solution 1: increase  cache size</a:t>
            </a:r>
          </a:p>
          <a:p>
            <a:pPr lvl="1"/>
            <a:r>
              <a:rPr lang="en-US" altLang="ko-KR" smtClean="0">
                <a:ea typeface="굴림" panose="020B0600000101010101" pitchFamily="34" charset="-127"/>
              </a:rPr>
              <a:t>Solution 2: increase associativity</a:t>
            </a:r>
          </a:p>
          <a:p>
            <a:r>
              <a:rPr lang="en-US" altLang="ko-KR" smtClean="0">
                <a:solidFill>
                  <a:schemeClr val="hlink"/>
                </a:solidFill>
                <a:ea typeface="굴림" panose="020B0600000101010101" pitchFamily="34" charset="-127"/>
              </a:rPr>
              <a:t>Coherence</a:t>
            </a:r>
            <a:r>
              <a:rPr lang="en-US" altLang="ko-KR" smtClean="0">
                <a:ea typeface="굴림" panose="020B0600000101010101" pitchFamily="34" charset="-127"/>
              </a:rPr>
              <a:t> (Invalidation): other process (e.g., I/O) updates memory </a:t>
            </a:r>
          </a:p>
        </p:txBody>
      </p:sp>
      <p:sp>
        <p:nvSpPr>
          <p:cNvPr id="24579" name="Rectangle 3"/>
          <p:cNvSpPr>
            <a:spLocks noGrp="1" noChangeArrowheads="1"/>
          </p:cNvSpPr>
          <p:nvPr>
            <p:ph type="title"/>
          </p:nvPr>
        </p:nvSpPr>
        <p:spPr>
          <a:xfrm>
            <a:off x="765175" y="227013"/>
            <a:ext cx="7616825" cy="368300"/>
          </a:xfrm>
        </p:spPr>
        <p:txBody>
          <a:bodyPr/>
          <a:lstStyle/>
          <a:p>
            <a:r>
              <a:rPr lang="en-US" altLang="ko-KR" smtClean="0">
                <a:ea typeface="굴림" panose="020B0600000101010101" pitchFamily="34" charset="-127"/>
              </a:rPr>
              <a:t>A Summary on Sources of Cache Misses</a:t>
            </a:r>
          </a:p>
        </p:txBody>
      </p:sp>
    </p:spTree>
    <p:extLst>
      <p:ext uri="{BB962C8B-B14F-4D97-AF65-F5344CB8AC3E}">
        <p14:creationId xmlns:p14="http://schemas.microsoft.com/office/powerpoint/2010/main" val="388117184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161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161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5161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161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161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1618">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1618">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1618">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5161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51618">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5161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618"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457200" y="3352800"/>
            <a:ext cx="8305800" cy="3300413"/>
          </a:xfrm>
          <a:noFill/>
        </p:spPr>
        <p:txBody>
          <a:bodyPr lIns="63500" tIns="25400" rIns="63500" bIns="25400">
            <a:spAutoFit/>
          </a:bodyPr>
          <a:lstStyle/>
          <a:p>
            <a:r>
              <a:rPr lang="en-US" altLang="ko-KR" smtClean="0">
                <a:ea typeface="굴림" panose="020B0600000101010101" pitchFamily="34" charset="-127"/>
              </a:rPr>
              <a:t>Index Used to Lookup Candidates in Cache</a:t>
            </a:r>
          </a:p>
          <a:p>
            <a:pPr lvl="1"/>
            <a:r>
              <a:rPr lang="en-US" altLang="ko-KR" smtClean="0">
                <a:ea typeface="굴림" panose="020B0600000101010101" pitchFamily="34" charset="-127"/>
              </a:rPr>
              <a:t>Index identifies the set </a:t>
            </a:r>
          </a:p>
          <a:p>
            <a:r>
              <a:rPr lang="en-US" altLang="ko-KR" smtClean="0">
                <a:ea typeface="굴림" panose="020B0600000101010101" pitchFamily="34" charset="-127"/>
              </a:rPr>
              <a:t>Tag used to identify actual copy</a:t>
            </a:r>
          </a:p>
          <a:p>
            <a:pPr lvl="1"/>
            <a:r>
              <a:rPr lang="en-US" altLang="ko-KR" smtClean="0">
                <a:ea typeface="굴림" panose="020B0600000101010101" pitchFamily="34" charset="-127"/>
              </a:rPr>
              <a:t>If no candidates match, then declare cache miss</a:t>
            </a:r>
          </a:p>
          <a:p>
            <a:r>
              <a:rPr lang="en-US" altLang="ko-KR" smtClean="0">
                <a:ea typeface="굴림" panose="020B0600000101010101" pitchFamily="34" charset="-127"/>
              </a:rPr>
              <a:t>Block is minimum quantum of caching</a:t>
            </a:r>
          </a:p>
          <a:p>
            <a:pPr lvl="1"/>
            <a:r>
              <a:rPr lang="en-US" altLang="ko-KR" smtClean="0">
                <a:ea typeface="굴림" panose="020B0600000101010101" pitchFamily="34" charset="-127"/>
              </a:rPr>
              <a:t>Data select field used to select data within block</a:t>
            </a:r>
          </a:p>
          <a:p>
            <a:pPr lvl="1"/>
            <a:r>
              <a:rPr lang="en-US" altLang="ko-KR" smtClean="0">
                <a:ea typeface="굴림" panose="020B0600000101010101" pitchFamily="34" charset="-127"/>
              </a:rPr>
              <a:t>Many caching applications don’t have data select field</a:t>
            </a:r>
          </a:p>
          <a:p>
            <a:endParaRPr lang="ko-KR" altLang="en-US" smtClean="0">
              <a:ea typeface="굴림" panose="020B0600000101010101" pitchFamily="34" charset="-127"/>
            </a:endParaRPr>
          </a:p>
        </p:txBody>
      </p:sp>
      <p:sp>
        <p:nvSpPr>
          <p:cNvPr id="25603" name="Rectangle 14"/>
          <p:cNvSpPr>
            <a:spLocks noGrp="1" noChangeArrowheads="1"/>
          </p:cNvSpPr>
          <p:nvPr>
            <p:ph type="title"/>
          </p:nvPr>
        </p:nvSpPr>
        <p:spPr>
          <a:xfrm>
            <a:off x="765175" y="227013"/>
            <a:ext cx="7413625" cy="368300"/>
          </a:xfrm>
        </p:spPr>
        <p:txBody>
          <a:bodyPr/>
          <a:lstStyle/>
          <a:p>
            <a:r>
              <a:rPr lang="en-US" altLang="ko-KR" smtClean="0">
                <a:ea typeface="굴림" panose="020B0600000101010101" pitchFamily="34" charset="-127"/>
              </a:rPr>
              <a:t>How is a Block found in a Cache?</a:t>
            </a:r>
          </a:p>
        </p:txBody>
      </p:sp>
      <p:grpSp>
        <p:nvGrpSpPr>
          <p:cNvPr id="25604" name="Group 20"/>
          <p:cNvGrpSpPr>
            <a:grpSpLocks/>
          </p:cNvGrpSpPr>
          <p:nvPr/>
        </p:nvGrpSpPr>
        <p:grpSpPr bwMode="auto">
          <a:xfrm>
            <a:off x="457200" y="990600"/>
            <a:ext cx="8229600" cy="2362200"/>
            <a:chOff x="288" y="816"/>
            <a:chExt cx="5184" cy="1488"/>
          </a:xfrm>
        </p:grpSpPr>
        <p:grpSp>
          <p:nvGrpSpPr>
            <p:cNvPr id="25605" name="Group 3"/>
            <p:cNvGrpSpPr>
              <a:grpSpLocks/>
            </p:cNvGrpSpPr>
            <p:nvPr/>
          </p:nvGrpSpPr>
          <p:grpSpPr bwMode="auto">
            <a:xfrm>
              <a:off x="288" y="816"/>
              <a:ext cx="5184" cy="720"/>
              <a:chOff x="288" y="624"/>
              <a:chExt cx="5184" cy="720"/>
            </a:xfrm>
          </p:grpSpPr>
          <p:sp>
            <p:nvSpPr>
              <p:cNvPr id="25611" name="Rectangle 4"/>
              <p:cNvSpPr>
                <a:spLocks noChangeArrowheads="1"/>
              </p:cNvSpPr>
              <p:nvPr/>
            </p:nvSpPr>
            <p:spPr bwMode="auto">
              <a:xfrm>
                <a:off x="288" y="624"/>
                <a:ext cx="5184" cy="72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nvGrpSpPr>
              <p:cNvPr id="25612" name="Group 5"/>
              <p:cNvGrpSpPr>
                <a:grpSpLocks/>
              </p:cNvGrpSpPr>
              <p:nvPr/>
            </p:nvGrpSpPr>
            <p:grpSpPr bwMode="auto">
              <a:xfrm>
                <a:off x="912" y="768"/>
                <a:ext cx="3792" cy="339"/>
                <a:chOff x="1056" y="2041"/>
                <a:chExt cx="3792" cy="339"/>
              </a:xfrm>
            </p:grpSpPr>
            <p:sp>
              <p:nvSpPr>
                <p:cNvPr id="25613" name="Rectangle 6"/>
                <p:cNvSpPr>
                  <a:spLocks noChangeArrowheads="1"/>
                </p:cNvSpPr>
                <p:nvPr/>
              </p:nvSpPr>
              <p:spPr bwMode="auto">
                <a:xfrm>
                  <a:off x="1056" y="2064"/>
                  <a:ext cx="3792" cy="288"/>
                </a:xfrm>
                <a:prstGeom prst="rect">
                  <a:avLst/>
                </a:prstGeom>
                <a:solidFill>
                  <a:srgbClr val="FF66CC"/>
                </a:solidFill>
                <a:ln w="1905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endParaRPr lang="ko-KR" altLang="en-US" sz="1800" b="0">
                    <a:latin typeface="Arial" panose="020B0604020202020204" pitchFamily="34" charset="0"/>
                    <a:ea typeface="굴림" panose="020B0600000101010101" pitchFamily="34" charset="-127"/>
                  </a:endParaRPr>
                </a:p>
              </p:txBody>
            </p:sp>
            <p:sp>
              <p:nvSpPr>
                <p:cNvPr id="25614" name="Rectangle 7"/>
                <p:cNvSpPr>
                  <a:spLocks noChangeArrowheads="1"/>
                </p:cNvSpPr>
                <p:nvPr/>
              </p:nvSpPr>
              <p:spPr bwMode="auto">
                <a:xfrm>
                  <a:off x="1056" y="2208"/>
                  <a:ext cx="3120" cy="1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endParaRPr lang="ko-KR" altLang="en-US" sz="1800" b="0">
                    <a:latin typeface="Arial" panose="020B0604020202020204" pitchFamily="34" charset="0"/>
                    <a:ea typeface="굴림" panose="020B0600000101010101" pitchFamily="34" charset="-127"/>
                  </a:endParaRPr>
                </a:p>
              </p:txBody>
            </p:sp>
            <p:sp>
              <p:nvSpPr>
                <p:cNvPr id="25615" name="Rectangle 8"/>
                <p:cNvSpPr>
                  <a:spLocks noChangeArrowheads="1"/>
                </p:cNvSpPr>
                <p:nvPr/>
              </p:nvSpPr>
              <p:spPr bwMode="auto">
                <a:xfrm>
                  <a:off x="3120" y="2208"/>
                  <a:ext cx="1056" cy="1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5616" name="Rectangle 9"/>
                <p:cNvSpPr>
                  <a:spLocks noChangeArrowheads="1"/>
                </p:cNvSpPr>
                <p:nvPr/>
              </p:nvSpPr>
              <p:spPr bwMode="auto">
                <a:xfrm>
                  <a:off x="4176" y="2064"/>
                  <a:ext cx="672"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5617" name="Text Box 10"/>
                <p:cNvSpPr txBox="1">
                  <a:spLocks noChangeArrowheads="1"/>
                </p:cNvSpPr>
                <p:nvPr/>
              </p:nvSpPr>
              <p:spPr bwMode="auto">
                <a:xfrm>
                  <a:off x="4320" y="2064"/>
                  <a:ext cx="390"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0"/>
                    </a:spcBef>
                    <a:buSzTx/>
                  </a:pPr>
                  <a:r>
                    <a:rPr lang="en-US" altLang="ko-KR" sz="1400" b="0">
                      <a:latin typeface="Arial" panose="020B0604020202020204" pitchFamily="34" charset="0"/>
                      <a:ea typeface="굴림" panose="020B0600000101010101" pitchFamily="34" charset="-127"/>
                    </a:rPr>
                    <a:t>Block</a:t>
                  </a:r>
                </a:p>
                <a:p>
                  <a:pPr>
                    <a:lnSpc>
                      <a:spcPct val="90000"/>
                    </a:lnSpc>
                    <a:spcBef>
                      <a:spcPct val="0"/>
                    </a:spcBef>
                    <a:buSzTx/>
                  </a:pPr>
                  <a:r>
                    <a:rPr lang="en-US" altLang="ko-KR" sz="1400" b="0">
                      <a:latin typeface="Arial" panose="020B0604020202020204" pitchFamily="34" charset="0"/>
                      <a:ea typeface="굴림" panose="020B0600000101010101" pitchFamily="34" charset="-127"/>
                    </a:rPr>
                    <a:t>offset</a:t>
                  </a:r>
                </a:p>
              </p:txBody>
            </p:sp>
            <p:sp>
              <p:nvSpPr>
                <p:cNvPr id="25618" name="Text Box 11"/>
                <p:cNvSpPr txBox="1">
                  <a:spLocks noChangeArrowheads="1"/>
                </p:cNvSpPr>
                <p:nvPr/>
              </p:nvSpPr>
              <p:spPr bwMode="auto">
                <a:xfrm>
                  <a:off x="2227" y="2041"/>
                  <a:ext cx="83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Arial" panose="020B0604020202020204" pitchFamily="34" charset="0"/>
                      <a:ea typeface="굴림" panose="020B0600000101010101" pitchFamily="34" charset="-127"/>
                    </a:rPr>
                    <a:t>Block Address</a:t>
                  </a:r>
                </a:p>
              </p:txBody>
            </p:sp>
            <p:sp>
              <p:nvSpPr>
                <p:cNvPr id="25619" name="Text Box 12"/>
                <p:cNvSpPr txBox="1">
                  <a:spLocks noChangeArrowheads="1"/>
                </p:cNvSpPr>
                <p:nvPr/>
              </p:nvSpPr>
              <p:spPr bwMode="auto">
                <a:xfrm>
                  <a:off x="1860" y="2188"/>
                  <a:ext cx="30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Arial" panose="020B0604020202020204" pitchFamily="34" charset="0"/>
                      <a:ea typeface="굴림" panose="020B0600000101010101" pitchFamily="34" charset="-127"/>
                    </a:rPr>
                    <a:t>Tag</a:t>
                  </a:r>
                  <a:endParaRPr lang="en-US" altLang="ko-KR" sz="1800" b="0">
                    <a:latin typeface="Arial" panose="020B0604020202020204" pitchFamily="34" charset="0"/>
                    <a:ea typeface="굴림" panose="020B0600000101010101" pitchFamily="34" charset="-127"/>
                  </a:endParaRPr>
                </a:p>
              </p:txBody>
            </p:sp>
            <p:sp>
              <p:nvSpPr>
                <p:cNvPr id="25620" name="Text Box 13"/>
                <p:cNvSpPr txBox="1">
                  <a:spLocks noChangeArrowheads="1"/>
                </p:cNvSpPr>
                <p:nvPr/>
              </p:nvSpPr>
              <p:spPr bwMode="auto">
                <a:xfrm>
                  <a:off x="3350" y="2179"/>
                  <a:ext cx="38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Arial" panose="020B0604020202020204" pitchFamily="34" charset="0"/>
                      <a:ea typeface="굴림" panose="020B0600000101010101" pitchFamily="34" charset="-127"/>
                    </a:rPr>
                    <a:t>Index</a:t>
                  </a:r>
                </a:p>
              </p:txBody>
            </p:sp>
          </p:grpSp>
        </p:grpSp>
        <p:sp>
          <p:nvSpPr>
            <p:cNvPr id="25606" name="AutoShape 15"/>
            <p:cNvSpPr>
              <a:spLocks/>
            </p:cNvSpPr>
            <p:nvPr/>
          </p:nvSpPr>
          <p:spPr bwMode="auto">
            <a:xfrm rot="5400000">
              <a:off x="3384" y="936"/>
              <a:ext cx="240" cy="1056"/>
            </a:xfrm>
            <a:prstGeom prst="rightBrace">
              <a:avLst>
                <a:gd name="adj1" fmla="val 36667"/>
                <a:gd name="adj2" fmla="val 50000"/>
              </a:avLst>
            </a:prstGeom>
            <a:noFill/>
            <a:ln w="57150">
              <a:solidFill>
                <a:srgbClr val="2A40E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5607" name="Text Box 16"/>
            <p:cNvSpPr txBox="1">
              <a:spLocks noChangeArrowheads="1"/>
            </p:cNvSpPr>
            <p:nvPr/>
          </p:nvSpPr>
          <p:spPr bwMode="auto">
            <a:xfrm>
              <a:off x="3024" y="1632"/>
              <a:ext cx="9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b="0">
                  <a:latin typeface="Arial" panose="020B0604020202020204" pitchFamily="34" charset="0"/>
                  <a:ea typeface="굴림" panose="020B0600000101010101" pitchFamily="34" charset="-127"/>
                </a:rPr>
                <a:t>Set Select</a:t>
              </a:r>
            </a:p>
          </p:txBody>
        </p:sp>
        <p:sp>
          <p:nvSpPr>
            <p:cNvPr id="25608" name="AutoShape 17"/>
            <p:cNvSpPr>
              <a:spLocks/>
            </p:cNvSpPr>
            <p:nvPr/>
          </p:nvSpPr>
          <p:spPr bwMode="auto">
            <a:xfrm rot="5400000">
              <a:off x="4268" y="1165"/>
              <a:ext cx="240" cy="615"/>
            </a:xfrm>
            <a:prstGeom prst="rightBrace">
              <a:avLst>
                <a:gd name="adj1" fmla="val 21354"/>
                <a:gd name="adj2" fmla="val 50000"/>
              </a:avLst>
            </a:prstGeom>
            <a:noFill/>
            <a:ln w="57150">
              <a:solidFill>
                <a:srgbClr val="2A40E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5609" name="Text Box 18"/>
            <p:cNvSpPr txBox="1">
              <a:spLocks noChangeArrowheads="1"/>
            </p:cNvSpPr>
            <p:nvPr/>
          </p:nvSpPr>
          <p:spPr bwMode="auto">
            <a:xfrm>
              <a:off x="3840" y="2016"/>
              <a:ext cx="11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2400" b="0">
                  <a:latin typeface="Arial" panose="020B0604020202020204" pitchFamily="34" charset="0"/>
                  <a:ea typeface="굴림" panose="020B0600000101010101" pitchFamily="34" charset="-127"/>
                </a:rPr>
                <a:t>Data Select</a:t>
              </a:r>
            </a:p>
          </p:txBody>
        </p:sp>
        <p:sp>
          <p:nvSpPr>
            <p:cNvPr id="25610" name="Line 19"/>
            <p:cNvSpPr>
              <a:spLocks noChangeShapeType="1"/>
            </p:cNvSpPr>
            <p:nvPr/>
          </p:nvSpPr>
          <p:spPr bwMode="auto">
            <a:xfrm>
              <a:off x="4388" y="1592"/>
              <a:ext cx="0" cy="432"/>
            </a:xfrm>
            <a:prstGeom prst="line">
              <a:avLst/>
            </a:prstGeom>
            <a:noFill/>
            <a:ln w="57150">
              <a:solidFill>
                <a:srgbClr val="2A40E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2875675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2234" name="Rectangle 74"/>
          <p:cNvSpPr>
            <a:spLocks noChangeArrowheads="1"/>
          </p:cNvSpPr>
          <p:nvPr/>
        </p:nvSpPr>
        <p:spPr bwMode="auto">
          <a:xfrm>
            <a:off x="1639888" y="4552950"/>
            <a:ext cx="3248025" cy="304800"/>
          </a:xfrm>
          <a:prstGeom prst="rect">
            <a:avLst/>
          </a:prstGeom>
          <a:solidFill>
            <a:srgbClr val="FF66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nvGrpSpPr>
          <p:cNvPr id="732251" name="Group 91"/>
          <p:cNvGrpSpPr>
            <a:grpSpLocks/>
          </p:cNvGrpSpPr>
          <p:nvPr/>
        </p:nvGrpSpPr>
        <p:grpSpPr bwMode="auto">
          <a:xfrm>
            <a:off x="685800" y="3933825"/>
            <a:ext cx="4224338" cy="2432050"/>
            <a:chOff x="515" y="2334"/>
            <a:chExt cx="2661" cy="1532"/>
          </a:xfrm>
        </p:grpSpPr>
        <p:sp>
          <p:nvSpPr>
            <p:cNvPr id="26689" name="Rectangle 24"/>
            <p:cNvSpPr>
              <a:spLocks noChangeArrowheads="1"/>
            </p:cNvSpPr>
            <p:nvPr/>
          </p:nvSpPr>
          <p:spPr bwMode="auto">
            <a:xfrm>
              <a:off x="1112" y="2538"/>
              <a:ext cx="2048" cy="132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6690" name="Line 25"/>
            <p:cNvSpPr>
              <a:spLocks noChangeShapeType="1"/>
            </p:cNvSpPr>
            <p:nvPr/>
          </p:nvSpPr>
          <p:spPr bwMode="auto">
            <a:xfrm flipH="1">
              <a:off x="1096" y="2722"/>
              <a:ext cx="208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91" name="Line 26"/>
            <p:cNvSpPr>
              <a:spLocks noChangeShapeType="1"/>
            </p:cNvSpPr>
            <p:nvPr/>
          </p:nvSpPr>
          <p:spPr bwMode="auto">
            <a:xfrm flipH="1">
              <a:off x="1096" y="2914"/>
              <a:ext cx="208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92" name="Line 27"/>
            <p:cNvSpPr>
              <a:spLocks noChangeShapeType="1"/>
            </p:cNvSpPr>
            <p:nvPr/>
          </p:nvSpPr>
          <p:spPr bwMode="auto">
            <a:xfrm flipH="1">
              <a:off x="1096" y="3106"/>
              <a:ext cx="208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93" name="Line 28"/>
            <p:cNvSpPr>
              <a:spLocks noChangeShapeType="1"/>
            </p:cNvSpPr>
            <p:nvPr/>
          </p:nvSpPr>
          <p:spPr bwMode="auto">
            <a:xfrm flipH="1">
              <a:off x="1096" y="3298"/>
              <a:ext cx="208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94" name="Line 29"/>
            <p:cNvSpPr>
              <a:spLocks noChangeShapeType="1"/>
            </p:cNvSpPr>
            <p:nvPr/>
          </p:nvSpPr>
          <p:spPr bwMode="auto">
            <a:xfrm flipH="1">
              <a:off x="1096" y="3682"/>
              <a:ext cx="208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95" name="Rectangle 30"/>
            <p:cNvSpPr>
              <a:spLocks noChangeArrowheads="1"/>
            </p:cNvSpPr>
            <p:nvPr/>
          </p:nvSpPr>
          <p:spPr bwMode="auto">
            <a:xfrm>
              <a:off x="2051" y="3333"/>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6696" name="Rectangle 35"/>
            <p:cNvSpPr>
              <a:spLocks noChangeArrowheads="1"/>
            </p:cNvSpPr>
            <p:nvPr/>
          </p:nvSpPr>
          <p:spPr bwMode="auto">
            <a:xfrm>
              <a:off x="1955" y="2718"/>
              <a:ext cx="3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0x50</a:t>
              </a:r>
            </a:p>
          </p:txBody>
        </p:sp>
        <p:sp>
          <p:nvSpPr>
            <p:cNvPr id="26697" name="Rectangle 38"/>
            <p:cNvSpPr>
              <a:spLocks noChangeArrowheads="1"/>
            </p:cNvSpPr>
            <p:nvPr/>
          </p:nvSpPr>
          <p:spPr bwMode="auto">
            <a:xfrm>
              <a:off x="728" y="2538"/>
              <a:ext cx="176" cy="132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6698" name="Rectangle 39"/>
            <p:cNvSpPr>
              <a:spLocks noChangeArrowheads="1"/>
            </p:cNvSpPr>
            <p:nvPr/>
          </p:nvSpPr>
          <p:spPr bwMode="auto">
            <a:xfrm>
              <a:off x="515" y="2334"/>
              <a:ext cx="60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Valid Bit</a:t>
              </a:r>
            </a:p>
          </p:txBody>
        </p:sp>
        <p:sp>
          <p:nvSpPr>
            <p:cNvPr id="26699" name="Line 40"/>
            <p:cNvSpPr>
              <a:spLocks noChangeShapeType="1"/>
            </p:cNvSpPr>
            <p:nvPr/>
          </p:nvSpPr>
          <p:spPr bwMode="auto">
            <a:xfrm flipH="1">
              <a:off x="712" y="2722"/>
              <a:ext cx="20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00" name="Line 41"/>
            <p:cNvSpPr>
              <a:spLocks noChangeShapeType="1"/>
            </p:cNvSpPr>
            <p:nvPr/>
          </p:nvSpPr>
          <p:spPr bwMode="auto">
            <a:xfrm flipH="1">
              <a:off x="712" y="2914"/>
              <a:ext cx="20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01" name="Line 42"/>
            <p:cNvSpPr>
              <a:spLocks noChangeShapeType="1"/>
            </p:cNvSpPr>
            <p:nvPr/>
          </p:nvSpPr>
          <p:spPr bwMode="auto">
            <a:xfrm flipH="1">
              <a:off x="712" y="3106"/>
              <a:ext cx="20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02" name="Line 43"/>
            <p:cNvSpPr>
              <a:spLocks noChangeShapeType="1"/>
            </p:cNvSpPr>
            <p:nvPr/>
          </p:nvSpPr>
          <p:spPr bwMode="auto">
            <a:xfrm flipH="1">
              <a:off x="712" y="3298"/>
              <a:ext cx="20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03" name="Line 44"/>
            <p:cNvSpPr>
              <a:spLocks noChangeShapeType="1"/>
            </p:cNvSpPr>
            <p:nvPr/>
          </p:nvSpPr>
          <p:spPr bwMode="auto">
            <a:xfrm flipH="1">
              <a:off x="712" y="3682"/>
              <a:ext cx="20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04" name="Rectangle 45"/>
            <p:cNvSpPr>
              <a:spLocks noChangeArrowheads="1"/>
            </p:cNvSpPr>
            <p:nvPr/>
          </p:nvSpPr>
          <p:spPr bwMode="auto">
            <a:xfrm>
              <a:off x="755" y="3333"/>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6705" name="Rectangle 63"/>
            <p:cNvSpPr>
              <a:spLocks noChangeArrowheads="1"/>
            </p:cNvSpPr>
            <p:nvPr/>
          </p:nvSpPr>
          <p:spPr bwMode="auto">
            <a:xfrm>
              <a:off x="1680" y="2334"/>
              <a:ext cx="73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ko-KR" altLang="en-US" sz="1600">
                  <a:latin typeface="Times New Roman" panose="02020603050405020304" pitchFamily="18" charset="0"/>
                  <a:ea typeface="굴림" panose="020B0600000101010101" pitchFamily="34" charset="-127"/>
                </a:rPr>
                <a:t> </a:t>
              </a:r>
              <a:r>
                <a:rPr lang="en-US" altLang="ko-KR" sz="1600">
                  <a:latin typeface="Times New Roman" panose="02020603050405020304" pitchFamily="18" charset="0"/>
                  <a:ea typeface="굴림" panose="020B0600000101010101" pitchFamily="34" charset="-127"/>
                </a:rPr>
                <a:t>Cache Tag</a:t>
              </a:r>
            </a:p>
          </p:txBody>
        </p:sp>
      </p:grpSp>
      <p:sp>
        <p:nvSpPr>
          <p:cNvPr id="732235" name="Rectangle 75"/>
          <p:cNvSpPr>
            <a:spLocks noChangeArrowheads="1"/>
          </p:cNvSpPr>
          <p:nvPr/>
        </p:nvSpPr>
        <p:spPr bwMode="auto">
          <a:xfrm>
            <a:off x="7259638" y="4545013"/>
            <a:ext cx="752475" cy="307975"/>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nvGrpSpPr>
          <p:cNvPr id="732250" name="Group 90"/>
          <p:cNvGrpSpPr>
            <a:grpSpLocks/>
          </p:cNvGrpSpPr>
          <p:nvPr/>
        </p:nvGrpSpPr>
        <p:grpSpPr bwMode="auto">
          <a:xfrm>
            <a:off x="5181600" y="3933825"/>
            <a:ext cx="3203575" cy="2466975"/>
            <a:chOff x="3347" y="2334"/>
            <a:chExt cx="2018" cy="1554"/>
          </a:xfrm>
        </p:grpSpPr>
        <p:sp>
          <p:nvSpPr>
            <p:cNvPr id="26659" name="Rectangle 53"/>
            <p:cNvSpPr>
              <a:spLocks noChangeArrowheads="1"/>
            </p:cNvSpPr>
            <p:nvPr/>
          </p:nvSpPr>
          <p:spPr bwMode="auto">
            <a:xfrm>
              <a:off x="4643" y="2718"/>
              <a:ext cx="52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32</a:t>
              </a:r>
            </a:p>
          </p:txBody>
        </p:sp>
        <p:sp>
          <p:nvSpPr>
            <p:cNvPr id="26660" name="Rectangle 4"/>
            <p:cNvSpPr>
              <a:spLocks noChangeArrowheads="1"/>
            </p:cNvSpPr>
            <p:nvPr/>
          </p:nvSpPr>
          <p:spPr bwMode="auto">
            <a:xfrm>
              <a:off x="3368" y="2538"/>
              <a:ext cx="1760" cy="132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6661" name="Line 5"/>
            <p:cNvSpPr>
              <a:spLocks noChangeShapeType="1"/>
            </p:cNvSpPr>
            <p:nvPr/>
          </p:nvSpPr>
          <p:spPr bwMode="auto">
            <a:xfrm>
              <a:off x="3368" y="2722"/>
              <a:ext cx="17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2" name="Line 6"/>
            <p:cNvSpPr>
              <a:spLocks noChangeShapeType="1"/>
            </p:cNvSpPr>
            <p:nvPr/>
          </p:nvSpPr>
          <p:spPr bwMode="auto">
            <a:xfrm>
              <a:off x="3368" y="2914"/>
              <a:ext cx="17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3" name="Line 7"/>
            <p:cNvSpPr>
              <a:spLocks noChangeShapeType="1"/>
            </p:cNvSpPr>
            <p:nvPr/>
          </p:nvSpPr>
          <p:spPr bwMode="auto">
            <a:xfrm>
              <a:off x="3368" y="3106"/>
              <a:ext cx="17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4" name="Rectangle 9"/>
            <p:cNvSpPr>
              <a:spLocks noChangeArrowheads="1"/>
            </p:cNvSpPr>
            <p:nvPr/>
          </p:nvSpPr>
          <p:spPr bwMode="auto">
            <a:xfrm>
              <a:off x="5123" y="2526"/>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0</a:t>
              </a:r>
            </a:p>
          </p:txBody>
        </p:sp>
        <p:sp>
          <p:nvSpPr>
            <p:cNvPr id="26665" name="Rectangle 10"/>
            <p:cNvSpPr>
              <a:spLocks noChangeArrowheads="1"/>
            </p:cNvSpPr>
            <p:nvPr/>
          </p:nvSpPr>
          <p:spPr bwMode="auto">
            <a:xfrm>
              <a:off x="5123" y="2718"/>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1</a:t>
              </a:r>
            </a:p>
          </p:txBody>
        </p:sp>
        <p:sp>
          <p:nvSpPr>
            <p:cNvPr id="26666" name="Rectangle 11"/>
            <p:cNvSpPr>
              <a:spLocks noChangeArrowheads="1"/>
            </p:cNvSpPr>
            <p:nvPr/>
          </p:nvSpPr>
          <p:spPr bwMode="auto">
            <a:xfrm>
              <a:off x="5123" y="2910"/>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2</a:t>
              </a:r>
            </a:p>
          </p:txBody>
        </p:sp>
        <p:sp>
          <p:nvSpPr>
            <p:cNvPr id="26667" name="Rectangle 12"/>
            <p:cNvSpPr>
              <a:spLocks noChangeArrowheads="1"/>
            </p:cNvSpPr>
            <p:nvPr/>
          </p:nvSpPr>
          <p:spPr bwMode="auto">
            <a:xfrm>
              <a:off x="5123" y="3102"/>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3</a:t>
              </a:r>
            </a:p>
          </p:txBody>
        </p:sp>
        <p:sp>
          <p:nvSpPr>
            <p:cNvPr id="26668" name="Line 13"/>
            <p:cNvSpPr>
              <a:spLocks noChangeShapeType="1"/>
            </p:cNvSpPr>
            <p:nvPr/>
          </p:nvSpPr>
          <p:spPr bwMode="auto">
            <a:xfrm>
              <a:off x="3368" y="3298"/>
              <a:ext cx="17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9" name="Line 14"/>
            <p:cNvSpPr>
              <a:spLocks noChangeShapeType="1"/>
            </p:cNvSpPr>
            <p:nvPr/>
          </p:nvSpPr>
          <p:spPr bwMode="auto">
            <a:xfrm>
              <a:off x="3368" y="3682"/>
              <a:ext cx="17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70" name="Rectangle 15"/>
            <p:cNvSpPr>
              <a:spLocks noChangeArrowheads="1"/>
            </p:cNvSpPr>
            <p:nvPr/>
          </p:nvSpPr>
          <p:spPr bwMode="auto">
            <a:xfrm>
              <a:off x="4211" y="3285"/>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6671" name="Rectangle 16"/>
            <p:cNvSpPr>
              <a:spLocks noChangeArrowheads="1"/>
            </p:cNvSpPr>
            <p:nvPr/>
          </p:nvSpPr>
          <p:spPr bwMode="auto">
            <a:xfrm>
              <a:off x="3826" y="2334"/>
              <a:ext cx="78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ko-KR" altLang="en-US" sz="1600">
                  <a:latin typeface="Times New Roman" panose="02020603050405020304" pitchFamily="18" charset="0"/>
                  <a:ea typeface="굴림" panose="020B0600000101010101" pitchFamily="34" charset="-127"/>
                </a:rPr>
                <a:t> </a:t>
              </a:r>
              <a:r>
                <a:rPr lang="en-US" altLang="ko-KR" sz="1600">
                  <a:latin typeface="Times New Roman" panose="02020603050405020304" pitchFamily="18" charset="0"/>
                  <a:ea typeface="굴림" panose="020B0600000101010101" pitchFamily="34" charset="-127"/>
                </a:rPr>
                <a:t>Cache Data</a:t>
              </a:r>
            </a:p>
          </p:txBody>
        </p:sp>
        <p:sp>
          <p:nvSpPr>
            <p:cNvPr id="26672" name="Rectangle 17"/>
            <p:cNvSpPr>
              <a:spLocks noChangeArrowheads="1"/>
            </p:cNvSpPr>
            <p:nvPr/>
          </p:nvSpPr>
          <p:spPr bwMode="auto">
            <a:xfrm>
              <a:off x="4643" y="2526"/>
              <a:ext cx="45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0</a:t>
              </a:r>
            </a:p>
          </p:txBody>
        </p:sp>
        <p:sp>
          <p:nvSpPr>
            <p:cNvPr id="26673" name="Line 47"/>
            <p:cNvSpPr>
              <a:spLocks noChangeShapeType="1"/>
            </p:cNvSpPr>
            <p:nvPr/>
          </p:nvSpPr>
          <p:spPr bwMode="auto">
            <a:xfrm>
              <a:off x="4656" y="2538"/>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74" name="Rectangle 48"/>
            <p:cNvSpPr>
              <a:spLocks noChangeArrowheads="1"/>
            </p:cNvSpPr>
            <p:nvPr/>
          </p:nvSpPr>
          <p:spPr bwMode="auto">
            <a:xfrm>
              <a:off x="4163" y="2526"/>
              <a:ext cx="45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1</a:t>
              </a:r>
            </a:p>
          </p:txBody>
        </p:sp>
        <p:sp>
          <p:nvSpPr>
            <p:cNvPr id="26675" name="Line 49"/>
            <p:cNvSpPr>
              <a:spLocks noChangeShapeType="1"/>
            </p:cNvSpPr>
            <p:nvPr/>
          </p:nvSpPr>
          <p:spPr bwMode="auto">
            <a:xfrm>
              <a:off x="4176" y="2538"/>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76" name="Rectangle 50"/>
            <p:cNvSpPr>
              <a:spLocks noChangeArrowheads="1"/>
            </p:cNvSpPr>
            <p:nvPr/>
          </p:nvSpPr>
          <p:spPr bwMode="auto">
            <a:xfrm>
              <a:off x="3347" y="2526"/>
              <a:ext cx="52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31</a:t>
              </a:r>
            </a:p>
          </p:txBody>
        </p:sp>
        <p:sp>
          <p:nvSpPr>
            <p:cNvPr id="26677" name="Line 51"/>
            <p:cNvSpPr>
              <a:spLocks noChangeShapeType="1"/>
            </p:cNvSpPr>
            <p:nvPr/>
          </p:nvSpPr>
          <p:spPr bwMode="auto">
            <a:xfrm>
              <a:off x="3840" y="2538"/>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78" name="Rectangle 52"/>
            <p:cNvSpPr>
              <a:spLocks noChangeArrowheads="1"/>
            </p:cNvSpPr>
            <p:nvPr/>
          </p:nvSpPr>
          <p:spPr bwMode="auto">
            <a:xfrm rot="-5400000">
              <a:off x="3926" y="2472"/>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6679" name="Line 54"/>
            <p:cNvSpPr>
              <a:spLocks noChangeShapeType="1"/>
            </p:cNvSpPr>
            <p:nvPr/>
          </p:nvSpPr>
          <p:spPr bwMode="auto">
            <a:xfrm>
              <a:off x="4656" y="2730"/>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80" name="Rectangle 55"/>
            <p:cNvSpPr>
              <a:spLocks noChangeArrowheads="1"/>
            </p:cNvSpPr>
            <p:nvPr/>
          </p:nvSpPr>
          <p:spPr bwMode="auto">
            <a:xfrm>
              <a:off x="4163" y="2718"/>
              <a:ext cx="52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33</a:t>
              </a:r>
            </a:p>
          </p:txBody>
        </p:sp>
        <p:sp>
          <p:nvSpPr>
            <p:cNvPr id="26681" name="Line 56"/>
            <p:cNvSpPr>
              <a:spLocks noChangeShapeType="1"/>
            </p:cNvSpPr>
            <p:nvPr/>
          </p:nvSpPr>
          <p:spPr bwMode="auto">
            <a:xfrm>
              <a:off x="4176" y="2730"/>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82" name="Rectangle 57"/>
            <p:cNvSpPr>
              <a:spLocks noChangeArrowheads="1"/>
            </p:cNvSpPr>
            <p:nvPr/>
          </p:nvSpPr>
          <p:spPr bwMode="auto">
            <a:xfrm>
              <a:off x="3347" y="2718"/>
              <a:ext cx="52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63</a:t>
              </a:r>
            </a:p>
          </p:txBody>
        </p:sp>
        <p:sp>
          <p:nvSpPr>
            <p:cNvPr id="26683" name="Line 58"/>
            <p:cNvSpPr>
              <a:spLocks noChangeShapeType="1"/>
            </p:cNvSpPr>
            <p:nvPr/>
          </p:nvSpPr>
          <p:spPr bwMode="auto">
            <a:xfrm>
              <a:off x="3840" y="2730"/>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84" name="Rectangle 59"/>
            <p:cNvSpPr>
              <a:spLocks noChangeArrowheads="1"/>
            </p:cNvSpPr>
            <p:nvPr/>
          </p:nvSpPr>
          <p:spPr bwMode="auto">
            <a:xfrm rot="-5400000">
              <a:off x="3926" y="2664"/>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6685" name="Rectangle 60"/>
            <p:cNvSpPr>
              <a:spLocks noChangeArrowheads="1"/>
            </p:cNvSpPr>
            <p:nvPr/>
          </p:nvSpPr>
          <p:spPr bwMode="auto">
            <a:xfrm>
              <a:off x="4547" y="3678"/>
              <a:ext cx="58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992</a:t>
              </a:r>
            </a:p>
          </p:txBody>
        </p:sp>
        <p:sp>
          <p:nvSpPr>
            <p:cNvPr id="26686" name="Rectangle 61"/>
            <p:cNvSpPr>
              <a:spLocks noChangeArrowheads="1"/>
            </p:cNvSpPr>
            <p:nvPr/>
          </p:nvSpPr>
          <p:spPr bwMode="auto">
            <a:xfrm>
              <a:off x="3347" y="3678"/>
              <a:ext cx="65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1023</a:t>
              </a:r>
            </a:p>
          </p:txBody>
        </p:sp>
        <p:sp>
          <p:nvSpPr>
            <p:cNvPr id="26687" name="Rectangle 62"/>
            <p:cNvSpPr>
              <a:spLocks noChangeArrowheads="1"/>
            </p:cNvSpPr>
            <p:nvPr/>
          </p:nvSpPr>
          <p:spPr bwMode="auto">
            <a:xfrm rot="-5400000">
              <a:off x="4214" y="3624"/>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6688" name="Rectangle 46"/>
            <p:cNvSpPr>
              <a:spLocks noChangeArrowheads="1"/>
            </p:cNvSpPr>
            <p:nvPr/>
          </p:nvSpPr>
          <p:spPr bwMode="auto">
            <a:xfrm>
              <a:off x="5123" y="3678"/>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31</a:t>
              </a:r>
            </a:p>
          </p:txBody>
        </p:sp>
      </p:grpSp>
      <p:sp>
        <p:nvSpPr>
          <p:cNvPr id="732247" name="Rectangle 87"/>
          <p:cNvSpPr>
            <a:spLocks noChangeArrowheads="1"/>
          </p:cNvSpPr>
          <p:nvPr/>
        </p:nvSpPr>
        <p:spPr bwMode="auto">
          <a:xfrm>
            <a:off x="6726238" y="3008313"/>
            <a:ext cx="1433512" cy="280987"/>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2246" name="Rectangle 86"/>
          <p:cNvSpPr>
            <a:spLocks noChangeArrowheads="1"/>
          </p:cNvSpPr>
          <p:nvPr/>
        </p:nvSpPr>
        <p:spPr bwMode="auto">
          <a:xfrm>
            <a:off x="5126038" y="3017838"/>
            <a:ext cx="1600200" cy="273050"/>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2238" name="Rectangle 78"/>
          <p:cNvSpPr>
            <a:spLocks noChangeArrowheads="1"/>
          </p:cNvSpPr>
          <p:nvPr/>
        </p:nvSpPr>
        <p:spPr bwMode="auto">
          <a:xfrm>
            <a:off x="706438" y="3019425"/>
            <a:ext cx="4419600" cy="266700"/>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6633" name="Rectangle 2"/>
          <p:cNvSpPr>
            <a:spLocks noGrp="1" noChangeArrowheads="1"/>
          </p:cNvSpPr>
          <p:nvPr>
            <p:ph type="title"/>
          </p:nvPr>
        </p:nvSpPr>
        <p:spPr>
          <a:xfrm>
            <a:off x="2413000" y="230188"/>
            <a:ext cx="4530725" cy="379412"/>
          </a:xfrm>
          <a:noFill/>
        </p:spPr>
        <p:txBody>
          <a:bodyPr wrap="none" lIns="63500" tIns="25400" rIns="63500" bIns="25400" anchor="t">
            <a:spAutoFit/>
          </a:bodyPr>
          <a:lstStyle/>
          <a:p>
            <a:r>
              <a:rPr lang="en-US" altLang="ko-KR" smtClean="0">
                <a:ea typeface="굴림" panose="020B0600000101010101" pitchFamily="34" charset="-127"/>
              </a:rPr>
              <a:t>Review: Direct Mapped Cache</a:t>
            </a:r>
          </a:p>
        </p:txBody>
      </p:sp>
      <p:sp>
        <p:nvSpPr>
          <p:cNvPr id="732163" name="Rectangle 3"/>
          <p:cNvSpPr>
            <a:spLocks noGrp="1" noChangeArrowheads="1"/>
          </p:cNvSpPr>
          <p:nvPr>
            <p:ph type="body" idx="1"/>
          </p:nvPr>
        </p:nvSpPr>
        <p:spPr>
          <a:xfrm>
            <a:off x="228600" y="665163"/>
            <a:ext cx="8839200" cy="2082800"/>
          </a:xfrm>
          <a:noFill/>
        </p:spPr>
        <p:txBody>
          <a:bodyPr lIns="63500" tIns="25400" rIns="63500" bIns="25400">
            <a:spAutoFit/>
          </a:bodyPr>
          <a:lstStyle/>
          <a:p>
            <a:pPr>
              <a:lnSpc>
                <a:spcPct val="80000"/>
              </a:lnSpc>
              <a:spcBef>
                <a:spcPct val="5000"/>
              </a:spcBef>
            </a:pPr>
            <a:r>
              <a:rPr lang="en-US" altLang="ko-KR" smtClean="0">
                <a:solidFill>
                  <a:schemeClr val="hlink"/>
                </a:solidFill>
                <a:ea typeface="굴림" panose="020B0600000101010101" pitchFamily="34" charset="-127"/>
              </a:rPr>
              <a:t>Direct Mapped 2</a:t>
            </a:r>
            <a:r>
              <a:rPr lang="en-US" altLang="ko-KR" baseline="30000" smtClean="0">
                <a:solidFill>
                  <a:schemeClr val="hlink"/>
                </a:solidFill>
                <a:ea typeface="굴림" panose="020B0600000101010101" pitchFamily="34" charset="-127"/>
              </a:rPr>
              <a:t>N</a:t>
            </a:r>
            <a:r>
              <a:rPr lang="en-US" altLang="ko-KR" smtClean="0">
                <a:solidFill>
                  <a:schemeClr val="hlink"/>
                </a:solidFill>
                <a:ea typeface="굴림" panose="020B0600000101010101" pitchFamily="34" charset="-127"/>
              </a:rPr>
              <a:t> byte cache</a:t>
            </a:r>
            <a:r>
              <a:rPr lang="en-US" altLang="ko-KR" smtClean="0">
                <a:ea typeface="굴림" panose="020B0600000101010101" pitchFamily="34" charset="-127"/>
              </a:rPr>
              <a:t>:</a:t>
            </a:r>
          </a:p>
          <a:p>
            <a:pPr lvl="1">
              <a:lnSpc>
                <a:spcPct val="80000"/>
              </a:lnSpc>
              <a:spcBef>
                <a:spcPct val="5000"/>
              </a:spcBef>
            </a:pPr>
            <a:r>
              <a:rPr lang="en-US" altLang="ko-KR" smtClean="0">
                <a:ea typeface="굴림" panose="020B0600000101010101" pitchFamily="34" charset="-127"/>
              </a:rPr>
              <a:t>The uppermost (32 - N) bits are always the Cache Tag</a:t>
            </a:r>
          </a:p>
          <a:p>
            <a:pPr lvl="1">
              <a:lnSpc>
                <a:spcPct val="80000"/>
              </a:lnSpc>
              <a:spcBef>
                <a:spcPct val="5000"/>
              </a:spcBef>
            </a:pPr>
            <a:r>
              <a:rPr lang="en-US" altLang="ko-KR" smtClean="0">
                <a:ea typeface="굴림" panose="020B0600000101010101" pitchFamily="34" charset="-127"/>
              </a:rPr>
              <a:t>The lowest M bits are the Byte Select (Block Size = 2</a:t>
            </a:r>
            <a:r>
              <a:rPr lang="en-US" altLang="ko-KR" baseline="30000" smtClean="0">
                <a:ea typeface="굴림" panose="020B0600000101010101" pitchFamily="34" charset="-127"/>
              </a:rPr>
              <a:t>M</a:t>
            </a:r>
            <a:r>
              <a:rPr lang="en-US" altLang="ko-KR" smtClean="0">
                <a:ea typeface="굴림" panose="020B0600000101010101" pitchFamily="34" charset="-127"/>
              </a:rPr>
              <a:t>)</a:t>
            </a:r>
          </a:p>
          <a:p>
            <a:pPr>
              <a:lnSpc>
                <a:spcPct val="80000"/>
              </a:lnSpc>
              <a:spcBef>
                <a:spcPct val="5000"/>
              </a:spcBef>
            </a:pPr>
            <a:r>
              <a:rPr lang="en-US" altLang="ko-KR" smtClean="0">
                <a:ea typeface="굴림" panose="020B0600000101010101" pitchFamily="34" charset="-127"/>
              </a:rPr>
              <a:t>Example: 1 KB Direct Mapped Cache with 32 B Blocks</a:t>
            </a:r>
          </a:p>
          <a:p>
            <a:pPr lvl="1">
              <a:lnSpc>
                <a:spcPct val="80000"/>
              </a:lnSpc>
              <a:spcBef>
                <a:spcPct val="5000"/>
              </a:spcBef>
            </a:pPr>
            <a:r>
              <a:rPr lang="en-US" altLang="ko-KR" smtClean="0">
                <a:ea typeface="굴림" panose="020B0600000101010101" pitchFamily="34" charset="-127"/>
              </a:rPr>
              <a:t>Index chooses potential block</a:t>
            </a:r>
          </a:p>
          <a:p>
            <a:pPr lvl="1">
              <a:lnSpc>
                <a:spcPct val="80000"/>
              </a:lnSpc>
              <a:spcBef>
                <a:spcPct val="5000"/>
              </a:spcBef>
            </a:pPr>
            <a:r>
              <a:rPr lang="en-US" altLang="ko-KR" smtClean="0">
                <a:ea typeface="굴림" panose="020B0600000101010101" pitchFamily="34" charset="-127"/>
              </a:rPr>
              <a:t>Tag checked to verify block</a:t>
            </a:r>
          </a:p>
          <a:p>
            <a:pPr lvl="1">
              <a:lnSpc>
                <a:spcPct val="80000"/>
              </a:lnSpc>
              <a:spcBef>
                <a:spcPct val="5000"/>
              </a:spcBef>
            </a:pPr>
            <a:r>
              <a:rPr lang="en-US" altLang="ko-KR" smtClean="0">
                <a:ea typeface="굴림" panose="020B0600000101010101" pitchFamily="34" charset="-127"/>
              </a:rPr>
              <a:t>Byte select chooses byte within block</a:t>
            </a:r>
          </a:p>
        </p:txBody>
      </p:sp>
      <p:sp>
        <p:nvSpPr>
          <p:cNvPr id="732192" name="Rectangle 32"/>
          <p:cNvSpPr>
            <a:spLocks noChangeArrowheads="1"/>
          </p:cNvSpPr>
          <p:nvPr/>
        </p:nvSpPr>
        <p:spPr bwMode="auto">
          <a:xfrm>
            <a:off x="3560763" y="3314700"/>
            <a:ext cx="9429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Ex: 0x50</a:t>
            </a:r>
          </a:p>
        </p:txBody>
      </p:sp>
      <p:sp>
        <p:nvSpPr>
          <p:cNvPr id="732196" name="Line 36"/>
          <p:cNvSpPr>
            <a:spLocks noChangeShapeType="1"/>
          </p:cNvSpPr>
          <p:nvPr/>
        </p:nvSpPr>
        <p:spPr bwMode="auto">
          <a:xfrm>
            <a:off x="4745038" y="3149600"/>
            <a:ext cx="0" cy="1470025"/>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32245" name="Group 85"/>
          <p:cNvGrpSpPr>
            <a:grpSpLocks/>
          </p:cNvGrpSpPr>
          <p:nvPr/>
        </p:nvGrpSpPr>
        <p:grpSpPr bwMode="auto">
          <a:xfrm>
            <a:off x="6934200" y="3295650"/>
            <a:ext cx="942975" cy="1352550"/>
            <a:chOff x="4451" y="1932"/>
            <a:chExt cx="594" cy="852"/>
          </a:xfrm>
        </p:grpSpPr>
        <p:sp>
          <p:nvSpPr>
            <p:cNvPr id="26657" name="Line 19"/>
            <p:cNvSpPr>
              <a:spLocks noChangeShapeType="1"/>
            </p:cNvSpPr>
            <p:nvPr/>
          </p:nvSpPr>
          <p:spPr bwMode="auto">
            <a:xfrm>
              <a:off x="4944" y="2136"/>
              <a:ext cx="0" cy="64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8" name="Rectangle 66"/>
            <p:cNvSpPr>
              <a:spLocks noChangeArrowheads="1"/>
            </p:cNvSpPr>
            <p:nvPr/>
          </p:nvSpPr>
          <p:spPr bwMode="auto">
            <a:xfrm>
              <a:off x="4451" y="1932"/>
              <a:ext cx="59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Ex: 0x00</a:t>
              </a:r>
            </a:p>
          </p:txBody>
        </p:sp>
      </p:grpSp>
      <p:grpSp>
        <p:nvGrpSpPr>
          <p:cNvPr id="732240" name="Group 80"/>
          <p:cNvGrpSpPr>
            <a:grpSpLocks/>
          </p:cNvGrpSpPr>
          <p:nvPr/>
        </p:nvGrpSpPr>
        <p:grpSpPr bwMode="auto">
          <a:xfrm>
            <a:off x="685800" y="2686050"/>
            <a:ext cx="7521575" cy="638175"/>
            <a:chOff x="515" y="1470"/>
            <a:chExt cx="4738" cy="402"/>
          </a:xfrm>
        </p:grpSpPr>
        <p:sp>
          <p:nvSpPr>
            <p:cNvPr id="26647" name="Rectangle 8"/>
            <p:cNvSpPr>
              <a:spLocks noChangeArrowheads="1"/>
            </p:cNvSpPr>
            <p:nvPr/>
          </p:nvSpPr>
          <p:spPr bwMode="auto">
            <a:xfrm>
              <a:off x="3347" y="1662"/>
              <a:ext cx="80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Index</a:t>
              </a:r>
            </a:p>
          </p:txBody>
        </p:sp>
        <p:sp>
          <p:nvSpPr>
            <p:cNvPr id="26648" name="Rectangle 18"/>
            <p:cNvSpPr>
              <a:spLocks noChangeArrowheads="1"/>
            </p:cNvSpPr>
            <p:nvPr/>
          </p:nvSpPr>
          <p:spPr bwMode="auto">
            <a:xfrm>
              <a:off x="536" y="1674"/>
              <a:ext cx="4688"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6649" name="Line 20"/>
            <p:cNvSpPr>
              <a:spLocks noChangeShapeType="1"/>
            </p:cNvSpPr>
            <p:nvPr/>
          </p:nvSpPr>
          <p:spPr bwMode="auto">
            <a:xfrm>
              <a:off x="3312" y="1674"/>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0" name="Rectangle 21"/>
            <p:cNvSpPr>
              <a:spLocks noChangeArrowheads="1"/>
            </p:cNvSpPr>
            <p:nvPr/>
          </p:nvSpPr>
          <p:spPr bwMode="auto">
            <a:xfrm>
              <a:off x="5075" y="1470"/>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0</a:t>
              </a:r>
            </a:p>
          </p:txBody>
        </p:sp>
        <p:sp>
          <p:nvSpPr>
            <p:cNvPr id="26651" name="Rectangle 22"/>
            <p:cNvSpPr>
              <a:spLocks noChangeArrowheads="1"/>
            </p:cNvSpPr>
            <p:nvPr/>
          </p:nvSpPr>
          <p:spPr bwMode="auto">
            <a:xfrm>
              <a:off x="4307" y="1470"/>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4</a:t>
              </a:r>
            </a:p>
          </p:txBody>
        </p:sp>
        <p:sp>
          <p:nvSpPr>
            <p:cNvPr id="26652" name="Rectangle 23"/>
            <p:cNvSpPr>
              <a:spLocks noChangeArrowheads="1"/>
            </p:cNvSpPr>
            <p:nvPr/>
          </p:nvSpPr>
          <p:spPr bwMode="auto">
            <a:xfrm>
              <a:off x="515" y="1470"/>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31</a:t>
              </a:r>
            </a:p>
          </p:txBody>
        </p:sp>
        <p:sp>
          <p:nvSpPr>
            <p:cNvPr id="26653" name="Rectangle 31"/>
            <p:cNvSpPr>
              <a:spLocks noChangeArrowheads="1"/>
            </p:cNvSpPr>
            <p:nvPr/>
          </p:nvSpPr>
          <p:spPr bwMode="auto">
            <a:xfrm>
              <a:off x="1556" y="1655"/>
              <a:ext cx="70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Tag</a:t>
              </a:r>
            </a:p>
          </p:txBody>
        </p:sp>
        <p:sp>
          <p:nvSpPr>
            <p:cNvPr id="26654" name="Line 64"/>
            <p:cNvSpPr>
              <a:spLocks noChangeShapeType="1"/>
            </p:cNvSpPr>
            <p:nvPr/>
          </p:nvSpPr>
          <p:spPr bwMode="auto">
            <a:xfrm>
              <a:off x="4320" y="1674"/>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5" name="Rectangle 65"/>
            <p:cNvSpPr>
              <a:spLocks noChangeArrowheads="1"/>
            </p:cNvSpPr>
            <p:nvPr/>
          </p:nvSpPr>
          <p:spPr bwMode="auto">
            <a:xfrm>
              <a:off x="4355" y="1662"/>
              <a:ext cx="7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Select</a:t>
              </a:r>
            </a:p>
          </p:txBody>
        </p:sp>
        <p:sp>
          <p:nvSpPr>
            <p:cNvPr id="26656" name="Rectangle 67"/>
            <p:cNvSpPr>
              <a:spLocks noChangeArrowheads="1"/>
            </p:cNvSpPr>
            <p:nvPr/>
          </p:nvSpPr>
          <p:spPr bwMode="auto">
            <a:xfrm>
              <a:off x="3299" y="1470"/>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9</a:t>
              </a:r>
            </a:p>
          </p:txBody>
        </p:sp>
      </p:grpSp>
      <p:grpSp>
        <p:nvGrpSpPr>
          <p:cNvPr id="732244" name="Group 84"/>
          <p:cNvGrpSpPr>
            <a:grpSpLocks/>
          </p:cNvGrpSpPr>
          <p:nvPr/>
        </p:nvGrpSpPr>
        <p:grpSpPr bwMode="auto">
          <a:xfrm>
            <a:off x="5334000" y="3295650"/>
            <a:ext cx="3297238" cy="1400175"/>
            <a:chOff x="3443" y="1854"/>
            <a:chExt cx="2077" cy="882"/>
          </a:xfrm>
        </p:grpSpPr>
        <p:sp>
          <p:nvSpPr>
            <p:cNvPr id="26641" name="Rectangle 34"/>
            <p:cNvSpPr>
              <a:spLocks noChangeArrowheads="1"/>
            </p:cNvSpPr>
            <p:nvPr/>
          </p:nvSpPr>
          <p:spPr bwMode="auto">
            <a:xfrm>
              <a:off x="3443" y="1854"/>
              <a:ext cx="59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Ex: 0x01</a:t>
              </a:r>
            </a:p>
          </p:txBody>
        </p:sp>
        <p:grpSp>
          <p:nvGrpSpPr>
            <p:cNvPr id="26642" name="Group 76"/>
            <p:cNvGrpSpPr>
              <a:grpSpLocks/>
            </p:cNvGrpSpPr>
            <p:nvPr/>
          </p:nvGrpSpPr>
          <p:grpSpPr bwMode="auto">
            <a:xfrm>
              <a:off x="3744" y="2035"/>
              <a:ext cx="1776" cy="701"/>
              <a:chOff x="3744" y="1960"/>
              <a:chExt cx="1776" cy="928"/>
            </a:xfrm>
          </p:grpSpPr>
          <p:sp>
            <p:nvSpPr>
              <p:cNvPr id="26643" name="Line 33"/>
              <p:cNvSpPr>
                <a:spLocks noChangeShapeType="1"/>
              </p:cNvSpPr>
              <p:nvPr/>
            </p:nvSpPr>
            <p:spPr bwMode="auto">
              <a:xfrm>
                <a:off x="5240" y="2880"/>
                <a:ext cx="272"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4" name="Line 68"/>
              <p:cNvSpPr>
                <a:spLocks noChangeShapeType="1"/>
              </p:cNvSpPr>
              <p:nvPr/>
            </p:nvSpPr>
            <p:spPr bwMode="auto">
              <a:xfrm>
                <a:off x="3752" y="2160"/>
                <a:ext cx="176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5" name="Line 69"/>
              <p:cNvSpPr>
                <a:spLocks noChangeShapeType="1"/>
              </p:cNvSpPr>
              <p:nvPr/>
            </p:nvSpPr>
            <p:spPr bwMode="auto">
              <a:xfrm flipV="1">
                <a:off x="5520" y="2152"/>
                <a:ext cx="0" cy="7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6" name="Line 70"/>
              <p:cNvSpPr>
                <a:spLocks noChangeShapeType="1"/>
              </p:cNvSpPr>
              <p:nvPr/>
            </p:nvSpPr>
            <p:spPr bwMode="auto">
              <a:xfrm flipV="1">
                <a:off x="3744" y="1960"/>
                <a:ext cx="0" cy="20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732243" name="Rectangle 83"/>
          <p:cNvSpPr>
            <a:spLocks noChangeArrowheads="1"/>
          </p:cNvSpPr>
          <p:nvPr/>
        </p:nvSpPr>
        <p:spPr bwMode="auto">
          <a:xfrm>
            <a:off x="931863" y="4495800"/>
            <a:ext cx="7196137" cy="419100"/>
          </a:xfrm>
          <a:prstGeom prst="rect">
            <a:avLst/>
          </a:prstGeom>
          <a:noFill/>
          <a:ln w="38100" algn="ctr">
            <a:solidFill>
              <a:schemeClr val="hlink"/>
            </a:solidFill>
            <a:prstDash val="sysDot"/>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Tree>
    <p:extLst>
      <p:ext uri="{BB962C8B-B14F-4D97-AF65-F5344CB8AC3E}">
        <p14:creationId xmlns:p14="http://schemas.microsoft.com/office/powerpoint/2010/main" val="139452894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21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21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3216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2163">
                                            <p:txEl>
                                              <p:pRg st="3" end="3"/>
                                            </p:txEl>
                                          </p:spTgt>
                                        </p:tgtEl>
                                        <p:attrNameLst>
                                          <p:attrName>style.visibility</p:attrName>
                                        </p:attrNameLst>
                                      </p:cBhvr>
                                      <p:to>
                                        <p:strVal val="visible"/>
                                      </p:to>
                                    </p:set>
                                  </p:childTnLst>
                                </p:cTn>
                              </p:par>
                              <p:par>
                                <p:cTn id="15" presetID="2" presetClass="entr" presetSubtype="2" fill="hold" nodeType="withEffect">
                                  <p:stCondLst>
                                    <p:cond delay="0"/>
                                  </p:stCondLst>
                                  <p:childTnLst>
                                    <p:set>
                                      <p:cBhvr>
                                        <p:cTn id="16" dur="1" fill="hold">
                                          <p:stCondLst>
                                            <p:cond delay="0"/>
                                          </p:stCondLst>
                                        </p:cTn>
                                        <p:tgtEl>
                                          <p:spTgt spid="732250"/>
                                        </p:tgtEl>
                                        <p:attrNameLst>
                                          <p:attrName>style.visibility</p:attrName>
                                        </p:attrNameLst>
                                      </p:cBhvr>
                                      <p:to>
                                        <p:strVal val="visible"/>
                                      </p:to>
                                    </p:set>
                                    <p:anim calcmode="lin" valueType="num">
                                      <p:cBhvr additive="base">
                                        <p:cTn id="17" dur="500" fill="hold"/>
                                        <p:tgtEl>
                                          <p:spTgt spid="732250"/>
                                        </p:tgtEl>
                                        <p:attrNameLst>
                                          <p:attrName>ppt_x</p:attrName>
                                        </p:attrNameLst>
                                      </p:cBhvr>
                                      <p:tavLst>
                                        <p:tav tm="0">
                                          <p:val>
                                            <p:strVal val="1+#ppt_w/2"/>
                                          </p:val>
                                        </p:tav>
                                        <p:tav tm="100000">
                                          <p:val>
                                            <p:strVal val="#ppt_x"/>
                                          </p:val>
                                        </p:tav>
                                      </p:tavLst>
                                    </p:anim>
                                    <p:anim calcmode="lin" valueType="num">
                                      <p:cBhvr additive="base">
                                        <p:cTn id="18" dur="500" fill="hold"/>
                                        <p:tgtEl>
                                          <p:spTgt spid="732250"/>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732251"/>
                                        </p:tgtEl>
                                        <p:attrNameLst>
                                          <p:attrName>style.visibility</p:attrName>
                                        </p:attrNameLst>
                                      </p:cBhvr>
                                      <p:to>
                                        <p:strVal val="visible"/>
                                      </p:to>
                                    </p:set>
                                    <p:anim calcmode="lin" valueType="num">
                                      <p:cBhvr additive="base">
                                        <p:cTn id="23" dur="500" fill="hold"/>
                                        <p:tgtEl>
                                          <p:spTgt spid="732251"/>
                                        </p:tgtEl>
                                        <p:attrNameLst>
                                          <p:attrName>ppt_x</p:attrName>
                                        </p:attrNameLst>
                                      </p:cBhvr>
                                      <p:tavLst>
                                        <p:tav tm="0">
                                          <p:val>
                                            <p:strVal val="0-#ppt_w/2"/>
                                          </p:val>
                                        </p:tav>
                                        <p:tav tm="100000">
                                          <p:val>
                                            <p:strVal val="#ppt_x"/>
                                          </p:val>
                                        </p:tav>
                                      </p:tavLst>
                                    </p:anim>
                                    <p:anim calcmode="lin" valueType="num">
                                      <p:cBhvr additive="base">
                                        <p:cTn id="24" dur="500" fill="hold"/>
                                        <p:tgtEl>
                                          <p:spTgt spid="732251"/>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732240"/>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32163">
                                            <p:txEl>
                                              <p:pRg st="4" end="4"/>
                                            </p:txEl>
                                          </p:spTgt>
                                        </p:tgtEl>
                                        <p:attrNameLst>
                                          <p:attrName>style.visibility</p:attrName>
                                        </p:attrNameLst>
                                      </p:cBhvr>
                                      <p:to>
                                        <p:strVal val="visible"/>
                                      </p:to>
                                    </p:set>
                                  </p:childTnLst>
                                </p:cTn>
                              </p:par>
                            </p:childTnLst>
                          </p:cTn>
                        </p:par>
                        <p:par>
                          <p:cTn id="33" fill="hold" nodeType="afterGroup">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732246"/>
                                        </p:tgtEl>
                                        <p:attrNameLst>
                                          <p:attrName>style.visibility</p:attrName>
                                        </p:attrNameLst>
                                      </p:cBhvr>
                                      <p:to>
                                        <p:strVal val="visible"/>
                                      </p:to>
                                    </p:set>
                                  </p:childTnLst>
                                </p:cTn>
                              </p:par>
                            </p:childTnLst>
                          </p:cTn>
                        </p:par>
                        <p:par>
                          <p:cTn id="36" fill="hold" nodeType="afterGroup">
                            <p:stCondLst>
                              <p:cond delay="0"/>
                            </p:stCondLst>
                            <p:childTnLst>
                              <p:par>
                                <p:cTn id="37" presetID="22" presetClass="entr" presetSubtype="1" fill="hold" nodeType="afterEffect">
                                  <p:stCondLst>
                                    <p:cond delay="0"/>
                                  </p:stCondLst>
                                  <p:childTnLst>
                                    <p:set>
                                      <p:cBhvr>
                                        <p:cTn id="38" dur="1" fill="hold">
                                          <p:stCondLst>
                                            <p:cond delay="0"/>
                                          </p:stCondLst>
                                        </p:cTn>
                                        <p:tgtEl>
                                          <p:spTgt spid="732244"/>
                                        </p:tgtEl>
                                        <p:attrNameLst>
                                          <p:attrName>style.visibility</p:attrName>
                                        </p:attrNameLst>
                                      </p:cBhvr>
                                      <p:to>
                                        <p:strVal val="visible"/>
                                      </p:to>
                                    </p:set>
                                    <p:animEffect transition="in" filter="wipe(up)">
                                      <p:cBhvr>
                                        <p:cTn id="39" dur="500"/>
                                        <p:tgtEl>
                                          <p:spTgt spid="732244"/>
                                        </p:tgtEl>
                                      </p:cBhvr>
                                    </p:animEffect>
                                  </p:childTnLst>
                                </p:cTn>
                              </p:par>
                            </p:childTnLst>
                          </p:cTn>
                        </p:par>
                        <p:par>
                          <p:cTn id="40" fill="hold" nodeType="afterGroup">
                            <p:stCondLst>
                              <p:cond delay="500"/>
                            </p:stCondLst>
                            <p:childTnLst>
                              <p:par>
                                <p:cTn id="41" presetID="22" presetClass="entr" presetSubtype="2" fill="hold" grpId="0" nodeType="afterEffect">
                                  <p:stCondLst>
                                    <p:cond delay="0"/>
                                  </p:stCondLst>
                                  <p:childTnLst>
                                    <p:set>
                                      <p:cBhvr>
                                        <p:cTn id="42" dur="1" fill="hold">
                                          <p:stCondLst>
                                            <p:cond delay="0"/>
                                          </p:stCondLst>
                                        </p:cTn>
                                        <p:tgtEl>
                                          <p:spTgt spid="732243"/>
                                        </p:tgtEl>
                                        <p:attrNameLst>
                                          <p:attrName>style.visibility</p:attrName>
                                        </p:attrNameLst>
                                      </p:cBhvr>
                                      <p:to>
                                        <p:strVal val="visible"/>
                                      </p:to>
                                    </p:set>
                                    <p:animEffect transition="in" filter="wipe(right)">
                                      <p:cBhvr>
                                        <p:cTn id="43" dur="500"/>
                                        <p:tgtEl>
                                          <p:spTgt spid="73224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732163">
                                            <p:txEl>
                                              <p:pRg st="5" end="5"/>
                                            </p:txEl>
                                          </p:spTgt>
                                        </p:tgtEl>
                                        <p:attrNameLst>
                                          <p:attrName>style.visibility</p:attrName>
                                        </p:attrNameLst>
                                      </p:cBhvr>
                                      <p:to>
                                        <p:strVal val="visible"/>
                                      </p:to>
                                    </p:set>
                                  </p:childTnLst>
                                </p:cTn>
                              </p:par>
                            </p:childTnLst>
                          </p:cTn>
                        </p:par>
                        <p:par>
                          <p:cTn id="48" fill="hold" nodeType="afterGroup">
                            <p:stCondLst>
                              <p:cond delay="0"/>
                            </p:stCondLst>
                            <p:childTnLst>
                              <p:par>
                                <p:cTn id="49" presetID="1" presetClass="entr" presetSubtype="0" fill="hold" grpId="0" nodeType="afterEffect">
                                  <p:stCondLst>
                                    <p:cond delay="0"/>
                                  </p:stCondLst>
                                  <p:childTnLst>
                                    <p:set>
                                      <p:cBhvr>
                                        <p:cTn id="50" dur="1" fill="hold">
                                          <p:stCondLst>
                                            <p:cond delay="0"/>
                                          </p:stCondLst>
                                        </p:cTn>
                                        <p:tgtEl>
                                          <p:spTgt spid="732234"/>
                                        </p:tgtEl>
                                        <p:attrNameLst>
                                          <p:attrName>style.visibility</p:attrName>
                                        </p:attrNameLst>
                                      </p:cBhvr>
                                      <p:to>
                                        <p:strVal val="visible"/>
                                      </p:to>
                                    </p:set>
                                  </p:childTnLst>
                                </p:cTn>
                              </p:par>
                            </p:childTnLst>
                          </p:cTn>
                        </p:par>
                        <p:par>
                          <p:cTn id="51" fill="hold" nodeType="afterGroup">
                            <p:stCondLst>
                              <p:cond delay="0"/>
                            </p:stCondLst>
                            <p:childTnLst>
                              <p:par>
                                <p:cTn id="52" presetID="22" presetClass="entr" presetSubtype="4" fill="hold" grpId="0" nodeType="afterEffect">
                                  <p:stCondLst>
                                    <p:cond delay="0"/>
                                  </p:stCondLst>
                                  <p:childTnLst>
                                    <p:set>
                                      <p:cBhvr>
                                        <p:cTn id="53" dur="1" fill="hold">
                                          <p:stCondLst>
                                            <p:cond delay="0"/>
                                          </p:stCondLst>
                                        </p:cTn>
                                        <p:tgtEl>
                                          <p:spTgt spid="732196"/>
                                        </p:tgtEl>
                                        <p:attrNameLst>
                                          <p:attrName>style.visibility</p:attrName>
                                        </p:attrNameLst>
                                      </p:cBhvr>
                                      <p:to>
                                        <p:strVal val="visible"/>
                                      </p:to>
                                    </p:set>
                                    <p:animEffect transition="in" filter="wipe(down)">
                                      <p:cBhvr>
                                        <p:cTn id="54" dur="500"/>
                                        <p:tgtEl>
                                          <p:spTgt spid="732196"/>
                                        </p:tgtEl>
                                      </p:cBhvr>
                                    </p:animEffect>
                                  </p:childTnLst>
                                </p:cTn>
                              </p:par>
                            </p:childTnLst>
                          </p:cTn>
                        </p:par>
                        <p:par>
                          <p:cTn id="55" fill="hold" nodeType="afterGroup">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732238"/>
                                        </p:tgtEl>
                                        <p:attrNameLst>
                                          <p:attrName>style.visibility</p:attrName>
                                        </p:attrNameLst>
                                      </p:cBhvr>
                                      <p:to>
                                        <p:strVal val="visible"/>
                                      </p:to>
                                    </p:set>
                                  </p:childTnLst>
                                </p:cTn>
                              </p:par>
                            </p:childTnLst>
                          </p:cTn>
                        </p:par>
                        <p:par>
                          <p:cTn id="58" fill="hold" nodeType="afterGroup">
                            <p:stCondLst>
                              <p:cond delay="500"/>
                            </p:stCondLst>
                            <p:childTnLst>
                              <p:par>
                                <p:cTn id="59" presetID="1" presetClass="entr" presetSubtype="0" fill="hold" grpId="0" nodeType="afterEffect">
                                  <p:stCondLst>
                                    <p:cond delay="0"/>
                                  </p:stCondLst>
                                  <p:childTnLst>
                                    <p:set>
                                      <p:cBhvr>
                                        <p:cTn id="60" dur="1" fill="hold">
                                          <p:stCondLst>
                                            <p:cond delay="0"/>
                                          </p:stCondLst>
                                        </p:cTn>
                                        <p:tgtEl>
                                          <p:spTgt spid="732192"/>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32163">
                                            <p:txEl>
                                              <p:pRg st="6" end="6"/>
                                            </p:txEl>
                                          </p:spTgt>
                                        </p:tgtEl>
                                        <p:attrNameLst>
                                          <p:attrName>style.visibility</p:attrName>
                                        </p:attrNameLst>
                                      </p:cBhvr>
                                      <p:to>
                                        <p:strVal val="visible"/>
                                      </p:to>
                                    </p:set>
                                  </p:childTnLst>
                                </p:cTn>
                              </p:par>
                            </p:childTnLst>
                          </p:cTn>
                        </p:par>
                        <p:par>
                          <p:cTn id="65" fill="hold" nodeType="afterGroup">
                            <p:stCondLst>
                              <p:cond delay="0"/>
                            </p:stCondLst>
                            <p:childTnLst>
                              <p:par>
                                <p:cTn id="66" presetID="1" presetClass="entr" presetSubtype="0" fill="hold" grpId="0" nodeType="afterEffect">
                                  <p:stCondLst>
                                    <p:cond delay="0"/>
                                  </p:stCondLst>
                                  <p:childTnLst>
                                    <p:set>
                                      <p:cBhvr>
                                        <p:cTn id="67" dur="1" fill="hold">
                                          <p:stCondLst>
                                            <p:cond delay="0"/>
                                          </p:stCondLst>
                                        </p:cTn>
                                        <p:tgtEl>
                                          <p:spTgt spid="732247"/>
                                        </p:tgtEl>
                                        <p:attrNameLst>
                                          <p:attrName>style.visibility</p:attrName>
                                        </p:attrNameLst>
                                      </p:cBhvr>
                                      <p:to>
                                        <p:strVal val="visible"/>
                                      </p:to>
                                    </p:set>
                                  </p:childTnLst>
                                </p:cTn>
                              </p:par>
                            </p:childTnLst>
                          </p:cTn>
                        </p:par>
                        <p:par>
                          <p:cTn id="68" fill="hold" nodeType="afterGroup">
                            <p:stCondLst>
                              <p:cond delay="0"/>
                            </p:stCondLst>
                            <p:childTnLst>
                              <p:par>
                                <p:cTn id="69" presetID="22" presetClass="entr" presetSubtype="1" fill="hold" nodeType="afterEffect">
                                  <p:stCondLst>
                                    <p:cond delay="0"/>
                                  </p:stCondLst>
                                  <p:childTnLst>
                                    <p:set>
                                      <p:cBhvr>
                                        <p:cTn id="70" dur="1" fill="hold">
                                          <p:stCondLst>
                                            <p:cond delay="0"/>
                                          </p:stCondLst>
                                        </p:cTn>
                                        <p:tgtEl>
                                          <p:spTgt spid="732245"/>
                                        </p:tgtEl>
                                        <p:attrNameLst>
                                          <p:attrName>style.visibility</p:attrName>
                                        </p:attrNameLst>
                                      </p:cBhvr>
                                      <p:to>
                                        <p:strVal val="visible"/>
                                      </p:to>
                                    </p:set>
                                    <p:animEffect transition="in" filter="wipe(up)">
                                      <p:cBhvr>
                                        <p:cTn id="71" dur="500"/>
                                        <p:tgtEl>
                                          <p:spTgt spid="732245"/>
                                        </p:tgtEl>
                                      </p:cBhvr>
                                    </p:animEffect>
                                  </p:childTnLst>
                                </p:cTn>
                              </p:par>
                            </p:childTnLst>
                          </p:cTn>
                        </p:par>
                        <p:par>
                          <p:cTn id="72" fill="hold" nodeType="afterGroup">
                            <p:stCondLst>
                              <p:cond delay="500"/>
                            </p:stCondLst>
                            <p:childTnLst>
                              <p:par>
                                <p:cTn id="73" presetID="1" presetClass="entr" presetSubtype="0" fill="hold" grpId="0" nodeType="afterEffect">
                                  <p:stCondLst>
                                    <p:cond delay="0"/>
                                  </p:stCondLst>
                                  <p:childTnLst>
                                    <p:set>
                                      <p:cBhvr>
                                        <p:cTn id="74" dur="1" fill="hold">
                                          <p:stCondLst>
                                            <p:cond delay="0"/>
                                          </p:stCondLst>
                                        </p:cTn>
                                        <p:tgtEl>
                                          <p:spTgt spid="7322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234" grpId="0" animBg="1"/>
      <p:bldP spid="732235" grpId="0" animBg="1"/>
      <p:bldP spid="732247" grpId="0" animBg="1"/>
      <p:bldP spid="732246" grpId="0" animBg="1"/>
      <p:bldP spid="732238" grpId="0" animBg="1"/>
      <p:bldP spid="732163" grpId="0" build="p"/>
      <p:bldP spid="732192" grpId="0"/>
      <p:bldP spid="732196" grpId="0" animBg="1"/>
      <p:bldP spid="732243"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4314" name="Rectangle 106"/>
          <p:cNvSpPr>
            <a:spLocks noChangeArrowheads="1"/>
          </p:cNvSpPr>
          <p:nvPr/>
        </p:nvSpPr>
        <p:spPr bwMode="auto">
          <a:xfrm>
            <a:off x="706438" y="2847975"/>
            <a:ext cx="4419600" cy="266700"/>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4313" name="Rectangle 105"/>
          <p:cNvSpPr>
            <a:spLocks noChangeArrowheads="1"/>
          </p:cNvSpPr>
          <p:nvPr/>
        </p:nvSpPr>
        <p:spPr bwMode="auto">
          <a:xfrm>
            <a:off x="5126038" y="2846388"/>
            <a:ext cx="1600200" cy="273050"/>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nvGrpSpPr>
          <p:cNvPr id="734316" name="Group 108"/>
          <p:cNvGrpSpPr>
            <a:grpSpLocks/>
          </p:cNvGrpSpPr>
          <p:nvPr/>
        </p:nvGrpSpPr>
        <p:grpSpPr bwMode="auto">
          <a:xfrm>
            <a:off x="685800" y="2514600"/>
            <a:ext cx="7521575" cy="638175"/>
            <a:chOff x="515" y="1470"/>
            <a:chExt cx="4738" cy="402"/>
          </a:xfrm>
        </p:grpSpPr>
        <p:sp>
          <p:nvSpPr>
            <p:cNvPr id="27762" name="Rectangle 109"/>
            <p:cNvSpPr>
              <a:spLocks noChangeArrowheads="1"/>
            </p:cNvSpPr>
            <p:nvPr/>
          </p:nvSpPr>
          <p:spPr bwMode="auto">
            <a:xfrm>
              <a:off x="3347" y="1662"/>
              <a:ext cx="80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Index</a:t>
              </a:r>
            </a:p>
          </p:txBody>
        </p:sp>
        <p:sp>
          <p:nvSpPr>
            <p:cNvPr id="27763" name="Rectangle 110"/>
            <p:cNvSpPr>
              <a:spLocks noChangeArrowheads="1"/>
            </p:cNvSpPr>
            <p:nvPr/>
          </p:nvSpPr>
          <p:spPr bwMode="auto">
            <a:xfrm>
              <a:off x="536" y="1674"/>
              <a:ext cx="4688"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64" name="Line 111"/>
            <p:cNvSpPr>
              <a:spLocks noChangeShapeType="1"/>
            </p:cNvSpPr>
            <p:nvPr/>
          </p:nvSpPr>
          <p:spPr bwMode="auto">
            <a:xfrm>
              <a:off x="3312" y="1674"/>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65" name="Rectangle 112"/>
            <p:cNvSpPr>
              <a:spLocks noChangeArrowheads="1"/>
            </p:cNvSpPr>
            <p:nvPr/>
          </p:nvSpPr>
          <p:spPr bwMode="auto">
            <a:xfrm>
              <a:off x="5075" y="1470"/>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0</a:t>
              </a:r>
            </a:p>
          </p:txBody>
        </p:sp>
        <p:sp>
          <p:nvSpPr>
            <p:cNvPr id="27766" name="Rectangle 113"/>
            <p:cNvSpPr>
              <a:spLocks noChangeArrowheads="1"/>
            </p:cNvSpPr>
            <p:nvPr/>
          </p:nvSpPr>
          <p:spPr bwMode="auto">
            <a:xfrm>
              <a:off x="4307" y="1470"/>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4</a:t>
              </a:r>
            </a:p>
          </p:txBody>
        </p:sp>
        <p:sp>
          <p:nvSpPr>
            <p:cNvPr id="27767" name="Rectangle 114"/>
            <p:cNvSpPr>
              <a:spLocks noChangeArrowheads="1"/>
            </p:cNvSpPr>
            <p:nvPr/>
          </p:nvSpPr>
          <p:spPr bwMode="auto">
            <a:xfrm>
              <a:off x="515" y="1470"/>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31</a:t>
              </a:r>
            </a:p>
          </p:txBody>
        </p:sp>
        <p:sp>
          <p:nvSpPr>
            <p:cNvPr id="27768" name="Rectangle 115"/>
            <p:cNvSpPr>
              <a:spLocks noChangeArrowheads="1"/>
            </p:cNvSpPr>
            <p:nvPr/>
          </p:nvSpPr>
          <p:spPr bwMode="auto">
            <a:xfrm>
              <a:off x="1556" y="1655"/>
              <a:ext cx="70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Tag</a:t>
              </a:r>
            </a:p>
          </p:txBody>
        </p:sp>
        <p:sp>
          <p:nvSpPr>
            <p:cNvPr id="27769" name="Line 116"/>
            <p:cNvSpPr>
              <a:spLocks noChangeShapeType="1"/>
            </p:cNvSpPr>
            <p:nvPr/>
          </p:nvSpPr>
          <p:spPr bwMode="auto">
            <a:xfrm>
              <a:off x="4320" y="1674"/>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70" name="Rectangle 117"/>
            <p:cNvSpPr>
              <a:spLocks noChangeArrowheads="1"/>
            </p:cNvSpPr>
            <p:nvPr/>
          </p:nvSpPr>
          <p:spPr bwMode="auto">
            <a:xfrm>
              <a:off x="4355" y="1662"/>
              <a:ext cx="7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Select</a:t>
              </a:r>
            </a:p>
          </p:txBody>
        </p:sp>
        <p:sp>
          <p:nvSpPr>
            <p:cNvPr id="27771" name="Rectangle 118"/>
            <p:cNvSpPr>
              <a:spLocks noChangeArrowheads="1"/>
            </p:cNvSpPr>
            <p:nvPr/>
          </p:nvSpPr>
          <p:spPr bwMode="auto">
            <a:xfrm>
              <a:off x="3299" y="1470"/>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8</a:t>
              </a:r>
            </a:p>
          </p:txBody>
        </p:sp>
      </p:grpSp>
      <p:grpSp>
        <p:nvGrpSpPr>
          <p:cNvPr id="734348" name="Group 140"/>
          <p:cNvGrpSpPr>
            <a:grpSpLocks/>
          </p:cNvGrpSpPr>
          <p:nvPr/>
        </p:nvGrpSpPr>
        <p:grpSpPr bwMode="auto">
          <a:xfrm>
            <a:off x="55563" y="3421063"/>
            <a:ext cx="4122737" cy="1517650"/>
            <a:chOff x="35" y="2155"/>
            <a:chExt cx="2597" cy="956"/>
          </a:xfrm>
        </p:grpSpPr>
        <p:sp>
          <p:nvSpPr>
            <p:cNvPr id="27746" name="Rectangle 4"/>
            <p:cNvSpPr>
              <a:spLocks noChangeArrowheads="1"/>
            </p:cNvSpPr>
            <p:nvPr/>
          </p:nvSpPr>
          <p:spPr bwMode="auto">
            <a:xfrm>
              <a:off x="1640" y="2359"/>
              <a:ext cx="992" cy="7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47" name="Line 5"/>
            <p:cNvSpPr>
              <a:spLocks noChangeShapeType="1"/>
            </p:cNvSpPr>
            <p:nvPr/>
          </p:nvSpPr>
          <p:spPr bwMode="auto">
            <a:xfrm>
              <a:off x="1640" y="2543"/>
              <a:ext cx="99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48" name="Line 6"/>
            <p:cNvSpPr>
              <a:spLocks noChangeShapeType="1"/>
            </p:cNvSpPr>
            <p:nvPr/>
          </p:nvSpPr>
          <p:spPr bwMode="auto">
            <a:xfrm>
              <a:off x="1640" y="2927"/>
              <a:ext cx="99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49" name="Rectangle 7"/>
            <p:cNvSpPr>
              <a:spLocks noChangeArrowheads="1"/>
            </p:cNvSpPr>
            <p:nvPr/>
          </p:nvSpPr>
          <p:spPr bwMode="auto">
            <a:xfrm>
              <a:off x="1763" y="2155"/>
              <a:ext cx="75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Data</a:t>
              </a:r>
            </a:p>
          </p:txBody>
        </p:sp>
        <p:sp>
          <p:nvSpPr>
            <p:cNvPr id="27750" name="Rectangle 8"/>
            <p:cNvSpPr>
              <a:spLocks noChangeArrowheads="1"/>
            </p:cNvSpPr>
            <p:nvPr/>
          </p:nvSpPr>
          <p:spPr bwMode="auto">
            <a:xfrm>
              <a:off x="1715" y="2347"/>
              <a:ext cx="8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Block 0</a:t>
              </a:r>
            </a:p>
          </p:txBody>
        </p:sp>
        <p:sp>
          <p:nvSpPr>
            <p:cNvPr id="27751" name="Rectangle 9"/>
            <p:cNvSpPr>
              <a:spLocks noChangeArrowheads="1"/>
            </p:cNvSpPr>
            <p:nvPr/>
          </p:nvSpPr>
          <p:spPr bwMode="auto">
            <a:xfrm>
              <a:off x="440" y="2359"/>
              <a:ext cx="1088" cy="7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52" name="Line 10"/>
            <p:cNvSpPr>
              <a:spLocks noChangeShapeType="1"/>
            </p:cNvSpPr>
            <p:nvPr/>
          </p:nvSpPr>
          <p:spPr bwMode="auto">
            <a:xfrm flipH="1">
              <a:off x="424" y="2543"/>
              <a:ext cx="112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53" name="Line 11"/>
            <p:cNvSpPr>
              <a:spLocks noChangeShapeType="1"/>
            </p:cNvSpPr>
            <p:nvPr/>
          </p:nvSpPr>
          <p:spPr bwMode="auto">
            <a:xfrm flipH="1">
              <a:off x="424" y="2927"/>
              <a:ext cx="112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54" name="Rectangle 12"/>
            <p:cNvSpPr>
              <a:spLocks noChangeArrowheads="1"/>
            </p:cNvSpPr>
            <p:nvPr/>
          </p:nvSpPr>
          <p:spPr bwMode="auto">
            <a:xfrm>
              <a:off x="200" y="2359"/>
              <a:ext cx="128" cy="7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55" name="Line 13"/>
            <p:cNvSpPr>
              <a:spLocks noChangeShapeType="1"/>
            </p:cNvSpPr>
            <p:nvPr/>
          </p:nvSpPr>
          <p:spPr bwMode="auto">
            <a:xfrm flipH="1">
              <a:off x="184" y="2543"/>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56" name="Line 14"/>
            <p:cNvSpPr>
              <a:spLocks noChangeShapeType="1"/>
            </p:cNvSpPr>
            <p:nvPr/>
          </p:nvSpPr>
          <p:spPr bwMode="auto">
            <a:xfrm flipH="1">
              <a:off x="184" y="2927"/>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57" name="Rectangle 15"/>
            <p:cNvSpPr>
              <a:spLocks noChangeArrowheads="1"/>
            </p:cNvSpPr>
            <p:nvPr/>
          </p:nvSpPr>
          <p:spPr bwMode="auto">
            <a:xfrm>
              <a:off x="611" y="2155"/>
              <a:ext cx="70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Tag</a:t>
              </a:r>
            </a:p>
          </p:txBody>
        </p:sp>
        <p:sp>
          <p:nvSpPr>
            <p:cNvPr id="27758" name="Rectangle 16"/>
            <p:cNvSpPr>
              <a:spLocks noChangeArrowheads="1"/>
            </p:cNvSpPr>
            <p:nvPr/>
          </p:nvSpPr>
          <p:spPr bwMode="auto">
            <a:xfrm>
              <a:off x="35" y="2155"/>
              <a:ext cx="41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Valid</a:t>
              </a:r>
            </a:p>
          </p:txBody>
        </p:sp>
        <p:sp>
          <p:nvSpPr>
            <p:cNvPr id="27759" name="Rectangle 17"/>
            <p:cNvSpPr>
              <a:spLocks noChangeArrowheads="1"/>
            </p:cNvSpPr>
            <p:nvPr/>
          </p:nvSpPr>
          <p:spPr bwMode="auto">
            <a:xfrm>
              <a:off x="899" y="2578"/>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7760" name="Rectangle 18"/>
            <p:cNvSpPr>
              <a:spLocks noChangeArrowheads="1"/>
            </p:cNvSpPr>
            <p:nvPr/>
          </p:nvSpPr>
          <p:spPr bwMode="auto">
            <a:xfrm>
              <a:off x="179" y="2578"/>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7761" name="Rectangle 19"/>
            <p:cNvSpPr>
              <a:spLocks noChangeArrowheads="1"/>
            </p:cNvSpPr>
            <p:nvPr/>
          </p:nvSpPr>
          <p:spPr bwMode="auto">
            <a:xfrm>
              <a:off x="2051" y="2578"/>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grpSp>
      <p:grpSp>
        <p:nvGrpSpPr>
          <p:cNvPr id="734228" name="Group 20"/>
          <p:cNvGrpSpPr>
            <a:grpSpLocks/>
          </p:cNvGrpSpPr>
          <p:nvPr/>
        </p:nvGrpSpPr>
        <p:grpSpPr bwMode="auto">
          <a:xfrm>
            <a:off x="4924425" y="3427413"/>
            <a:ext cx="4143375" cy="1511300"/>
            <a:chOff x="3102" y="2064"/>
            <a:chExt cx="2610" cy="952"/>
          </a:xfrm>
        </p:grpSpPr>
        <p:sp>
          <p:nvSpPr>
            <p:cNvPr id="27730" name="Rectangle 21"/>
            <p:cNvSpPr>
              <a:spLocks noChangeArrowheads="1"/>
            </p:cNvSpPr>
            <p:nvPr/>
          </p:nvSpPr>
          <p:spPr bwMode="auto">
            <a:xfrm>
              <a:off x="3118" y="2264"/>
              <a:ext cx="992" cy="7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31" name="Line 22"/>
            <p:cNvSpPr>
              <a:spLocks noChangeShapeType="1"/>
            </p:cNvSpPr>
            <p:nvPr/>
          </p:nvSpPr>
          <p:spPr bwMode="auto">
            <a:xfrm flipH="1">
              <a:off x="3102" y="2448"/>
              <a:ext cx="10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32" name="Line 23"/>
            <p:cNvSpPr>
              <a:spLocks noChangeShapeType="1"/>
            </p:cNvSpPr>
            <p:nvPr/>
          </p:nvSpPr>
          <p:spPr bwMode="auto">
            <a:xfrm flipH="1">
              <a:off x="3102" y="2832"/>
              <a:ext cx="10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33" name="Rectangle 24"/>
            <p:cNvSpPr>
              <a:spLocks noChangeArrowheads="1"/>
            </p:cNvSpPr>
            <p:nvPr/>
          </p:nvSpPr>
          <p:spPr bwMode="auto">
            <a:xfrm flipH="1">
              <a:off x="3233" y="2064"/>
              <a:ext cx="75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Data</a:t>
              </a:r>
            </a:p>
          </p:txBody>
        </p:sp>
        <p:sp>
          <p:nvSpPr>
            <p:cNvPr id="27734" name="Rectangle 25"/>
            <p:cNvSpPr>
              <a:spLocks noChangeArrowheads="1"/>
            </p:cNvSpPr>
            <p:nvPr/>
          </p:nvSpPr>
          <p:spPr bwMode="auto">
            <a:xfrm flipH="1">
              <a:off x="3135" y="2256"/>
              <a:ext cx="8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Block 0</a:t>
              </a:r>
            </a:p>
          </p:txBody>
        </p:sp>
        <p:sp>
          <p:nvSpPr>
            <p:cNvPr id="27735" name="Rectangle 26"/>
            <p:cNvSpPr>
              <a:spLocks noChangeArrowheads="1"/>
            </p:cNvSpPr>
            <p:nvPr/>
          </p:nvSpPr>
          <p:spPr bwMode="auto">
            <a:xfrm>
              <a:off x="4222" y="2264"/>
              <a:ext cx="1088" cy="7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36" name="Line 27"/>
            <p:cNvSpPr>
              <a:spLocks noChangeShapeType="1"/>
            </p:cNvSpPr>
            <p:nvPr/>
          </p:nvSpPr>
          <p:spPr bwMode="auto">
            <a:xfrm>
              <a:off x="4222" y="2448"/>
              <a:ext cx="10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37" name="Line 28"/>
            <p:cNvSpPr>
              <a:spLocks noChangeShapeType="1"/>
            </p:cNvSpPr>
            <p:nvPr/>
          </p:nvSpPr>
          <p:spPr bwMode="auto">
            <a:xfrm>
              <a:off x="4222" y="2832"/>
              <a:ext cx="10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38" name="Rectangle 29"/>
            <p:cNvSpPr>
              <a:spLocks noChangeArrowheads="1"/>
            </p:cNvSpPr>
            <p:nvPr/>
          </p:nvSpPr>
          <p:spPr bwMode="auto">
            <a:xfrm>
              <a:off x="5422" y="2264"/>
              <a:ext cx="128" cy="7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39" name="Line 30"/>
            <p:cNvSpPr>
              <a:spLocks noChangeShapeType="1"/>
            </p:cNvSpPr>
            <p:nvPr/>
          </p:nvSpPr>
          <p:spPr bwMode="auto">
            <a:xfrm>
              <a:off x="5422" y="2448"/>
              <a:ext cx="12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40" name="Line 31"/>
            <p:cNvSpPr>
              <a:spLocks noChangeShapeType="1"/>
            </p:cNvSpPr>
            <p:nvPr/>
          </p:nvSpPr>
          <p:spPr bwMode="auto">
            <a:xfrm>
              <a:off x="5422" y="2832"/>
              <a:ext cx="12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41" name="Rectangle 32"/>
            <p:cNvSpPr>
              <a:spLocks noChangeArrowheads="1"/>
            </p:cNvSpPr>
            <p:nvPr/>
          </p:nvSpPr>
          <p:spPr bwMode="auto">
            <a:xfrm flipH="1">
              <a:off x="4434" y="2064"/>
              <a:ext cx="70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Tag</a:t>
              </a:r>
            </a:p>
          </p:txBody>
        </p:sp>
        <p:sp>
          <p:nvSpPr>
            <p:cNvPr id="27742" name="Rectangle 33"/>
            <p:cNvSpPr>
              <a:spLocks noChangeArrowheads="1"/>
            </p:cNvSpPr>
            <p:nvPr/>
          </p:nvSpPr>
          <p:spPr bwMode="auto">
            <a:xfrm flipH="1">
              <a:off x="5299" y="2064"/>
              <a:ext cx="41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Valid</a:t>
              </a:r>
            </a:p>
          </p:txBody>
        </p:sp>
        <p:sp>
          <p:nvSpPr>
            <p:cNvPr id="27743" name="Rectangle 34"/>
            <p:cNvSpPr>
              <a:spLocks noChangeArrowheads="1"/>
            </p:cNvSpPr>
            <p:nvPr/>
          </p:nvSpPr>
          <p:spPr bwMode="auto">
            <a:xfrm flipH="1">
              <a:off x="4669" y="2487"/>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7744" name="Rectangle 35"/>
            <p:cNvSpPr>
              <a:spLocks noChangeArrowheads="1"/>
            </p:cNvSpPr>
            <p:nvPr/>
          </p:nvSpPr>
          <p:spPr bwMode="auto">
            <a:xfrm flipH="1">
              <a:off x="5389" y="2487"/>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7745" name="Rectangle 36"/>
            <p:cNvSpPr>
              <a:spLocks noChangeArrowheads="1"/>
            </p:cNvSpPr>
            <p:nvPr/>
          </p:nvSpPr>
          <p:spPr bwMode="auto">
            <a:xfrm flipH="1">
              <a:off x="3517" y="2487"/>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grpSp>
      <p:grpSp>
        <p:nvGrpSpPr>
          <p:cNvPr id="734330" name="Group 122"/>
          <p:cNvGrpSpPr>
            <a:grpSpLocks/>
          </p:cNvGrpSpPr>
          <p:nvPr/>
        </p:nvGrpSpPr>
        <p:grpSpPr bwMode="auto">
          <a:xfrm>
            <a:off x="4203700" y="3124200"/>
            <a:ext cx="1663700" cy="1676400"/>
            <a:chOff x="2648" y="1968"/>
            <a:chExt cx="1048" cy="1056"/>
          </a:xfrm>
        </p:grpSpPr>
        <p:sp>
          <p:nvSpPr>
            <p:cNvPr id="27728" name="Freeform 121"/>
            <p:cNvSpPr>
              <a:spLocks/>
            </p:cNvSpPr>
            <p:nvPr/>
          </p:nvSpPr>
          <p:spPr bwMode="auto">
            <a:xfrm>
              <a:off x="2880" y="1968"/>
              <a:ext cx="816" cy="1056"/>
            </a:xfrm>
            <a:custGeom>
              <a:avLst/>
              <a:gdLst>
                <a:gd name="T0" fmla="*/ 816 w 816"/>
                <a:gd name="T1" fmla="*/ 0 h 1056"/>
                <a:gd name="T2" fmla="*/ 816 w 816"/>
                <a:gd name="T3" fmla="*/ 96 h 1056"/>
                <a:gd name="T4" fmla="*/ 0 w 816"/>
                <a:gd name="T5" fmla="*/ 96 h 1056"/>
                <a:gd name="T6" fmla="*/ 0 w 816"/>
                <a:gd name="T7" fmla="*/ 1056 h 10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16" h="1056">
                  <a:moveTo>
                    <a:pt x="816" y="0"/>
                  </a:moveTo>
                  <a:lnTo>
                    <a:pt x="816" y="96"/>
                  </a:lnTo>
                  <a:lnTo>
                    <a:pt x="0" y="96"/>
                  </a:lnTo>
                  <a:lnTo>
                    <a:pt x="0" y="1056"/>
                  </a:lnTo>
                </a:path>
              </a:pathLst>
            </a:custGeom>
            <a:noFill/>
            <a:ln w="38100" cap="flat" cmpd="sng">
              <a:solidFill>
                <a:schemeClr val="tx1"/>
              </a:solidFill>
              <a:prstDash val="solid"/>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7729" name="Line 38"/>
            <p:cNvSpPr>
              <a:spLocks noChangeShapeType="1"/>
            </p:cNvSpPr>
            <p:nvPr/>
          </p:nvSpPr>
          <p:spPr bwMode="auto">
            <a:xfrm>
              <a:off x="2648" y="3023"/>
              <a:ext cx="464"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656" name="Rectangle 119"/>
          <p:cNvSpPr>
            <a:spLocks noChangeArrowheads="1"/>
          </p:cNvSpPr>
          <p:nvPr/>
        </p:nvSpPr>
        <p:spPr bwMode="auto">
          <a:xfrm>
            <a:off x="2514600" y="6257925"/>
            <a:ext cx="4267200" cy="609600"/>
          </a:xfrm>
          <a:prstGeom prst="rect">
            <a:avLst/>
          </a:prstGeom>
          <a:solidFill>
            <a:schemeClr val="bg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nvGrpSpPr>
          <p:cNvPr id="734311" name="Group 103"/>
          <p:cNvGrpSpPr>
            <a:grpSpLocks/>
          </p:cNvGrpSpPr>
          <p:nvPr/>
        </p:nvGrpSpPr>
        <p:grpSpPr bwMode="auto">
          <a:xfrm>
            <a:off x="3332163" y="4953000"/>
            <a:ext cx="2471737" cy="1838325"/>
            <a:chOff x="2099" y="2936"/>
            <a:chExt cx="1557" cy="1158"/>
          </a:xfrm>
        </p:grpSpPr>
        <p:sp>
          <p:nvSpPr>
            <p:cNvPr id="27707" name="Line 41"/>
            <p:cNvSpPr>
              <a:spLocks noChangeShapeType="1"/>
            </p:cNvSpPr>
            <p:nvPr/>
          </p:nvSpPr>
          <p:spPr bwMode="auto">
            <a:xfrm>
              <a:off x="2120" y="3312"/>
              <a:ext cx="152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8" name="Line 42"/>
            <p:cNvSpPr>
              <a:spLocks noChangeShapeType="1"/>
            </p:cNvSpPr>
            <p:nvPr/>
          </p:nvSpPr>
          <p:spPr bwMode="auto">
            <a:xfrm>
              <a:off x="2120" y="3320"/>
              <a:ext cx="128"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9" name="Line 43"/>
            <p:cNvSpPr>
              <a:spLocks noChangeShapeType="1"/>
            </p:cNvSpPr>
            <p:nvPr/>
          </p:nvSpPr>
          <p:spPr bwMode="auto">
            <a:xfrm>
              <a:off x="2264" y="3504"/>
              <a:ext cx="123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10" name="Line 44"/>
            <p:cNvSpPr>
              <a:spLocks noChangeShapeType="1"/>
            </p:cNvSpPr>
            <p:nvPr/>
          </p:nvSpPr>
          <p:spPr bwMode="auto">
            <a:xfrm flipH="1">
              <a:off x="3496" y="3320"/>
              <a:ext cx="16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11" name="Rectangle 45"/>
            <p:cNvSpPr>
              <a:spLocks noChangeArrowheads="1"/>
            </p:cNvSpPr>
            <p:nvPr/>
          </p:nvSpPr>
          <p:spPr bwMode="auto">
            <a:xfrm>
              <a:off x="2723" y="3308"/>
              <a:ext cx="3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Mux</a:t>
              </a:r>
            </a:p>
          </p:txBody>
        </p:sp>
        <p:sp>
          <p:nvSpPr>
            <p:cNvPr id="27712" name="Line 46"/>
            <p:cNvSpPr>
              <a:spLocks noChangeShapeType="1"/>
            </p:cNvSpPr>
            <p:nvPr/>
          </p:nvSpPr>
          <p:spPr bwMode="auto">
            <a:xfrm>
              <a:off x="2496" y="2936"/>
              <a:ext cx="0" cy="36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13" name="Line 47"/>
            <p:cNvSpPr>
              <a:spLocks noChangeShapeType="1"/>
            </p:cNvSpPr>
            <p:nvPr/>
          </p:nvSpPr>
          <p:spPr bwMode="auto">
            <a:xfrm>
              <a:off x="3264" y="2936"/>
              <a:ext cx="0" cy="36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14" name="Rectangle 48"/>
            <p:cNvSpPr>
              <a:spLocks noChangeArrowheads="1"/>
            </p:cNvSpPr>
            <p:nvPr/>
          </p:nvSpPr>
          <p:spPr bwMode="auto">
            <a:xfrm>
              <a:off x="3155" y="3275"/>
              <a:ext cx="17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Times New Roman" panose="02020603050405020304" pitchFamily="18" charset="0"/>
                  <a:ea typeface="굴림" panose="020B0600000101010101" pitchFamily="34" charset="-127"/>
                </a:rPr>
                <a:t>0</a:t>
              </a:r>
            </a:p>
          </p:txBody>
        </p:sp>
        <p:sp>
          <p:nvSpPr>
            <p:cNvPr id="27715" name="Rectangle 49"/>
            <p:cNvSpPr>
              <a:spLocks noChangeArrowheads="1"/>
            </p:cNvSpPr>
            <p:nvPr/>
          </p:nvSpPr>
          <p:spPr bwMode="auto">
            <a:xfrm>
              <a:off x="2435" y="3275"/>
              <a:ext cx="17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Times New Roman" panose="02020603050405020304" pitchFamily="18" charset="0"/>
                  <a:ea typeface="굴림" panose="020B0600000101010101" pitchFamily="34" charset="-127"/>
                </a:rPr>
                <a:t>1</a:t>
              </a:r>
            </a:p>
          </p:txBody>
        </p:sp>
        <p:sp>
          <p:nvSpPr>
            <p:cNvPr id="27716" name="Rectangle 50"/>
            <p:cNvSpPr>
              <a:spLocks noChangeArrowheads="1"/>
            </p:cNvSpPr>
            <p:nvPr/>
          </p:nvSpPr>
          <p:spPr bwMode="auto">
            <a:xfrm>
              <a:off x="2195" y="3323"/>
              <a:ext cx="313"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Times New Roman" panose="02020603050405020304" pitchFamily="18" charset="0"/>
                  <a:ea typeface="굴림" panose="020B0600000101010101" pitchFamily="34" charset="-127"/>
                </a:rPr>
                <a:t>Sel1</a:t>
              </a:r>
            </a:p>
          </p:txBody>
        </p:sp>
        <p:sp>
          <p:nvSpPr>
            <p:cNvPr id="27717" name="Rectangle 51"/>
            <p:cNvSpPr>
              <a:spLocks noChangeArrowheads="1"/>
            </p:cNvSpPr>
            <p:nvPr/>
          </p:nvSpPr>
          <p:spPr bwMode="auto">
            <a:xfrm>
              <a:off x="3251" y="3323"/>
              <a:ext cx="313"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Times New Roman" panose="02020603050405020304" pitchFamily="18" charset="0"/>
                  <a:ea typeface="굴림" panose="020B0600000101010101" pitchFamily="34" charset="-127"/>
                </a:rPr>
                <a:t>Sel0</a:t>
              </a:r>
            </a:p>
          </p:txBody>
        </p:sp>
        <p:sp>
          <p:nvSpPr>
            <p:cNvPr id="27718" name="Line 52"/>
            <p:cNvSpPr>
              <a:spLocks noChangeShapeType="1"/>
            </p:cNvSpPr>
            <p:nvPr/>
          </p:nvSpPr>
          <p:spPr bwMode="auto">
            <a:xfrm>
              <a:off x="2880" y="3512"/>
              <a:ext cx="0" cy="46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19" name="Rectangle 53"/>
            <p:cNvSpPr>
              <a:spLocks noChangeArrowheads="1"/>
            </p:cNvSpPr>
            <p:nvPr/>
          </p:nvSpPr>
          <p:spPr bwMode="auto">
            <a:xfrm>
              <a:off x="2915" y="3788"/>
              <a:ext cx="11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endParaRPr lang="ko-KR" altLang="en-US" sz="1600">
                <a:latin typeface="Times New Roman" panose="02020603050405020304" pitchFamily="18" charset="0"/>
                <a:ea typeface="굴림" panose="020B0600000101010101" pitchFamily="34" charset="-127"/>
              </a:endParaRPr>
            </a:p>
          </p:txBody>
        </p:sp>
        <p:sp>
          <p:nvSpPr>
            <p:cNvPr id="27720" name="Oval 90"/>
            <p:cNvSpPr>
              <a:spLocks noChangeArrowheads="1"/>
            </p:cNvSpPr>
            <p:nvPr/>
          </p:nvSpPr>
          <p:spPr bwMode="auto">
            <a:xfrm>
              <a:off x="2264" y="3560"/>
              <a:ext cx="272" cy="272"/>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21" name="Rectangle 91"/>
            <p:cNvSpPr>
              <a:spLocks noChangeArrowheads="1"/>
            </p:cNvSpPr>
            <p:nvPr/>
          </p:nvSpPr>
          <p:spPr bwMode="auto">
            <a:xfrm>
              <a:off x="2243" y="3596"/>
              <a:ext cx="30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OR</a:t>
              </a:r>
            </a:p>
          </p:txBody>
        </p:sp>
        <p:sp>
          <p:nvSpPr>
            <p:cNvPr id="27722" name="Line 92"/>
            <p:cNvSpPr>
              <a:spLocks noChangeShapeType="1"/>
            </p:cNvSpPr>
            <p:nvPr/>
          </p:nvSpPr>
          <p:spPr bwMode="auto">
            <a:xfrm>
              <a:off x="2112" y="3464"/>
              <a:ext cx="0" cy="22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23" name="Line 93"/>
            <p:cNvSpPr>
              <a:spLocks noChangeShapeType="1"/>
            </p:cNvSpPr>
            <p:nvPr/>
          </p:nvSpPr>
          <p:spPr bwMode="auto">
            <a:xfrm>
              <a:off x="2120" y="3696"/>
              <a:ext cx="12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24" name="Line 94"/>
            <p:cNvSpPr>
              <a:spLocks noChangeShapeType="1"/>
            </p:cNvSpPr>
            <p:nvPr/>
          </p:nvSpPr>
          <p:spPr bwMode="auto">
            <a:xfrm>
              <a:off x="3600" y="3464"/>
              <a:ext cx="0" cy="22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25" name="Line 95"/>
            <p:cNvSpPr>
              <a:spLocks noChangeShapeType="1"/>
            </p:cNvSpPr>
            <p:nvPr/>
          </p:nvSpPr>
          <p:spPr bwMode="auto">
            <a:xfrm>
              <a:off x="2552" y="3696"/>
              <a:ext cx="10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26" name="Line 96"/>
            <p:cNvSpPr>
              <a:spLocks noChangeShapeType="1"/>
            </p:cNvSpPr>
            <p:nvPr/>
          </p:nvSpPr>
          <p:spPr bwMode="auto">
            <a:xfrm>
              <a:off x="2400" y="3848"/>
              <a:ext cx="0" cy="22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27" name="Rectangle 97"/>
            <p:cNvSpPr>
              <a:spLocks noChangeArrowheads="1"/>
            </p:cNvSpPr>
            <p:nvPr/>
          </p:nvSpPr>
          <p:spPr bwMode="auto">
            <a:xfrm>
              <a:off x="2099" y="3884"/>
              <a:ext cx="29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Hit</a:t>
              </a:r>
            </a:p>
          </p:txBody>
        </p:sp>
      </p:grpSp>
      <p:sp>
        <p:nvSpPr>
          <p:cNvPr id="27658" name="Rectangle 2"/>
          <p:cNvSpPr>
            <a:spLocks noGrp="1" noChangeArrowheads="1"/>
          </p:cNvSpPr>
          <p:nvPr>
            <p:ph type="title"/>
          </p:nvPr>
        </p:nvSpPr>
        <p:spPr>
          <a:xfrm>
            <a:off x="2068513" y="228600"/>
            <a:ext cx="4652962" cy="379413"/>
          </a:xfrm>
          <a:noFill/>
        </p:spPr>
        <p:txBody>
          <a:bodyPr wrap="none" lIns="63500" tIns="25400" rIns="63500" bIns="25400" anchor="t">
            <a:spAutoFit/>
          </a:bodyPr>
          <a:lstStyle/>
          <a:p>
            <a:r>
              <a:rPr lang="en-US" altLang="ko-KR" smtClean="0">
                <a:ea typeface="굴림" panose="020B0600000101010101" pitchFamily="34" charset="-127"/>
              </a:rPr>
              <a:t>Review: Set Associative Cache</a:t>
            </a:r>
          </a:p>
        </p:txBody>
      </p:sp>
      <p:sp>
        <p:nvSpPr>
          <p:cNvPr id="734211" name="Rectangle 3"/>
          <p:cNvSpPr>
            <a:spLocks noGrp="1" noChangeArrowheads="1"/>
          </p:cNvSpPr>
          <p:nvPr>
            <p:ph type="body" idx="1"/>
          </p:nvPr>
        </p:nvSpPr>
        <p:spPr>
          <a:xfrm>
            <a:off x="304800" y="712788"/>
            <a:ext cx="8610600" cy="1878012"/>
          </a:xfrm>
          <a:noFill/>
        </p:spPr>
        <p:txBody>
          <a:bodyPr lIns="63500" tIns="25400" rIns="63500" bIns="25400">
            <a:spAutoFit/>
          </a:bodyPr>
          <a:lstStyle/>
          <a:p>
            <a:pPr>
              <a:lnSpc>
                <a:spcPct val="80000"/>
              </a:lnSpc>
              <a:spcBef>
                <a:spcPct val="10000"/>
              </a:spcBef>
            </a:pPr>
            <a:r>
              <a:rPr lang="en-US" altLang="ko-KR" smtClean="0">
                <a:solidFill>
                  <a:schemeClr val="hlink"/>
                </a:solidFill>
                <a:ea typeface="굴림" panose="020B0600000101010101" pitchFamily="34" charset="-127"/>
              </a:rPr>
              <a:t>N-way set associative</a:t>
            </a:r>
            <a:r>
              <a:rPr lang="en-US" altLang="ko-KR" smtClean="0">
                <a:ea typeface="굴림" panose="020B0600000101010101" pitchFamily="34" charset="-127"/>
              </a:rPr>
              <a:t>: N entries per Cache Index</a:t>
            </a:r>
          </a:p>
          <a:p>
            <a:pPr lvl="1">
              <a:lnSpc>
                <a:spcPct val="80000"/>
              </a:lnSpc>
              <a:spcBef>
                <a:spcPct val="10000"/>
              </a:spcBef>
            </a:pPr>
            <a:r>
              <a:rPr lang="en-US" altLang="ko-KR" smtClean="0">
                <a:ea typeface="굴림" panose="020B0600000101010101" pitchFamily="34" charset="-127"/>
              </a:rPr>
              <a:t>N direct mapped caches operates in parallel</a:t>
            </a:r>
          </a:p>
          <a:p>
            <a:pPr>
              <a:lnSpc>
                <a:spcPct val="80000"/>
              </a:lnSpc>
              <a:spcBef>
                <a:spcPct val="10000"/>
              </a:spcBef>
            </a:pPr>
            <a:r>
              <a:rPr lang="en-US" altLang="ko-KR" smtClean="0">
                <a:ea typeface="굴림" panose="020B0600000101010101" pitchFamily="34" charset="-127"/>
              </a:rPr>
              <a:t>Example: Two-way set associative cache</a:t>
            </a:r>
          </a:p>
          <a:p>
            <a:pPr lvl="1">
              <a:lnSpc>
                <a:spcPct val="80000"/>
              </a:lnSpc>
              <a:spcBef>
                <a:spcPct val="10000"/>
              </a:spcBef>
            </a:pPr>
            <a:r>
              <a:rPr lang="en-US" altLang="ko-KR" smtClean="0">
                <a:ea typeface="굴림" panose="020B0600000101010101" pitchFamily="34" charset="-127"/>
              </a:rPr>
              <a:t>Cache Index selects a “set” from the cache</a:t>
            </a:r>
          </a:p>
          <a:p>
            <a:pPr lvl="1">
              <a:lnSpc>
                <a:spcPct val="80000"/>
              </a:lnSpc>
              <a:spcBef>
                <a:spcPct val="10000"/>
              </a:spcBef>
            </a:pPr>
            <a:r>
              <a:rPr lang="en-US" altLang="ko-KR" smtClean="0">
                <a:ea typeface="굴림" panose="020B0600000101010101" pitchFamily="34" charset="-127"/>
              </a:rPr>
              <a:t>Two tags in the set are compared to input in parallel</a:t>
            </a:r>
          </a:p>
          <a:p>
            <a:pPr lvl="1">
              <a:lnSpc>
                <a:spcPct val="80000"/>
              </a:lnSpc>
              <a:spcBef>
                <a:spcPct val="10000"/>
              </a:spcBef>
            </a:pPr>
            <a:r>
              <a:rPr lang="en-US" altLang="ko-KR" smtClean="0">
                <a:ea typeface="굴림" panose="020B0600000101010101" pitchFamily="34" charset="-127"/>
              </a:rPr>
              <a:t>Data is selected based on the tag result</a:t>
            </a:r>
          </a:p>
        </p:txBody>
      </p:sp>
      <p:sp>
        <p:nvSpPr>
          <p:cNvPr id="734248" name="Rectangle 40"/>
          <p:cNvSpPr>
            <a:spLocks noChangeArrowheads="1"/>
          </p:cNvSpPr>
          <p:nvPr/>
        </p:nvSpPr>
        <p:spPr bwMode="auto">
          <a:xfrm>
            <a:off x="228600" y="4494213"/>
            <a:ext cx="8661400" cy="508000"/>
          </a:xfrm>
          <a:prstGeom prst="rect">
            <a:avLst/>
          </a:prstGeom>
          <a:noFill/>
          <a:ln w="25400">
            <a:solidFill>
              <a:schemeClr val="hlink"/>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4332" name="Freeform 124"/>
          <p:cNvSpPr>
            <a:spLocks/>
          </p:cNvSpPr>
          <p:nvPr/>
        </p:nvSpPr>
        <p:spPr bwMode="auto">
          <a:xfrm>
            <a:off x="990600" y="5181600"/>
            <a:ext cx="7315200" cy="457200"/>
          </a:xfrm>
          <a:custGeom>
            <a:avLst/>
            <a:gdLst>
              <a:gd name="T0" fmla="*/ 0 w 4608"/>
              <a:gd name="T1" fmla="*/ 0 h 288"/>
              <a:gd name="T2" fmla="*/ 7315200 w 4608"/>
              <a:gd name="T3" fmla="*/ 0 h 288"/>
              <a:gd name="T4" fmla="*/ 7315200 w 4608"/>
              <a:gd name="T5" fmla="*/ 457200 h 288"/>
              <a:gd name="T6" fmla="*/ 6781800 w 4608"/>
              <a:gd name="T7" fmla="*/ 457200 h 2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608" h="288">
                <a:moveTo>
                  <a:pt x="0" y="0"/>
                </a:moveTo>
                <a:lnTo>
                  <a:pt x="4608" y="0"/>
                </a:lnTo>
                <a:lnTo>
                  <a:pt x="4608" y="288"/>
                </a:lnTo>
                <a:lnTo>
                  <a:pt x="4272" y="288"/>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nvGrpSpPr>
          <p:cNvPr id="734354" name="Group 146"/>
          <p:cNvGrpSpPr>
            <a:grpSpLocks/>
          </p:cNvGrpSpPr>
          <p:nvPr/>
        </p:nvGrpSpPr>
        <p:grpSpPr bwMode="auto">
          <a:xfrm>
            <a:off x="444500" y="4964113"/>
            <a:ext cx="8242300" cy="1055687"/>
            <a:chOff x="280" y="3127"/>
            <a:chExt cx="5192" cy="665"/>
          </a:xfrm>
        </p:grpSpPr>
        <p:grpSp>
          <p:nvGrpSpPr>
            <p:cNvPr id="27676" name="Group 144"/>
            <p:cNvGrpSpPr>
              <a:grpSpLocks/>
            </p:cNvGrpSpPr>
            <p:nvPr/>
          </p:nvGrpSpPr>
          <p:grpSpPr bwMode="auto">
            <a:xfrm>
              <a:off x="280" y="3127"/>
              <a:ext cx="1934" cy="664"/>
              <a:chOff x="280" y="3127"/>
              <a:chExt cx="1934" cy="664"/>
            </a:xfrm>
          </p:grpSpPr>
          <p:grpSp>
            <p:nvGrpSpPr>
              <p:cNvPr id="27691" name="Group 126"/>
              <p:cNvGrpSpPr>
                <a:grpSpLocks/>
              </p:cNvGrpSpPr>
              <p:nvPr/>
            </p:nvGrpSpPr>
            <p:grpSpPr bwMode="auto">
              <a:xfrm>
                <a:off x="1720" y="3503"/>
                <a:ext cx="494" cy="288"/>
                <a:chOff x="1720" y="3503"/>
                <a:chExt cx="494" cy="288"/>
              </a:xfrm>
            </p:grpSpPr>
            <p:grpSp>
              <p:nvGrpSpPr>
                <p:cNvPr id="27700" name="Group 125"/>
                <p:cNvGrpSpPr>
                  <a:grpSpLocks/>
                </p:cNvGrpSpPr>
                <p:nvPr/>
              </p:nvGrpSpPr>
              <p:grpSpPr bwMode="auto">
                <a:xfrm>
                  <a:off x="1720" y="3503"/>
                  <a:ext cx="321" cy="288"/>
                  <a:chOff x="1720" y="3503"/>
                  <a:chExt cx="321" cy="288"/>
                </a:xfrm>
              </p:grpSpPr>
              <p:sp>
                <p:nvSpPr>
                  <p:cNvPr id="27702" name="Arc 57"/>
                  <p:cNvSpPr>
                    <a:spLocks/>
                  </p:cNvSpPr>
                  <p:nvPr/>
                </p:nvSpPr>
                <p:spPr bwMode="auto">
                  <a:xfrm>
                    <a:off x="1848" y="3504"/>
                    <a:ext cx="192" cy="136"/>
                  </a:xfrm>
                  <a:custGeom>
                    <a:avLst/>
                    <a:gdLst>
                      <a:gd name="T0" fmla="*/ 0 w 21600"/>
                      <a:gd name="T1" fmla="*/ 0 h 21600"/>
                      <a:gd name="T2" fmla="*/ 192 w 21600"/>
                      <a:gd name="T3" fmla="*/ 136 h 21600"/>
                      <a:gd name="T4" fmla="*/ 0 w 21600"/>
                      <a:gd name="T5" fmla="*/ 1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3" name="Arc 58"/>
                  <p:cNvSpPr>
                    <a:spLocks/>
                  </p:cNvSpPr>
                  <p:nvPr/>
                </p:nvSpPr>
                <p:spPr bwMode="auto">
                  <a:xfrm rot="10800000">
                    <a:off x="1851" y="3644"/>
                    <a:ext cx="190" cy="146"/>
                  </a:xfrm>
                  <a:custGeom>
                    <a:avLst/>
                    <a:gdLst>
                      <a:gd name="T0" fmla="*/ 0 w 21600"/>
                      <a:gd name="T1" fmla="*/ 146 h 21600"/>
                      <a:gd name="T2" fmla="*/ 189 w 21600"/>
                      <a:gd name="T3" fmla="*/ 0 h 21600"/>
                      <a:gd name="T4" fmla="*/ 190 w 21600"/>
                      <a:gd name="T5" fmla="*/ 1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714"/>
                          <a:pt x="9602" y="61"/>
                          <a:pt x="21488" y="0"/>
                        </a:cubicBezTo>
                      </a:path>
                      <a:path w="21600" h="21600" stroke="0" extrusionOk="0">
                        <a:moveTo>
                          <a:pt x="0" y="21600"/>
                        </a:moveTo>
                        <a:cubicBezTo>
                          <a:pt x="0" y="9714"/>
                          <a:pt x="9602" y="61"/>
                          <a:pt x="21488" y="0"/>
                        </a:cubicBezTo>
                        <a:lnTo>
                          <a:pt x="21600" y="21600"/>
                        </a:lnTo>
                        <a:lnTo>
                          <a:pt x="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4" name="Line 59"/>
                  <p:cNvSpPr>
                    <a:spLocks noChangeShapeType="1"/>
                  </p:cNvSpPr>
                  <p:nvPr/>
                </p:nvSpPr>
                <p:spPr bwMode="auto">
                  <a:xfrm flipH="1">
                    <a:off x="1720" y="3503"/>
                    <a:ext cx="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5" name="Line 60"/>
                  <p:cNvSpPr>
                    <a:spLocks noChangeShapeType="1"/>
                  </p:cNvSpPr>
                  <p:nvPr/>
                </p:nvSpPr>
                <p:spPr bwMode="auto">
                  <a:xfrm>
                    <a:off x="1728" y="3511"/>
                    <a:ext cx="0" cy="27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6" name="Line 61"/>
                  <p:cNvSpPr>
                    <a:spLocks noChangeShapeType="1"/>
                  </p:cNvSpPr>
                  <p:nvPr/>
                </p:nvSpPr>
                <p:spPr bwMode="auto">
                  <a:xfrm flipH="1">
                    <a:off x="1720" y="3791"/>
                    <a:ext cx="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701" name="Line 62"/>
                <p:cNvSpPr>
                  <a:spLocks noChangeShapeType="1"/>
                </p:cNvSpPr>
                <p:nvPr/>
              </p:nvSpPr>
              <p:spPr bwMode="auto">
                <a:xfrm flipV="1">
                  <a:off x="2040" y="3646"/>
                  <a:ext cx="174"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692" name="Group 141"/>
              <p:cNvGrpSpPr>
                <a:grpSpLocks/>
              </p:cNvGrpSpPr>
              <p:nvPr/>
            </p:nvGrpSpPr>
            <p:grpSpPr bwMode="auto">
              <a:xfrm>
                <a:off x="280" y="3127"/>
                <a:ext cx="1456" cy="616"/>
                <a:chOff x="280" y="3127"/>
                <a:chExt cx="1456" cy="616"/>
              </a:xfrm>
            </p:grpSpPr>
            <p:sp>
              <p:nvSpPr>
                <p:cNvPr id="27693" name="Oval 54"/>
                <p:cNvSpPr>
                  <a:spLocks noChangeArrowheads="1"/>
                </p:cNvSpPr>
                <p:nvPr/>
              </p:nvSpPr>
              <p:spPr bwMode="auto">
                <a:xfrm>
                  <a:off x="872" y="3415"/>
                  <a:ext cx="560" cy="272"/>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694" name="Line 63"/>
                <p:cNvSpPr>
                  <a:spLocks noChangeShapeType="1"/>
                </p:cNvSpPr>
                <p:nvPr/>
              </p:nvSpPr>
              <p:spPr bwMode="auto">
                <a:xfrm flipH="1">
                  <a:off x="1564" y="3551"/>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5" name="Line 64"/>
                <p:cNvSpPr>
                  <a:spLocks noChangeShapeType="1"/>
                </p:cNvSpPr>
                <p:nvPr/>
              </p:nvSpPr>
              <p:spPr bwMode="auto">
                <a:xfrm flipH="1">
                  <a:off x="1576" y="3743"/>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6" name="Rectangle 65"/>
                <p:cNvSpPr>
                  <a:spLocks noChangeArrowheads="1"/>
                </p:cNvSpPr>
                <p:nvPr/>
              </p:nvSpPr>
              <p:spPr bwMode="auto">
                <a:xfrm>
                  <a:off x="851" y="3451"/>
                  <a:ext cx="62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Compare</a:t>
                  </a:r>
                </a:p>
              </p:txBody>
            </p:sp>
            <p:sp>
              <p:nvSpPr>
                <p:cNvPr id="27697" name="Line 66"/>
                <p:cNvSpPr>
                  <a:spLocks noChangeShapeType="1"/>
                </p:cNvSpPr>
                <p:nvPr/>
              </p:nvSpPr>
              <p:spPr bwMode="auto">
                <a:xfrm>
                  <a:off x="1436" y="3551"/>
                  <a:ext cx="12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8" name="Line 67"/>
                <p:cNvSpPr>
                  <a:spLocks noChangeShapeType="1"/>
                </p:cNvSpPr>
                <p:nvPr/>
              </p:nvSpPr>
              <p:spPr bwMode="auto">
                <a:xfrm flipH="1">
                  <a:off x="280" y="3743"/>
                  <a:ext cx="13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9" name="Line 68"/>
                <p:cNvSpPr>
                  <a:spLocks noChangeShapeType="1"/>
                </p:cNvSpPr>
                <p:nvPr/>
              </p:nvSpPr>
              <p:spPr bwMode="auto">
                <a:xfrm>
                  <a:off x="288" y="3127"/>
                  <a:ext cx="0" cy="60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7677" name="Group 145"/>
            <p:cNvGrpSpPr>
              <a:grpSpLocks/>
            </p:cNvGrpSpPr>
            <p:nvPr/>
          </p:nvGrpSpPr>
          <p:grpSpPr bwMode="auto">
            <a:xfrm>
              <a:off x="3522" y="3127"/>
              <a:ext cx="1950" cy="665"/>
              <a:chOff x="3522" y="3127"/>
              <a:chExt cx="1950" cy="665"/>
            </a:xfrm>
          </p:grpSpPr>
          <p:grpSp>
            <p:nvGrpSpPr>
              <p:cNvPr id="27678" name="Group 143"/>
              <p:cNvGrpSpPr>
                <a:grpSpLocks/>
              </p:cNvGrpSpPr>
              <p:nvPr/>
            </p:nvGrpSpPr>
            <p:grpSpPr bwMode="auto">
              <a:xfrm>
                <a:off x="3855" y="3127"/>
                <a:ext cx="1617" cy="665"/>
                <a:chOff x="3855" y="3127"/>
                <a:chExt cx="1617" cy="665"/>
              </a:xfrm>
            </p:grpSpPr>
            <p:sp>
              <p:nvSpPr>
                <p:cNvPr id="27680" name="Oval 73"/>
                <p:cNvSpPr>
                  <a:spLocks noChangeArrowheads="1"/>
                </p:cNvSpPr>
                <p:nvPr/>
              </p:nvSpPr>
              <p:spPr bwMode="auto">
                <a:xfrm>
                  <a:off x="4328" y="3415"/>
                  <a:ext cx="560" cy="272"/>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681" name="Rectangle 84"/>
                <p:cNvSpPr>
                  <a:spLocks noChangeArrowheads="1"/>
                </p:cNvSpPr>
                <p:nvPr/>
              </p:nvSpPr>
              <p:spPr bwMode="auto">
                <a:xfrm flipH="1">
                  <a:off x="4279" y="3455"/>
                  <a:ext cx="62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Compare</a:t>
                  </a:r>
                </a:p>
              </p:txBody>
            </p:sp>
            <p:sp>
              <p:nvSpPr>
                <p:cNvPr id="27682" name="Line 85"/>
                <p:cNvSpPr>
                  <a:spLocks noChangeShapeType="1"/>
                </p:cNvSpPr>
                <p:nvPr/>
              </p:nvSpPr>
              <p:spPr bwMode="auto">
                <a:xfrm flipH="1">
                  <a:off x="4168" y="3551"/>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3" name="Line 86"/>
                <p:cNvSpPr>
                  <a:spLocks noChangeShapeType="1"/>
                </p:cNvSpPr>
                <p:nvPr/>
              </p:nvSpPr>
              <p:spPr bwMode="auto">
                <a:xfrm>
                  <a:off x="4176" y="3743"/>
                  <a:ext cx="12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4" name="Line 87"/>
                <p:cNvSpPr>
                  <a:spLocks noChangeShapeType="1"/>
                </p:cNvSpPr>
                <p:nvPr/>
              </p:nvSpPr>
              <p:spPr bwMode="auto">
                <a:xfrm>
                  <a:off x="5472" y="3127"/>
                  <a:ext cx="0" cy="60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685" name="Group 128"/>
                <p:cNvGrpSpPr>
                  <a:grpSpLocks/>
                </p:cNvGrpSpPr>
                <p:nvPr/>
              </p:nvGrpSpPr>
              <p:grpSpPr bwMode="auto">
                <a:xfrm flipH="1">
                  <a:off x="3855" y="3504"/>
                  <a:ext cx="321" cy="288"/>
                  <a:chOff x="1720" y="3503"/>
                  <a:chExt cx="321" cy="288"/>
                </a:xfrm>
              </p:grpSpPr>
              <p:sp>
                <p:nvSpPr>
                  <p:cNvPr id="27686" name="Arc 129"/>
                  <p:cNvSpPr>
                    <a:spLocks/>
                  </p:cNvSpPr>
                  <p:nvPr/>
                </p:nvSpPr>
                <p:spPr bwMode="auto">
                  <a:xfrm>
                    <a:off x="1848" y="3504"/>
                    <a:ext cx="192" cy="136"/>
                  </a:xfrm>
                  <a:custGeom>
                    <a:avLst/>
                    <a:gdLst>
                      <a:gd name="T0" fmla="*/ 0 w 21600"/>
                      <a:gd name="T1" fmla="*/ 0 h 21600"/>
                      <a:gd name="T2" fmla="*/ 192 w 21600"/>
                      <a:gd name="T3" fmla="*/ 136 h 21600"/>
                      <a:gd name="T4" fmla="*/ 0 w 21600"/>
                      <a:gd name="T5" fmla="*/ 1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7" name="Arc 130"/>
                  <p:cNvSpPr>
                    <a:spLocks/>
                  </p:cNvSpPr>
                  <p:nvPr/>
                </p:nvSpPr>
                <p:spPr bwMode="auto">
                  <a:xfrm rot="10800000">
                    <a:off x="1851" y="3644"/>
                    <a:ext cx="190" cy="146"/>
                  </a:xfrm>
                  <a:custGeom>
                    <a:avLst/>
                    <a:gdLst>
                      <a:gd name="T0" fmla="*/ 0 w 21600"/>
                      <a:gd name="T1" fmla="*/ 146 h 21600"/>
                      <a:gd name="T2" fmla="*/ 189 w 21600"/>
                      <a:gd name="T3" fmla="*/ 0 h 21600"/>
                      <a:gd name="T4" fmla="*/ 190 w 21600"/>
                      <a:gd name="T5" fmla="*/ 1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714"/>
                          <a:pt x="9602" y="61"/>
                          <a:pt x="21488" y="0"/>
                        </a:cubicBezTo>
                      </a:path>
                      <a:path w="21600" h="21600" stroke="0" extrusionOk="0">
                        <a:moveTo>
                          <a:pt x="0" y="21600"/>
                        </a:moveTo>
                        <a:cubicBezTo>
                          <a:pt x="0" y="9714"/>
                          <a:pt x="9602" y="61"/>
                          <a:pt x="21488" y="0"/>
                        </a:cubicBezTo>
                        <a:lnTo>
                          <a:pt x="21600" y="21600"/>
                        </a:lnTo>
                        <a:lnTo>
                          <a:pt x="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8" name="Line 131"/>
                  <p:cNvSpPr>
                    <a:spLocks noChangeShapeType="1"/>
                  </p:cNvSpPr>
                  <p:nvPr/>
                </p:nvSpPr>
                <p:spPr bwMode="auto">
                  <a:xfrm flipH="1">
                    <a:off x="1720" y="3503"/>
                    <a:ext cx="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9" name="Line 132"/>
                  <p:cNvSpPr>
                    <a:spLocks noChangeShapeType="1"/>
                  </p:cNvSpPr>
                  <p:nvPr/>
                </p:nvSpPr>
                <p:spPr bwMode="auto">
                  <a:xfrm>
                    <a:off x="1728" y="3511"/>
                    <a:ext cx="0" cy="27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0" name="Line 133"/>
                  <p:cNvSpPr>
                    <a:spLocks noChangeShapeType="1"/>
                  </p:cNvSpPr>
                  <p:nvPr/>
                </p:nvSpPr>
                <p:spPr bwMode="auto">
                  <a:xfrm flipH="1">
                    <a:off x="1720" y="3791"/>
                    <a:ext cx="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7679" name="Line 134"/>
              <p:cNvSpPr>
                <a:spLocks noChangeShapeType="1"/>
              </p:cNvSpPr>
              <p:nvPr/>
            </p:nvSpPr>
            <p:spPr bwMode="auto">
              <a:xfrm flipH="1" flipV="1">
                <a:off x="3522" y="3646"/>
                <a:ext cx="348" cy="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734347" name="Group 139"/>
          <p:cNvGrpSpPr>
            <a:grpSpLocks/>
          </p:cNvGrpSpPr>
          <p:nvPr/>
        </p:nvGrpSpPr>
        <p:grpSpPr bwMode="auto">
          <a:xfrm>
            <a:off x="698500" y="4648200"/>
            <a:ext cx="7729538" cy="900113"/>
            <a:chOff x="440" y="2928"/>
            <a:chExt cx="4869" cy="567"/>
          </a:xfrm>
        </p:grpSpPr>
        <p:grpSp>
          <p:nvGrpSpPr>
            <p:cNvPr id="27670" name="Group 138"/>
            <p:cNvGrpSpPr>
              <a:grpSpLocks/>
            </p:cNvGrpSpPr>
            <p:nvPr/>
          </p:nvGrpSpPr>
          <p:grpSpPr bwMode="auto">
            <a:xfrm>
              <a:off x="1152" y="3127"/>
              <a:ext cx="3456" cy="368"/>
              <a:chOff x="1152" y="3127"/>
              <a:chExt cx="3456" cy="368"/>
            </a:xfrm>
          </p:grpSpPr>
          <p:sp>
            <p:nvSpPr>
              <p:cNvPr id="27674" name="Line 69"/>
              <p:cNvSpPr>
                <a:spLocks noChangeShapeType="1"/>
              </p:cNvSpPr>
              <p:nvPr/>
            </p:nvSpPr>
            <p:spPr bwMode="auto">
              <a:xfrm>
                <a:off x="1152" y="3127"/>
                <a:ext cx="0" cy="36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5" name="Line 88"/>
              <p:cNvSpPr>
                <a:spLocks noChangeShapeType="1"/>
              </p:cNvSpPr>
              <p:nvPr/>
            </p:nvSpPr>
            <p:spPr bwMode="auto">
              <a:xfrm>
                <a:off x="4608" y="3127"/>
                <a:ext cx="0" cy="36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671" name="Group 137"/>
            <p:cNvGrpSpPr>
              <a:grpSpLocks/>
            </p:cNvGrpSpPr>
            <p:nvPr/>
          </p:nvGrpSpPr>
          <p:grpSpPr bwMode="auto">
            <a:xfrm>
              <a:off x="440" y="2928"/>
              <a:ext cx="4869" cy="184"/>
              <a:chOff x="440" y="2928"/>
              <a:chExt cx="4869" cy="184"/>
            </a:xfrm>
          </p:grpSpPr>
          <p:sp>
            <p:nvSpPr>
              <p:cNvPr id="27672" name="Rectangle 135"/>
              <p:cNvSpPr>
                <a:spLocks noChangeArrowheads="1"/>
              </p:cNvSpPr>
              <p:nvPr/>
            </p:nvSpPr>
            <p:spPr bwMode="auto">
              <a:xfrm>
                <a:off x="4224" y="2928"/>
                <a:ext cx="1085" cy="184"/>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673" name="Rectangle 136"/>
              <p:cNvSpPr>
                <a:spLocks noChangeArrowheads="1"/>
              </p:cNvSpPr>
              <p:nvPr/>
            </p:nvSpPr>
            <p:spPr bwMode="auto">
              <a:xfrm>
                <a:off x="440" y="2928"/>
                <a:ext cx="1085" cy="184"/>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grpSp>
      <p:sp>
        <p:nvSpPr>
          <p:cNvPr id="734331" name="Freeform 123"/>
          <p:cNvSpPr>
            <a:spLocks/>
          </p:cNvSpPr>
          <p:nvPr/>
        </p:nvSpPr>
        <p:spPr bwMode="auto">
          <a:xfrm>
            <a:off x="990600" y="3048000"/>
            <a:ext cx="381000" cy="2590800"/>
          </a:xfrm>
          <a:custGeom>
            <a:avLst/>
            <a:gdLst>
              <a:gd name="T0" fmla="*/ 0 w 240"/>
              <a:gd name="T1" fmla="*/ 0 h 1584"/>
              <a:gd name="T2" fmla="*/ 0 w 240"/>
              <a:gd name="T3" fmla="*/ 2590800 h 1584"/>
              <a:gd name="T4" fmla="*/ 381000 w 240"/>
              <a:gd name="T5" fmla="*/ 2590800 h 1584"/>
              <a:gd name="T6" fmla="*/ 0 60000 65536"/>
              <a:gd name="T7" fmla="*/ 0 60000 65536"/>
              <a:gd name="T8" fmla="*/ 0 60000 65536"/>
            </a:gdLst>
            <a:ahLst/>
            <a:cxnLst>
              <a:cxn ang="T6">
                <a:pos x="T0" y="T1"/>
              </a:cxn>
              <a:cxn ang="T7">
                <a:pos x="T2" y="T3"/>
              </a:cxn>
              <a:cxn ang="T8">
                <a:pos x="T4" y="T5"/>
              </a:cxn>
            </a:cxnLst>
            <a:rect l="0" t="0" r="r" b="b"/>
            <a:pathLst>
              <a:path w="240" h="1584">
                <a:moveTo>
                  <a:pt x="0" y="0"/>
                </a:moveTo>
                <a:lnTo>
                  <a:pt x="0" y="1584"/>
                </a:lnTo>
                <a:lnTo>
                  <a:pt x="240" y="1584"/>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734355" name="Rectangle 147"/>
          <p:cNvSpPr>
            <a:spLocks noChangeArrowheads="1"/>
          </p:cNvSpPr>
          <p:nvPr/>
        </p:nvSpPr>
        <p:spPr bwMode="auto">
          <a:xfrm>
            <a:off x="2600325" y="4648200"/>
            <a:ext cx="1581150" cy="295275"/>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4356" name="Freeform 148"/>
          <p:cNvSpPr>
            <a:spLocks/>
          </p:cNvSpPr>
          <p:nvPr/>
        </p:nvSpPr>
        <p:spPr bwMode="auto">
          <a:xfrm>
            <a:off x="3962400" y="4876800"/>
            <a:ext cx="609600" cy="1676400"/>
          </a:xfrm>
          <a:custGeom>
            <a:avLst/>
            <a:gdLst>
              <a:gd name="T0" fmla="*/ 0 w 384"/>
              <a:gd name="T1" fmla="*/ 0 h 1056"/>
              <a:gd name="T2" fmla="*/ 0 w 384"/>
              <a:gd name="T3" fmla="*/ 838200 h 1056"/>
              <a:gd name="T4" fmla="*/ 609600 w 384"/>
              <a:gd name="T5" fmla="*/ 838200 h 1056"/>
              <a:gd name="T6" fmla="*/ 609600 w 384"/>
              <a:gd name="T7" fmla="*/ 1676400 h 10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1056">
                <a:moveTo>
                  <a:pt x="0" y="0"/>
                </a:moveTo>
                <a:lnTo>
                  <a:pt x="0" y="528"/>
                </a:lnTo>
                <a:lnTo>
                  <a:pt x="384" y="528"/>
                </a:lnTo>
                <a:lnTo>
                  <a:pt x="384" y="1056"/>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nvGrpSpPr>
          <p:cNvPr id="734360" name="Group 152"/>
          <p:cNvGrpSpPr>
            <a:grpSpLocks/>
          </p:cNvGrpSpPr>
          <p:nvPr/>
        </p:nvGrpSpPr>
        <p:grpSpPr bwMode="auto">
          <a:xfrm>
            <a:off x="4267200" y="6553200"/>
            <a:ext cx="1879600" cy="304800"/>
            <a:chOff x="2688" y="4128"/>
            <a:chExt cx="1184" cy="192"/>
          </a:xfrm>
        </p:grpSpPr>
        <p:sp>
          <p:nvSpPr>
            <p:cNvPr id="27668" name="Rectangle 149"/>
            <p:cNvSpPr>
              <a:spLocks noChangeArrowheads="1"/>
            </p:cNvSpPr>
            <p:nvPr/>
          </p:nvSpPr>
          <p:spPr bwMode="auto">
            <a:xfrm>
              <a:off x="2688" y="4128"/>
              <a:ext cx="384" cy="192"/>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669" name="Text Box 151"/>
            <p:cNvSpPr txBox="1">
              <a:spLocks noChangeArrowheads="1"/>
            </p:cNvSpPr>
            <p:nvPr/>
          </p:nvSpPr>
          <p:spPr bwMode="auto">
            <a:xfrm>
              <a:off x="3072" y="4141"/>
              <a:ext cx="800" cy="17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a:latin typeface="Times New Roman" panose="02020603050405020304" pitchFamily="18" charset="0"/>
                  <a:ea typeface="굴림" panose="020B0600000101010101" pitchFamily="34" charset="-127"/>
                </a:rPr>
                <a:t>Cache Block</a:t>
              </a:r>
            </a:p>
          </p:txBody>
        </p:sp>
      </p:grpSp>
    </p:spTree>
    <p:extLst>
      <p:ext uri="{BB962C8B-B14F-4D97-AF65-F5344CB8AC3E}">
        <p14:creationId xmlns:p14="http://schemas.microsoft.com/office/powerpoint/2010/main" val="56453705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42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42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343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4211">
                                            <p:txEl>
                                              <p:pRg st="2" end="2"/>
                                            </p:txEl>
                                          </p:spTgt>
                                        </p:tgtEl>
                                        <p:attrNameLst>
                                          <p:attrName>style.visibility</p:attrName>
                                        </p:attrNameLst>
                                      </p:cBhvr>
                                      <p:to>
                                        <p:strVal val="visible"/>
                                      </p:to>
                                    </p:set>
                                  </p:childTnLst>
                                </p:cTn>
                              </p:par>
                              <p:par>
                                <p:cTn id="15" presetID="2" presetClass="entr" presetSubtype="8" fill="hold" nodeType="withEffect">
                                  <p:stCondLst>
                                    <p:cond delay="0"/>
                                  </p:stCondLst>
                                  <p:childTnLst>
                                    <p:set>
                                      <p:cBhvr>
                                        <p:cTn id="16" dur="1" fill="hold">
                                          <p:stCondLst>
                                            <p:cond delay="0"/>
                                          </p:stCondLst>
                                        </p:cTn>
                                        <p:tgtEl>
                                          <p:spTgt spid="734348"/>
                                        </p:tgtEl>
                                        <p:attrNameLst>
                                          <p:attrName>style.visibility</p:attrName>
                                        </p:attrNameLst>
                                      </p:cBhvr>
                                      <p:to>
                                        <p:strVal val="visible"/>
                                      </p:to>
                                    </p:set>
                                    <p:anim calcmode="lin" valueType="num">
                                      <p:cBhvr additive="base">
                                        <p:cTn id="17" dur="500" fill="hold"/>
                                        <p:tgtEl>
                                          <p:spTgt spid="734348"/>
                                        </p:tgtEl>
                                        <p:attrNameLst>
                                          <p:attrName>ppt_x</p:attrName>
                                        </p:attrNameLst>
                                      </p:cBhvr>
                                      <p:tavLst>
                                        <p:tav tm="0">
                                          <p:val>
                                            <p:strVal val="0-#ppt_w/2"/>
                                          </p:val>
                                        </p:tav>
                                        <p:tav tm="100000">
                                          <p:val>
                                            <p:strVal val="#ppt_x"/>
                                          </p:val>
                                        </p:tav>
                                      </p:tavLst>
                                    </p:anim>
                                    <p:anim calcmode="lin" valueType="num">
                                      <p:cBhvr additive="base">
                                        <p:cTn id="18" dur="500" fill="hold"/>
                                        <p:tgtEl>
                                          <p:spTgt spid="734348"/>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734228"/>
                                        </p:tgtEl>
                                        <p:attrNameLst>
                                          <p:attrName>style.visibility</p:attrName>
                                        </p:attrNameLst>
                                      </p:cBhvr>
                                      <p:to>
                                        <p:strVal val="visible"/>
                                      </p:to>
                                    </p:set>
                                    <p:anim calcmode="lin" valueType="num">
                                      <p:cBhvr additive="base">
                                        <p:cTn id="21" dur="500" fill="hold"/>
                                        <p:tgtEl>
                                          <p:spTgt spid="734228"/>
                                        </p:tgtEl>
                                        <p:attrNameLst>
                                          <p:attrName>ppt_x</p:attrName>
                                        </p:attrNameLst>
                                      </p:cBhvr>
                                      <p:tavLst>
                                        <p:tav tm="0">
                                          <p:val>
                                            <p:strVal val="1+#ppt_w/2"/>
                                          </p:val>
                                        </p:tav>
                                        <p:tav tm="100000">
                                          <p:val>
                                            <p:strVal val="#ppt_x"/>
                                          </p:val>
                                        </p:tav>
                                      </p:tavLst>
                                    </p:anim>
                                    <p:anim calcmode="lin" valueType="num">
                                      <p:cBhvr additive="base">
                                        <p:cTn id="22" dur="500" fill="hold"/>
                                        <p:tgtEl>
                                          <p:spTgt spid="734228"/>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34211">
                                            <p:txEl>
                                              <p:pRg st="3" end="3"/>
                                            </p:txEl>
                                          </p:spTgt>
                                        </p:tgtEl>
                                        <p:attrNameLst>
                                          <p:attrName>style.visibility</p:attrName>
                                        </p:attrNameLst>
                                      </p:cBhvr>
                                      <p:to>
                                        <p:strVal val="visible"/>
                                      </p:to>
                                    </p:set>
                                  </p:childTnLst>
                                </p:cTn>
                              </p:par>
                            </p:childTnLst>
                          </p:cTn>
                        </p:par>
                        <p:par>
                          <p:cTn id="27" fill="hold" nodeType="afterGroup">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734313"/>
                                        </p:tgtEl>
                                        <p:attrNameLst>
                                          <p:attrName>style.visibility</p:attrName>
                                        </p:attrNameLst>
                                      </p:cBhvr>
                                      <p:to>
                                        <p:strVal val="visible"/>
                                      </p:to>
                                    </p:set>
                                  </p:childTnLst>
                                </p:cTn>
                              </p:par>
                            </p:childTnLst>
                          </p:cTn>
                        </p:par>
                        <p:par>
                          <p:cTn id="30" fill="hold" nodeType="afterGroup">
                            <p:stCondLst>
                              <p:cond delay="0"/>
                            </p:stCondLst>
                            <p:childTnLst>
                              <p:par>
                                <p:cTn id="31" presetID="22" presetClass="entr" presetSubtype="1" fill="hold" nodeType="afterEffect">
                                  <p:stCondLst>
                                    <p:cond delay="0"/>
                                  </p:stCondLst>
                                  <p:childTnLst>
                                    <p:set>
                                      <p:cBhvr>
                                        <p:cTn id="32" dur="1" fill="hold">
                                          <p:stCondLst>
                                            <p:cond delay="0"/>
                                          </p:stCondLst>
                                        </p:cTn>
                                        <p:tgtEl>
                                          <p:spTgt spid="734330"/>
                                        </p:tgtEl>
                                        <p:attrNameLst>
                                          <p:attrName>style.visibility</p:attrName>
                                        </p:attrNameLst>
                                      </p:cBhvr>
                                      <p:to>
                                        <p:strVal val="visible"/>
                                      </p:to>
                                    </p:set>
                                    <p:animEffect transition="in" filter="wipe(up)">
                                      <p:cBhvr>
                                        <p:cTn id="33" dur="500"/>
                                        <p:tgtEl>
                                          <p:spTgt spid="734330"/>
                                        </p:tgtEl>
                                      </p:cBhvr>
                                    </p:animEffect>
                                  </p:childTnLst>
                                </p:cTn>
                              </p:par>
                            </p:childTnLst>
                          </p:cTn>
                        </p:par>
                        <p:par>
                          <p:cTn id="34" fill="hold" nodeType="afterGroup">
                            <p:stCondLst>
                              <p:cond delay="500"/>
                            </p:stCondLst>
                            <p:childTnLst>
                              <p:par>
                                <p:cTn id="35" presetID="17" presetClass="entr" presetSubtype="10" fill="hold" grpId="0" nodeType="afterEffect">
                                  <p:stCondLst>
                                    <p:cond delay="0"/>
                                  </p:stCondLst>
                                  <p:childTnLst>
                                    <p:set>
                                      <p:cBhvr>
                                        <p:cTn id="36" dur="1" fill="hold">
                                          <p:stCondLst>
                                            <p:cond delay="0"/>
                                          </p:stCondLst>
                                        </p:cTn>
                                        <p:tgtEl>
                                          <p:spTgt spid="734248"/>
                                        </p:tgtEl>
                                        <p:attrNameLst>
                                          <p:attrName>style.visibility</p:attrName>
                                        </p:attrNameLst>
                                      </p:cBhvr>
                                      <p:to>
                                        <p:strVal val="visible"/>
                                      </p:to>
                                    </p:set>
                                    <p:anim calcmode="lin" valueType="num">
                                      <p:cBhvr>
                                        <p:cTn id="37" dur="500" fill="hold"/>
                                        <p:tgtEl>
                                          <p:spTgt spid="734248"/>
                                        </p:tgtEl>
                                        <p:attrNameLst>
                                          <p:attrName>ppt_w</p:attrName>
                                        </p:attrNameLst>
                                      </p:cBhvr>
                                      <p:tavLst>
                                        <p:tav tm="0">
                                          <p:val>
                                            <p:fltVal val="0"/>
                                          </p:val>
                                        </p:tav>
                                        <p:tav tm="100000">
                                          <p:val>
                                            <p:strVal val="#ppt_w"/>
                                          </p:val>
                                        </p:tav>
                                      </p:tavLst>
                                    </p:anim>
                                    <p:anim calcmode="lin" valueType="num">
                                      <p:cBhvr>
                                        <p:cTn id="38" dur="500" fill="hold"/>
                                        <p:tgtEl>
                                          <p:spTgt spid="734248"/>
                                        </p:tgtEl>
                                        <p:attrNameLst>
                                          <p:attrName>ppt_h</p:attrName>
                                        </p:attrNameLst>
                                      </p:cBhvr>
                                      <p:tavLst>
                                        <p:tav tm="0">
                                          <p:val>
                                            <p:strVal val="#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34211">
                                            <p:txEl>
                                              <p:pRg st="4" end="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34314"/>
                                        </p:tgtEl>
                                        <p:attrNameLst>
                                          <p:attrName>style.visibility</p:attrName>
                                        </p:attrNameLst>
                                      </p:cBhvr>
                                      <p:to>
                                        <p:strVal val="visible"/>
                                      </p:to>
                                    </p:set>
                                  </p:childTnLst>
                                </p:cTn>
                              </p:par>
                            </p:childTnLst>
                          </p:cTn>
                        </p:par>
                        <p:par>
                          <p:cTn id="45" fill="hold" nodeType="afterGroup">
                            <p:stCondLst>
                              <p:cond delay="0"/>
                            </p:stCondLst>
                            <p:childTnLst>
                              <p:par>
                                <p:cTn id="46" presetID="22" presetClass="entr" presetSubtype="1" fill="hold" grpId="0" nodeType="afterEffect">
                                  <p:stCondLst>
                                    <p:cond delay="0"/>
                                  </p:stCondLst>
                                  <p:childTnLst>
                                    <p:set>
                                      <p:cBhvr>
                                        <p:cTn id="47" dur="1" fill="hold">
                                          <p:stCondLst>
                                            <p:cond delay="0"/>
                                          </p:stCondLst>
                                        </p:cTn>
                                        <p:tgtEl>
                                          <p:spTgt spid="734331"/>
                                        </p:tgtEl>
                                        <p:attrNameLst>
                                          <p:attrName>style.visibility</p:attrName>
                                        </p:attrNameLst>
                                      </p:cBhvr>
                                      <p:to>
                                        <p:strVal val="visible"/>
                                      </p:to>
                                    </p:set>
                                    <p:animEffect transition="in" filter="wipe(up)">
                                      <p:cBhvr>
                                        <p:cTn id="48" dur="500"/>
                                        <p:tgtEl>
                                          <p:spTgt spid="734331"/>
                                        </p:tgtEl>
                                      </p:cBhvr>
                                    </p:animEffect>
                                  </p:childTnLst>
                                </p:cTn>
                              </p:par>
                            </p:childTnLst>
                          </p:cTn>
                        </p:par>
                        <p:par>
                          <p:cTn id="49" fill="hold" nodeType="afterGroup">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734332"/>
                                        </p:tgtEl>
                                        <p:attrNameLst>
                                          <p:attrName>style.visibility</p:attrName>
                                        </p:attrNameLst>
                                      </p:cBhvr>
                                      <p:to>
                                        <p:strVal val="visible"/>
                                      </p:to>
                                    </p:set>
                                    <p:animEffect transition="in" filter="wipe(up)">
                                      <p:cBhvr>
                                        <p:cTn id="52" dur="500"/>
                                        <p:tgtEl>
                                          <p:spTgt spid="734332"/>
                                        </p:tgtEl>
                                      </p:cBhvr>
                                    </p:animEffect>
                                  </p:childTnLst>
                                </p:cTn>
                              </p:par>
                              <p:par>
                                <p:cTn id="53" presetID="22" presetClass="entr" presetSubtype="1" fill="hold" nodeType="withEffect">
                                  <p:stCondLst>
                                    <p:cond delay="0"/>
                                  </p:stCondLst>
                                  <p:childTnLst>
                                    <p:set>
                                      <p:cBhvr>
                                        <p:cTn id="54" dur="1" fill="hold">
                                          <p:stCondLst>
                                            <p:cond delay="0"/>
                                          </p:stCondLst>
                                        </p:cTn>
                                        <p:tgtEl>
                                          <p:spTgt spid="734347"/>
                                        </p:tgtEl>
                                        <p:attrNameLst>
                                          <p:attrName>style.visibility</p:attrName>
                                        </p:attrNameLst>
                                      </p:cBhvr>
                                      <p:to>
                                        <p:strVal val="visible"/>
                                      </p:to>
                                    </p:set>
                                    <p:animEffect transition="in" filter="wipe(up)">
                                      <p:cBhvr>
                                        <p:cTn id="55" dur="500"/>
                                        <p:tgtEl>
                                          <p:spTgt spid="734347"/>
                                        </p:tgtEl>
                                      </p:cBhvr>
                                    </p:animEffect>
                                  </p:childTnLst>
                                </p:cTn>
                              </p:par>
                            </p:childTnLst>
                          </p:cTn>
                        </p:par>
                        <p:par>
                          <p:cTn id="56" fill="hold" nodeType="afterGroup">
                            <p:stCondLst>
                              <p:cond delay="1000"/>
                            </p:stCondLst>
                            <p:childTnLst>
                              <p:par>
                                <p:cTn id="57" presetID="4" presetClass="entr" presetSubtype="16" fill="hold" nodeType="afterEffect">
                                  <p:stCondLst>
                                    <p:cond delay="0"/>
                                  </p:stCondLst>
                                  <p:childTnLst>
                                    <p:set>
                                      <p:cBhvr>
                                        <p:cTn id="58" dur="1" fill="hold">
                                          <p:stCondLst>
                                            <p:cond delay="0"/>
                                          </p:stCondLst>
                                        </p:cTn>
                                        <p:tgtEl>
                                          <p:spTgt spid="734354"/>
                                        </p:tgtEl>
                                        <p:attrNameLst>
                                          <p:attrName>style.visibility</p:attrName>
                                        </p:attrNameLst>
                                      </p:cBhvr>
                                      <p:to>
                                        <p:strVal val="visible"/>
                                      </p:to>
                                    </p:set>
                                    <p:animEffect transition="in" filter="box(in)">
                                      <p:cBhvr>
                                        <p:cTn id="59" dur="500"/>
                                        <p:tgtEl>
                                          <p:spTgt spid="73435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734211">
                                            <p:txEl>
                                              <p:pRg st="5" end="5"/>
                                            </p:txEl>
                                          </p:spTgt>
                                        </p:tgtEl>
                                        <p:attrNameLst>
                                          <p:attrName>style.visibility</p:attrName>
                                        </p:attrNameLst>
                                      </p:cBhvr>
                                      <p:to>
                                        <p:strVal val="visible"/>
                                      </p:to>
                                    </p:set>
                                  </p:childTnLst>
                                </p:cTn>
                              </p:par>
                            </p:childTnLst>
                          </p:cTn>
                        </p:par>
                        <p:par>
                          <p:cTn id="64" fill="hold" nodeType="afterGroup">
                            <p:stCondLst>
                              <p:cond delay="0"/>
                            </p:stCondLst>
                            <p:childTnLst>
                              <p:par>
                                <p:cTn id="65" presetID="1" presetClass="entr" presetSubtype="0" fill="hold" nodeType="afterEffect">
                                  <p:stCondLst>
                                    <p:cond delay="0"/>
                                  </p:stCondLst>
                                  <p:childTnLst>
                                    <p:set>
                                      <p:cBhvr>
                                        <p:cTn id="66" dur="1" fill="hold">
                                          <p:stCondLst>
                                            <p:cond delay="0"/>
                                          </p:stCondLst>
                                        </p:cTn>
                                        <p:tgtEl>
                                          <p:spTgt spid="734311"/>
                                        </p:tgtEl>
                                        <p:attrNameLst>
                                          <p:attrName>style.visibility</p:attrName>
                                        </p:attrNameLst>
                                      </p:cBhvr>
                                      <p:to>
                                        <p:strVal val="visible"/>
                                      </p:to>
                                    </p:set>
                                  </p:childTnLst>
                                </p:cTn>
                              </p:par>
                            </p:childTnLst>
                          </p:cTn>
                        </p:par>
                        <p:par>
                          <p:cTn id="67" fill="hold" nodeType="afterGroup">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734355"/>
                                        </p:tgtEl>
                                        <p:attrNameLst>
                                          <p:attrName>style.visibility</p:attrName>
                                        </p:attrNameLst>
                                      </p:cBhvr>
                                      <p:to>
                                        <p:strVal val="visible"/>
                                      </p:to>
                                    </p:set>
                                  </p:childTnLst>
                                </p:cTn>
                              </p:par>
                            </p:childTnLst>
                          </p:cTn>
                        </p:par>
                        <p:par>
                          <p:cTn id="70" fill="hold" nodeType="afterGroup">
                            <p:stCondLst>
                              <p:cond delay="0"/>
                            </p:stCondLst>
                            <p:childTnLst>
                              <p:par>
                                <p:cTn id="71" presetID="22" presetClass="entr" presetSubtype="1" fill="hold" grpId="0" nodeType="afterEffect">
                                  <p:stCondLst>
                                    <p:cond delay="0"/>
                                  </p:stCondLst>
                                  <p:childTnLst>
                                    <p:set>
                                      <p:cBhvr>
                                        <p:cTn id="72" dur="1" fill="hold">
                                          <p:stCondLst>
                                            <p:cond delay="0"/>
                                          </p:stCondLst>
                                        </p:cTn>
                                        <p:tgtEl>
                                          <p:spTgt spid="734356"/>
                                        </p:tgtEl>
                                        <p:attrNameLst>
                                          <p:attrName>style.visibility</p:attrName>
                                        </p:attrNameLst>
                                      </p:cBhvr>
                                      <p:to>
                                        <p:strVal val="visible"/>
                                      </p:to>
                                    </p:set>
                                    <p:animEffect transition="in" filter="wipe(up)">
                                      <p:cBhvr>
                                        <p:cTn id="73" dur="500"/>
                                        <p:tgtEl>
                                          <p:spTgt spid="734356"/>
                                        </p:tgtEl>
                                      </p:cBhvr>
                                    </p:animEffect>
                                  </p:childTnLst>
                                </p:cTn>
                              </p:par>
                            </p:childTnLst>
                          </p:cTn>
                        </p:par>
                        <p:par>
                          <p:cTn id="74" fill="hold" nodeType="afterGroup">
                            <p:stCondLst>
                              <p:cond delay="500"/>
                            </p:stCondLst>
                            <p:childTnLst>
                              <p:par>
                                <p:cTn id="75" presetID="1" presetClass="entr" presetSubtype="0" fill="hold" nodeType="afterEffect">
                                  <p:stCondLst>
                                    <p:cond delay="0"/>
                                  </p:stCondLst>
                                  <p:childTnLst>
                                    <p:set>
                                      <p:cBhvr>
                                        <p:cTn id="76" dur="1" fill="hold">
                                          <p:stCondLst>
                                            <p:cond delay="0"/>
                                          </p:stCondLst>
                                        </p:cTn>
                                        <p:tgtEl>
                                          <p:spTgt spid="7343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4314" grpId="0" animBg="1"/>
      <p:bldP spid="734313" grpId="0" animBg="1"/>
      <p:bldP spid="734211" grpId="0" build="p"/>
      <p:bldP spid="734248" grpId="0" animBg="1"/>
      <p:bldP spid="734332" grpId="0" animBg="1"/>
      <p:bldP spid="734331" grpId="0" animBg="1"/>
      <p:bldP spid="734355" grpId="0" animBg="1"/>
      <p:bldP spid="734356"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6337" name="Rectangle 81"/>
          <p:cNvSpPr>
            <a:spLocks noChangeArrowheads="1"/>
          </p:cNvSpPr>
          <p:nvPr/>
        </p:nvSpPr>
        <p:spPr bwMode="auto">
          <a:xfrm>
            <a:off x="2540000" y="4279900"/>
            <a:ext cx="2946400" cy="1816100"/>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6336" name="Rectangle 80"/>
          <p:cNvSpPr>
            <a:spLocks noChangeArrowheads="1"/>
          </p:cNvSpPr>
          <p:nvPr/>
        </p:nvSpPr>
        <p:spPr bwMode="auto">
          <a:xfrm>
            <a:off x="7181850" y="4287838"/>
            <a:ext cx="757238" cy="285750"/>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6334" name="Rectangle 78"/>
          <p:cNvSpPr>
            <a:spLocks noChangeArrowheads="1"/>
          </p:cNvSpPr>
          <p:nvPr/>
        </p:nvSpPr>
        <p:spPr bwMode="auto">
          <a:xfrm>
            <a:off x="6789738" y="3063875"/>
            <a:ext cx="1439862" cy="282575"/>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6332" name="Rectangle 76"/>
          <p:cNvSpPr>
            <a:spLocks noChangeArrowheads="1"/>
          </p:cNvSpPr>
          <p:nvPr/>
        </p:nvSpPr>
        <p:spPr bwMode="auto">
          <a:xfrm>
            <a:off x="792163" y="3071813"/>
            <a:ext cx="5989637" cy="276225"/>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678" name="Rectangle 2"/>
          <p:cNvSpPr>
            <a:spLocks noGrp="1" noChangeArrowheads="1"/>
          </p:cNvSpPr>
          <p:nvPr>
            <p:ph type="title"/>
          </p:nvPr>
        </p:nvSpPr>
        <p:spPr>
          <a:xfrm>
            <a:off x="1941513" y="228600"/>
            <a:ext cx="4810125" cy="379413"/>
          </a:xfrm>
          <a:noFill/>
        </p:spPr>
        <p:txBody>
          <a:bodyPr wrap="none" lIns="63500" tIns="25400" rIns="63500" bIns="25400" anchor="t">
            <a:spAutoFit/>
          </a:bodyPr>
          <a:lstStyle/>
          <a:p>
            <a:r>
              <a:rPr lang="en-US" altLang="ko-KR" smtClean="0">
                <a:ea typeface="굴림" panose="020B0600000101010101" pitchFamily="34" charset="-127"/>
              </a:rPr>
              <a:t>Review: Fully Associative Cache</a:t>
            </a:r>
          </a:p>
        </p:txBody>
      </p:sp>
      <p:sp>
        <p:nvSpPr>
          <p:cNvPr id="736259" name="Rectangle 3"/>
          <p:cNvSpPr>
            <a:spLocks noGrp="1" noChangeArrowheads="1"/>
          </p:cNvSpPr>
          <p:nvPr>
            <p:ph type="body" idx="1"/>
          </p:nvPr>
        </p:nvSpPr>
        <p:spPr>
          <a:xfrm>
            <a:off x="381000" y="685800"/>
            <a:ext cx="8458200" cy="2413000"/>
          </a:xfrm>
          <a:noFill/>
        </p:spPr>
        <p:txBody>
          <a:bodyPr lIns="63500" tIns="25400" rIns="63500" bIns="25400">
            <a:spAutoFit/>
          </a:bodyPr>
          <a:lstStyle/>
          <a:p>
            <a:pPr>
              <a:lnSpc>
                <a:spcPct val="80000"/>
              </a:lnSpc>
              <a:spcBef>
                <a:spcPct val="20000"/>
              </a:spcBef>
            </a:pPr>
            <a:r>
              <a:rPr lang="en-US" altLang="ko-KR" dirty="0" smtClean="0">
                <a:solidFill>
                  <a:schemeClr val="hlink"/>
                </a:solidFill>
                <a:ea typeface="굴림" panose="020B0600000101010101" pitchFamily="34" charset="-127"/>
              </a:rPr>
              <a:t>Fully Associative</a:t>
            </a:r>
            <a:r>
              <a:rPr lang="en-US" altLang="ko-KR" dirty="0" smtClean="0">
                <a:ea typeface="굴림" panose="020B0600000101010101" pitchFamily="34" charset="-127"/>
              </a:rPr>
              <a:t>: Every block can hold any line</a:t>
            </a:r>
          </a:p>
          <a:p>
            <a:pPr lvl="1">
              <a:lnSpc>
                <a:spcPct val="80000"/>
              </a:lnSpc>
              <a:spcBef>
                <a:spcPct val="20000"/>
              </a:spcBef>
            </a:pPr>
            <a:r>
              <a:rPr lang="en-US" altLang="ko-KR" dirty="0" smtClean="0">
                <a:ea typeface="굴림" panose="020B0600000101010101" pitchFamily="34" charset="-127"/>
              </a:rPr>
              <a:t>Address does not include a cache index</a:t>
            </a:r>
          </a:p>
          <a:p>
            <a:pPr lvl="1">
              <a:lnSpc>
                <a:spcPct val="80000"/>
              </a:lnSpc>
              <a:spcBef>
                <a:spcPct val="20000"/>
              </a:spcBef>
            </a:pPr>
            <a:r>
              <a:rPr lang="en-US" altLang="ko-KR" dirty="0" smtClean="0">
                <a:ea typeface="굴림" panose="020B0600000101010101" pitchFamily="34" charset="-127"/>
              </a:rPr>
              <a:t>Compare Cache Tags of all Cache Entries in Parallel</a:t>
            </a:r>
          </a:p>
          <a:p>
            <a:pPr>
              <a:lnSpc>
                <a:spcPct val="80000"/>
              </a:lnSpc>
              <a:spcBef>
                <a:spcPct val="20000"/>
              </a:spcBef>
            </a:pPr>
            <a:r>
              <a:rPr lang="en-US" altLang="ko-KR" dirty="0" smtClean="0">
                <a:ea typeface="굴림" panose="020B0600000101010101" pitchFamily="34" charset="-127"/>
              </a:rPr>
              <a:t>Example: Block Size=32B blocks</a:t>
            </a:r>
          </a:p>
          <a:p>
            <a:pPr lvl="1">
              <a:lnSpc>
                <a:spcPct val="80000"/>
              </a:lnSpc>
              <a:spcBef>
                <a:spcPct val="20000"/>
              </a:spcBef>
            </a:pPr>
            <a:r>
              <a:rPr lang="en-US" altLang="ko-KR" dirty="0" smtClean="0">
                <a:ea typeface="굴림" panose="020B0600000101010101" pitchFamily="34" charset="-127"/>
              </a:rPr>
              <a:t>We need N 27-bit comparators</a:t>
            </a:r>
          </a:p>
          <a:p>
            <a:pPr lvl="1">
              <a:lnSpc>
                <a:spcPct val="80000"/>
              </a:lnSpc>
              <a:spcBef>
                <a:spcPct val="20000"/>
              </a:spcBef>
            </a:pPr>
            <a:r>
              <a:rPr lang="en-US" altLang="ko-KR" dirty="0" smtClean="0">
                <a:ea typeface="굴림" panose="020B0600000101010101" pitchFamily="34" charset="-127"/>
              </a:rPr>
              <a:t>Still have byte select to choose from within block</a:t>
            </a:r>
          </a:p>
          <a:p>
            <a:pPr>
              <a:lnSpc>
                <a:spcPct val="80000"/>
              </a:lnSpc>
              <a:spcBef>
                <a:spcPct val="20000"/>
              </a:spcBef>
            </a:pPr>
            <a:endParaRPr lang="ko-KR" altLang="en-US" dirty="0" smtClean="0">
              <a:ea typeface="굴림" panose="020B0600000101010101" pitchFamily="34" charset="-127"/>
            </a:endParaRPr>
          </a:p>
        </p:txBody>
      </p:sp>
      <p:grpSp>
        <p:nvGrpSpPr>
          <p:cNvPr id="736325" name="Group 69"/>
          <p:cNvGrpSpPr>
            <a:grpSpLocks/>
          </p:cNvGrpSpPr>
          <p:nvPr/>
        </p:nvGrpSpPr>
        <p:grpSpPr bwMode="auto">
          <a:xfrm>
            <a:off x="5867400" y="3962400"/>
            <a:ext cx="2887663" cy="2127250"/>
            <a:chOff x="3696" y="2496"/>
            <a:chExt cx="1819" cy="1340"/>
          </a:xfrm>
        </p:grpSpPr>
        <p:sp>
          <p:nvSpPr>
            <p:cNvPr id="28731" name="Rectangle 4"/>
            <p:cNvSpPr>
              <a:spLocks noChangeArrowheads="1"/>
            </p:cNvSpPr>
            <p:nvPr/>
          </p:nvSpPr>
          <p:spPr bwMode="auto">
            <a:xfrm>
              <a:off x="3717" y="2700"/>
              <a:ext cx="1760" cy="113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732" name="Line 5"/>
            <p:cNvSpPr>
              <a:spLocks noChangeShapeType="1"/>
            </p:cNvSpPr>
            <p:nvPr/>
          </p:nvSpPr>
          <p:spPr bwMode="auto">
            <a:xfrm>
              <a:off x="3717" y="2884"/>
              <a:ext cx="17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3" name="Line 6"/>
            <p:cNvSpPr>
              <a:spLocks noChangeShapeType="1"/>
            </p:cNvSpPr>
            <p:nvPr/>
          </p:nvSpPr>
          <p:spPr bwMode="auto">
            <a:xfrm>
              <a:off x="3717" y="3076"/>
              <a:ext cx="17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4" name="Line 7"/>
            <p:cNvSpPr>
              <a:spLocks noChangeShapeType="1"/>
            </p:cNvSpPr>
            <p:nvPr/>
          </p:nvSpPr>
          <p:spPr bwMode="auto">
            <a:xfrm>
              <a:off x="3717" y="3268"/>
              <a:ext cx="17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5" name="Line 8"/>
            <p:cNvSpPr>
              <a:spLocks noChangeShapeType="1"/>
            </p:cNvSpPr>
            <p:nvPr/>
          </p:nvSpPr>
          <p:spPr bwMode="auto">
            <a:xfrm>
              <a:off x="3717" y="3460"/>
              <a:ext cx="17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6" name="Rectangle 9"/>
            <p:cNvSpPr>
              <a:spLocks noChangeArrowheads="1"/>
            </p:cNvSpPr>
            <p:nvPr/>
          </p:nvSpPr>
          <p:spPr bwMode="auto">
            <a:xfrm>
              <a:off x="4560" y="3495"/>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8737" name="Rectangle 10"/>
            <p:cNvSpPr>
              <a:spLocks noChangeArrowheads="1"/>
            </p:cNvSpPr>
            <p:nvPr/>
          </p:nvSpPr>
          <p:spPr bwMode="auto">
            <a:xfrm>
              <a:off x="3922" y="2496"/>
              <a:ext cx="78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ko-KR" altLang="en-US" sz="1600">
                  <a:latin typeface="Times New Roman" panose="02020603050405020304" pitchFamily="18" charset="0"/>
                  <a:ea typeface="굴림" panose="020B0600000101010101" pitchFamily="34" charset="-127"/>
                </a:rPr>
                <a:t> </a:t>
              </a:r>
              <a:r>
                <a:rPr lang="en-US" altLang="ko-KR" sz="1600">
                  <a:latin typeface="Times New Roman" panose="02020603050405020304" pitchFamily="18" charset="0"/>
                  <a:ea typeface="굴림" panose="020B0600000101010101" pitchFamily="34" charset="-127"/>
                </a:rPr>
                <a:t>Cache Data</a:t>
              </a:r>
            </a:p>
          </p:txBody>
        </p:sp>
        <p:sp>
          <p:nvSpPr>
            <p:cNvPr id="28738" name="Rectangle 11"/>
            <p:cNvSpPr>
              <a:spLocks noChangeArrowheads="1"/>
            </p:cNvSpPr>
            <p:nvPr/>
          </p:nvSpPr>
          <p:spPr bwMode="auto">
            <a:xfrm>
              <a:off x="4992" y="2688"/>
              <a:ext cx="45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0</a:t>
              </a:r>
            </a:p>
          </p:txBody>
        </p:sp>
        <p:sp>
          <p:nvSpPr>
            <p:cNvPr id="28739" name="Line 30"/>
            <p:cNvSpPr>
              <a:spLocks noChangeShapeType="1"/>
            </p:cNvSpPr>
            <p:nvPr/>
          </p:nvSpPr>
          <p:spPr bwMode="auto">
            <a:xfrm>
              <a:off x="5005" y="2700"/>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40" name="Rectangle 31"/>
            <p:cNvSpPr>
              <a:spLocks noChangeArrowheads="1"/>
            </p:cNvSpPr>
            <p:nvPr/>
          </p:nvSpPr>
          <p:spPr bwMode="auto">
            <a:xfrm>
              <a:off x="4512" y="2688"/>
              <a:ext cx="45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1</a:t>
              </a:r>
            </a:p>
          </p:txBody>
        </p:sp>
        <p:sp>
          <p:nvSpPr>
            <p:cNvPr id="28741" name="Line 32"/>
            <p:cNvSpPr>
              <a:spLocks noChangeShapeType="1"/>
            </p:cNvSpPr>
            <p:nvPr/>
          </p:nvSpPr>
          <p:spPr bwMode="auto">
            <a:xfrm>
              <a:off x="4525" y="2700"/>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42" name="Rectangle 33"/>
            <p:cNvSpPr>
              <a:spLocks noChangeArrowheads="1"/>
            </p:cNvSpPr>
            <p:nvPr/>
          </p:nvSpPr>
          <p:spPr bwMode="auto">
            <a:xfrm>
              <a:off x="3696" y="2688"/>
              <a:ext cx="52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31</a:t>
              </a:r>
            </a:p>
          </p:txBody>
        </p:sp>
        <p:sp>
          <p:nvSpPr>
            <p:cNvPr id="28743" name="Line 34"/>
            <p:cNvSpPr>
              <a:spLocks noChangeShapeType="1"/>
            </p:cNvSpPr>
            <p:nvPr/>
          </p:nvSpPr>
          <p:spPr bwMode="auto">
            <a:xfrm>
              <a:off x="4189" y="2700"/>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44" name="Rectangle 35"/>
            <p:cNvSpPr>
              <a:spLocks noChangeArrowheads="1"/>
            </p:cNvSpPr>
            <p:nvPr/>
          </p:nvSpPr>
          <p:spPr bwMode="auto">
            <a:xfrm rot="-5400000">
              <a:off x="4275" y="2634"/>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8745" name="Rectangle 36"/>
            <p:cNvSpPr>
              <a:spLocks noChangeArrowheads="1"/>
            </p:cNvSpPr>
            <p:nvPr/>
          </p:nvSpPr>
          <p:spPr bwMode="auto">
            <a:xfrm>
              <a:off x="4992" y="2880"/>
              <a:ext cx="52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32</a:t>
              </a:r>
            </a:p>
          </p:txBody>
        </p:sp>
        <p:sp>
          <p:nvSpPr>
            <p:cNvPr id="28746" name="Line 37"/>
            <p:cNvSpPr>
              <a:spLocks noChangeShapeType="1"/>
            </p:cNvSpPr>
            <p:nvPr/>
          </p:nvSpPr>
          <p:spPr bwMode="auto">
            <a:xfrm>
              <a:off x="5005" y="2892"/>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47" name="Rectangle 38"/>
            <p:cNvSpPr>
              <a:spLocks noChangeArrowheads="1"/>
            </p:cNvSpPr>
            <p:nvPr/>
          </p:nvSpPr>
          <p:spPr bwMode="auto">
            <a:xfrm>
              <a:off x="4512" y="2880"/>
              <a:ext cx="52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33</a:t>
              </a:r>
            </a:p>
          </p:txBody>
        </p:sp>
        <p:sp>
          <p:nvSpPr>
            <p:cNvPr id="28748" name="Line 39"/>
            <p:cNvSpPr>
              <a:spLocks noChangeShapeType="1"/>
            </p:cNvSpPr>
            <p:nvPr/>
          </p:nvSpPr>
          <p:spPr bwMode="auto">
            <a:xfrm>
              <a:off x="4525" y="2892"/>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49" name="Rectangle 40"/>
            <p:cNvSpPr>
              <a:spLocks noChangeArrowheads="1"/>
            </p:cNvSpPr>
            <p:nvPr/>
          </p:nvSpPr>
          <p:spPr bwMode="auto">
            <a:xfrm>
              <a:off x="3696" y="2880"/>
              <a:ext cx="52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63</a:t>
              </a:r>
            </a:p>
          </p:txBody>
        </p:sp>
        <p:sp>
          <p:nvSpPr>
            <p:cNvPr id="28750" name="Line 41"/>
            <p:cNvSpPr>
              <a:spLocks noChangeShapeType="1"/>
            </p:cNvSpPr>
            <p:nvPr/>
          </p:nvSpPr>
          <p:spPr bwMode="auto">
            <a:xfrm>
              <a:off x="4189" y="2892"/>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51" name="Rectangle 42"/>
            <p:cNvSpPr>
              <a:spLocks noChangeArrowheads="1"/>
            </p:cNvSpPr>
            <p:nvPr/>
          </p:nvSpPr>
          <p:spPr bwMode="auto">
            <a:xfrm rot="-5400000">
              <a:off x="4275" y="2826"/>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grpSp>
      <p:grpSp>
        <p:nvGrpSpPr>
          <p:cNvPr id="736329" name="Group 73"/>
          <p:cNvGrpSpPr>
            <a:grpSpLocks/>
          </p:cNvGrpSpPr>
          <p:nvPr/>
        </p:nvGrpSpPr>
        <p:grpSpPr bwMode="auto">
          <a:xfrm>
            <a:off x="2522538" y="3962400"/>
            <a:ext cx="3625850" cy="2127250"/>
            <a:chOff x="1589" y="2496"/>
            <a:chExt cx="2284" cy="1340"/>
          </a:xfrm>
        </p:grpSpPr>
        <p:grpSp>
          <p:nvGrpSpPr>
            <p:cNvPr id="28715" name="Group 70"/>
            <p:cNvGrpSpPr>
              <a:grpSpLocks/>
            </p:cNvGrpSpPr>
            <p:nvPr/>
          </p:nvGrpSpPr>
          <p:grpSpPr bwMode="auto">
            <a:xfrm>
              <a:off x="3264" y="2496"/>
              <a:ext cx="609" cy="1340"/>
              <a:chOff x="3264" y="2496"/>
              <a:chExt cx="609" cy="1340"/>
            </a:xfrm>
          </p:grpSpPr>
          <p:sp>
            <p:nvSpPr>
              <p:cNvPr id="28724" name="Rectangle 23"/>
              <p:cNvSpPr>
                <a:spLocks noChangeArrowheads="1"/>
              </p:cNvSpPr>
              <p:nvPr/>
            </p:nvSpPr>
            <p:spPr bwMode="auto">
              <a:xfrm>
                <a:off x="3525" y="2700"/>
                <a:ext cx="128" cy="113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725" name="Rectangle 24"/>
              <p:cNvSpPr>
                <a:spLocks noChangeArrowheads="1"/>
              </p:cNvSpPr>
              <p:nvPr/>
            </p:nvSpPr>
            <p:spPr bwMode="auto">
              <a:xfrm>
                <a:off x="3264" y="2496"/>
                <a:ext cx="60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Valid Bit</a:t>
                </a:r>
              </a:p>
            </p:txBody>
          </p:sp>
          <p:sp>
            <p:nvSpPr>
              <p:cNvPr id="28726" name="Line 25"/>
              <p:cNvSpPr>
                <a:spLocks noChangeShapeType="1"/>
              </p:cNvSpPr>
              <p:nvPr/>
            </p:nvSpPr>
            <p:spPr bwMode="auto">
              <a:xfrm flipH="1">
                <a:off x="3509" y="2884"/>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27" name="Line 26"/>
              <p:cNvSpPr>
                <a:spLocks noChangeShapeType="1"/>
              </p:cNvSpPr>
              <p:nvPr/>
            </p:nvSpPr>
            <p:spPr bwMode="auto">
              <a:xfrm flipH="1">
                <a:off x="3509" y="3076"/>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28" name="Line 27"/>
              <p:cNvSpPr>
                <a:spLocks noChangeShapeType="1"/>
              </p:cNvSpPr>
              <p:nvPr/>
            </p:nvSpPr>
            <p:spPr bwMode="auto">
              <a:xfrm flipH="1">
                <a:off x="3509" y="3268"/>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29" name="Line 28"/>
              <p:cNvSpPr>
                <a:spLocks noChangeShapeType="1"/>
              </p:cNvSpPr>
              <p:nvPr/>
            </p:nvSpPr>
            <p:spPr bwMode="auto">
              <a:xfrm flipH="1">
                <a:off x="3509" y="3460"/>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0" name="Rectangle 29"/>
              <p:cNvSpPr>
                <a:spLocks noChangeArrowheads="1"/>
              </p:cNvSpPr>
              <p:nvPr/>
            </p:nvSpPr>
            <p:spPr bwMode="auto">
              <a:xfrm>
                <a:off x="3504" y="3495"/>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grpSp>
        <p:grpSp>
          <p:nvGrpSpPr>
            <p:cNvPr id="28716" name="Group 71"/>
            <p:cNvGrpSpPr>
              <a:grpSpLocks/>
            </p:cNvGrpSpPr>
            <p:nvPr/>
          </p:nvGrpSpPr>
          <p:grpSpPr bwMode="auto">
            <a:xfrm>
              <a:off x="1589" y="2496"/>
              <a:ext cx="1888" cy="1340"/>
              <a:chOff x="1589" y="2496"/>
              <a:chExt cx="1888" cy="1340"/>
            </a:xfrm>
          </p:grpSpPr>
          <p:sp>
            <p:nvSpPr>
              <p:cNvPr id="28717" name="Rectangle 16"/>
              <p:cNvSpPr>
                <a:spLocks noChangeArrowheads="1"/>
              </p:cNvSpPr>
              <p:nvPr/>
            </p:nvSpPr>
            <p:spPr bwMode="auto">
              <a:xfrm>
                <a:off x="1605" y="2700"/>
                <a:ext cx="1856" cy="113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718" name="Line 17"/>
              <p:cNvSpPr>
                <a:spLocks noChangeShapeType="1"/>
              </p:cNvSpPr>
              <p:nvPr/>
            </p:nvSpPr>
            <p:spPr bwMode="auto">
              <a:xfrm flipH="1">
                <a:off x="1589" y="2884"/>
                <a:ext cx="18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9" name="Line 18"/>
              <p:cNvSpPr>
                <a:spLocks noChangeShapeType="1"/>
              </p:cNvSpPr>
              <p:nvPr/>
            </p:nvSpPr>
            <p:spPr bwMode="auto">
              <a:xfrm flipH="1">
                <a:off x="1589" y="3076"/>
                <a:ext cx="18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20" name="Line 19"/>
              <p:cNvSpPr>
                <a:spLocks noChangeShapeType="1"/>
              </p:cNvSpPr>
              <p:nvPr/>
            </p:nvSpPr>
            <p:spPr bwMode="auto">
              <a:xfrm flipH="1">
                <a:off x="1589" y="3268"/>
                <a:ext cx="18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21" name="Line 20"/>
              <p:cNvSpPr>
                <a:spLocks noChangeShapeType="1"/>
              </p:cNvSpPr>
              <p:nvPr/>
            </p:nvSpPr>
            <p:spPr bwMode="auto">
              <a:xfrm flipH="1">
                <a:off x="1589" y="3460"/>
                <a:ext cx="18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22" name="Rectangle 21"/>
              <p:cNvSpPr>
                <a:spLocks noChangeArrowheads="1"/>
              </p:cNvSpPr>
              <p:nvPr/>
            </p:nvSpPr>
            <p:spPr bwMode="auto">
              <a:xfrm>
                <a:off x="2352" y="3495"/>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8723" name="Rectangle 43"/>
              <p:cNvSpPr>
                <a:spLocks noChangeArrowheads="1"/>
              </p:cNvSpPr>
              <p:nvPr/>
            </p:nvSpPr>
            <p:spPr bwMode="auto">
              <a:xfrm>
                <a:off x="2244" y="2496"/>
                <a:ext cx="73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ko-KR" altLang="en-US" sz="1600">
                    <a:latin typeface="Times New Roman" panose="02020603050405020304" pitchFamily="18" charset="0"/>
                    <a:ea typeface="굴림" panose="020B0600000101010101" pitchFamily="34" charset="-127"/>
                  </a:rPr>
                  <a:t> </a:t>
                </a:r>
                <a:r>
                  <a:rPr lang="en-US" altLang="ko-KR" sz="1600">
                    <a:latin typeface="Times New Roman" panose="02020603050405020304" pitchFamily="18" charset="0"/>
                    <a:ea typeface="굴림" panose="020B0600000101010101" pitchFamily="34" charset="-127"/>
                  </a:rPr>
                  <a:t>Cache Tag</a:t>
                </a:r>
              </a:p>
            </p:txBody>
          </p:sp>
        </p:grpSp>
      </p:grpSp>
      <p:grpSp>
        <p:nvGrpSpPr>
          <p:cNvPr id="736333" name="Group 77"/>
          <p:cNvGrpSpPr>
            <a:grpSpLocks/>
          </p:cNvGrpSpPr>
          <p:nvPr/>
        </p:nvGrpSpPr>
        <p:grpSpPr bwMode="auto">
          <a:xfrm>
            <a:off x="762000" y="2743200"/>
            <a:ext cx="7521575" cy="638175"/>
            <a:chOff x="480" y="1728"/>
            <a:chExt cx="4738" cy="402"/>
          </a:xfrm>
        </p:grpSpPr>
        <p:sp>
          <p:nvSpPr>
            <p:cNvPr id="28708" name="Rectangle 12"/>
            <p:cNvSpPr>
              <a:spLocks noChangeArrowheads="1"/>
            </p:cNvSpPr>
            <p:nvPr/>
          </p:nvSpPr>
          <p:spPr bwMode="auto">
            <a:xfrm>
              <a:off x="501" y="1932"/>
              <a:ext cx="4688"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709" name="Rectangle 13"/>
            <p:cNvSpPr>
              <a:spLocks noChangeArrowheads="1"/>
            </p:cNvSpPr>
            <p:nvPr/>
          </p:nvSpPr>
          <p:spPr bwMode="auto">
            <a:xfrm>
              <a:off x="5040" y="1728"/>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0</a:t>
              </a:r>
            </a:p>
          </p:txBody>
        </p:sp>
        <p:sp>
          <p:nvSpPr>
            <p:cNvPr id="28710" name="Rectangle 14"/>
            <p:cNvSpPr>
              <a:spLocks noChangeArrowheads="1"/>
            </p:cNvSpPr>
            <p:nvPr/>
          </p:nvSpPr>
          <p:spPr bwMode="auto">
            <a:xfrm>
              <a:off x="4128" y="1728"/>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4</a:t>
              </a:r>
            </a:p>
          </p:txBody>
        </p:sp>
        <p:sp>
          <p:nvSpPr>
            <p:cNvPr id="28711" name="Rectangle 22"/>
            <p:cNvSpPr>
              <a:spLocks noChangeArrowheads="1"/>
            </p:cNvSpPr>
            <p:nvPr/>
          </p:nvSpPr>
          <p:spPr bwMode="auto">
            <a:xfrm>
              <a:off x="1968" y="1920"/>
              <a:ext cx="144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Tag (27 bits long)</a:t>
              </a:r>
            </a:p>
          </p:txBody>
        </p:sp>
        <p:sp>
          <p:nvSpPr>
            <p:cNvPr id="28712" name="Line 44"/>
            <p:cNvSpPr>
              <a:spLocks noChangeShapeType="1"/>
            </p:cNvSpPr>
            <p:nvPr/>
          </p:nvSpPr>
          <p:spPr bwMode="auto">
            <a:xfrm>
              <a:off x="4285" y="1932"/>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3" name="Rectangle 45"/>
            <p:cNvSpPr>
              <a:spLocks noChangeArrowheads="1"/>
            </p:cNvSpPr>
            <p:nvPr/>
          </p:nvSpPr>
          <p:spPr bwMode="auto">
            <a:xfrm>
              <a:off x="4320" y="1920"/>
              <a:ext cx="7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Select</a:t>
              </a:r>
            </a:p>
          </p:txBody>
        </p:sp>
        <p:sp>
          <p:nvSpPr>
            <p:cNvPr id="28714" name="Rectangle 15"/>
            <p:cNvSpPr>
              <a:spLocks noChangeArrowheads="1"/>
            </p:cNvSpPr>
            <p:nvPr/>
          </p:nvSpPr>
          <p:spPr bwMode="auto">
            <a:xfrm>
              <a:off x="480" y="1728"/>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31</a:t>
              </a:r>
            </a:p>
          </p:txBody>
        </p:sp>
      </p:grpSp>
      <p:grpSp>
        <p:nvGrpSpPr>
          <p:cNvPr id="736331" name="Group 75"/>
          <p:cNvGrpSpPr>
            <a:grpSpLocks/>
          </p:cNvGrpSpPr>
          <p:nvPr/>
        </p:nvGrpSpPr>
        <p:grpSpPr bwMode="auto">
          <a:xfrm>
            <a:off x="935038" y="3219450"/>
            <a:ext cx="1612900" cy="2905125"/>
            <a:chOff x="589" y="2028"/>
            <a:chExt cx="1016" cy="1830"/>
          </a:xfrm>
        </p:grpSpPr>
        <p:sp>
          <p:nvSpPr>
            <p:cNvPr id="28687" name="Oval 47"/>
            <p:cNvSpPr>
              <a:spLocks noChangeArrowheads="1"/>
            </p:cNvSpPr>
            <p:nvPr/>
          </p:nvSpPr>
          <p:spPr bwMode="auto">
            <a:xfrm>
              <a:off x="1173" y="2700"/>
              <a:ext cx="176" cy="176"/>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688" name="Rectangle 48"/>
            <p:cNvSpPr>
              <a:spLocks noChangeArrowheads="1"/>
            </p:cNvSpPr>
            <p:nvPr/>
          </p:nvSpPr>
          <p:spPr bwMode="auto">
            <a:xfrm>
              <a:off x="1152" y="2688"/>
              <a:ext cx="18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a:t>
              </a:r>
            </a:p>
          </p:txBody>
        </p:sp>
        <p:sp>
          <p:nvSpPr>
            <p:cNvPr id="28689" name="Line 49"/>
            <p:cNvSpPr>
              <a:spLocks noChangeShapeType="1"/>
            </p:cNvSpPr>
            <p:nvPr/>
          </p:nvSpPr>
          <p:spPr bwMode="auto">
            <a:xfrm flipH="1">
              <a:off x="1349" y="2788"/>
              <a:ext cx="25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0" name="Oval 50"/>
            <p:cNvSpPr>
              <a:spLocks noChangeArrowheads="1"/>
            </p:cNvSpPr>
            <p:nvPr/>
          </p:nvSpPr>
          <p:spPr bwMode="auto">
            <a:xfrm>
              <a:off x="1173" y="3084"/>
              <a:ext cx="176" cy="176"/>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691" name="Rectangle 51"/>
            <p:cNvSpPr>
              <a:spLocks noChangeArrowheads="1"/>
            </p:cNvSpPr>
            <p:nvPr/>
          </p:nvSpPr>
          <p:spPr bwMode="auto">
            <a:xfrm>
              <a:off x="1152" y="3072"/>
              <a:ext cx="18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a:t>
              </a:r>
            </a:p>
          </p:txBody>
        </p:sp>
        <p:sp>
          <p:nvSpPr>
            <p:cNvPr id="28692" name="Line 52"/>
            <p:cNvSpPr>
              <a:spLocks noChangeShapeType="1"/>
            </p:cNvSpPr>
            <p:nvPr/>
          </p:nvSpPr>
          <p:spPr bwMode="auto">
            <a:xfrm flipH="1">
              <a:off x="1349" y="3172"/>
              <a:ext cx="25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3" name="Oval 53"/>
            <p:cNvSpPr>
              <a:spLocks noChangeArrowheads="1"/>
            </p:cNvSpPr>
            <p:nvPr/>
          </p:nvSpPr>
          <p:spPr bwMode="auto">
            <a:xfrm>
              <a:off x="933" y="2892"/>
              <a:ext cx="176" cy="176"/>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694" name="Rectangle 54"/>
            <p:cNvSpPr>
              <a:spLocks noChangeArrowheads="1"/>
            </p:cNvSpPr>
            <p:nvPr/>
          </p:nvSpPr>
          <p:spPr bwMode="auto">
            <a:xfrm>
              <a:off x="912" y="2880"/>
              <a:ext cx="18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a:t>
              </a:r>
            </a:p>
          </p:txBody>
        </p:sp>
        <p:sp>
          <p:nvSpPr>
            <p:cNvPr id="28695" name="Line 55"/>
            <p:cNvSpPr>
              <a:spLocks noChangeShapeType="1"/>
            </p:cNvSpPr>
            <p:nvPr/>
          </p:nvSpPr>
          <p:spPr bwMode="auto">
            <a:xfrm flipH="1">
              <a:off x="1109" y="2980"/>
              <a:ext cx="49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6" name="Oval 56"/>
            <p:cNvSpPr>
              <a:spLocks noChangeArrowheads="1"/>
            </p:cNvSpPr>
            <p:nvPr/>
          </p:nvSpPr>
          <p:spPr bwMode="auto">
            <a:xfrm>
              <a:off x="933" y="3276"/>
              <a:ext cx="176" cy="176"/>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697" name="Line 57"/>
            <p:cNvSpPr>
              <a:spLocks noChangeShapeType="1"/>
            </p:cNvSpPr>
            <p:nvPr/>
          </p:nvSpPr>
          <p:spPr bwMode="auto">
            <a:xfrm flipH="1">
              <a:off x="1109" y="3364"/>
              <a:ext cx="49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8" name="Rectangle 58"/>
            <p:cNvSpPr>
              <a:spLocks noChangeArrowheads="1"/>
            </p:cNvSpPr>
            <p:nvPr/>
          </p:nvSpPr>
          <p:spPr bwMode="auto">
            <a:xfrm>
              <a:off x="912" y="3264"/>
              <a:ext cx="18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a:t>
              </a:r>
            </a:p>
          </p:txBody>
        </p:sp>
        <p:sp>
          <p:nvSpPr>
            <p:cNvPr id="28699" name="Line 59"/>
            <p:cNvSpPr>
              <a:spLocks noChangeShapeType="1"/>
            </p:cNvSpPr>
            <p:nvPr/>
          </p:nvSpPr>
          <p:spPr bwMode="auto">
            <a:xfrm>
              <a:off x="589" y="2028"/>
              <a:ext cx="0" cy="17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0" name="Line 60"/>
            <p:cNvSpPr>
              <a:spLocks noChangeShapeType="1"/>
            </p:cNvSpPr>
            <p:nvPr/>
          </p:nvSpPr>
          <p:spPr bwMode="auto">
            <a:xfrm>
              <a:off x="597" y="3364"/>
              <a:ext cx="32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1" name="Line 61"/>
            <p:cNvSpPr>
              <a:spLocks noChangeShapeType="1"/>
            </p:cNvSpPr>
            <p:nvPr/>
          </p:nvSpPr>
          <p:spPr bwMode="auto">
            <a:xfrm>
              <a:off x="597" y="2980"/>
              <a:ext cx="32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2" name="Line 62"/>
            <p:cNvSpPr>
              <a:spLocks noChangeShapeType="1"/>
            </p:cNvSpPr>
            <p:nvPr/>
          </p:nvSpPr>
          <p:spPr bwMode="auto">
            <a:xfrm>
              <a:off x="597" y="3172"/>
              <a:ext cx="56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3" name="Line 63"/>
            <p:cNvSpPr>
              <a:spLocks noChangeShapeType="1"/>
            </p:cNvSpPr>
            <p:nvPr/>
          </p:nvSpPr>
          <p:spPr bwMode="auto">
            <a:xfrm>
              <a:off x="597" y="2788"/>
              <a:ext cx="56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4" name="Oval 64"/>
            <p:cNvSpPr>
              <a:spLocks noChangeArrowheads="1"/>
            </p:cNvSpPr>
            <p:nvPr/>
          </p:nvSpPr>
          <p:spPr bwMode="auto">
            <a:xfrm>
              <a:off x="933" y="3660"/>
              <a:ext cx="176" cy="176"/>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705" name="Line 65"/>
            <p:cNvSpPr>
              <a:spLocks noChangeShapeType="1"/>
            </p:cNvSpPr>
            <p:nvPr/>
          </p:nvSpPr>
          <p:spPr bwMode="auto">
            <a:xfrm flipH="1">
              <a:off x="1109" y="3748"/>
              <a:ext cx="49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6" name="Rectangle 66"/>
            <p:cNvSpPr>
              <a:spLocks noChangeArrowheads="1"/>
            </p:cNvSpPr>
            <p:nvPr/>
          </p:nvSpPr>
          <p:spPr bwMode="auto">
            <a:xfrm>
              <a:off x="912" y="3648"/>
              <a:ext cx="18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a:t>
              </a:r>
            </a:p>
          </p:txBody>
        </p:sp>
        <p:sp>
          <p:nvSpPr>
            <p:cNvPr id="28707" name="Line 67"/>
            <p:cNvSpPr>
              <a:spLocks noChangeShapeType="1"/>
            </p:cNvSpPr>
            <p:nvPr/>
          </p:nvSpPr>
          <p:spPr bwMode="auto">
            <a:xfrm>
              <a:off x="597" y="3748"/>
              <a:ext cx="32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36335" name="Group 79"/>
          <p:cNvGrpSpPr>
            <a:grpSpLocks/>
          </p:cNvGrpSpPr>
          <p:nvPr/>
        </p:nvGrpSpPr>
        <p:grpSpPr bwMode="auto">
          <a:xfrm>
            <a:off x="7010400" y="3352800"/>
            <a:ext cx="942975" cy="908050"/>
            <a:chOff x="4416" y="2112"/>
            <a:chExt cx="594" cy="572"/>
          </a:xfrm>
        </p:grpSpPr>
        <p:sp>
          <p:nvSpPr>
            <p:cNvPr id="28685" name="Rectangle 46"/>
            <p:cNvSpPr>
              <a:spLocks noChangeArrowheads="1"/>
            </p:cNvSpPr>
            <p:nvPr/>
          </p:nvSpPr>
          <p:spPr bwMode="auto">
            <a:xfrm>
              <a:off x="4416" y="2112"/>
              <a:ext cx="59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Ex: 0x01</a:t>
              </a:r>
            </a:p>
          </p:txBody>
        </p:sp>
        <p:sp>
          <p:nvSpPr>
            <p:cNvPr id="28686" name="Line 68"/>
            <p:cNvSpPr>
              <a:spLocks noChangeShapeType="1"/>
            </p:cNvSpPr>
            <p:nvPr/>
          </p:nvSpPr>
          <p:spPr bwMode="auto">
            <a:xfrm>
              <a:off x="4765" y="2316"/>
              <a:ext cx="0" cy="36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57363026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625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6259">
                                            <p:txEl>
                                              <p:pRg st="1" end="1"/>
                                            </p:txEl>
                                          </p:spTgt>
                                        </p:tgtEl>
                                        <p:attrNameLst>
                                          <p:attrName>style.visibility</p:attrName>
                                        </p:attrNameLst>
                                      </p:cBhvr>
                                      <p:to>
                                        <p:strVal val="visible"/>
                                      </p:to>
                                    </p:set>
                                  </p:childTnLst>
                                </p:cTn>
                              </p:par>
                              <p:par>
                                <p:cTn id="9" presetID="2" presetClass="entr" presetSubtype="2" fill="hold" nodeType="withEffect">
                                  <p:stCondLst>
                                    <p:cond delay="0"/>
                                  </p:stCondLst>
                                  <p:childTnLst>
                                    <p:set>
                                      <p:cBhvr>
                                        <p:cTn id="10" dur="1" fill="hold">
                                          <p:stCondLst>
                                            <p:cond delay="0"/>
                                          </p:stCondLst>
                                        </p:cTn>
                                        <p:tgtEl>
                                          <p:spTgt spid="736333"/>
                                        </p:tgtEl>
                                        <p:attrNameLst>
                                          <p:attrName>style.visibility</p:attrName>
                                        </p:attrNameLst>
                                      </p:cBhvr>
                                      <p:to>
                                        <p:strVal val="visible"/>
                                      </p:to>
                                    </p:set>
                                    <p:anim calcmode="lin" valueType="num">
                                      <p:cBhvr additive="base">
                                        <p:cTn id="11" dur="500" fill="hold"/>
                                        <p:tgtEl>
                                          <p:spTgt spid="736333"/>
                                        </p:tgtEl>
                                        <p:attrNameLst>
                                          <p:attrName>ppt_x</p:attrName>
                                        </p:attrNameLst>
                                      </p:cBhvr>
                                      <p:tavLst>
                                        <p:tav tm="0">
                                          <p:val>
                                            <p:strVal val="1+#ppt_w/2"/>
                                          </p:val>
                                        </p:tav>
                                        <p:tav tm="100000">
                                          <p:val>
                                            <p:strVal val="#ppt_x"/>
                                          </p:val>
                                        </p:tav>
                                      </p:tavLst>
                                    </p:anim>
                                    <p:anim calcmode="lin" valueType="num">
                                      <p:cBhvr additive="base">
                                        <p:cTn id="12" dur="500" fill="hold"/>
                                        <p:tgtEl>
                                          <p:spTgt spid="73633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736325"/>
                                        </p:tgtEl>
                                        <p:attrNameLst>
                                          <p:attrName>style.visibility</p:attrName>
                                        </p:attrNameLst>
                                      </p:cBhvr>
                                      <p:to>
                                        <p:strVal val="visible"/>
                                      </p:to>
                                    </p:set>
                                    <p:anim calcmode="lin" valueType="num">
                                      <p:cBhvr additive="base">
                                        <p:cTn id="15" dur="500" fill="hold"/>
                                        <p:tgtEl>
                                          <p:spTgt spid="736325"/>
                                        </p:tgtEl>
                                        <p:attrNameLst>
                                          <p:attrName>ppt_x</p:attrName>
                                        </p:attrNameLst>
                                      </p:cBhvr>
                                      <p:tavLst>
                                        <p:tav tm="0">
                                          <p:val>
                                            <p:strVal val="1+#ppt_w/2"/>
                                          </p:val>
                                        </p:tav>
                                        <p:tav tm="100000">
                                          <p:val>
                                            <p:strVal val="#ppt_x"/>
                                          </p:val>
                                        </p:tav>
                                      </p:tavLst>
                                    </p:anim>
                                    <p:anim calcmode="lin" valueType="num">
                                      <p:cBhvr additive="base">
                                        <p:cTn id="16" dur="500" fill="hold"/>
                                        <p:tgtEl>
                                          <p:spTgt spid="736325"/>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36259">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36259">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36259">
                                            <p:txEl>
                                              <p:pRg st="4" end="4"/>
                                            </p:txEl>
                                          </p:spTgt>
                                        </p:tgtEl>
                                        <p:attrNameLst>
                                          <p:attrName>style.visibility</p:attrName>
                                        </p:attrNameLst>
                                      </p:cBhvr>
                                      <p:to>
                                        <p:strVal val="visible"/>
                                      </p:to>
                                    </p:set>
                                  </p:childTnLst>
                                </p:cTn>
                              </p:par>
                            </p:childTnLst>
                          </p:cTn>
                        </p:par>
                        <p:par>
                          <p:cTn id="29" fill="hold">
                            <p:stCondLst>
                              <p:cond delay="0"/>
                            </p:stCondLst>
                            <p:childTnLst>
                              <p:par>
                                <p:cTn id="30" presetID="2" presetClass="entr" presetSubtype="8" fill="hold" nodeType="afterEffect">
                                  <p:stCondLst>
                                    <p:cond delay="0"/>
                                  </p:stCondLst>
                                  <p:childTnLst>
                                    <p:set>
                                      <p:cBhvr>
                                        <p:cTn id="31" dur="1" fill="hold">
                                          <p:stCondLst>
                                            <p:cond delay="0"/>
                                          </p:stCondLst>
                                        </p:cTn>
                                        <p:tgtEl>
                                          <p:spTgt spid="736329"/>
                                        </p:tgtEl>
                                        <p:attrNameLst>
                                          <p:attrName>style.visibility</p:attrName>
                                        </p:attrNameLst>
                                      </p:cBhvr>
                                      <p:to>
                                        <p:strVal val="visible"/>
                                      </p:to>
                                    </p:set>
                                    <p:anim calcmode="lin" valueType="num">
                                      <p:cBhvr additive="base">
                                        <p:cTn id="32" dur="500" fill="hold"/>
                                        <p:tgtEl>
                                          <p:spTgt spid="736329"/>
                                        </p:tgtEl>
                                        <p:attrNameLst>
                                          <p:attrName>ppt_x</p:attrName>
                                        </p:attrNameLst>
                                      </p:cBhvr>
                                      <p:tavLst>
                                        <p:tav tm="0">
                                          <p:val>
                                            <p:strVal val="0-#ppt_w/2"/>
                                          </p:val>
                                        </p:tav>
                                        <p:tav tm="100000">
                                          <p:val>
                                            <p:strVal val="#ppt_x"/>
                                          </p:val>
                                        </p:tav>
                                      </p:tavLst>
                                    </p:anim>
                                    <p:anim calcmode="lin" valueType="num">
                                      <p:cBhvr additive="base">
                                        <p:cTn id="33" dur="500" fill="hold"/>
                                        <p:tgtEl>
                                          <p:spTgt spid="736329"/>
                                        </p:tgtEl>
                                        <p:attrNameLst>
                                          <p:attrName>ppt_y</p:attrName>
                                        </p:attrNameLst>
                                      </p:cBhvr>
                                      <p:tavLst>
                                        <p:tav tm="0">
                                          <p:val>
                                            <p:strVal val="#ppt_y"/>
                                          </p:val>
                                        </p:tav>
                                        <p:tav tm="100000">
                                          <p:val>
                                            <p:strVal val="#ppt_y"/>
                                          </p:val>
                                        </p:tav>
                                      </p:tavLst>
                                    </p:anim>
                                  </p:childTnLst>
                                </p:cTn>
                              </p:par>
                            </p:childTnLst>
                          </p:cTn>
                        </p:par>
                        <p:par>
                          <p:cTn id="34" fill="hold">
                            <p:stCondLst>
                              <p:cond delay="500"/>
                            </p:stCondLst>
                            <p:childTnLst>
                              <p:par>
                                <p:cTn id="35" presetID="22" presetClass="entr" presetSubtype="2" fill="hold" grpId="0" nodeType="afterEffect">
                                  <p:stCondLst>
                                    <p:cond delay="0"/>
                                  </p:stCondLst>
                                  <p:childTnLst>
                                    <p:set>
                                      <p:cBhvr>
                                        <p:cTn id="36" dur="1" fill="hold">
                                          <p:stCondLst>
                                            <p:cond delay="0"/>
                                          </p:stCondLst>
                                        </p:cTn>
                                        <p:tgtEl>
                                          <p:spTgt spid="736337"/>
                                        </p:tgtEl>
                                        <p:attrNameLst>
                                          <p:attrName>style.visibility</p:attrName>
                                        </p:attrNameLst>
                                      </p:cBhvr>
                                      <p:to>
                                        <p:strVal val="visible"/>
                                      </p:to>
                                    </p:set>
                                    <p:animEffect transition="in" filter="wipe(right)">
                                      <p:cBhvr>
                                        <p:cTn id="37" dur="500"/>
                                        <p:tgtEl>
                                          <p:spTgt spid="736337"/>
                                        </p:tgtEl>
                                      </p:cBhvr>
                                    </p:animEffect>
                                  </p:childTnLst>
                                </p:cTn>
                              </p:par>
                            </p:childTnLst>
                          </p:cTn>
                        </p:par>
                        <p:par>
                          <p:cTn id="38" fill="hold">
                            <p:stCondLst>
                              <p:cond delay="1000"/>
                            </p:stCondLst>
                            <p:childTnLst>
                              <p:par>
                                <p:cTn id="39" presetID="22" presetClass="entr" presetSubtype="4" fill="hold" nodeType="afterEffect">
                                  <p:stCondLst>
                                    <p:cond delay="0"/>
                                  </p:stCondLst>
                                  <p:childTnLst>
                                    <p:set>
                                      <p:cBhvr>
                                        <p:cTn id="40" dur="1" fill="hold">
                                          <p:stCondLst>
                                            <p:cond delay="0"/>
                                          </p:stCondLst>
                                        </p:cTn>
                                        <p:tgtEl>
                                          <p:spTgt spid="736331"/>
                                        </p:tgtEl>
                                        <p:attrNameLst>
                                          <p:attrName>style.visibility</p:attrName>
                                        </p:attrNameLst>
                                      </p:cBhvr>
                                      <p:to>
                                        <p:strVal val="visible"/>
                                      </p:to>
                                    </p:set>
                                    <p:animEffect transition="in" filter="wipe(down)">
                                      <p:cBhvr>
                                        <p:cTn id="41" dur="500"/>
                                        <p:tgtEl>
                                          <p:spTgt spid="736331"/>
                                        </p:tgtEl>
                                      </p:cBhvr>
                                    </p:animEffect>
                                  </p:childTnLst>
                                </p:cTn>
                              </p:par>
                            </p:childTnLst>
                          </p:cTn>
                        </p:par>
                        <p:par>
                          <p:cTn id="42" fill="hold">
                            <p:stCondLst>
                              <p:cond delay="1500"/>
                            </p:stCondLst>
                            <p:childTnLst>
                              <p:par>
                                <p:cTn id="43" presetID="1" presetClass="entr" presetSubtype="0" fill="hold" grpId="0" nodeType="afterEffect">
                                  <p:stCondLst>
                                    <p:cond delay="0"/>
                                  </p:stCondLst>
                                  <p:childTnLst>
                                    <p:set>
                                      <p:cBhvr>
                                        <p:cTn id="44" dur="1" fill="hold">
                                          <p:stCondLst>
                                            <p:cond delay="0"/>
                                          </p:stCondLst>
                                        </p:cTn>
                                        <p:tgtEl>
                                          <p:spTgt spid="7363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363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36259">
                                            <p:txEl>
                                              <p:pRg st="5" end="5"/>
                                            </p:txEl>
                                          </p:spTgt>
                                        </p:tgtEl>
                                        <p:attrNameLst>
                                          <p:attrName>style.visibility</p:attrName>
                                        </p:attrNameLst>
                                      </p:cBhvr>
                                      <p:to>
                                        <p:strVal val="visible"/>
                                      </p:to>
                                    </p:set>
                                  </p:childTnLst>
                                </p:cTn>
                              </p:par>
                            </p:childTnLst>
                          </p:cTn>
                        </p:par>
                        <p:par>
                          <p:cTn id="51" fill="hold">
                            <p:stCondLst>
                              <p:cond delay="0"/>
                            </p:stCondLst>
                            <p:childTnLst>
                              <p:par>
                                <p:cTn id="52" presetID="22" presetClass="entr" presetSubtype="1" fill="hold" nodeType="afterEffect">
                                  <p:stCondLst>
                                    <p:cond delay="0"/>
                                  </p:stCondLst>
                                  <p:childTnLst>
                                    <p:set>
                                      <p:cBhvr>
                                        <p:cTn id="53" dur="1" fill="hold">
                                          <p:stCondLst>
                                            <p:cond delay="0"/>
                                          </p:stCondLst>
                                        </p:cTn>
                                        <p:tgtEl>
                                          <p:spTgt spid="736335"/>
                                        </p:tgtEl>
                                        <p:attrNameLst>
                                          <p:attrName>style.visibility</p:attrName>
                                        </p:attrNameLst>
                                      </p:cBhvr>
                                      <p:to>
                                        <p:strVal val="visible"/>
                                      </p:to>
                                    </p:set>
                                    <p:animEffect transition="in" filter="wipe(up)">
                                      <p:cBhvr>
                                        <p:cTn id="54" dur="500"/>
                                        <p:tgtEl>
                                          <p:spTgt spid="736335"/>
                                        </p:tgtEl>
                                      </p:cBhvr>
                                    </p:animEffect>
                                  </p:childTnLst>
                                </p:cTn>
                              </p:par>
                            </p:childTnLst>
                          </p:cTn>
                        </p:par>
                        <p:par>
                          <p:cTn id="55" fill="hold">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7363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337" grpId="0" animBg="1"/>
      <p:bldP spid="736336" grpId="0" animBg="1"/>
      <p:bldP spid="736334" grpId="0" animBg="1"/>
      <p:bldP spid="736332"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3426" name="Rectangle 2"/>
          <p:cNvSpPr>
            <a:spLocks noGrp="1" noChangeArrowheads="1"/>
          </p:cNvSpPr>
          <p:nvPr>
            <p:ph type="body" idx="1"/>
          </p:nvPr>
        </p:nvSpPr>
        <p:spPr>
          <a:xfrm>
            <a:off x="381000" y="762000"/>
            <a:ext cx="8534400" cy="379413"/>
          </a:xfrm>
          <a:noFill/>
        </p:spPr>
        <p:txBody>
          <a:bodyPr lIns="63500" tIns="25400" rIns="63500" bIns="25400">
            <a:spAutoFit/>
          </a:bodyPr>
          <a:lstStyle/>
          <a:p>
            <a:pPr marL="203200" indent="-203200"/>
            <a:r>
              <a:rPr lang="en-US" altLang="ko-KR" dirty="0" smtClean="0">
                <a:ea typeface="굴림" panose="020B0600000101010101" pitchFamily="34" charset="-127"/>
              </a:rPr>
              <a:t>Example: Block 12 placed in 8 block cache</a:t>
            </a:r>
          </a:p>
        </p:txBody>
      </p:sp>
      <p:grpSp>
        <p:nvGrpSpPr>
          <p:cNvPr id="743513" name="Group 89"/>
          <p:cNvGrpSpPr>
            <a:grpSpLocks/>
          </p:cNvGrpSpPr>
          <p:nvPr/>
        </p:nvGrpSpPr>
        <p:grpSpPr bwMode="auto">
          <a:xfrm>
            <a:off x="388938" y="3429000"/>
            <a:ext cx="2382837" cy="2427288"/>
            <a:chOff x="245" y="2160"/>
            <a:chExt cx="1501" cy="1529"/>
          </a:xfrm>
        </p:grpSpPr>
        <p:grpSp>
          <p:nvGrpSpPr>
            <p:cNvPr id="29767" name="Group 83"/>
            <p:cNvGrpSpPr>
              <a:grpSpLocks/>
            </p:cNvGrpSpPr>
            <p:nvPr/>
          </p:nvGrpSpPr>
          <p:grpSpPr bwMode="auto">
            <a:xfrm>
              <a:off x="245" y="2880"/>
              <a:ext cx="1291" cy="809"/>
              <a:chOff x="240" y="2832"/>
              <a:chExt cx="1291" cy="809"/>
            </a:xfrm>
          </p:grpSpPr>
          <p:sp>
            <p:nvSpPr>
              <p:cNvPr id="29769" name="Text Box 14"/>
              <p:cNvSpPr txBox="1">
                <a:spLocks noChangeArrowheads="1"/>
              </p:cNvSpPr>
              <p:nvPr/>
            </p:nvSpPr>
            <p:spPr bwMode="auto">
              <a:xfrm>
                <a:off x="702" y="2832"/>
                <a:ext cx="82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0 1 2 3 4 5 6 7</a:t>
                </a:r>
                <a:endParaRPr lang="en-US" altLang="ko-KR" sz="1800">
                  <a:latin typeface="Arial" panose="020B0604020202020204" pitchFamily="34" charset="0"/>
                  <a:ea typeface="굴림" panose="020B0600000101010101" pitchFamily="34" charset="-127"/>
                </a:endParaRPr>
              </a:p>
            </p:txBody>
          </p:sp>
          <p:grpSp>
            <p:nvGrpSpPr>
              <p:cNvPr id="29770" name="Group 15"/>
              <p:cNvGrpSpPr>
                <a:grpSpLocks/>
              </p:cNvGrpSpPr>
              <p:nvPr/>
            </p:nvGrpSpPr>
            <p:grpSpPr bwMode="auto">
              <a:xfrm>
                <a:off x="715" y="3017"/>
                <a:ext cx="768" cy="624"/>
                <a:chOff x="2653" y="2441"/>
                <a:chExt cx="768" cy="624"/>
              </a:xfrm>
            </p:grpSpPr>
            <p:sp>
              <p:nvSpPr>
                <p:cNvPr id="29772" name="Rectangle 16"/>
                <p:cNvSpPr>
                  <a:spLocks noChangeArrowheads="1"/>
                </p:cNvSpPr>
                <p:nvPr/>
              </p:nvSpPr>
              <p:spPr bwMode="auto">
                <a:xfrm>
                  <a:off x="2653"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73" name="Rectangle 17"/>
                <p:cNvSpPr>
                  <a:spLocks noChangeArrowheads="1"/>
                </p:cNvSpPr>
                <p:nvPr/>
              </p:nvSpPr>
              <p:spPr bwMode="auto">
                <a:xfrm>
                  <a:off x="2749"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74" name="Rectangle 18"/>
                <p:cNvSpPr>
                  <a:spLocks noChangeArrowheads="1"/>
                </p:cNvSpPr>
                <p:nvPr/>
              </p:nvSpPr>
              <p:spPr bwMode="auto">
                <a:xfrm>
                  <a:off x="2845"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75" name="Rectangle 19"/>
                <p:cNvSpPr>
                  <a:spLocks noChangeArrowheads="1"/>
                </p:cNvSpPr>
                <p:nvPr/>
              </p:nvSpPr>
              <p:spPr bwMode="auto">
                <a:xfrm>
                  <a:off x="2941"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76" name="Rectangle 20"/>
                <p:cNvSpPr>
                  <a:spLocks noChangeArrowheads="1"/>
                </p:cNvSpPr>
                <p:nvPr/>
              </p:nvSpPr>
              <p:spPr bwMode="auto">
                <a:xfrm>
                  <a:off x="3037" y="2441"/>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77" name="Rectangle 21"/>
                <p:cNvSpPr>
                  <a:spLocks noChangeArrowheads="1"/>
                </p:cNvSpPr>
                <p:nvPr/>
              </p:nvSpPr>
              <p:spPr bwMode="auto">
                <a:xfrm>
                  <a:off x="3133"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78" name="Rectangle 22"/>
                <p:cNvSpPr>
                  <a:spLocks noChangeArrowheads="1"/>
                </p:cNvSpPr>
                <p:nvPr/>
              </p:nvSpPr>
              <p:spPr bwMode="auto">
                <a:xfrm>
                  <a:off x="3229"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79" name="Rectangle 23"/>
                <p:cNvSpPr>
                  <a:spLocks noChangeArrowheads="1"/>
                </p:cNvSpPr>
                <p:nvPr/>
              </p:nvSpPr>
              <p:spPr bwMode="auto">
                <a:xfrm>
                  <a:off x="3325"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sp>
            <p:nvSpPr>
              <p:cNvPr id="29771" name="Text Box 24"/>
              <p:cNvSpPr txBox="1">
                <a:spLocks noChangeArrowheads="1"/>
              </p:cNvSpPr>
              <p:nvPr/>
            </p:nvSpPr>
            <p:spPr bwMode="auto">
              <a:xfrm>
                <a:off x="240" y="2832"/>
                <a:ext cx="42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400">
                    <a:latin typeface="Arial" panose="020B0604020202020204" pitchFamily="34" charset="0"/>
                    <a:ea typeface="굴림" panose="020B0600000101010101" pitchFamily="34" charset="-127"/>
                  </a:rPr>
                  <a:t>Block</a:t>
                </a:r>
              </a:p>
              <a:p>
                <a:pPr algn="r">
                  <a:lnSpc>
                    <a:spcPct val="100000"/>
                  </a:lnSpc>
                  <a:spcBef>
                    <a:spcPct val="0"/>
                  </a:spcBef>
                  <a:buSzTx/>
                </a:pPr>
                <a:r>
                  <a:rPr lang="en-US" altLang="ko-KR" sz="1400">
                    <a:latin typeface="Arial" panose="020B0604020202020204" pitchFamily="34" charset="0"/>
                    <a:ea typeface="굴림" panose="020B0600000101010101" pitchFamily="34" charset="-127"/>
                  </a:rPr>
                  <a:t>no.</a:t>
                </a:r>
              </a:p>
            </p:txBody>
          </p:sp>
        </p:grpSp>
        <p:sp>
          <p:nvSpPr>
            <p:cNvPr id="29768" name="Text Box 25"/>
            <p:cNvSpPr txBox="1">
              <a:spLocks noChangeArrowheads="1"/>
            </p:cNvSpPr>
            <p:nvPr/>
          </p:nvSpPr>
          <p:spPr bwMode="auto">
            <a:xfrm>
              <a:off x="576" y="2160"/>
              <a:ext cx="1170" cy="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solidFill>
                    <a:schemeClr val="hlink"/>
                  </a:solidFill>
                  <a:latin typeface="Arial" panose="020B0604020202020204" pitchFamily="34" charset="0"/>
                  <a:ea typeface="굴림" panose="020B0600000101010101" pitchFamily="34" charset="-127"/>
                </a:rPr>
                <a:t>Direct mapped:</a:t>
              </a:r>
            </a:p>
            <a:p>
              <a:pPr algn="l">
                <a:lnSpc>
                  <a:spcPct val="100000"/>
                </a:lnSpc>
                <a:spcBef>
                  <a:spcPct val="0"/>
                </a:spcBef>
                <a:buSzTx/>
              </a:pPr>
              <a:r>
                <a:rPr lang="en-US" altLang="ko-KR" sz="1600">
                  <a:latin typeface="Arial" panose="020B0604020202020204" pitchFamily="34" charset="0"/>
                  <a:ea typeface="굴림" panose="020B0600000101010101" pitchFamily="34" charset="-127"/>
                </a:rPr>
                <a:t>block 12 can go only into block 4 (12 mod 8)</a:t>
              </a:r>
            </a:p>
          </p:txBody>
        </p:sp>
      </p:grpSp>
      <p:grpSp>
        <p:nvGrpSpPr>
          <p:cNvPr id="743512" name="Group 88"/>
          <p:cNvGrpSpPr>
            <a:grpSpLocks/>
          </p:cNvGrpSpPr>
          <p:nvPr/>
        </p:nvGrpSpPr>
        <p:grpSpPr bwMode="auto">
          <a:xfrm>
            <a:off x="2971800" y="3429000"/>
            <a:ext cx="2543175" cy="3032125"/>
            <a:chOff x="1872" y="2160"/>
            <a:chExt cx="1602" cy="1910"/>
          </a:xfrm>
        </p:grpSpPr>
        <p:sp>
          <p:nvSpPr>
            <p:cNvPr id="29751" name="Text Box 37"/>
            <p:cNvSpPr txBox="1">
              <a:spLocks noChangeArrowheads="1"/>
            </p:cNvSpPr>
            <p:nvPr/>
          </p:nvSpPr>
          <p:spPr bwMode="auto">
            <a:xfrm>
              <a:off x="2208" y="2160"/>
              <a:ext cx="1266" cy="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solidFill>
                    <a:schemeClr val="hlink"/>
                  </a:solidFill>
                  <a:latin typeface="Arial" panose="020B0604020202020204" pitchFamily="34" charset="0"/>
                  <a:ea typeface="굴림" panose="020B0600000101010101" pitchFamily="34" charset="-127"/>
                </a:rPr>
                <a:t>Set associative:</a:t>
              </a:r>
            </a:p>
            <a:p>
              <a:pPr algn="l">
                <a:lnSpc>
                  <a:spcPct val="100000"/>
                </a:lnSpc>
                <a:spcBef>
                  <a:spcPct val="0"/>
                </a:spcBef>
                <a:buSzTx/>
              </a:pPr>
              <a:r>
                <a:rPr lang="en-US" altLang="ko-KR" sz="1600">
                  <a:latin typeface="Arial" panose="020B0604020202020204" pitchFamily="34" charset="0"/>
                  <a:ea typeface="굴림" panose="020B0600000101010101" pitchFamily="34" charset="-127"/>
                </a:rPr>
                <a:t>block 12 can go anywhere in set 0 (12 mod 4)</a:t>
              </a:r>
            </a:p>
          </p:txBody>
        </p:sp>
        <p:grpSp>
          <p:nvGrpSpPr>
            <p:cNvPr id="29752" name="Group 84"/>
            <p:cNvGrpSpPr>
              <a:grpSpLocks/>
            </p:cNvGrpSpPr>
            <p:nvPr/>
          </p:nvGrpSpPr>
          <p:grpSpPr bwMode="auto">
            <a:xfrm>
              <a:off x="1872" y="2880"/>
              <a:ext cx="1291" cy="1190"/>
              <a:chOff x="1824" y="2832"/>
              <a:chExt cx="1291" cy="1190"/>
            </a:xfrm>
          </p:grpSpPr>
          <p:sp>
            <p:nvSpPr>
              <p:cNvPr id="29753" name="Text Box 27"/>
              <p:cNvSpPr txBox="1">
                <a:spLocks noChangeArrowheads="1"/>
              </p:cNvSpPr>
              <p:nvPr/>
            </p:nvSpPr>
            <p:spPr bwMode="auto">
              <a:xfrm>
                <a:off x="2286" y="2832"/>
                <a:ext cx="82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0 1 2 3 4 5 6 7</a:t>
                </a:r>
                <a:endParaRPr lang="en-US" altLang="ko-KR" sz="1800">
                  <a:latin typeface="Arial" panose="020B0604020202020204" pitchFamily="34" charset="0"/>
                  <a:ea typeface="굴림" panose="020B0600000101010101" pitchFamily="34" charset="-127"/>
                </a:endParaRPr>
              </a:p>
            </p:txBody>
          </p:sp>
          <p:sp>
            <p:nvSpPr>
              <p:cNvPr id="29754" name="Rectangle 28"/>
              <p:cNvSpPr>
                <a:spLocks noChangeArrowheads="1"/>
              </p:cNvSpPr>
              <p:nvPr/>
            </p:nvSpPr>
            <p:spPr bwMode="auto">
              <a:xfrm>
                <a:off x="2299"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55" name="Rectangle 29"/>
              <p:cNvSpPr>
                <a:spLocks noChangeArrowheads="1"/>
              </p:cNvSpPr>
              <p:nvPr/>
            </p:nvSpPr>
            <p:spPr bwMode="auto">
              <a:xfrm>
                <a:off x="2395"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56" name="Rectangle 30"/>
              <p:cNvSpPr>
                <a:spLocks noChangeArrowheads="1"/>
              </p:cNvSpPr>
              <p:nvPr/>
            </p:nvSpPr>
            <p:spPr bwMode="auto">
              <a:xfrm>
                <a:off x="2491" y="3017"/>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57" name="Rectangle 31"/>
              <p:cNvSpPr>
                <a:spLocks noChangeArrowheads="1"/>
              </p:cNvSpPr>
              <p:nvPr/>
            </p:nvSpPr>
            <p:spPr bwMode="auto">
              <a:xfrm>
                <a:off x="2587" y="3017"/>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58" name="Rectangle 32"/>
              <p:cNvSpPr>
                <a:spLocks noChangeArrowheads="1"/>
              </p:cNvSpPr>
              <p:nvPr/>
            </p:nvSpPr>
            <p:spPr bwMode="auto">
              <a:xfrm>
                <a:off x="2683" y="3017"/>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59" name="Rectangle 33"/>
              <p:cNvSpPr>
                <a:spLocks noChangeArrowheads="1"/>
              </p:cNvSpPr>
              <p:nvPr/>
            </p:nvSpPr>
            <p:spPr bwMode="auto">
              <a:xfrm>
                <a:off x="2779" y="3017"/>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60" name="Rectangle 34"/>
              <p:cNvSpPr>
                <a:spLocks noChangeArrowheads="1"/>
              </p:cNvSpPr>
              <p:nvPr/>
            </p:nvSpPr>
            <p:spPr bwMode="auto">
              <a:xfrm>
                <a:off x="2875" y="3017"/>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61" name="Rectangle 35"/>
              <p:cNvSpPr>
                <a:spLocks noChangeArrowheads="1"/>
              </p:cNvSpPr>
              <p:nvPr/>
            </p:nvSpPr>
            <p:spPr bwMode="auto">
              <a:xfrm>
                <a:off x="2971" y="3017"/>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62" name="Text Box 36"/>
              <p:cNvSpPr txBox="1">
                <a:spLocks noChangeArrowheads="1"/>
              </p:cNvSpPr>
              <p:nvPr/>
            </p:nvSpPr>
            <p:spPr bwMode="auto">
              <a:xfrm>
                <a:off x="1824" y="2842"/>
                <a:ext cx="42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400">
                    <a:latin typeface="Arial" panose="020B0604020202020204" pitchFamily="34" charset="0"/>
                    <a:ea typeface="굴림" panose="020B0600000101010101" pitchFamily="34" charset="-127"/>
                  </a:rPr>
                  <a:t>Block</a:t>
                </a:r>
              </a:p>
              <a:p>
                <a:pPr algn="r">
                  <a:lnSpc>
                    <a:spcPct val="100000"/>
                  </a:lnSpc>
                  <a:spcBef>
                    <a:spcPct val="0"/>
                  </a:spcBef>
                  <a:buSzTx/>
                </a:pPr>
                <a:r>
                  <a:rPr lang="en-US" altLang="ko-KR" sz="1400">
                    <a:latin typeface="Arial" panose="020B0604020202020204" pitchFamily="34" charset="0"/>
                    <a:ea typeface="굴림" panose="020B0600000101010101" pitchFamily="34" charset="-127"/>
                  </a:rPr>
                  <a:t>no.</a:t>
                </a:r>
              </a:p>
            </p:txBody>
          </p:sp>
          <p:sp>
            <p:nvSpPr>
              <p:cNvPr id="29763" name="Text Box 38"/>
              <p:cNvSpPr txBox="1">
                <a:spLocks noChangeArrowheads="1"/>
              </p:cNvSpPr>
              <p:nvPr/>
            </p:nvSpPr>
            <p:spPr bwMode="auto">
              <a:xfrm>
                <a:off x="2235" y="3696"/>
                <a:ext cx="2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400">
                    <a:latin typeface="Arial" panose="020B0604020202020204" pitchFamily="34" charset="0"/>
                    <a:ea typeface="굴림" panose="020B0600000101010101" pitchFamily="34" charset="-127"/>
                  </a:rPr>
                  <a:t>Set</a:t>
                </a:r>
              </a:p>
              <a:p>
                <a:pPr>
                  <a:lnSpc>
                    <a:spcPct val="100000"/>
                  </a:lnSpc>
                  <a:spcBef>
                    <a:spcPct val="0"/>
                  </a:spcBef>
                  <a:buSzTx/>
                </a:pPr>
                <a:r>
                  <a:rPr lang="en-US" altLang="ko-KR" sz="1400">
                    <a:latin typeface="Arial" panose="020B0604020202020204" pitchFamily="34" charset="0"/>
                    <a:ea typeface="굴림" panose="020B0600000101010101" pitchFamily="34" charset="-127"/>
                  </a:rPr>
                  <a:t>0</a:t>
                </a:r>
                <a:endParaRPr lang="en-US" altLang="ko-KR" sz="1800">
                  <a:latin typeface="Arial" panose="020B0604020202020204" pitchFamily="34" charset="0"/>
                  <a:ea typeface="굴림" panose="020B0600000101010101" pitchFamily="34" charset="-127"/>
                </a:endParaRPr>
              </a:p>
            </p:txBody>
          </p:sp>
          <p:sp>
            <p:nvSpPr>
              <p:cNvPr id="29764" name="Text Box 39"/>
              <p:cNvSpPr txBox="1">
                <a:spLocks noChangeArrowheads="1"/>
              </p:cNvSpPr>
              <p:nvPr/>
            </p:nvSpPr>
            <p:spPr bwMode="auto">
              <a:xfrm>
                <a:off x="2427" y="3696"/>
                <a:ext cx="2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400">
                    <a:latin typeface="Arial" panose="020B0604020202020204" pitchFamily="34" charset="0"/>
                    <a:ea typeface="굴림" panose="020B0600000101010101" pitchFamily="34" charset="-127"/>
                  </a:rPr>
                  <a:t>Set</a:t>
                </a:r>
              </a:p>
              <a:p>
                <a:pPr>
                  <a:lnSpc>
                    <a:spcPct val="100000"/>
                  </a:lnSpc>
                  <a:spcBef>
                    <a:spcPct val="0"/>
                  </a:spcBef>
                  <a:buSzTx/>
                </a:pPr>
                <a:r>
                  <a:rPr lang="en-US" altLang="ko-KR" sz="1400">
                    <a:latin typeface="Arial" panose="020B0604020202020204" pitchFamily="34" charset="0"/>
                    <a:ea typeface="굴림" panose="020B0600000101010101" pitchFamily="34" charset="-127"/>
                  </a:rPr>
                  <a:t>1</a:t>
                </a:r>
                <a:endParaRPr lang="en-US" altLang="ko-KR" sz="1800">
                  <a:latin typeface="Arial" panose="020B0604020202020204" pitchFamily="34" charset="0"/>
                  <a:ea typeface="굴림" panose="020B0600000101010101" pitchFamily="34" charset="-127"/>
                </a:endParaRPr>
              </a:p>
            </p:txBody>
          </p:sp>
          <p:sp>
            <p:nvSpPr>
              <p:cNvPr id="29765" name="Text Box 40"/>
              <p:cNvSpPr txBox="1">
                <a:spLocks noChangeArrowheads="1"/>
              </p:cNvSpPr>
              <p:nvPr/>
            </p:nvSpPr>
            <p:spPr bwMode="auto">
              <a:xfrm>
                <a:off x="2619" y="3696"/>
                <a:ext cx="2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400">
                    <a:latin typeface="Arial" panose="020B0604020202020204" pitchFamily="34" charset="0"/>
                    <a:ea typeface="굴림" panose="020B0600000101010101" pitchFamily="34" charset="-127"/>
                  </a:rPr>
                  <a:t>Set</a:t>
                </a:r>
              </a:p>
              <a:p>
                <a:pPr>
                  <a:lnSpc>
                    <a:spcPct val="100000"/>
                  </a:lnSpc>
                  <a:spcBef>
                    <a:spcPct val="0"/>
                  </a:spcBef>
                  <a:buSzTx/>
                </a:pPr>
                <a:r>
                  <a:rPr lang="en-US" altLang="ko-KR" sz="1400">
                    <a:latin typeface="Arial" panose="020B0604020202020204" pitchFamily="34" charset="0"/>
                    <a:ea typeface="굴림" panose="020B0600000101010101" pitchFamily="34" charset="-127"/>
                  </a:rPr>
                  <a:t>2</a:t>
                </a:r>
                <a:endParaRPr lang="en-US" altLang="ko-KR" sz="1800">
                  <a:latin typeface="Arial" panose="020B0604020202020204" pitchFamily="34" charset="0"/>
                  <a:ea typeface="굴림" panose="020B0600000101010101" pitchFamily="34" charset="-127"/>
                </a:endParaRPr>
              </a:p>
            </p:txBody>
          </p:sp>
          <p:sp>
            <p:nvSpPr>
              <p:cNvPr id="29766" name="Text Box 41"/>
              <p:cNvSpPr txBox="1">
                <a:spLocks noChangeArrowheads="1"/>
              </p:cNvSpPr>
              <p:nvPr/>
            </p:nvSpPr>
            <p:spPr bwMode="auto">
              <a:xfrm>
                <a:off x="2811" y="3696"/>
                <a:ext cx="2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400">
                    <a:latin typeface="Arial" panose="020B0604020202020204" pitchFamily="34" charset="0"/>
                    <a:ea typeface="굴림" panose="020B0600000101010101" pitchFamily="34" charset="-127"/>
                  </a:rPr>
                  <a:t>Set</a:t>
                </a:r>
              </a:p>
              <a:p>
                <a:pPr>
                  <a:lnSpc>
                    <a:spcPct val="100000"/>
                  </a:lnSpc>
                  <a:spcBef>
                    <a:spcPct val="0"/>
                  </a:spcBef>
                  <a:buSzTx/>
                </a:pPr>
                <a:r>
                  <a:rPr lang="en-US" altLang="ko-KR" sz="1400">
                    <a:latin typeface="Arial" panose="020B0604020202020204" pitchFamily="34" charset="0"/>
                    <a:ea typeface="굴림" panose="020B0600000101010101" pitchFamily="34" charset="-127"/>
                  </a:rPr>
                  <a:t>3</a:t>
                </a:r>
                <a:endParaRPr lang="en-US" altLang="ko-KR" sz="1800">
                  <a:latin typeface="Arial" panose="020B0604020202020204" pitchFamily="34" charset="0"/>
                  <a:ea typeface="굴림" panose="020B0600000101010101" pitchFamily="34" charset="-127"/>
                </a:endParaRPr>
              </a:p>
            </p:txBody>
          </p:sp>
        </p:grpSp>
      </p:grpSp>
      <p:grpSp>
        <p:nvGrpSpPr>
          <p:cNvPr id="743514" name="Group 90"/>
          <p:cNvGrpSpPr>
            <a:grpSpLocks/>
          </p:cNvGrpSpPr>
          <p:nvPr/>
        </p:nvGrpSpPr>
        <p:grpSpPr bwMode="auto">
          <a:xfrm>
            <a:off x="5722938" y="3429000"/>
            <a:ext cx="2582862" cy="2427288"/>
            <a:chOff x="3605" y="2160"/>
            <a:chExt cx="1627" cy="1529"/>
          </a:xfrm>
        </p:grpSpPr>
        <p:sp>
          <p:nvSpPr>
            <p:cNvPr id="29739" name="Text Box 12"/>
            <p:cNvSpPr txBox="1">
              <a:spLocks noChangeArrowheads="1"/>
            </p:cNvSpPr>
            <p:nvPr/>
          </p:nvSpPr>
          <p:spPr bwMode="auto">
            <a:xfrm>
              <a:off x="3840" y="2160"/>
              <a:ext cx="1392" cy="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solidFill>
                    <a:schemeClr val="hlink"/>
                  </a:solidFill>
                  <a:latin typeface="Arial" panose="020B0604020202020204" pitchFamily="34" charset="0"/>
                  <a:ea typeface="굴림" panose="020B0600000101010101" pitchFamily="34" charset="-127"/>
                </a:rPr>
                <a:t>Fully associative:</a:t>
              </a:r>
            </a:p>
            <a:p>
              <a:pPr algn="l">
                <a:lnSpc>
                  <a:spcPct val="100000"/>
                </a:lnSpc>
                <a:spcBef>
                  <a:spcPct val="0"/>
                </a:spcBef>
                <a:buSzTx/>
              </a:pPr>
              <a:r>
                <a:rPr lang="en-US" altLang="ko-KR" sz="1600">
                  <a:latin typeface="Arial" panose="020B0604020202020204" pitchFamily="34" charset="0"/>
                  <a:ea typeface="굴림" panose="020B0600000101010101" pitchFamily="34" charset="-127"/>
                </a:rPr>
                <a:t>block 12 can go anywhere</a:t>
              </a:r>
            </a:p>
          </p:txBody>
        </p:sp>
        <p:grpSp>
          <p:nvGrpSpPr>
            <p:cNvPr id="29740" name="Group 85"/>
            <p:cNvGrpSpPr>
              <a:grpSpLocks/>
            </p:cNvGrpSpPr>
            <p:nvPr/>
          </p:nvGrpSpPr>
          <p:grpSpPr bwMode="auto">
            <a:xfrm>
              <a:off x="3605" y="2880"/>
              <a:ext cx="1291" cy="809"/>
              <a:chOff x="3504" y="2832"/>
              <a:chExt cx="1291" cy="809"/>
            </a:xfrm>
          </p:grpSpPr>
          <p:sp>
            <p:nvSpPr>
              <p:cNvPr id="29741" name="Text Box 3"/>
              <p:cNvSpPr txBox="1">
                <a:spLocks noChangeArrowheads="1"/>
              </p:cNvSpPr>
              <p:nvPr/>
            </p:nvSpPr>
            <p:spPr bwMode="auto">
              <a:xfrm>
                <a:off x="3966" y="2832"/>
                <a:ext cx="82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0 1 2 3 4 5 6 7</a:t>
                </a:r>
                <a:endParaRPr lang="en-US" altLang="ko-KR" sz="1800">
                  <a:latin typeface="Arial" panose="020B0604020202020204" pitchFamily="34" charset="0"/>
                  <a:ea typeface="굴림" panose="020B0600000101010101" pitchFamily="34" charset="-127"/>
                </a:endParaRPr>
              </a:p>
            </p:txBody>
          </p:sp>
          <p:sp>
            <p:nvSpPr>
              <p:cNvPr id="29742" name="Rectangle 4"/>
              <p:cNvSpPr>
                <a:spLocks noChangeArrowheads="1"/>
              </p:cNvSpPr>
              <p:nvPr/>
            </p:nvSpPr>
            <p:spPr bwMode="auto">
              <a:xfrm>
                <a:off x="3979"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43" name="Rectangle 5"/>
              <p:cNvSpPr>
                <a:spLocks noChangeArrowheads="1"/>
              </p:cNvSpPr>
              <p:nvPr/>
            </p:nvSpPr>
            <p:spPr bwMode="auto">
              <a:xfrm>
                <a:off x="4075"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44" name="Rectangle 6"/>
              <p:cNvSpPr>
                <a:spLocks noChangeArrowheads="1"/>
              </p:cNvSpPr>
              <p:nvPr/>
            </p:nvSpPr>
            <p:spPr bwMode="auto">
              <a:xfrm>
                <a:off x="4171"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45" name="Rectangle 7"/>
              <p:cNvSpPr>
                <a:spLocks noChangeArrowheads="1"/>
              </p:cNvSpPr>
              <p:nvPr/>
            </p:nvSpPr>
            <p:spPr bwMode="auto">
              <a:xfrm>
                <a:off x="4267"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46" name="Rectangle 8"/>
              <p:cNvSpPr>
                <a:spLocks noChangeArrowheads="1"/>
              </p:cNvSpPr>
              <p:nvPr/>
            </p:nvSpPr>
            <p:spPr bwMode="auto">
              <a:xfrm>
                <a:off x="4363"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47" name="Rectangle 9"/>
              <p:cNvSpPr>
                <a:spLocks noChangeArrowheads="1"/>
              </p:cNvSpPr>
              <p:nvPr/>
            </p:nvSpPr>
            <p:spPr bwMode="auto">
              <a:xfrm>
                <a:off x="4459"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48" name="Rectangle 10"/>
              <p:cNvSpPr>
                <a:spLocks noChangeArrowheads="1"/>
              </p:cNvSpPr>
              <p:nvPr/>
            </p:nvSpPr>
            <p:spPr bwMode="auto">
              <a:xfrm>
                <a:off x="4555"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49" name="Text Box 11"/>
              <p:cNvSpPr txBox="1">
                <a:spLocks noChangeArrowheads="1"/>
              </p:cNvSpPr>
              <p:nvPr/>
            </p:nvSpPr>
            <p:spPr bwMode="auto">
              <a:xfrm>
                <a:off x="3504" y="2842"/>
                <a:ext cx="42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400">
                    <a:latin typeface="Arial" panose="020B0604020202020204" pitchFamily="34" charset="0"/>
                    <a:ea typeface="굴림" panose="020B0600000101010101" pitchFamily="34" charset="-127"/>
                  </a:rPr>
                  <a:t>Block</a:t>
                </a:r>
              </a:p>
              <a:p>
                <a:pPr algn="r">
                  <a:lnSpc>
                    <a:spcPct val="100000"/>
                  </a:lnSpc>
                  <a:spcBef>
                    <a:spcPct val="0"/>
                  </a:spcBef>
                  <a:buSzTx/>
                </a:pPr>
                <a:r>
                  <a:rPr lang="en-US" altLang="ko-KR" sz="1400">
                    <a:latin typeface="Arial" panose="020B0604020202020204" pitchFamily="34" charset="0"/>
                    <a:ea typeface="굴림" panose="020B0600000101010101" pitchFamily="34" charset="-127"/>
                  </a:rPr>
                  <a:t>no.</a:t>
                </a:r>
              </a:p>
            </p:txBody>
          </p:sp>
          <p:sp>
            <p:nvSpPr>
              <p:cNvPr id="29750" name="Rectangle 42"/>
              <p:cNvSpPr>
                <a:spLocks noChangeArrowheads="1"/>
              </p:cNvSpPr>
              <p:nvPr/>
            </p:nvSpPr>
            <p:spPr bwMode="auto">
              <a:xfrm>
                <a:off x="4651"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grpSp>
      <p:grpSp>
        <p:nvGrpSpPr>
          <p:cNvPr id="743510" name="Group 86"/>
          <p:cNvGrpSpPr>
            <a:grpSpLocks/>
          </p:cNvGrpSpPr>
          <p:nvPr/>
        </p:nvGrpSpPr>
        <p:grpSpPr bwMode="auto">
          <a:xfrm>
            <a:off x="1371600" y="1116013"/>
            <a:ext cx="5592763" cy="2008187"/>
            <a:chOff x="864" y="703"/>
            <a:chExt cx="3523" cy="1265"/>
          </a:xfrm>
        </p:grpSpPr>
        <p:sp>
          <p:nvSpPr>
            <p:cNvPr id="29704" name="Rectangle 44"/>
            <p:cNvSpPr>
              <a:spLocks noChangeArrowheads="1"/>
            </p:cNvSpPr>
            <p:nvPr/>
          </p:nvSpPr>
          <p:spPr bwMode="auto">
            <a:xfrm>
              <a:off x="132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05" name="Rectangle 45"/>
            <p:cNvSpPr>
              <a:spLocks noChangeArrowheads="1"/>
            </p:cNvSpPr>
            <p:nvPr/>
          </p:nvSpPr>
          <p:spPr bwMode="auto">
            <a:xfrm>
              <a:off x="142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06" name="Rectangle 46"/>
            <p:cNvSpPr>
              <a:spLocks noChangeArrowheads="1"/>
            </p:cNvSpPr>
            <p:nvPr/>
          </p:nvSpPr>
          <p:spPr bwMode="auto">
            <a:xfrm>
              <a:off x="151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07" name="Rectangle 47"/>
            <p:cNvSpPr>
              <a:spLocks noChangeArrowheads="1"/>
            </p:cNvSpPr>
            <p:nvPr/>
          </p:nvSpPr>
          <p:spPr bwMode="auto">
            <a:xfrm>
              <a:off x="161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ko-KR" altLang="en-US">
                <a:ea typeface="굴림" panose="020B0600000101010101" pitchFamily="34" charset="-127"/>
              </a:endParaRPr>
            </a:p>
          </p:txBody>
        </p:sp>
        <p:sp>
          <p:nvSpPr>
            <p:cNvPr id="29708" name="Rectangle 48"/>
            <p:cNvSpPr>
              <a:spLocks noChangeArrowheads="1"/>
            </p:cNvSpPr>
            <p:nvPr/>
          </p:nvSpPr>
          <p:spPr bwMode="auto">
            <a:xfrm>
              <a:off x="171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09" name="Rectangle 49"/>
            <p:cNvSpPr>
              <a:spLocks noChangeArrowheads="1"/>
            </p:cNvSpPr>
            <p:nvPr/>
          </p:nvSpPr>
          <p:spPr bwMode="auto">
            <a:xfrm>
              <a:off x="180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0" name="Rectangle 50"/>
            <p:cNvSpPr>
              <a:spLocks noChangeArrowheads="1"/>
            </p:cNvSpPr>
            <p:nvPr/>
          </p:nvSpPr>
          <p:spPr bwMode="auto">
            <a:xfrm>
              <a:off x="190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1" name="Rectangle 51"/>
            <p:cNvSpPr>
              <a:spLocks noChangeArrowheads="1"/>
            </p:cNvSpPr>
            <p:nvPr/>
          </p:nvSpPr>
          <p:spPr bwMode="auto">
            <a:xfrm>
              <a:off x="199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2" name="Rectangle 52"/>
            <p:cNvSpPr>
              <a:spLocks noChangeArrowheads="1"/>
            </p:cNvSpPr>
            <p:nvPr/>
          </p:nvSpPr>
          <p:spPr bwMode="auto">
            <a:xfrm>
              <a:off x="209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3" name="Rectangle 53"/>
            <p:cNvSpPr>
              <a:spLocks noChangeArrowheads="1"/>
            </p:cNvSpPr>
            <p:nvPr/>
          </p:nvSpPr>
          <p:spPr bwMode="auto">
            <a:xfrm>
              <a:off x="219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4" name="Rectangle 54"/>
            <p:cNvSpPr>
              <a:spLocks noChangeArrowheads="1"/>
            </p:cNvSpPr>
            <p:nvPr/>
          </p:nvSpPr>
          <p:spPr bwMode="auto">
            <a:xfrm>
              <a:off x="228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5" name="Rectangle 55"/>
            <p:cNvSpPr>
              <a:spLocks noChangeArrowheads="1"/>
            </p:cNvSpPr>
            <p:nvPr/>
          </p:nvSpPr>
          <p:spPr bwMode="auto">
            <a:xfrm>
              <a:off x="238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6" name="Rectangle 56"/>
            <p:cNvSpPr>
              <a:spLocks noChangeArrowheads="1"/>
            </p:cNvSpPr>
            <p:nvPr/>
          </p:nvSpPr>
          <p:spPr bwMode="auto">
            <a:xfrm>
              <a:off x="2478" y="960"/>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7" name="Rectangle 57"/>
            <p:cNvSpPr>
              <a:spLocks noChangeArrowheads="1"/>
            </p:cNvSpPr>
            <p:nvPr/>
          </p:nvSpPr>
          <p:spPr bwMode="auto">
            <a:xfrm>
              <a:off x="257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8" name="Rectangle 58"/>
            <p:cNvSpPr>
              <a:spLocks noChangeArrowheads="1"/>
            </p:cNvSpPr>
            <p:nvPr/>
          </p:nvSpPr>
          <p:spPr bwMode="auto">
            <a:xfrm>
              <a:off x="267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9" name="Rectangle 59"/>
            <p:cNvSpPr>
              <a:spLocks noChangeArrowheads="1"/>
            </p:cNvSpPr>
            <p:nvPr/>
          </p:nvSpPr>
          <p:spPr bwMode="auto">
            <a:xfrm>
              <a:off x="276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0" name="Rectangle 60"/>
            <p:cNvSpPr>
              <a:spLocks noChangeArrowheads="1"/>
            </p:cNvSpPr>
            <p:nvPr/>
          </p:nvSpPr>
          <p:spPr bwMode="auto">
            <a:xfrm>
              <a:off x="286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1" name="Rectangle 61"/>
            <p:cNvSpPr>
              <a:spLocks noChangeArrowheads="1"/>
            </p:cNvSpPr>
            <p:nvPr/>
          </p:nvSpPr>
          <p:spPr bwMode="auto">
            <a:xfrm>
              <a:off x="295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2" name="Rectangle 62"/>
            <p:cNvSpPr>
              <a:spLocks noChangeArrowheads="1"/>
            </p:cNvSpPr>
            <p:nvPr/>
          </p:nvSpPr>
          <p:spPr bwMode="auto">
            <a:xfrm>
              <a:off x="305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3" name="Rectangle 63"/>
            <p:cNvSpPr>
              <a:spLocks noChangeArrowheads="1"/>
            </p:cNvSpPr>
            <p:nvPr/>
          </p:nvSpPr>
          <p:spPr bwMode="auto">
            <a:xfrm>
              <a:off x="315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4" name="Rectangle 64"/>
            <p:cNvSpPr>
              <a:spLocks noChangeArrowheads="1"/>
            </p:cNvSpPr>
            <p:nvPr/>
          </p:nvSpPr>
          <p:spPr bwMode="auto">
            <a:xfrm>
              <a:off x="324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5" name="Rectangle 65"/>
            <p:cNvSpPr>
              <a:spLocks noChangeArrowheads="1"/>
            </p:cNvSpPr>
            <p:nvPr/>
          </p:nvSpPr>
          <p:spPr bwMode="auto">
            <a:xfrm>
              <a:off x="334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6" name="Rectangle 66"/>
            <p:cNvSpPr>
              <a:spLocks noChangeArrowheads="1"/>
            </p:cNvSpPr>
            <p:nvPr/>
          </p:nvSpPr>
          <p:spPr bwMode="auto">
            <a:xfrm>
              <a:off x="343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7" name="Rectangle 67"/>
            <p:cNvSpPr>
              <a:spLocks noChangeArrowheads="1"/>
            </p:cNvSpPr>
            <p:nvPr/>
          </p:nvSpPr>
          <p:spPr bwMode="auto">
            <a:xfrm>
              <a:off x="353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8" name="Rectangle 68"/>
            <p:cNvSpPr>
              <a:spLocks noChangeArrowheads="1"/>
            </p:cNvSpPr>
            <p:nvPr/>
          </p:nvSpPr>
          <p:spPr bwMode="auto">
            <a:xfrm>
              <a:off x="363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9" name="Rectangle 69"/>
            <p:cNvSpPr>
              <a:spLocks noChangeArrowheads="1"/>
            </p:cNvSpPr>
            <p:nvPr/>
          </p:nvSpPr>
          <p:spPr bwMode="auto">
            <a:xfrm>
              <a:off x="372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30" name="Rectangle 70"/>
            <p:cNvSpPr>
              <a:spLocks noChangeArrowheads="1"/>
            </p:cNvSpPr>
            <p:nvPr/>
          </p:nvSpPr>
          <p:spPr bwMode="auto">
            <a:xfrm>
              <a:off x="382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31" name="Rectangle 71"/>
            <p:cNvSpPr>
              <a:spLocks noChangeArrowheads="1"/>
            </p:cNvSpPr>
            <p:nvPr/>
          </p:nvSpPr>
          <p:spPr bwMode="auto">
            <a:xfrm>
              <a:off x="391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32" name="Rectangle 72"/>
            <p:cNvSpPr>
              <a:spLocks noChangeArrowheads="1"/>
            </p:cNvSpPr>
            <p:nvPr/>
          </p:nvSpPr>
          <p:spPr bwMode="auto">
            <a:xfrm>
              <a:off x="401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33" name="Rectangle 73"/>
            <p:cNvSpPr>
              <a:spLocks noChangeArrowheads="1"/>
            </p:cNvSpPr>
            <p:nvPr/>
          </p:nvSpPr>
          <p:spPr bwMode="auto">
            <a:xfrm>
              <a:off x="411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34" name="Rectangle 74"/>
            <p:cNvSpPr>
              <a:spLocks noChangeArrowheads="1"/>
            </p:cNvSpPr>
            <p:nvPr/>
          </p:nvSpPr>
          <p:spPr bwMode="auto">
            <a:xfrm>
              <a:off x="420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35" name="Text Box 75"/>
            <p:cNvSpPr txBox="1">
              <a:spLocks noChangeArrowheads="1"/>
            </p:cNvSpPr>
            <p:nvPr/>
          </p:nvSpPr>
          <p:spPr bwMode="auto">
            <a:xfrm>
              <a:off x="1326" y="1776"/>
              <a:ext cx="306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0 1 2 3 4 5 6 7 8 9 0 1 2 3 4 5 6 7 8 9 0 1 2 3 4 5 6 7 8 9 0 1</a:t>
              </a:r>
            </a:p>
          </p:txBody>
        </p:sp>
        <p:sp>
          <p:nvSpPr>
            <p:cNvPr id="29736" name="Text Box 76"/>
            <p:cNvSpPr txBox="1">
              <a:spLocks noChangeArrowheads="1"/>
            </p:cNvSpPr>
            <p:nvPr/>
          </p:nvSpPr>
          <p:spPr bwMode="auto">
            <a:xfrm>
              <a:off x="1278" y="703"/>
              <a:ext cx="165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Arial" panose="020B0604020202020204" pitchFamily="34" charset="0"/>
                  <a:ea typeface="굴림" panose="020B0600000101010101" pitchFamily="34" charset="-127"/>
                </a:rPr>
                <a:t>32-Block Address Space:</a:t>
              </a:r>
            </a:p>
          </p:txBody>
        </p:sp>
        <p:sp>
          <p:nvSpPr>
            <p:cNvPr id="29737" name="Text Box 77"/>
            <p:cNvSpPr txBox="1">
              <a:spLocks noChangeArrowheads="1"/>
            </p:cNvSpPr>
            <p:nvPr/>
          </p:nvSpPr>
          <p:spPr bwMode="auto">
            <a:xfrm>
              <a:off x="2238" y="1632"/>
              <a:ext cx="213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1 1 1 1 1 1 1 1 1 1 2 2 2 2 2 2 2 2 2 2 3 3</a:t>
              </a:r>
              <a:endParaRPr lang="en-US" altLang="ko-KR" sz="1800">
                <a:latin typeface="Arial" panose="020B0604020202020204" pitchFamily="34" charset="0"/>
                <a:ea typeface="굴림" panose="020B0600000101010101" pitchFamily="34" charset="-127"/>
              </a:endParaRPr>
            </a:p>
          </p:txBody>
        </p:sp>
        <p:sp>
          <p:nvSpPr>
            <p:cNvPr id="29738" name="Text Box 78"/>
            <p:cNvSpPr txBox="1">
              <a:spLocks noChangeArrowheads="1"/>
            </p:cNvSpPr>
            <p:nvPr/>
          </p:nvSpPr>
          <p:spPr bwMode="auto">
            <a:xfrm>
              <a:off x="864" y="1632"/>
              <a:ext cx="42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400">
                  <a:latin typeface="Arial" panose="020B0604020202020204" pitchFamily="34" charset="0"/>
                  <a:ea typeface="굴림" panose="020B0600000101010101" pitchFamily="34" charset="-127"/>
                </a:rPr>
                <a:t>Block</a:t>
              </a:r>
            </a:p>
            <a:p>
              <a:pPr algn="r">
                <a:lnSpc>
                  <a:spcPct val="100000"/>
                </a:lnSpc>
                <a:spcBef>
                  <a:spcPct val="0"/>
                </a:spcBef>
                <a:buSzTx/>
              </a:pPr>
              <a:r>
                <a:rPr lang="en-US" altLang="ko-KR" sz="1400">
                  <a:latin typeface="Arial" panose="020B0604020202020204" pitchFamily="34" charset="0"/>
                  <a:ea typeface="굴림" panose="020B0600000101010101" pitchFamily="34" charset="-127"/>
                </a:rPr>
                <a:t>no.</a:t>
              </a:r>
              <a:endParaRPr lang="en-US" altLang="ko-KR" sz="1800">
                <a:latin typeface="Arial" panose="020B0604020202020204" pitchFamily="34" charset="0"/>
                <a:ea typeface="굴림" panose="020B0600000101010101" pitchFamily="34" charset="-127"/>
              </a:endParaRPr>
            </a:p>
          </p:txBody>
        </p:sp>
      </p:grpSp>
      <p:sp>
        <p:nvSpPr>
          <p:cNvPr id="29703" name="Rectangle 79"/>
          <p:cNvSpPr>
            <a:spLocks noGrp="1" noChangeArrowheads="1"/>
          </p:cNvSpPr>
          <p:nvPr>
            <p:ph type="title"/>
          </p:nvPr>
        </p:nvSpPr>
        <p:spPr>
          <a:xfrm>
            <a:off x="457200" y="228600"/>
            <a:ext cx="8153400" cy="368300"/>
          </a:xfrm>
        </p:spPr>
        <p:txBody>
          <a:bodyPr/>
          <a:lstStyle/>
          <a:p>
            <a:pPr>
              <a:tabLst>
                <a:tab pos="6172200" algn="l"/>
              </a:tabLst>
            </a:pPr>
            <a:r>
              <a:rPr lang="en-US" altLang="ko-KR" smtClean="0">
                <a:ea typeface="굴림" panose="020B0600000101010101" pitchFamily="34" charset="-127"/>
              </a:rPr>
              <a:t>Where does a Block Get Placed in a Cache?</a:t>
            </a:r>
          </a:p>
        </p:txBody>
      </p:sp>
    </p:spTree>
    <p:extLst>
      <p:ext uri="{BB962C8B-B14F-4D97-AF65-F5344CB8AC3E}">
        <p14:creationId xmlns:p14="http://schemas.microsoft.com/office/powerpoint/2010/main" val="108413886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3426">
                                            <p:txEl>
                                              <p:pRg st="0" end="0"/>
                                            </p:txEl>
                                          </p:spTgt>
                                        </p:tgtEl>
                                        <p:attrNameLst>
                                          <p:attrName>style.visibility</p:attrName>
                                        </p:attrNameLst>
                                      </p:cBhvr>
                                      <p:to>
                                        <p:strVal val="visible"/>
                                      </p:to>
                                    </p:set>
                                  </p:childTnLst>
                                </p:cTn>
                              </p:par>
                              <p:par>
                                <p:cTn id="7" presetID="2" presetClass="entr" presetSubtype="2" fill="hold" nodeType="withEffect">
                                  <p:stCondLst>
                                    <p:cond delay="0"/>
                                  </p:stCondLst>
                                  <p:childTnLst>
                                    <p:set>
                                      <p:cBhvr>
                                        <p:cTn id="8" dur="1" fill="hold">
                                          <p:stCondLst>
                                            <p:cond delay="0"/>
                                          </p:stCondLst>
                                        </p:cTn>
                                        <p:tgtEl>
                                          <p:spTgt spid="743510"/>
                                        </p:tgtEl>
                                        <p:attrNameLst>
                                          <p:attrName>style.visibility</p:attrName>
                                        </p:attrNameLst>
                                      </p:cBhvr>
                                      <p:to>
                                        <p:strVal val="visible"/>
                                      </p:to>
                                    </p:set>
                                    <p:anim calcmode="lin" valueType="num">
                                      <p:cBhvr additive="base">
                                        <p:cTn id="9" dur="500" fill="hold"/>
                                        <p:tgtEl>
                                          <p:spTgt spid="743510"/>
                                        </p:tgtEl>
                                        <p:attrNameLst>
                                          <p:attrName>ppt_x</p:attrName>
                                        </p:attrNameLst>
                                      </p:cBhvr>
                                      <p:tavLst>
                                        <p:tav tm="0">
                                          <p:val>
                                            <p:strVal val="1+#ppt_w/2"/>
                                          </p:val>
                                        </p:tav>
                                        <p:tav tm="100000">
                                          <p:val>
                                            <p:strVal val="#ppt_x"/>
                                          </p:val>
                                        </p:tav>
                                      </p:tavLst>
                                    </p:anim>
                                    <p:anim calcmode="lin" valueType="num">
                                      <p:cBhvr additive="base">
                                        <p:cTn id="10" dur="500" fill="hold"/>
                                        <p:tgtEl>
                                          <p:spTgt spid="743510"/>
                                        </p:tgtEl>
                                        <p:attrNameLst>
                                          <p:attrName>ppt_y</p:attrName>
                                        </p:attrNameLst>
                                      </p:cBhvr>
                                      <p:tavLst>
                                        <p:tav tm="0">
                                          <p:val>
                                            <p:strVal val="#ppt_y"/>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nodeType="clickEffect">
                                  <p:stCondLst>
                                    <p:cond delay="0"/>
                                  </p:stCondLst>
                                  <p:childTnLst>
                                    <p:set>
                                      <p:cBhvr>
                                        <p:cTn id="14" dur="1" fill="hold">
                                          <p:stCondLst>
                                            <p:cond delay="0"/>
                                          </p:stCondLst>
                                        </p:cTn>
                                        <p:tgtEl>
                                          <p:spTgt spid="743513"/>
                                        </p:tgtEl>
                                        <p:attrNameLst>
                                          <p:attrName>style.visibility</p:attrName>
                                        </p:attrNameLst>
                                      </p:cBhvr>
                                      <p:to>
                                        <p:strVal val="visible"/>
                                      </p:to>
                                    </p:set>
                                    <p:anim calcmode="lin" valueType="num">
                                      <p:cBhvr additive="base">
                                        <p:cTn id="15" dur="500" fill="hold"/>
                                        <p:tgtEl>
                                          <p:spTgt spid="743513"/>
                                        </p:tgtEl>
                                        <p:attrNameLst>
                                          <p:attrName>ppt_x</p:attrName>
                                        </p:attrNameLst>
                                      </p:cBhvr>
                                      <p:tavLst>
                                        <p:tav tm="0">
                                          <p:val>
                                            <p:strVal val="0-#ppt_w/2"/>
                                          </p:val>
                                        </p:tav>
                                        <p:tav tm="100000">
                                          <p:val>
                                            <p:strVal val="#ppt_x"/>
                                          </p:val>
                                        </p:tav>
                                      </p:tavLst>
                                    </p:anim>
                                    <p:anim calcmode="lin" valueType="num">
                                      <p:cBhvr additive="base">
                                        <p:cTn id="16" dur="500" fill="hold"/>
                                        <p:tgtEl>
                                          <p:spTgt spid="743513"/>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743512"/>
                                        </p:tgtEl>
                                        <p:attrNameLst>
                                          <p:attrName>style.visibility</p:attrName>
                                        </p:attrNameLst>
                                      </p:cBhvr>
                                      <p:to>
                                        <p:strVal val="visible"/>
                                      </p:to>
                                    </p:set>
                                    <p:anim calcmode="lin" valueType="num">
                                      <p:cBhvr additive="base">
                                        <p:cTn id="21" dur="500" fill="hold"/>
                                        <p:tgtEl>
                                          <p:spTgt spid="743512"/>
                                        </p:tgtEl>
                                        <p:attrNameLst>
                                          <p:attrName>ppt_x</p:attrName>
                                        </p:attrNameLst>
                                      </p:cBhvr>
                                      <p:tavLst>
                                        <p:tav tm="0">
                                          <p:val>
                                            <p:strVal val="#ppt_x"/>
                                          </p:val>
                                        </p:tav>
                                        <p:tav tm="100000">
                                          <p:val>
                                            <p:strVal val="#ppt_x"/>
                                          </p:val>
                                        </p:tav>
                                      </p:tavLst>
                                    </p:anim>
                                    <p:anim calcmode="lin" valueType="num">
                                      <p:cBhvr additive="base">
                                        <p:cTn id="22" dur="500" fill="hold"/>
                                        <p:tgtEl>
                                          <p:spTgt spid="743512"/>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nodeType="clickEffect">
                                  <p:stCondLst>
                                    <p:cond delay="0"/>
                                  </p:stCondLst>
                                  <p:childTnLst>
                                    <p:set>
                                      <p:cBhvr>
                                        <p:cTn id="26" dur="1" fill="hold">
                                          <p:stCondLst>
                                            <p:cond delay="0"/>
                                          </p:stCondLst>
                                        </p:cTn>
                                        <p:tgtEl>
                                          <p:spTgt spid="743514"/>
                                        </p:tgtEl>
                                        <p:attrNameLst>
                                          <p:attrName>style.visibility</p:attrName>
                                        </p:attrNameLst>
                                      </p:cBhvr>
                                      <p:to>
                                        <p:strVal val="visible"/>
                                      </p:to>
                                    </p:set>
                                    <p:anim calcmode="lin" valueType="num">
                                      <p:cBhvr additive="base">
                                        <p:cTn id="27" dur="500" fill="hold"/>
                                        <p:tgtEl>
                                          <p:spTgt spid="743514"/>
                                        </p:tgtEl>
                                        <p:attrNameLst>
                                          <p:attrName>ppt_x</p:attrName>
                                        </p:attrNameLst>
                                      </p:cBhvr>
                                      <p:tavLst>
                                        <p:tav tm="0">
                                          <p:val>
                                            <p:strVal val="1+#ppt_w/2"/>
                                          </p:val>
                                        </p:tav>
                                        <p:tav tm="100000">
                                          <p:val>
                                            <p:strVal val="#ppt_x"/>
                                          </p:val>
                                        </p:tav>
                                      </p:tavLst>
                                    </p:anim>
                                    <p:anim calcmode="lin" valueType="num">
                                      <p:cBhvr additive="base">
                                        <p:cTn id="28" dur="500" fill="hold"/>
                                        <p:tgtEl>
                                          <p:spTgt spid="7435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26"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5474" name="Rectangle 2"/>
          <p:cNvSpPr>
            <a:spLocks noGrp="1" noChangeArrowheads="1"/>
          </p:cNvSpPr>
          <p:nvPr>
            <p:ph type="body" idx="1"/>
          </p:nvPr>
        </p:nvSpPr>
        <p:spPr>
          <a:xfrm>
            <a:off x="533400" y="1143000"/>
            <a:ext cx="8305800" cy="4303742"/>
          </a:xfrm>
          <a:noFill/>
        </p:spPr>
        <p:txBody>
          <a:bodyPr lIns="63500" tIns="25400" rIns="63500" bIns="25400">
            <a:spAutoFit/>
          </a:bodyPr>
          <a:lstStyle/>
          <a:p>
            <a:pPr>
              <a:tabLst>
                <a:tab pos="2117725" algn="r"/>
                <a:tab pos="3094038" algn="r"/>
                <a:tab pos="4114800" algn="r"/>
                <a:tab pos="5197475" algn="r"/>
                <a:tab pos="6294438" algn="r"/>
                <a:tab pos="7315200" algn="r"/>
              </a:tabLst>
            </a:pPr>
            <a:r>
              <a:rPr lang="en-US" altLang="ko-KR" dirty="0" smtClean="0">
                <a:ea typeface="굴림" panose="020B0600000101010101" pitchFamily="34" charset="-127"/>
              </a:rPr>
              <a:t>Easy for Direct Mapped: Only one possibility</a:t>
            </a:r>
          </a:p>
          <a:p>
            <a:pPr>
              <a:tabLst>
                <a:tab pos="2117725" algn="r"/>
                <a:tab pos="3094038" algn="r"/>
                <a:tab pos="4114800" algn="r"/>
                <a:tab pos="5197475" algn="r"/>
                <a:tab pos="6294438" algn="r"/>
                <a:tab pos="7315200" algn="r"/>
              </a:tabLst>
            </a:pPr>
            <a:r>
              <a:rPr lang="en-US" altLang="ko-KR" dirty="0" smtClean="0">
                <a:ea typeface="굴림" panose="020B0600000101010101" pitchFamily="34" charset="-127"/>
              </a:rPr>
              <a:t>Set Associative or Fully Associative:</a:t>
            </a:r>
          </a:p>
          <a:p>
            <a:pPr lvl="1">
              <a:tabLst>
                <a:tab pos="2117725" algn="r"/>
                <a:tab pos="3094038" algn="r"/>
                <a:tab pos="4114800" algn="r"/>
                <a:tab pos="5197475" algn="r"/>
                <a:tab pos="6294438" algn="r"/>
                <a:tab pos="7315200" algn="r"/>
              </a:tabLst>
            </a:pPr>
            <a:r>
              <a:rPr lang="en-US" altLang="ko-KR" dirty="0" smtClean="0">
                <a:ea typeface="굴림" panose="020B0600000101010101" pitchFamily="34" charset="-127"/>
              </a:rPr>
              <a:t>Random</a:t>
            </a:r>
          </a:p>
          <a:p>
            <a:pPr lvl="1">
              <a:tabLst>
                <a:tab pos="2117725" algn="r"/>
                <a:tab pos="3094038" algn="r"/>
                <a:tab pos="4114800" algn="r"/>
                <a:tab pos="5197475" algn="r"/>
                <a:tab pos="6294438" algn="r"/>
                <a:tab pos="7315200" algn="r"/>
              </a:tabLst>
            </a:pPr>
            <a:r>
              <a:rPr lang="en-US" altLang="ko-KR" dirty="0" smtClean="0">
                <a:ea typeface="굴림" panose="020B0600000101010101" pitchFamily="34" charset="-127"/>
              </a:rPr>
              <a:t>LRU (Least Recently Used)</a:t>
            </a:r>
          </a:p>
          <a:p>
            <a:pPr lvl="1">
              <a:tabLst>
                <a:tab pos="2117725" algn="r"/>
                <a:tab pos="3094038" algn="r"/>
                <a:tab pos="4114800" algn="r"/>
                <a:tab pos="5197475" algn="r"/>
                <a:tab pos="6294438" algn="r"/>
                <a:tab pos="7315200" algn="r"/>
              </a:tabLst>
            </a:pPr>
            <a:endParaRPr lang="en-US" altLang="ko-KR" dirty="0" smtClean="0">
              <a:ea typeface="굴림" panose="020B0600000101010101" pitchFamily="34" charset="-127"/>
            </a:endParaRPr>
          </a:p>
          <a:p>
            <a:pPr>
              <a:buFontTx/>
              <a:buNone/>
              <a:tabLst>
                <a:tab pos="2117725" algn="r"/>
                <a:tab pos="3094038" algn="r"/>
                <a:tab pos="4114800" algn="r"/>
                <a:tab pos="5197475" algn="r"/>
                <a:tab pos="6294438" algn="r"/>
                <a:tab pos="7315200" algn="r"/>
              </a:tabLst>
            </a:pPr>
            <a:r>
              <a:rPr lang="en-US" altLang="ko-KR" dirty="0" smtClean="0">
                <a:ea typeface="굴림" panose="020B0600000101010101" pitchFamily="34" charset="-127"/>
              </a:rPr>
              <a:t>	           </a:t>
            </a:r>
            <a:r>
              <a:rPr lang="en-US" altLang="ko-KR" dirty="0" smtClean="0">
                <a:ea typeface="굴림" panose="020B0600000101010101" pitchFamily="34" charset="-127"/>
              </a:rPr>
              <a:t>         </a:t>
            </a:r>
            <a:r>
              <a:rPr lang="en-US" altLang="ko-KR" dirty="0" smtClean="0">
                <a:ea typeface="굴림" panose="020B0600000101010101" pitchFamily="34" charset="-127"/>
              </a:rPr>
              <a:t>2-way     </a:t>
            </a:r>
            <a:r>
              <a:rPr lang="en-US" altLang="ko-KR" dirty="0" smtClean="0">
                <a:ea typeface="굴림" panose="020B0600000101010101" pitchFamily="34" charset="-127"/>
              </a:rPr>
              <a:t>         </a:t>
            </a:r>
            <a:r>
              <a:rPr lang="en-US" altLang="ko-KR" dirty="0" smtClean="0">
                <a:ea typeface="굴림" panose="020B0600000101010101" pitchFamily="34" charset="-127"/>
              </a:rPr>
              <a:t>	4-way     </a:t>
            </a:r>
            <a:r>
              <a:rPr lang="en-US" altLang="ko-KR" dirty="0" smtClean="0">
                <a:ea typeface="굴림" panose="020B0600000101010101" pitchFamily="34" charset="-127"/>
              </a:rPr>
              <a:t>            </a:t>
            </a:r>
            <a:r>
              <a:rPr lang="en-US" altLang="ko-KR" dirty="0" smtClean="0">
                <a:ea typeface="굴림" panose="020B0600000101010101" pitchFamily="34" charset="-127"/>
              </a:rPr>
              <a:t>	8-way</a:t>
            </a:r>
            <a:br>
              <a:rPr lang="en-US" altLang="ko-KR" dirty="0" smtClean="0">
                <a:ea typeface="굴림" panose="020B0600000101010101" pitchFamily="34" charset="-127"/>
              </a:rPr>
            </a:br>
            <a:r>
              <a:rPr lang="en-US" altLang="ko-KR" u="sng" dirty="0" smtClean="0">
                <a:ea typeface="굴림" panose="020B0600000101010101" pitchFamily="34" charset="-127"/>
              </a:rPr>
              <a:t>Size	LRU	 Random	 LRU	 Random	 LRU	 Random</a:t>
            </a:r>
          </a:p>
          <a:p>
            <a:pPr>
              <a:buFontTx/>
              <a:buNone/>
              <a:tabLst>
                <a:tab pos="2117725" algn="r"/>
                <a:tab pos="3094038" algn="r"/>
                <a:tab pos="4114800" algn="r"/>
                <a:tab pos="5197475" algn="r"/>
                <a:tab pos="6294438" algn="r"/>
                <a:tab pos="7315200" algn="r"/>
              </a:tabLst>
            </a:pPr>
            <a:r>
              <a:rPr lang="en-US" altLang="ko-KR" sz="2000" dirty="0" smtClean="0">
                <a:ea typeface="굴림" panose="020B0600000101010101" pitchFamily="34" charset="-127"/>
              </a:rPr>
              <a:t>	16 KB	5.2%	5.7%	    4.7%	5.3%	4.4%	5.0%</a:t>
            </a:r>
          </a:p>
          <a:p>
            <a:pPr>
              <a:buFontTx/>
              <a:buNone/>
              <a:tabLst>
                <a:tab pos="2117725" algn="r"/>
                <a:tab pos="3094038" algn="r"/>
                <a:tab pos="4114800" algn="r"/>
                <a:tab pos="5197475" algn="r"/>
                <a:tab pos="6294438" algn="r"/>
                <a:tab pos="7315200" algn="r"/>
              </a:tabLst>
            </a:pPr>
            <a:r>
              <a:rPr lang="en-US" altLang="ko-KR" sz="2000" dirty="0" smtClean="0">
                <a:ea typeface="굴림" panose="020B0600000101010101" pitchFamily="34" charset="-127"/>
              </a:rPr>
              <a:t>	64 KB	1.9%	2.0%	    1.5%	1.7%	1.4%	1.5%</a:t>
            </a:r>
          </a:p>
          <a:p>
            <a:pPr>
              <a:buFontTx/>
              <a:buNone/>
              <a:tabLst>
                <a:tab pos="2117725" algn="r"/>
                <a:tab pos="3094038" algn="r"/>
                <a:tab pos="4114800" algn="r"/>
                <a:tab pos="5197475" algn="r"/>
                <a:tab pos="6294438" algn="r"/>
                <a:tab pos="7315200" algn="r"/>
              </a:tabLst>
            </a:pPr>
            <a:r>
              <a:rPr lang="en-US" altLang="ko-KR" sz="2000" dirty="0" smtClean="0">
                <a:ea typeface="굴림" panose="020B0600000101010101" pitchFamily="34" charset="-127"/>
              </a:rPr>
              <a:t>	256 KB	1.15%	1.17%	   1.13%	 1.13%	1.12%	1.12%</a:t>
            </a:r>
          </a:p>
          <a:p>
            <a:pPr>
              <a:buFontTx/>
              <a:buNone/>
              <a:tabLst>
                <a:tab pos="2117725" algn="r"/>
                <a:tab pos="3094038" algn="r"/>
                <a:tab pos="4114800" algn="r"/>
                <a:tab pos="5197475" algn="r"/>
                <a:tab pos="6294438" algn="r"/>
                <a:tab pos="7315200" algn="r"/>
              </a:tabLst>
            </a:pPr>
            <a:endParaRPr lang="en-US" altLang="ko-KR" sz="2000" dirty="0" smtClean="0">
              <a:ea typeface="굴림" panose="020B0600000101010101" pitchFamily="34" charset="-127"/>
            </a:endParaRPr>
          </a:p>
        </p:txBody>
      </p:sp>
      <p:sp>
        <p:nvSpPr>
          <p:cNvPr id="30723" name="Rectangle 3"/>
          <p:cNvSpPr>
            <a:spLocks noGrp="1" noChangeArrowheads="1"/>
          </p:cNvSpPr>
          <p:nvPr>
            <p:ph type="title"/>
          </p:nvPr>
        </p:nvSpPr>
        <p:spPr>
          <a:xfrm>
            <a:off x="381000" y="152401"/>
            <a:ext cx="8534400" cy="442912"/>
          </a:xfrm>
        </p:spPr>
        <p:txBody>
          <a:bodyPr/>
          <a:lstStyle/>
          <a:p>
            <a:r>
              <a:rPr lang="en-US" altLang="ko-KR" dirty="0" smtClean="0">
                <a:ea typeface="굴림" panose="020B0600000101010101" pitchFamily="34" charset="-127"/>
              </a:rPr>
              <a:t>Review: Which block should be replaced on a miss?</a:t>
            </a:r>
          </a:p>
        </p:txBody>
      </p:sp>
    </p:spTree>
    <p:extLst>
      <p:ext uri="{BB962C8B-B14F-4D97-AF65-F5344CB8AC3E}">
        <p14:creationId xmlns:p14="http://schemas.microsoft.com/office/powerpoint/2010/main" val="114641584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54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547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547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547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547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4547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4547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4547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228600" y="838200"/>
            <a:ext cx="8610600" cy="5265738"/>
          </a:xfrm>
          <a:noFill/>
        </p:spPr>
        <p:txBody>
          <a:bodyPr lIns="63500" tIns="25400" rIns="63500" bIns="25400">
            <a:spAutoFit/>
          </a:bodyPr>
          <a:lstStyle/>
          <a:p>
            <a:pPr>
              <a:lnSpc>
                <a:spcPct val="80000"/>
              </a:lnSpc>
              <a:spcBef>
                <a:spcPct val="20000"/>
              </a:spcBef>
            </a:pPr>
            <a:r>
              <a:rPr lang="en-US" altLang="ko-KR" dirty="0" smtClean="0">
                <a:solidFill>
                  <a:schemeClr val="hlink"/>
                </a:solidFill>
                <a:ea typeface="굴림" panose="020B0600000101010101" pitchFamily="34" charset="-127"/>
              </a:rPr>
              <a:t>Write through</a:t>
            </a:r>
            <a:r>
              <a:rPr lang="en-US" altLang="ko-KR" dirty="0" smtClean="0">
                <a:ea typeface="굴림" panose="020B0600000101010101" pitchFamily="34" charset="-127"/>
              </a:rPr>
              <a:t>: The information is written to both the block in the cache and to the block in the lower-level memory</a:t>
            </a:r>
          </a:p>
          <a:p>
            <a:pPr>
              <a:lnSpc>
                <a:spcPct val="80000"/>
              </a:lnSpc>
              <a:spcBef>
                <a:spcPct val="20000"/>
              </a:spcBef>
            </a:pPr>
            <a:r>
              <a:rPr lang="en-US" altLang="ko-KR" dirty="0" smtClean="0">
                <a:solidFill>
                  <a:schemeClr val="hlink"/>
                </a:solidFill>
                <a:ea typeface="굴림" panose="020B0600000101010101" pitchFamily="34" charset="-127"/>
              </a:rPr>
              <a:t>Write back</a:t>
            </a:r>
            <a:r>
              <a:rPr lang="en-US" altLang="ko-KR" dirty="0" smtClean="0">
                <a:ea typeface="굴림" panose="020B0600000101010101" pitchFamily="34" charset="-127"/>
              </a:rPr>
              <a:t>: The information is written only to the block in the cache. </a:t>
            </a:r>
          </a:p>
          <a:p>
            <a:pPr lvl="1">
              <a:lnSpc>
                <a:spcPct val="80000"/>
              </a:lnSpc>
              <a:spcBef>
                <a:spcPct val="20000"/>
              </a:spcBef>
            </a:pPr>
            <a:r>
              <a:rPr lang="en-US" altLang="ko-KR" dirty="0" smtClean="0">
                <a:ea typeface="굴림" panose="020B0600000101010101" pitchFamily="34" charset="-127"/>
              </a:rPr>
              <a:t>Modified cache block is written to main memory only when it is replaced</a:t>
            </a:r>
          </a:p>
          <a:p>
            <a:pPr lvl="1">
              <a:lnSpc>
                <a:spcPct val="80000"/>
              </a:lnSpc>
              <a:spcBef>
                <a:spcPct val="20000"/>
              </a:spcBef>
            </a:pPr>
            <a:r>
              <a:rPr lang="en-US" altLang="ko-KR" dirty="0" smtClean="0">
                <a:ea typeface="굴림" panose="020B0600000101010101" pitchFamily="34" charset="-127"/>
              </a:rPr>
              <a:t>Question is block clean or dirty?</a:t>
            </a:r>
          </a:p>
          <a:p>
            <a:pPr>
              <a:lnSpc>
                <a:spcPct val="80000"/>
              </a:lnSpc>
              <a:spcBef>
                <a:spcPct val="20000"/>
              </a:spcBef>
            </a:pPr>
            <a:r>
              <a:rPr lang="en-US" altLang="ko-KR" dirty="0" smtClean="0">
                <a:ea typeface="굴림" panose="020B0600000101010101" pitchFamily="34" charset="-127"/>
              </a:rPr>
              <a:t>Pros and Cons of each?</a:t>
            </a:r>
          </a:p>
          <a:p>
            <a:pPr lvl="1">
              <a:lnSpc>
                <a:spcPct val="80000"/>
              </a:lnSpc>
              <a:spcBef>
                <a:spcPct val="20000"/>
              </a:spcBef>
            </a:pPr>
            <a:r>
              <a:rPr lang="en-US" altLang="ko-KR" dirty="0" smtClean="0">
                <a:ea typeface="굴림" panose="020B0600000101010101" pitchFamily="34" charset="-127"/>
              </a:rPr>
              <a:t>WT: </a:t>
            </a:r>
          </a:p>
          <a:p>
            <a:pPr lvl="2">
              <a:lnSpc>
                <a:spcPct val="80000"/>
              </a:lnSpc>
              <a:spcBef>
                <a:spcPct val="20000"/>
              </a:spcBef>
            </a:pPr>
            <a:r>
              <a:rPr lang="en-US" altLang="ko-KR" dirty="0" smtClean="0">
                <a:ea typeface="굴림" panose="020B0600000101010101" pitchFamily="34" charset="-127"/>
              </a:rPr>
              <a:t>PRO: read misses cannot result in writes</a:t>
            </a:r>
          </a:p>
          <a:p>
            <a:pPr lvl="2">
              <a:lnSpc>
                <a:spcPct val="80000"/>
              </a:lnSpc>
              <a:spcBef>
                <a:spcPct val="20000"/>
              </a:spcBef>
            </a:pPr>
            <a:r>
              <a:rPr lang="en-US" altLang="ko-KR" dirty="0" smtClean="0">
                <a:ea typeface="굴림" panose="020B0600000101010101" pitchFamily="34" charset="-127"/>
              </a:rPr>
              <a:t>CON: Processor held up on writes unless writes buffered</a:t>
            </a:r>
          </a:p>
          <a:p>
            <a:pPr lvl="1">
              <a:lnSpc>
                <a:spcPct val="80000"/>
              </a:lnSpc>
              <a:spcBef>
                <a:spcPct val="20000"/>
              </a:spcBef>
            </a:pPr>
            <a:r>
              <a:rPr lang="en-US" altLang="ko-KR" dirty="0" smtClean="0">
                <a:ea typeface="굴림" panose="020B0600000101010101" pitchFamily="34" charset="-127"/>
              </a:rPr>
              <a:t>WB: </a:t>
            </a:r>
          </a:p>
          <a:p>
            <a:pPr lvl="2">
              <a:lnSpc>
                <a:spcPct val="80000"/>
              </a:lnSpc>
              <a:spcBef>
                <a:spcPct val="20000"/>
              </a:spcBef>
            </a:pPr>
            <a:r>
              <a:rPr lang="en-US" altLang="ko-KR" dirty="0" smtClean="0">
                <a:ea typeface="굴림" panose="020B0600000101010101" pitchFamily="34" charset="-127"/>
              </a:rPr>
              <a:t>PRO: repeated writes not sent to DRAM</a:t>
            </a:r>
            <a:br>
              <a:rPr lang="en-US" altLang="ko-KR" dirty="0" smtClean="0">
                <a:ea typeface="굴림" panose="020B0600000101010101" pitchFamily="34" charset="-127"/>
              </a:rPr>
            </a:br>
            <a:r>
              <a:rPr lang="en-US" altLang="ko-KR" dirty="0" smtClean="0">
                <a:ea typeface="굴림" panose="020B0600000101010101" pitchFamily="34" charset="-127"/>
              </a:rPr>
              <a:t>	 processor not held up on writes</a:t>
            </a:r>
          </a:p>
          <a:p>
            <a:pPr lvl="2">
              <a:lnSpc>
                <a:spcPct val="80000"/>
              </a:lnSpc>
              <a:spcBef>
                <a:spcPct val="20000"/>
              </a:spcBef>
            </a:pPr>
            <a:r>
              <a:rPr lang="en-US" altLang="ko-KR" dirty="0" smtClean="0">
                <a:ea typeface="굴림" panose="020B0600000101010101" pitchFamily="34" charset="-127"/>
              </a:rPr>
              <a:t>CON: More complex</a:t>
            </a:r>
            <a:br>
              <a:rPr lang="en-US" altLang="ko-KR" dirty="0" smtClean="0">
                <a:ea typeface="굴림" panose="020B0600000101010101" pitchFamily="34" charset="-127"/>
              </a:rPr>
            </a:br>
            <a:r>
              <a:rPr lang="en-US" altLang="ko-KR" dirty="0" smtClean="0">
                <a:ea typeface="굴림" panose="020B0600000101010101" pitchFamily="34" charset="-127"/>
              </a:rPr>
              <a:t>	 Read miss may require </a:t>
            </a:r>
            <a:r>
              <a:rPr lang="en-US" altLang="ko-KR" dirty="0" err="1" smtClean="0">
                <a:ea typeface="굴림" panose="020B0600000101010101" pitchFamily="34" charset="-127"/>
              </a:rPr>
              <a:t>writeback</a:t>
            </a:r>
            <a:r>
              <a:rPr lang="en-US" altLang="ko-KR" dirty="0" smtClean="0">
                <a:ea typeface="굴림" panose="020B0600000101010101" pitchFamily="34" charset="-127"/>
              </a:rPr>
              <a:t> of dirty data</a:t>
            </a:r>
          </a:p>
        </p:txBody>
      </p:sp>
      <p:sp>
        <p:nvSpPr>
          <p:cNvPr id="31747" name="Rectangle 3"/>
          <p:cNvSpPr>
            <a:spLocks noGrp="1" noChangeArrowheads="1"/>
          </p:cNvSpPr>
          <p:nvPr>
            <p:ph type="title"/>
          </p:nvPr>
        </p:nvSpPr>
        <p:spPr>
          <a:xfrm>
            <a:off x="765175" y="227013"/>
            <a:ext cx="7693025" cy="368300"/>
          </a:xfrm>
        </p:spPr>
        <p:txBody>
          <a:bodyPr/>
          <a:lstStyle/>
          <a:p>
            <a:r>
              <a:rPr lang="en-US" altLang="ko-KR" smtClean="0">
                <a:ea typeface="굴림" panose="020B0600000101010101" pitchFamily="34" charset="-127"/>
              </a:rPr>
              <a:t>Review: What happens on a write?</a:t>
            </a:r>
          </a:p>
        </p:txBody>
      </p:sp>
    </p:spTree>
    <p:extLst>
      <p:ext uri="{BB962C8B-B14F-4D97-AF65-F5344CB8AC3E}">
        <p14:creationId xmlns:p14="http://schemas.microsoft.com/office/powerpoint/2010/main" val="260827915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4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7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74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74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46">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746">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74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990600" y="76200"/>
            <a:ext cx="7162800" cy="533400"/>
          </a:xfrm>
        </p:spPr>
        <p:txBody>
          <a:bodyPr/>
          <a:lstStyle/>
          <a:p>
            <a:r>
              <a:rPr lang="en-US" altLang="ko-KR" smtClean="0">
                <a:ea typeface="굴림" panose="020B0600000101010101" pitchFamily="34" charset="-127"/>
              </a:rPr>
              <a:t>Caching Applied to Address Translation</a:t>
            </a:r>
          </a:p>
        </p:txBody>
      </p:sp>
      <p:sp>
        <p:nvSpPr>
          <p:cNvPr id="738307" name="Rectangle 3"/>
          <p:cNvSpPr>
            <a:spLocks noGrp="1" noChangeArrowheads="1"/>
          </p:cNvSpPr>
          <p:nvPr>
            <p:ph type="body" idx="1"/>
          </p:nvPr>
        </p:nvSpPr>
        <p:spPr>
          <a:xfrm>
            <a:off x="304800" y="4191000"/>
            <a:ext cx="8534400" cy="2438400"/>
          </a:xfrm>
        </p:spPr>
        <p:txBody>
          <a:bodyPr/>
          <a:lstStyle/>
          <a:p>
            <a:pPr>
              <a:lnSpc>
                <a:spcPct val="80000"/>
              </a:lnSpc>
              <a:spcBef>
                <a:spcPct val="20000"/>
              </a:spcBef>
            </a:pPr>
            <a:r>
              <a:rPr lang="en-US" altLang="ko-KR" dirty="0" smtClean="0">
                <a:ea typeface="굴림" panose="020B0600000101010101" pitchFamily="34" charset="-127"/>
              </a:rPr>
              <a:t>Question is one of page locality: does it exist?</a:t>
            </a:r>
          </a:p>
          <a:p>
            <a:pPr lvl="1">
              <a:lnSpc>
                <a:spcPct val="80000"/>
              </a:lnSpc>
              <a:spcBef>
                <a:spcPct val="20000"/>
              </a:spcBef>
            </a:pPr>
            <a:r>
              <a:rPr lang="en-US" altLang="ko-KR" dirty="0" smtClean="0">
                <a:ea typeface="굴림" panose="020B0600000101010101" pitchFamily="34" charset="-127"/>
              </a:rPr>
              <a:t>Instruction accesses spend a lot of time on the same page (since accesses sequential)</a:t>
            </a:r>
          </a:p>
          <a:p>
            <a:pPr lvl="1">
              <a:lnSpc>
                <a:spcPct val="80000"/>
              </a:lnSpc>
              <a:spcBef>
                <a:spcPct val="20000"/>
              </a:spcBef>
            </a:pPr>
            <a:r>
              <a:rPr lang="en-US" altLang="ko-KR" dirty="0" smtClean="0">
                <a:ea typeface="굴림" panose="020B0600000101010101" pitchFamily="34" charset="-127"/>
              </a:rPr>
              <a:t>Stack accesses have definite locality of reference</a:t>
            </a:r>
          </a:p>
          <a:p>
            <a:pPr lvl="1">
              <a:lnSpc>
                <a:spcPct val="80000"/>
              </a:lnSpc>
              <a:spcBef>
                <a:spcPct val="20000"/>
              </a:spcBef>
            </a:pPr>
            <a:r>
              <a:rPr lang="en-US" altLang="ko-KR" dirty="0" smtClean="0">
                <a:ea typeface="굴림" panose="020B0600000101010101" pitchFamily="34" charset="-127"/>
              </a:rPr>
              <a:t>Data accesses have less page locality, but still some…</a:t>
            </a:r>
          </a:p>
          <a:p>
            <a:pPr>
              <a:lnSpc>
                <a:spcPct val="80000"/>
              </a:lnSpc>
              <a:spcBef>
                <a:spcPct val="20000"/>
              </a:spcBef>
            </a:pPr>
            <a:r>
              <a:rPr lang="en-US" altLang="ko-KR" dirty="0" smtClean="0">
                <a:ea typeface="굴림" panose="020B0600000101010101" pitchFamily="34" charset="-127"/>
              </a:rPr>
              <a:t>Can we have a TLB hierarchy?</a:t>
            </a:r>
          </a:p>
          <a:p>
            <a:pPr lvl="1">
              <a:lnSpc>
                <a:spcPct val="80000"/>
              </a:lnSpc>
              <a:spcBef>
                <a:spcPct val="20000"/>
              </a:spcBef>
            </a:pPr>
            <a:r>
              <a:rPr lang="en-US" altLang="ko-KR" dirty="0" smtClean="0">
                <a:ea typeface="굴림" panose="020B0600000101010101" pitchFamily="34" charset="-127"/>
              </a:rPr>
              <a:t>Sure: multiple levels at different sizes/speeds</a:t>
            </a:r>
          </a:p>
          <a:p>
            <a:pPr lvl="1">
              <a:lnSpc>
                <a:spcPct val="80000"/>
              </a:lnSpc>
              <a:spcBef>
                <a:spcPct val="20000"/>
              </a:spcBef>
            </a:pPr>
            <a:endParaRPr lang="ko-KR" altLang="en-US" dirty="0" smtClean="0">
              <a:ea typeface="굴림" panose="020B0600000101010101" pitchFamily="34" charset="-127"/>
            </a:endParaRPr>
          </a:p>
        </p:txBody>
      </p:sp>
      <p:grpSp>
        <p:nvGrpSpPr>
          <p:cNvPr id="738340" name="Group 36"/>
          <p:cNvGrpSpPr>
            <a:grpSpLocks/>
          </p:cNvGrpSpPr>
          <p:nvPr/>
        </p:nvGrpSpPr>
        <p:grpSpPr bwMode="auto">
          <a:xfrm>
            <a:off x="1752600" y="1952625"/>
            <a:ext cx="5029200" cy="2305050"/>
            <a:chOff x="1104" y="1230"/>
            <a:chExt cx="3168" cy="1452"/>
          </a:xfrm>
        </p:grpSpPr>
        <p:sp>
          <p:nvSpPr>
            <p:cNvPr id="32794" name="Text Box 20"/>
            <p:cNvSpPr txBox="1">
              <a:spLocks noChangeArrowheads="1"/>
            </p:cNvSpPr>
            <p:nvPr/>
          </p:nvSpPr>
          <p:spPr bwMode="auto">
            <a:xfrm>
              <a:off x="1536" y="2238"/>
              <a:ext cx="1383" cy="44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Data Read or Write</a:t>
              </a:r>
            </a:p>
            <a:p>
              <a:r>
                <a:rPr lang="en-US" altLang="ko-KR">
                  <a:latin typeface="Gill Sans Light"/>
                  <a:ea typeface="굴림" panose="020B0600000101010101" pitchFamily="34" charset="-127"/>
                  <a:cs typeface="Gill Sans Light"/>
                </a:rPr>
                <a:t>(untranslated)</a:t>
              </a:r>
            </a:p>
          </p:txBody>
        </p:sp>
        <p:sp>
          <p:nvSpPr>
            <p:cNvPr id="32795" name="Line 21"/>
            <p:cNvSpPr>
              <a:spLocks noChangeShapeType="1"/>
            </p:cNvSpPr>
            <p:nvPr/>
          </p:nvSpPr>
          <p:spPr bwMode="auto">
            <a:xfrm>
              <a:off x="1104" y="1230"/>
              <a:ext cx="672" cy="105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32796" name="Line 22"/>
            <p:cNvSpPr>
              <a:spLocks noChangeShapeType="1"/>
            </p:cNvSpPr>
            <p:nvPr/>
          </p:nvSpPr>
          <p:spPr bwMode="auto">
            <a:xfrm flipV="1">
              <a:off x="3168" y="1326"/>
              <a:ext cx="1104" cy="9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grpSp>
      <p:sp>
        <p:nvSpPr>
          <p:cNvPr id="32773" name="Oval 9"/>
          <p:cNvSpPr>
            <a:spLocks noChangeArrowheads="1"/>
          </p:cNvSpPr>
          <p:nvPr/>
        </p:nvSpPr>
        <p:spPr bwMode="auto">
          <a:xfrm>
            <a:off x="685800" y="809625"/>
            <a:ext cx="1295400" cy="1295400"/>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3200">
                <a:latin typeface="Gill Sans Light"/>
                <a:ea typeface="굴림" panose="020B0600000101010101" pitchFamily="34" charset="-127"/>
                <a:cs typeface="Gill Sans Light"/>
              </a:rPr>
              <a:t>CPU</a:t>
            </a:r>
          </a:p>
        </p:txBody>
      </p:sp>
      <p:sp>
        <p:nvSpPr>
          <p:cNvPr id="32774" name="Rectangle 12"/>
          <p:cNvSpPr>
            <a:spLocks noChangeArrowheads="1"/>
          </p:cNvSpPr>
          <p:nvPr/>
        </p:nvSpPr>
        <p:spPr bwMode="auto">
          <a:xfrm>
            <a:off x="6934200" y="733425"/>
            <a:ext cx="1371600" cy="19050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Physical</a:t>
            </a:r>
          </a:p>
          <a:p>
            <a:r>
              <a:rPr lang="en-US" altLang="ko-KR">
                <a:latin typeface="Gill Sans Light"/>
                <a:ea typeface="굴림" panose="020B0600000101010101" pitchFamily="34" charset="-127"/>
                <a:cs typeface="Gill Sans Light"/>
              </a:rPr>
              <a:t>Memory</a:t>
            </a:r>
          </a:p>
        </p:txBody>
      </p:sp>
      <p:sp>
        <p:nvSpPr>
          <p:cNvPr id="32775" name="Freeform 4"/>
          <p:cNvSpPr>
            <a:spLocks/>
          </p:cNvSpPr>
          <p:nvPr/>
        </p:nvSpPr>
        <p:spPr bwMode="auto">
          <a:xfrm>
            <a:off x="2743200" y="504825"/>
            <a:ext cx="2971800" cy="3124200"/>
          </a:xfrm>
          <a:custGeom>
            <a:avLst/>
            <a:gdLst>
              <a:gd name="T0" fmla="*/ 0 w 1104"/>
              <a:gd name="T1" fmla="*/ 1086678 h 1104"/>
              <a:gd name="T2" fmla="*/ 1550504 w 1104"/>
              <a:gd name="T3" fmla="*/ 0 h 1104"/>
              <a:gd name="T4" fmla="*/ 2971800 w 1104"/>
              <a:gd name="T5" fmla="*/ 815009 h 1104"/>
              <a:gd name="T6" fmla="*/ 2454965 w 1104"/>
              <a:gd name="T7" fmla="*/ 2445026 h 1104"/>
              <a:gd name="T8" fmla="*/ 775252 w 1104"/>
              <a:gd name="T9" fmla="*/ 3124200 h 1104"/>
              <a:gd name="T10" fmla="*/ 0 w 1104"/>
              <a:gd name="T11" fmla="*/ 1086678 h 110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04" h="1104">
                <a:moveTo>
                  <a:pt x="0" y="384"/>
                </a:moveTo>
                <a:lnTo>
                  <a:pt x="576" y="0"/>
                </a:lnTo>
                <a:lnTo>
                  <a:pt x="1104" y="288"/>
                </a:lnTo>
                <a:lnTo>
                  <a:pt x="912" y="864"/>
                </a:lnTo>
                <a:lnTo>
                  <a:pt x="288" y="1104"/>
                </a:lnTo>
                <a:lnTo>
                  <a:pt x="0" y="384"/>
                </a:lnTo>
                <a:close/>
              </a:path>
            </a:pathLst>
          </a:custGeom>
          <a:solidFill>
            <a:srgbClr val="FF66CC"/>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32776" name="Text Box 5"/>
          <p:cNvSpPr txBox="1">
            <a:spLocks noChangeArrowheads="1"/>
          </p:cNvSpPr>
          <p:nvPr/>
        </p:nvSpPr>
        <p:spPr bwMode="auto">
          <a:xfrm>
            <a:off x="3962400" y="657225"/>
            <a:ext cx="670036" cy="45909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2400">
                <a:latin typeface="Gill Sans Light"/>
                <a:ea typeface="굴림" panose="020B0600000101010101" pitchFamily="34" charset="-127"/>
                <a:cs typeface="Gill Sans Light"/>
              </a:rPr>
              <a:t>TLB</a:t>
            </a:r>
          </a:p>
        </p:txBody>
      </p:sp>
      <p:sp>
        <p:nvSpPr>
          <p:cNvPr id="738317" name="Text Box 13"/>
          <p:cNvSpPr txBox="1">
            <a:spLocks noChangeArrowheads="1"/>
          </p:cNvSpPr>
          <p:nvPr/>
        </p:nvSpPr>
        <p:spPr bwMode="auto">
          <a:xfrm>
            <a:off x="3222625" y="2638425"/>
            <a:ext cx="1080405" cy="70531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Translate</a:t>
            </a:r>
          </a:p>
          <a:p>
            <a:r>
              <a:rPr lang="en-US" altLang="ko-KR">
                <a:latin typeface="Gill Sans Light"/>
                <a:ea typeface="굴림" panose="020B0600000101010101" pitchFamily="34" charset="-127"/>
                <a:cs typeface="Gill Sans Light"/>
              </a:rPr>
              <a:t>(MMU)</a:t>
            </a:r>
          </a:p>
        </p:txBody>
      </p:sp>
      <p:grpSp>
        <p:nvGrpSpPr>
          <p:cNvPr id="738338" name="Group 34"/>
          <p:cNvGrpSpPr>
            <a:grpSpLocks/>
          </p:cNvGrpSpPr>
          <p:nvPr/>
        </p:nvGrpSpPr>
        <p:grpSpPr bwMode="auto">
          <a:xfrm>
            <a:off x="3505203" y="1647825"/>
            <a:ext cx="519113" cy="914400"/>
            <a:chOff x="2208" y="1038"/>
            <a:chExt cx="327" cy="576"/>
          </a:xfrm>
        </p:grpSpPr>
        <p:sp>
          <p:nvSpPr>
            <p:cNvPr id="32792" name="Text Box 8"/>
            <p:cNvSpPr txBox="1">
              <a:spLocks noChangeArrowheads="1"/>
            </p:cNvSpPr>
            <p:nvPr/>
          </p:nvSpPr>
          <p:spPr bwMode="auto">
            <a:xfrm>
              <a:off x="2208" y="1038"/>
              <a:ext cx="327"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No</a:t>
              </a:r>
            </a:p>
          </p:txBody>
        </p:sp>
        <p:sp>
          <p:nvSpPr>
            <p:cNvPr id="32793" name="Line 14"/>
            <p:cNvSpPr>
              <a:spLocks noChangeShapeType="1"/>
            </p:cNvSpPr>
            <p:nvPr/>
          </p:nvSpPr>
          <p:spPr bwMode="auto">
            <a:xfrm>
              <a:off x="2352" y="1230"/>
              <a:ext cx="0" cy="38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grpSp>
      <p:grpSp>
        <p:nvGrpSpPr>
          <p:cNvPr id="738334" name="Group 30"/>
          <p:cNvGrpSpPr>
            <a:grpSpLocks/>
          </p:cNvGrpSpPr>
          <p:nvPr/>
        </p:nvGrpSpPr>
        <p:grpSpPr bwMode="auto">
          <a:xfrm>
            <a:off x="1905000" y="733425"/>
            <a:ext cx="1752600" cy="762000"/>
            <a:chOff x="1200" y="462"/>
            <a:chExt cx="1104" cy="480"/>
          </a:xfrm>
        </p:grpSpPr>
        <p:sp>
          <p:nvSpPr>
            <p:cNvPr id="32790" name="Line 10"/>
            <p:cNvSpPr>
              <a:spLocks noChangeShapeType="1"/>
            </p:cNvSpPr>
            <p:nvPr/>
          </p:nvSpPr>
          <p:spPr bwMode="auto">
            <a:xfrm>
              <a:off x="1248" y="894"/>
              <a:ext cx="1056" cy="48"/>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32791" name="Text Box 23"/>
            <p:cNvSpPr txBox="1">
              <a:spLocks noChangeArrowheads="1"/>
            </p:cNvSpPr>
            <p:nvPr/>
          </p:nvSpPr>
          <p:spPr bwMode="auto">
            <a:xfrm>
              <a:off x="1200" y="462"/>
              <a:ext cx="633" cy="44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Virtual</a:t>
              </a:r>
            </a:p>
            <a:p>
              <a:r>
                <a:rPr lang="en-US" altLang="ko-KR">
                  <a:latin typeface="Gill Sans Light"/>
                  <a:ea typeface="굴림" panose="020B0600000101010101" pitchFamily="34" charset="-127"/>
                  <a:cs typeface="Gill Sans Light"/>
                </a:rPr>
                <a:t>Address</a:t>
              </a:r>
            </a:p>
          </p:txBody>
        </p:sp>
      </p:grpSp>
      <p:grpSp>
        <p:nvGrpSpPr>
          <p:cNvPr id="738335" name="Group 31"/>
          <p:cNvGrpSpPr>
            <a:grpSpLocks/>
          </p:cNvGrpSpPr>
          <p:nvPr/>
        </p:nvGrpSpPr>
        <p:grpSpPr bwMode="auto">
          <a:xfrm>
            <a:off x="5334000" y="857250"/>
            <a:ext cx="1524000" cy="714375"/>
            <a:chOff x="3360" y="540"/>
            <a:chExt cx="960" cy="450"/>
          </a:xfrm>
        </p:grpSpPr>
        <p:sp>
          <p:nvSpPr>
            <p:cNvPr id="32788" name="Line 16"/>
            <p:cNvSpPr>
              <a:spLocks noChangeShapeType="1"/>
            </p:cNvSpPr>
            <p:nvPr/>
          </p:nvSpPr>
          <p:spPr bwMode="auto">
            <a:xfrm>
              <a:off x="3360" y="942"/>
              <a:ext cx="960" cy="48"/>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32789" name="Text Box 25"/>
            <p:cNvSpPr txBox="1">
              <a:spLocks noChangeArrowheads="1"/>
            </p:cNvSpPr>
            <p:nvPr/>
          </p:nvSpPr>
          <p:spPr bwMode="auto">
            <a:xfrm>
              <a:off x="3579" y="540"/>
              <a:ext cx="633" cy="44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Physical</a:t>
              </a:r>
            </a:p>
            <a:p>
              <a:r>
                <a:rPr lang="en-US" altLang="ko-KR">
                  <a:latin typeface="Gill Sans Light"/>
                  <a:ea typeface="굴림" panose="020B0600000101010101" pitchFamily="34" charset="-127"/>
                  <a:cs typeface="Gill Sans Light"/>
                </a:rPr>
                <a:t>Address</a:t>
              </a:r>
            </a:p>
          </p:txBody>
        </p:sp>
      </p:grpSp>
      <p:grpSp>
        <p:nvGrpSpPr>
          <p:cNvPr id="738337" name="Group 33"/>
          <p:cNvGrpSpPr>
            <a:grpSpLocks/>
          </p:cNvGrpSpPr>
          <p:nvPr/>
        </p:nvGrpSpPr>
        <p:grpSpPr bwMode="auto">
          <a:xfrm>
            <a:off x="3657600" y="1343025"/>
            <a:ext cx="1524000" cy="396875"/>
            <a:chOff x="2304" y="846"/>
            <a:chExt cx="960" cy="250"/>
          </a:xfrm>
        </p:grpSpPr>
        <p:sp>
          <p:nvSpPr>
            <p:cNvPr id="32786" name="Line 11"/>
            <p:cNvSpPr>
              <a:spLocks noChangeShapeType="1"/>
            </p:cNvSpPr>
            <p:nvPr/>
          </p:nvSpPr>
          <p:spPr bwMode="auto">
            <a:xfrm flipV="1">
              <a:off x="2688" y="942"/>
              <a:ext cx="57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32787" name="Text Box 7"/>
            <p:cNvSpPr txBox="1">
              <a:spLocks noChangeArrowheads="1"/>
            </p:cNvSpPr>
            <p:nvPr/>
          </p:nvSpPr>
          <p:spPr bwMode="auto">
            <a:xfrm>
              <a:off x="2304" y="846"/>
              <a:ext cx="321"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Yes</a:t>
              </a:r>
            </a:p>
          </p:txBody>
        </p:sp>
      </p:grpSp>
      <p:sp>
        <p:nvSpPr>
          <p:cNvPr id="738330" name="Text Box 26"/>
          <p:cNvSpPr txBox="1">
            <a:spLocks noChangeArrowheads="1"/>
          </p:cNvSpPr>
          <p:nvPr/>
        </p:nvSpPr>
        <p:spPr bwMode="auto">
          <a:xfrm>
            <a:off x="3395663" y="1114425"/>
            <a:ext cx="1029109" cy="3975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Cached?</a:t>
            </a:r>
          </a:p>
        </p:txBody>
      </p:sp>
      <p:grpSp>
        <p:nvGrpSpPr>
          <p:cNvPr id="738339" name="Group 35"/>
          <p:cNvGrpSpPr>
            <a:grpSpLocks/>
          </p:cNvGrpSpPr>
          <p:nvPr/>
        </p:nvGrpSpPr>
        <p:grpSpPr bwMode="auto">
          <a:xfrm>
            <a:off x="3962402" y="1571625"/>
            <a:ext cx="1249363" cy="1054100"/>
            <a:chOff x="2496" y="990"/>
            <a:chExt cx="787" cy="664"/>
          </a:xfrm>
        </p:grpSpPr>
        <p:sp>
          <p:nvSpPr>
            <p:cNvPr id="32784" name="Line 15"/>
            <p:cNvSpPr>
              <a:spLocks noChangeShapeType="1"/>
            </p:cNvSpPr>
            <p:nvPr/>
          </p:nvSpPr>
          <p:spPr bwMode="auto">
            <a:xfrm flipV="1">
              <a:off x="2496" y="990"/>
              <a:ext cx="720" cy="62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32785" name="Text Box 27"/>
            <p:cNvSpPr txBox="1">
              <a:spLocks noChangeArrowheads="1"/>
            </p:cNvSpPr>
            <p:nvPr/>
          </p:nvSpPr>
          <p:spPr bwMode="auto">
            <a:xfrm rot="19101394">
              <a:off x="2772" y="1190"/>
              <a:ext cx="511" cy="46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10000"/>
                </a:spcBef>
              </a:pPr>
              <a:r>
                <a:rPr lang="en-US" altLang="ko-KR">
                  <a:latin typeface="Gill Sans Light"/>
                  <a:ea typeface="굴림" panose="020B0600000101010101" pitchFamily="34" charset="-127"/>
                  <a:cs typeface="Gill Sans Light"/>
                </a:rPr>
                <a:t>Save</a:t>
              </a:r>
            </a:p>
            <a:p>
              <a:pPr>
                <a:spcBef>
                  <a:spcPct val="10000"/>
                </a:spcBef>
              </a:pPr>
              <a:r>
                <a:rPr lang="en-US" altLang="ko-KR">
                  <a:latin typeface="Gill Sans Light"/>
                  <a:ea typeface="굴림" panose="020B0600000101010101" pitchFamily="34" charset="-127"/>
                  <a:cs typeface="Gill Sans Light"/>
                </a:rPr>
                <a:t>Result</a:t>
              </a:r>
            </a:p>
          </p:txBody>
        </p:sp>
      </p:grpSp>
    </p:spTree>
    <p:extLst>
      <p:ext uri="{BB962C8B-B14F-4D97-AF65-F5344CB8AC3E}">
        <p14:creationId xmlns:p14="http://schemas.microsoft.com/office/powerpoint/2010/main" val="270741777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38334"/>
                                        </p:tgtEl>
                                        <p:attrNameLst>
                                          <p:attrName>style.visibility</p:attrName>
                                        </p:attrNameLst>
                                      </p:cBhvr>
                                      <p:to>
                                        <p:strVal val="visible"/>
                                      </p:to>
                                    </p:set>
                                    <p:animEffect transition="in" filter="wipe(left)">
                                      <p:cBhvr>
                                        <p:cTn id="7" dur="500"/>
                                        <p:tgtEl>
                                          <p:spTgt spid="738334"/>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7383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738337"/>
                                        </p:tgtEl>
                                        <p:attrNameLst>
                                          <p:attrName>style.visibility</p:attrName>
                                        </p:attrNameLst>
                                      </p:cBhvr>
                                      <p:to>
                                        <p:strVal val="visible"/>
                                      </p:to>
                                    </p:set>
                                    <p:animEffect transition="in" filter="wipe(left)">
                                      <p:cBhvr>
                                        <p:cTn id="15" dur="500"/>
                                        <p:tgtEl>
                                          <p:spTgt spid="738337"/>
                                        </p:tgtEl>
                                      </p:cBhvr>
                                    </p:animEffect>
                                  </p:childTnLst>
                                </p:cTn>
                              </p:par>
                            </p:childTnLst>
                          </p:cTn>
                        </p:par>
                        <p:par>
                          <p:cTn id="16" fill="hold" nodeType="afterGroup">
                            <p:stCondLst>
                              <p:cond delay="500"/>
                            </p:stCondLst>
                            <p:childTnLst>
                              <p:par>
                                <p:cTn id="17" presetID="22" presetClass="entr" presetSubtype="8" fill="hold" nodeType="afterEffect">
                                  <p:stCondLst>
                                    <p:cond delay="0"/>
                                  </p:stCondLst>
                                  <p:childTnLst>
                                    <p:set>
                                      <p:cBhvr>
                                        <p:cTn id="18" dur="1" fill="hold">
                                          <p:stCondLst>
                                            <p:cond delay="0"/>
                                          </p:stCondLst>
                                        </p:cTn>
                                        <p:tgtEl>
                                          <p:spTgt spid="738335"/>
                                        </p:tgtEl>
                                        <p:attrNameLst>
                                          <p:attrName>style.visibility</p:attrName>
                                        </p:attrNameLst>
                                      </p:cBhvr>
                                      <p:to>
                                        <p:strVal val="visible"/>
                                      </p:to>
                                    </p:set>
                                    <p:animEffect transition="in" filter="wipe(left)">
                                      <p:cBhvr>
                                        <p:cTn id="19" dur="500"/>
                                        <p:tgtEl>
                                          <p:spTgt spid="73833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738338"/>
                                        </p:tgtEl>
                                        <p:attrNameLst>
                                          <p:attrName>style.visibility</p:attrName>
                                        </p:attrNameLst>
                                      </p:cBhvr>
                                      <p:to>
                                        <p:strVal val="visible"/>
                                      </p:to>
                                    </p:set>
                                    <p:animEffect transition="in" filter="wipe(up)">
                                      <p:cBhvr>
                                        <p:cTn id="24" dur="500"/>
                                        <p:tgtEl>
                                          <p:spTgt spid="738338"/>
                                        </p:tgtEl>
                                      </p:cBhvr>
                                    </p:animEffect>
                                  </p:childTnLst>
                                </p:cTn>
                              </p:par>
                            </p:childTnLst>
                          </p:cTn>
                        </p:par>
                        <p:par>
                          <p:cTn id="25" fill="hold" nodeType="afterGroup">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738317"/>
                                        </p:tgtEl>
                                        <p:attrNameLst>
                                          <p:attrName>style.visibility</p:attrName>
                                        </p:attrNameLst>
                                      </p:cBhvr>
                                      <p:to>
                                        <p:strVal val="visible"/>
                                      </p:to>
                                    </p:set>
                                  </p:childTnLst>
                                </p:cTn>
                              </p:par>
                            </p:childTnLst>
                          </p:cTn>
                        </p:par>
                        <p:par>
                          <p:cTn id="28" fill="hold" nodeType="afterGroup">
                            <p:stCondLst>
                              <p:cond delay="500"/>
                            </p:stCondLst>
                            <p:childTnLst>
                              <p:par>
                                <p:cTn id="29" presetID="22" presetClass="entr" presetSubtype="4" fill="hold" nodeType="afterEffect">
                                  <p:stCondLst>
                                    <p:cond delay="0"/>
                                  </p:stCondLst>
                                  <p:childTnLst>
                                    <p:set>
                                      <p:cBhvr>
                                        <p:cTn id="30" dur="1" fill="hold">
                                          <p:stCondLst>
                                            <p:cond delay="0"/>
                                          </p:stCondLst>
                                        </p:cTn>
                                        <p:tgtEl>
                                          <p:spTgt spid="738339"/>
                                        </p:tgtEl>
                                        <p:attrNameLst>
                                          <p:attrName>style.visibility</p:attrName>
                                        </p:attrNameLst>
                                      </p:cBhvr>
                                      <p:to>
                                        <p:strVal val="visible"/>
                                      </p:to>
                                    </p:set>
                                    <p:animEffect transition="in" filter="wipe(down)">
                                      <p:cBhvr>
                                        <p:cTn id="31" dur="500"/>
                                        <p:tgtEl>
                                          <p:spTgt spid="73833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738340"/>
                                        </p:tgtEl>
                                        <p:attrNameLst>
                                          <p:attrName>style.visibility</p:attrName>
                                        </p:attrNameLst>
                                      </p:cBhvr>
                                      <p:to>
                                        <p:strVal val="visible"/>
                                      </p:to>
                                    </p:set>
                                    <p:animEffect transition="in" filter="wipe(left)">
                                      <p:cBhvr>
                                        <p:cTn id="36" dur="500"/>
                                        <p:tgtEl>
                                          <p:spTgt spid="738340"/>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38307">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38307">
                                            <p:txEl>
                                              <p:pRg st="1" end="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38307">
                                            <p:txEl>
                                              <p:pRg st="2" end="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38307">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38307">
                                            <p:txEl>
                                              <p:pRg st="4" end="4"/>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383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307" grpId="0" build="p"/>
      <p:bldP spid="738317" grpId="0"/>
      <p:bldP spid="73833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ko-KR" smtClean="0">
                <a:ea typeface="굴림" panose="020B0600000101010101" pitchFamily="34" charset="-127"/>
              </a:rPr>
              <a:t>What Actually Happens on a TLB Miss?</a:t>
            </a:r>
          </a:p>
        </p:txBody>
      </p:sp>
      <p:sp>
        <p:nvSpPr>
          <p:cNvPr id="33795" name="Rectangle 3"/>
          <p:cNvSpPr>
            <a:spLocks noGrp="1" noChangeArrowheads="1"/>
          </p:cNvSpPr>
          <p:nvPr>
            <p:ph type="body" idx="1"/>
          </p:nvPr>
        </p:nvSpPr>
        <p:spPr>
          <a:xfrm>
            <a:off x="152400" y="762000"/>
            <a:ext cx="8915400" cy="5486400"/>
          </a:xfrm>
        </p:spPr>
        <p:txBody>
          <a:bodyPr/>
          <a:lstStyle/>
          <a:p>
            <a:pPr>
              <a:lnSpc>
                <a:spcPct val="80000"/>
              </a:lnSpc>
              <a:spcBef>
                <a:spcPct val="20000"/>
              </a:spcBef>
            </a:pPr>
            <a:r>
              <a:rPr lang="en-US" altLang="ko-KR" dirty="0" smtClean="0">
                <a:ea typeface="굴림" panose="020B0600000101010101" pitchFamily="34" charset="-127"/>
              </a:rPr>
              <a:t>Hardware traversed page tables:</a:t>
            </a:r>
          </a:p>
          <a:p>
            <a:pPr lvl="1">
              <a:lnSpc>
                <a:spcPct val="80000"/>
              </a:lnSpc>
              <a:spcBef>
                <a:spcPct val="20000"/>
              </a:spcBef>
            </a:pPr>
            <a:r>
              <a:rPr lang="en-US" altLang="ko-KR" dirty="0" smtClean="0">
                <a:ea typeface="굴림" panose="020B0600000101010101" pitchFamily="34" charset="-127"/>
              </a:rPr>
              <a:t>On TLB miss, hardware in MMU looks at current page table to fill TLB (may walk multiple levels)</a:t>
            </a:r>
          </a:p>
          <a:p>
            <a:pPr lvl="2">
              <a:lnSpc>
                <a:spcPct val="80000"/>
              </a:lnSpc>
              <a:spcBef>
                <a:spcPct val="20000"/>
              </a:spcBef>
            </a:pPr>
            <a:r>
              <a:rPr lang="en-US" altLang="ko-KR" dirty="0" smtClean="0">
                <a:ea typeface="굴림" panose="020B0600000101010101" pitchFamily="34" charset="-127"/>
              </a:rPr>
              <a:t>If PTE valid, hardware fills TLB and processor never knows</a:t>
            </a:r>
          </a:p>
          <a:p>
            <a:pPr lvl="2">
              <a:lnSpc>
                <a:spcPct val="80000"/>
              </a:lnSpc>
              <a:spcBef>
                <a:spcPct val="20000"/>
              </a:spcBef>
            </a:pPr>
            <a:r>
              <a:rPr lang="en-US" altLang="ko-KR" dirty="0" smtClean="0">
                <a:ea typeface="굴림" panose="020B0600000101010101" pitchFamily="34" charset="-127"/>
              </a:rPr>
              <a:t>If PTE marked as invalid, causes Page Fault, after which kernel decides what to do afterwards</a:t>
            </a:r>
          </a:p>
          <a:p>
            <a:pPr>
              <a:lnSpc>
                <a:spcPct val="80000"/>
              </a:lnSpc>
              <a:spcBef>
                <a:spcPct val="20000"/>
              </a:spcBef>
            </a:pPr>
            <a:r>
              <a:rPr lang="en-US" altLang="ko-KR" dirty="0" smtClean="0">
                <a:ea typeface="굴림" panose="020B0600000101010101" pitchFamily="34" charset="-127"/>
              </a:rPr>
              <a:t>Software traversed Page tables (like MIPS)</a:t>
            </a:r>
          </a:p>
          <a:p>
            <a:pPr lvl="1">
              <a:lnSpc>
                <a:spcPct val="80000"/>
              </a:lnSpc>
              <a:spcBef>
                <a:spcPct val="20000"/>
              </a:spcBef>
            </a:pPr>
            <a:r>
              <a:rPr lang="en-US" altLang="ko-KR" dirty="0" smtClean="0">
                <a:ea typeface="굴림" panose="020B0600000101010101" pitchFamily="34" charset="-127"/>
              </a:rPr>
              <a:t>On TLB miss, processor receives TLB fault</a:t>
            </a:r>
          </a:p>
          <a:p>
            <a:pPr lvl="1">
              <a:lnSpc>
                <a:spcPct val="80000"/>
              </a:lnSpc>
              <a:spcBef>
                <a:spcPct val="20000"/>
              </a:spcBef>
            </a:pPr>
            <a:r>
              <a:rPr lang="en-US" altLang="ko-KR" dirty="0" smtClean="0">
                <a:ea typeface="굴림" panose="020B0600000101010101" pitchFamily="34" charset="-127"/>
              </a:rPr>
              <a:t>Kernel traverses page table to find PTE</a:t>
            </a:r>
          </a:p>
          <a:p>
            <a:pPr lvl="2">
              <a:lnSpc>
                <a:spcPct val="80000"/>
              </a:lnSpc>
              <a:spcBef>
                <a:spcPct val="20000"/>
              </a:spcBef>
            </a:pPr>
            <a:r>
              <a:rPr lang="en-US" altLang="ko-KR" dirty="0" smtClean="0">
                <a:ea typeface="굴림" panose="020B0600000101010101" pitchFamily="34" charset="-127"/>
              </a:rPr>
              <a:t>If PTE valid, fills TLB and returns from fault</a:t>
            </a:r>
          </a:p>
          <a:p>
            <a:pPr lvl="2">
              <a:lnSpc>
                <a:spcPct val="80000"/>
              </a:lnSpc>
              <a:spcBef>
                <a:spcPct val="20000"/>
              </a:spcBef>
            </a:pPr>
            <a:r>
              <a:rPr lang="en-US" altLang="ko-KR" dirty="0" smtClean="0">
                <a:ea typeface="굴림" panose="020B0600000101010101" pitchFamily="34" charset="-127"/>
              </a:rPr>
              <a:t>If PTE marked as invalid, internally calls Page Fault handler</a:t>
            </a:r>
          </a:p>
          <a:p>
            <a:pPr>
              <a:lnSpc>
                <a:spcPct val="80000"/>
              </a:lnSpc>
              <a:spcBef>
                <a:spcPct val="20000"/>
              </a:spcBef>
            </a:pPr>
            <a:r>
              <a:rPr lang="en-US" altLang="ko-KR" dirty="0" smtClean="0">
                <a:ea typeface="굴림" panose="020B0600000101010101" pitchFamily="34" charset="-127"/>
              </a:rPr>
              <a:t>Most chip sets provide hardware traversal</a:t>
            </a:r>
          </a:p>
          <a:p>
            <a:pPr lvl="1">
              <a:lnSpc>
                <a:spcPct val="80000"/>
              </a:lnSpc>
              <a:spcBef>
                <a:spcPct val="20000"/>
              </a:spcBef>
            </a:pPr>
            <a:r>
              <a:rPr lang="en-US" altLang="ko-KR" dirty="0" smtClean="0">
                <a:ea typeface="굴림" panose="020B0600000101010101" pitchFamily="34" charset="-127"/>
              </a:rPr>
              <a:t>Modern operating systems tend to have more TLB faults since they use translation for many things</a:t>
            </a:r>
          </a:p>
          <a:p>
            <a:pPr lvl="1">
              <a:lnSpc>
                <a:spcPct val="80000"/>
              </a:lnSpc>
              <a:spcBef>
                <a:spcPct val="20000"/>
              </a:spcBef>
            </a:pPr>
            <a:r>
              <a:rPr lang="en-US" altLang="ko-KR" dirty="0" smtClean="0">
                <a:ea typeface="굴림" panose="020B0600000101010101" pitchFamily="34" charset="-127"/>
              </a:rPr>
              <a:t>Examples: </a:t>
            </a:r>
          </a:p>
          <a:p>
            <a:pPr lvl="2">
              <a:lnSpc>
                <a:spcPct val="80000"/>
              </a:lnSpc>
              <a:spcBef>
                <a:spcPct val="20000"/>
              </a:spcBef>
            </a:pPr>
            <a:r>
              <a:rPr lang="en-US" altLang="ko-KR" dirty="0" smtClean="0">
                <a:ea typeface="굴림" panose="020B0600000101010101" pitchFamily="34" charset="-127"/>
              </a:rPr>
              <a:t>shared segments</a:t>
            </a:r>
          </a:p>
          <a:p>
            <a:pPr lvl="2">
              <a:lnSpc>
                <a:spcPct val="80000"/>
              </a:lnSpc>
              <a:spcBef>
                <a:spcPct val="20000"/>
              </a:spcBef>
            </a:pPr>
            <a:r>
              <a:rPr lang="en-US" altLang="ko-KR" dirty="0" smtClean="0">
                <a:ea typeface="굴림" panose="020B0600000101010101" pitchFamily="34" charset="-127"/>
              </a:rPr>
              <a:t>user-level portions of an operating system</a:t>
            </a:r>
          </a:p>
        </p:txBody>
      </p:sp>
    </p:spTree>
    <p:extLst>
      <p:ext uri="{BB962C8B-B14F-4D97-AF65-F5344CB8AC3E}">
        <p14:creationId xmlns:p14="http://schemas.microsoft.com/office/powerpoint/2010/main" val="64982272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7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79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79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79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79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79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379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795">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795">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795">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79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671880" name="Group 136"/>
          <p:cNvGrpSpPr>
            <a:grpSpLocks/>
          </p:cNvGrpSpPr>
          <p:nvPr/>
        </p:nvGrpSpPr>
        <p:grpSpPr bwMode="auto">
          <a:xfrm>
            <a:off x="5040313" y="609600"/>
            <a:ext cx="3784600" cy="6015038"/>
            <a:chOff x="3088" y="384"/>
            <a:chExt cx="2384" cy="3789"/>
          </a:xfrm>
        </p:grpSpPr>
        <p:grpSp>
          <p:nvGrpSpPr>
            <p:cNvPr id="23614" name="Group 107"/>
            <p:cNvGrpSpPr>
              <a:grpSpLocks/>
            </p:cNvGrpSpPr>
            <p:nvPr/>
          </p:nvGrpSpPr>
          <p:grpSpPr bwMode="auto">
            <a:xfrm>
              <a:off x="3088" y="384"/>
              <a:ext cx="2384" cy="444"/>
              <a:chOff x="3065" y="452"/>
              <a:chExt cx="2384" cy="444"/>
            </a:xfrm>
          </p:grpSpPr>
          <p:sp>
            <p:nvSpPr>
              <p:cNvPr id="23626" name="Text Box 100"/>
              <p:cNvSpPr txBox="1">
                <a:spLocks noChangeArrowheads="1"/>
              </p:cNvSpPr>
              <p:nvPr/>
            </p:nvSpPr>
            <p:spPr bwMode="auto">
              <a:xfrm>
                <a:off x="3065" y="452"/>
                <a:ext cx="662" cy="44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en-US">
                    <a:latin typeface="Gill Sans Light"/>
                    <a:cs typeface="Gill Sans Light"/>
                  </a:rPr>
                  <a:t>Physical</a:t>
                </a:r>
              </a:p>
              <a:p>
                <a:pPr>
                  <a:spcBef>
                    <a:spcPct val="0"/>
                  </a:spcBef>
                </a:pPr>
                <a:r>
                  <a:rPr lang="en-US" altLang="en-US">
                    <a:latin typeface="Gill Sans Light"/>
                    <a:cs typeface="Gill Sans Light"/>
                  </a:rPr>
                  <a:t>Address:</a:t>
                </a:r>
              </a:p>
            </p:txBody>
          </p:sp>
          <p:grpSp>
            <p:nvGrpSpPr>
              <p:cNvPr id="23627" name="Group 104"/>
              <p:cNvGrpSpPr>
                <a:grpSpLocks/>
              </p:cNvGrpSpPr>
              <p:nvPr/>
            </p:nvGrpSpPr>
            <p:grpSpPr bwMode="auto">
              <a:xfrm>
                <a:off x="3840" y="528"/>
                <a:ext cx="1609" cy="238"/>
                <a:chOff x="3840" y="384"/>
                <a:chExt cx="1609" cy="238"/>
              </a:xfrm>
            </p:grpSpPr>
            <p:sp>
              <p:nvSpPr>
                <p:cNvPr id="23628" name="Rectangle 98"/>
                <p:cNvSpPr>
                  <a:spLocks noChangeArrowheads="1"/>
                </p:cNvSpPr>
                <p:nvPr/>
              </p:nvSpPr>
              <p:spPr bwMode="auto">
                <a:xfrm>
                  <a:off x="4464" y="384"/>
                  <a:ext cx="985" cy="238"/>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latin typeface="Gill Sans Light"/>
                      <a:cs typeface="Gill Sans Light"/>
                    </a:rPr>
                    <a:t>Offset</a:t>
                  </a:r>
                </a:p>
              </p:txBody>
            </p:sp>
            <p:sp>
              <p:nvSpPr>
                <p:cNvPr id="23629" name="Rectangle 102"/>
                <p:cNvSpPr>
                  <a:spLocks noChangeArrowheads="1"/>
                </p:cNvSpPr>
                <p:nvPr/>
              </p:nvSpPr>
              <p:spPr bwMode="auto">
                <a:xfrm>
                  <a:off x="3840" y="384"/>
                  <a:ext cx="630" cy="238"/>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en-US" sz="1800">
                      <a:latin typeface="Gill Sans Light"/>
                      <a:cs typeface="Gill Sans Light"/>
                    </a:rPr>
                    <a:t>Physical</a:t>
                  </a:r>
                </a:p>
                <a:p>
                  <a:pPr>
                    <a:lnSpc>
                      <a:spcPct val="75000"/>
                    </a:lnSpc>
                    <a:spcBef>
                      <a:spcPct val="0"/>
                    </a:spcBef>
                  </a:pPr>
                  <a:r>
                    <a:rPr lang="en-US" altLang="en-US" sz="1800">
                      <a:latin typeface="Gill Sans Light"/>
                      <a:cs typeface="Gill Sans Light"/>
                    </a:rPr>
                    <a:t>Page #</a:t>
                  </a:r>
                </a:p>
              </p:txBody>
            </p:sp>
          </p:grpSp>
        </p:grpSp>
        <p:grpSp>
          <p:nvGrpSpPr>
            <p:cNvPr id="23615" name="Group 131"/>
            <p:cNvGrpSpPr>
              <a:grpSpLocks/>
            </p:cNvGrpSpPr>
            <p:nvPr/>
          </p:nvGrpSpPr>
          <p:grpSpPr bwMode="auto">
            <a:xfrm>
              <a:off x="4804" y="756"/>
              <a:ext cx="668" cy="1079"/>
              <a:chOff x="4804" y="756"/>
              <a:chExt cx="668" cy="1079"/>
            </a:xfrm>
          </p:grpSpPr>
          <p:sp useBgFill="1">
            <p:nvSpPr>
              <p:cNvPr id="23623" name="Rectangle 27"/>
              <p:cNvSpPr>
                <a:spLocks noChangeArrowheads="1"/>
              </p:cNvSpPr>
              <p:nvPr/>
            </p:nvSpPr>
            <p:spPr bwMode="auto">
              <a:xfrm>
                <a:off x="4804" y="756"/>
                <a:ext cx="421" cy="880"/>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useBgFill="1">
            <p:nvSpPr>
              <p:cNvPr id="23624" name="Rectangle 28"/>
              <p:cNvSpPr>
                <a:spLocks noChangeArrowheads="1"/>
              </p:cNvSpPr>
              <p:nvPr/>
            </p:nvSpPr>
            <p:spPr bwMode="auto">
              <a:xfrm>
                <a:off x="4928" y="855"/>
                <a:ext cx="420" cy="880"/>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3625" name="Rectangle 29"/>
              <p:cNvSpPr>
                <a:spLocks noChangeArrowheads="1"/>
              </p:cNvSpPr>
              <p:nvPr/>
            </p:nvSpPr>
            <p:spPr bwMode="auto">
              <a:xfrm>
                <a:off x="5051" y="954"/>
                <a:ext cx="421" cy="881"/>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grpSp>
        <p:sp useBgFill="1">
          <p:nvSpPr>
            <p:cNvPr id="23616" name="Rectangle 23"/>
            <p:cNvSpPr>
              <a:spLocks noChangeArrowheads="1"/>
            </p:cNvSpPr>
            <p:nvPr/>
          </p:nvSpPr>
          <p:spPr bwMode="auto">
            <a:xfrm>
              <a:off x="4681" y="1941"/>
              <a:ext cx="422" cy="881"/>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useBgFill="1">
          <p:nvSpPr>
            <p:cNvPr id="23617" name="Rectangle 24"/>
            <p:cNvSpPr>
              <a:spLocks noChangeArrowheads="1"/>
            </p:cNvSpPr>
            <p:nvPr/>
          </p:nvSpPr>
          <p:spPr bwMode="auto">
            <a:xfrm>
              <a:off x="4804" y="2040"/>
              <a:ext cx="421" cy="880"/>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3618" name="Rectangle 53"/>
            <p:cNvSpPr>
              <a:spLocks noChangeArrowheads="1"/>
            </p:cNvSpPr>
            <p:nvPr/>
          </p:nvSpPr>
          <p:spPr bwMode="auto">
            <a:xfrm>
              <a:off x="5113" y="1225"/>
              <a:ext cx="257"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en-US" sz="1400">
                  <a:latin typeface="Gill Sans Light"/>
                  <a:cs typeface="Gill Sans Light"/>
                </a:rPr>
                <a:t>4KB</a:t>
              </a:r>
            </a:p>
          </p:txBody>
        </p:sp>
        <p:sp useBgFill="1">
          <p:nvSpPr>
            <p:cNvPr id="23619" name="Rectangle 121"/>
            <p:cNvSpPr>
              <a:spLocks noChangeArrowheads="1"/>
            </p:cNvSpPr>
            <p:nvPr/>
          </p:nvSpPr>
          <p:spPr bwMode="auto">
            <a:xfrm>
              <a:off x="4560" y="3100"/>
              <a:ext cx="421" cy="880"/>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useBgFill="1">
          <p:nvSpPr>
            <p:cNvPr id="23620" name="Rectangle 36"/>
            <p:cNvSpPr>
              <a:spLocks noChangeArrowheads="1"/>
            </p:cNvSpPr>
            <p:nvPr/>
          </p:nvSpPr>
          <p:spPr bwMode="auto">
            <a:xfrm>
              <a:off x="4656" y="3196"/>
              <a:ext cx="421" cy="880"/>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useBgFill="1">
          <p:nvSpPr>
            <p:cNvPr id="23621" name="Rectangle 25"/>
            <p:cNvSpPr>
              <a:spLocks noChangeArrowheads="1"/>
            </p:cNvSpPr>
            <p:nvPr/>
          </p:nvSpPr>
          <p:spPr bwMode="auto">
            <a:xfrm>
              <a:off x="4896" y="2140"/>
              <a:ext cx="420" cy="881"/>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useBgFill="1">
          <p:nvSpPr>
            <p:cNvPr id="23622" name="Rectangle 37"/>
            <p:cNvSpPr>
              <a:spLocks noChangeArrowheads="1"/>
            </p:cNvSpPr>
            <p:nvPr/>
          </p:nvSpPr>
          <p:spPr bwMode="auto">
            <a:xfrm>
              <a:off x="4800" y="3292"/>
              <a:ext cx="420" cy="881"/>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grpSp>
      <p:sp>
        <p:nvSpPr>
          <p:cNvPr id="23555" name="Rectangle 2"/>
          <p:cNvSpPr>
            <a:spLocks noGrp="1" noChangeArrowheads="1"/>
          </p:cNvSpPr>
          <p:nvPr>
            <p:ph type="title"/>
          </p:nvPr>
        </p:nvSpPr>
        <p:spPr>
          <a:xfrm>
            <a:off x="1890298" y="228600"/>
            <a:ext cx="5361844" cy="502702"/>
          </a:xfrm>
          <a:noFill/>
        </p:spPr>
        <p:txBody>
          <a:bodyPr wrap="none" lIns="63500" tIns="25400" rIns="63500" bIns="25400" anchor="t">
            <a:spAutoFit/>
          </a:bodyPr>
          <a:lstStyle/>
          <a:p>
            <a:r>
              <a:rPr lang="en-US" altLang="ko-KR" dirty="0" smtClean="0">
                <a:ea typeface="굴림" panose="020B0600000101010101" pitchFamily="34" charset="-127"/>
              </a:rPr>
              <a:t>Recall: The two-level page table</a:t>
            </a:r>
          </a:p>
        </p:txBody>
      </p:sp>
      <p:grpSp>
        <p:nvGrpSpPr>
          <p:cNvPr id="671871" name="Group 127"/>
          <p:cNvGrpSpPr>
            <a:grpSpLocks/>
          </p:cNvGrpSpPr>
          <p:nvPr/>
        </p:nvGrpSpPr>
        <p:grpSpPr bwMode="auto">
          <a:xfrm>
            <a:off x="4176713" y="1720850"/>
            <a:ext cx="1614487" cy="3071813"/>
            <a:chOff x="2544" y="1084"/>
            <a:chExt cx="1017" cy="1935"/>
          </a:xfrm>
        </p:grpSpPr>
        <p:sp>
          <p:nvSpPr>
            <p:cNvPr id="23611" name="Line 20"/>
            <p:cNvSpPr>
              <a:spLocks noChangeShapeType="1"/>
            </p:cNvSpPr>
            <p:nvPr/>
          </p:nvSpPr>
          <p:spPr bwMode="auto">
            <a:xfrm flipV="1">
              <a:off x="2544" y="1084"/>
              <a:ext cx="1008" cy="720"/>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3612" name="Line 21"/>
            <p:cNvSpPr>
              <a:spLocks noChangeShapeType="1"/>
            </p:cNvSpPr>
            <p:nvPr/>
          </p:nvSpPr>
          <p:spPr bwMode="auto">
            <a:xfrm flipV="1">
              <a:off x="2544" y="2044"/>
              <a:ext cx="1008" cy="4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3613" name="Line 22"/>
            <p:cNvSpPr>
              <a:spLocks noChangeShapeType="1"/>
            </p:cNvSpPr>
            <p:nvPr/>
          </p:nvSpPr>
          <p:spPr bwMode="auto">
            <a:xfrm>
              <a:off x="2544" y="2236"/>
              <a:ext cx="1017" cy="78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grpSp>
      <p:grpSp>
        <p:nvGrpSpPr>
          <p:cNvPr id="671869" name="Group 125"/>
          <p:cNvGrpSpPr>
            <a:grpSpLocks/>
          </p:cNvGrpSpPr>
          <p:nvPr/>
        </p:nvGrpSpPr>
        <p:grpSpPr bwMode="auto">
          <a:xfrm>
            <a:off x="152400" y="862013"/>
            <a:ext cx="4938713" cy="954087"/>
            <a:chOff x="9" y="543"/>
            <a:chExt cx="3111" cy="601"/>
          </a:xfrm>
        </p:grpSpPr>
        <p:sp>
          <p:nvSpPr>
            <p:cNvPr id="23602" name="Rectangle 54"/>
            <p:cNvSpPr>
              <a:spLocks noChangeArrowheads="1"/>
            </p:cNvSpPr>
            <p:nvPr/>
          </p:nvSpPr>
          <p:spPr bwMode="auto">
            <a:xfrm>
              <a:off x="816" y="543"/>
              <a:ext cx="50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en-US">
                  <a:latin typeface="Gill Sans Light"/>
                  <a:cs typeface="Gill Sans Light"/>
                </a:rPr>
                <a:t>10 bits</a:t>
              </a:r>
            </a:p>
          </p:txBody>
        </p:sp>
        <p:sp>
          <p:nvSpPr>
            <p:cNvPr id="23603" name="Rectangle 55"/>
            <p:cNvSpPr>
              <a:spLocks noChangeArrowheads="1"/>
            </p:cNvSpPr>
            <p:nvPr/>
          </p:nvSpPr>
          <p:spPr bwMode="auto">
            <a:xfrm>
              <a:off x="1488" y="543"/>
              <a:ext cx="50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en-US">
                  <a:latin typeface="Gill Sans Light"/>
                  <a:cs typeface="Gill Sans Light"/>
                </a:rPr>
                <a:t>10 bits</a:t>
              </a:r>
            </a:p>
          </p:txBody>
        </p:sp>
        <p:sp>
          <p:nvSpPr>
            <p:cNvPr id="23604" name="Rectangle 56"/>
            <p:cNvSpPr>
              <a:spLocks noChangeArrowheads="1"/>
            </p:cNvSpPr>
            <p:nvPr/>
          </p:nvSpPr>
          <p:spPr bwMode="auto">
            <a:xfrm>
              <a:off x="2256" y="543"/>
              <a:ext cx="50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en-US">
                  <a:latin typeface="Gill Sans Light"/>
                  <a:cs typeface="Gill Sans Light"/>
                </a:rPr>
                <a:t>12 bits</a:t>
              </a:r>
            </a:p>
          </p:txBody>
        </p:sp>
        <p:grpSp>
          <p:nvGrpSpPr>
            <p:cNvPr id="23605" name="Group 65"/>
            <p:cNvGrpSpPr>
              <a:grpSpLocks/>
            </p:cNvGrpSpPr>
            <p:nvPr/>
          </p:nvGrpSpPr>
          <p:grpSpPr bwMode="auto">
            <a:xfrm>
              <a:off x="9" y="700"/>
              <a:ext cx="3111" cy="444"/>
              <a:chOff x="48" y="1440"/>
              <a:chExt cx="3111" cy="444"/>
            </a:xfrm>
          </p:grpSpPr>
          <p:sp>
            <p:nvSpPr>
              <p:cNvPr id="23606" name="Text Box 66"/>
              <p:cNvSpPr txBox="1">
                <a:spLocks noChangeArrowheads="1"/>
              </p:cNvSpPr>
              <p:nvPr/>
            </p:nvSpPr>
            <p:spPr bwMode="auto">
              <a:xfrm>
                <a:off x="48" y="1440"/>
                <a:ext cx="662" cy="44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en-US">
                    <a:latin typeface="Gill Sans Light"/>
                    <a:cs typeface="Gill Sans Light"/>
                  </a:rPr>
                  <a:t>Virtual </a:t>
                </a:r>
              </a:p>
              <a:p>
                <a:pPr>
                  <a:spcBef>
                    <a:spcPct val="0"/>
                  </a:spcBef>
                </a:pPr>
                <a:r>
                  <a:rPr lang="en-US" altLang="en-US">
                    <a:latin typeface="Gill Sans Light"/>
                    <a:cs typeface="Gill Sans Light"/>
                  </a:rPr>
                  <a:t>Address:</a:t>
                </a:r>
              </a:p>
            </p:txBody>
          </p:sp>
          <p:grpSp>
            <p:nvGrpSpPr>
              <p:cNvPr id="23607" name="Group 67"/>
              <p:cNvGrpSpPr>
                <a:grpSpLocks/>
              </p:cNvGrpSpPr>
              <p:nvPr/>
            </p:nvGrpSpPr>
            <p:grpSpPr bwMode="auto">
              <a:xfrm>
                <a:off x="912" y="1490"/>
                <a:ext cx="2247" cy="238"/>
                <a:chOff x="1625" y="528"/>
                <a:chExt cx="2247" cy="238"/>
              </a:xfrm>
            </p:grpSpPr>
            <p:sp>
              <p:nvSpPr>
                <p:cNvPr id="23608" name="Rectangle 68"/>
                <p:cNvSpPr>
                  <a:spLocks noChangeArrowheads="1"/>
                </p:cNvSpPr>
                <p:nvPr/>
              </p:nvSpPr>
              <p:spPr bwMode="auto">
                <a:xfrm>
                  <a:off x="2887" y="528"/>
                  <a:ext cx="985" cy="238"/>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latin typeface="Gill Sans Light"/>
                      <a:cs typeface="Gill Sans Light"/>
                    </a:rPr>
                    <a:t>Offset</a:t>
                  </a:r>
                </a:p>
              </p:txBody>
            </p:sp>
            <p:sp>
              <p:nvSpPr>
                <p:cNvPr id="23609" name="Rectangle 69"/>
                <p:cNvSpPr>
                  <a:spLocks noChangeArrowheads="1"/>
                </p:cNvSpPr>
                <p:nvPr/>
              </p:nvSpPr>
              <p:spPr bwMode="auto">
                <a:xfrm>
                  <a:off x="2256" y="528"/>
                  <a:ext cx="631" cy="238"/>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en-US" sz="1800">
                      <a:latin typeface="Gill Sans Light"/>
                      <a:cs typeface="Gill Sans Light"/>
                    </a:rPr>
                    <a:t>Virtual</a:t>
                  </a:r>
                </a:p>
                <a:p>
                  <a:pPr>
                    <a:lnSpc>
                      <a:spcPct val="75000"/>
                    </a:lnSpc>
                    <a:spcBef>
                      <a:spcPct val="0"/>
                    </a:spcBef>
                  </a:pPr>
                  <a:r>
                    <a:rPr lang="en-US" altLang="en-US" sz="1800">
                      <a:latin typeface="Gill Sans Light"/>
                      <a:cs typeface="Gill Sans Light"/>
                    </a:rPr>
                    <a:t>P2 index</a:t>
                  </a:r>
                </a:p>
              </p:txBody>
            </p:sp>
            <p:sp>
              <p:nvSpPr>
                <p:cNvPr id="23610" name="Rectangle 70"/>
                <p:cNvSpPr>
                  <a:spLocks noChangeArrowheads="1"/>
                </p:cNvSpPr>
                <p:nvPr/>
              </p:nvSpPr>
              <p:spPr bwMode="auto">
                <a:xfrm>
                  <a:off x="1625" y="528"/>
                  <a:ext cx="631" cy="238"/>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en-US" sz="1800">
                      <a:latin typeface="Gill Sans Light"/>
                      <a:cs typeface="Gill Sans Light"/>
                    </a:rPr>
                    <a:t>Virtual</a:t>
                  </a:r>
                </a:p>
                <a:p>
                  <a:pPr>
                    <a:lnSpc>
                      <a:spcPct val="75000"/>
                    </a:lnSpc>
                    <a:spcBef>
                      <a:spcPct val="0"/>
                    </a:spcBef>
                  </a:pPr>
                  <a:r>
                    <a:rPr lang="en-US" altLang="en-US" sz="1800">
                      <a:latin typeface="Gill Sans Light"/>
                      <a:cs typeface="Gill Sans Light"/>
                    </a:rPr>
                    <a:t>P1 index</a:t>
                  </a:r>
                </a:p>
              </p:txBody>
            </p:sp>
          </p:grpSp>
        </p:grpSp>
      </p:grpSp>
      <p:grpSp>
        <p:nvGrpSpPr>
          <p:cNvPr id="671870" name="Group 126"/>
          <p:cNvGrpSpPr>
            <a:grpSpLocks/>
          </p:cNvGrpSpPr>
          <p:nvPr/>
        </p:nvGrpSpPr>
        <p:grpSpPr bwMode="auto">
          <a:xfrm>
            <a:off x="442913" y="2559050"/>
            <a:ext cx="4217987" cy="1758950"/>
            <a:chOff x="192" y="1612"/>
            <a:chExt cx="2657" cy="1108"/>
          </a:xfrm>
        </p:grpSpPr>
        <p:sp>
          <p:nvSpPr>
            <p:cNvPr id="23592" name="Rectangle 4"/>
            <p:cNvSpPr>
              <a:spLocks noChangeArrowheads="1"/>
            </p:cNvSpPr>
            <p:nvPr/>
          </p:nvSpPr>
          <p:spPr bwMode="auto">
            <a:xfrm>
              <a:off x="2112" y="1644"/>
              <a:ext cx="422" cy="88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3593" name="Rectangle 5" descr="80%"/>
            <p:cNvSpPr>
              <a:spLocks noChangeArrowheads="1"/>
            </p:cNvSpPr>
            <p:nvPr/>
          </p:nvSpPr>
          <p:spPr bwMode="auto">
            <a:xfrm>
              <a:off x="2112" y="1776"/>
              <a:ext cx="422" cy="90"/>
            </a:xfrm>
            <a:prstGeom prst="rect">
              <a:avLst/>
            </a:prstGeom>
            <a:pattFill prst="pct80">
              <a:fgClr>
                <a:schemeClr val="hlink"/>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3594" name="Rectangle 6" descr="75%"/>
            <p:cNvSpPr>
              <a:spLocks noChangeArrowheads="1"/>
            </p:cNvSpPr>
            <p:nvPr/>
          </p:nvSpPr>
          <p:spPr bwMode="auto">
            <a:xfrm>
              <a:off x="2112" y="2072"/>
              <a:ext cx="422" cy="91"/>
            </a:xfrm>
            <a:prstGeom prst="rect">
              <a:avLst/>
            </a:prstGeom>
            <a:pattFill prst="pct75">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3595" name="Rectangle 7" descr="75%"/>
            <p:cNvSpPr>
              <a:spLocks noChangeArrowheads="1"/>
            </p:cNvSpPr>
            <p:nvPr/>
          </p:nvSpPr>
          <p:spPr bwMode="auto">
            <a:xfrm>
              <a:off x="2112" y="2171"/>
              <a:ext cx="422" cy="90"/>
            </a:xfrm>
            <a:prstGeom prst="rect">
              <a:avLst/>
            </a:prstGeom>
            <a:pattFill prst="pct75">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grpSp>
          <p:nvGrpSpPr>
            <p:cNvPr id="23596" name="Group 111"/>
            <p:cNvGrpSpPr>
              <a:grpSpLocks/>
            </p:cNvGrpSpPr>
            <p:nvPr/>
          </p:nvGrpSpPr>
          <p:grpSpPr bwMode="auto">
            <a:xfrm>
              <a:off x="1776" y="2528"/>
              <a:ext cx="1073" cy="192"/>
              <a:chOff x="1872" y="2644"/>
              <a:chExt cx="1073" cy="192"/>
            </a:xfrm>
          </p:grpSpPr>
          <p:sp>
            <p:nvSpPr>
              <p:cNvPr id="23599" name="Rectangle 47"/>
              <p:cNvSpPr>
                <a:spLocks noChangeArrowheads="1"/>
              </p:cNvSpPr>
              <p:nvPr/>
            </p:nvSpPr>
            <p:spPr bwMode="auto">
              <a:xfrm>
                <a:off x="2112" y="2644"/>
                <a:ext cx="49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en-US" sz="1800">
                    <a:latin typeface="Gill Sans Light"/>
                    <a:cs typeface="Gill Sans Light"/>
                  </a:rPr>
                  <a:t>4 bytes</a:t>
                </a:r>
              </a:p>
            </p:txBody>
          </p:sp>
          <p:sp>
            <p:nvSpPr>
              <p:cNvPr id="23600" name="Line 48"/>
              <p:cNvSpPr>
                <a:spLocks noChangeShapeType="1"/>
              </p:cNvSpPr>
              <p:nvPr/>
            </p:nvSpPr>
            <p:spPr bwMode="auto">
              <a:xfrm>
                <a:off x="1872" y="2740"/>
                <a:ext cx="23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3601" name="Line 49"/>
              <p:cNvSpPr>
                <a:spLocks noChangeShapeType="1"/>
              </p:cNvSpPr>
              <p:nvPr/>
            </p:nvSpPr>
            <p:spPr bwMode="auto">
              <a:xfrm flipH="1">
                <a:off x="2688" y="2740"/>
                <a:ext cx="25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grpSp>
        <p:sp>
          <p:nvSpPr>
            <p:cNvPr id="23597" name="Rectangle 76"/>
            <p:cNvSpPr>
              <a:spLocks noChangeArrowheads="1"/>
            </p:cNvSpPr>
            <p:nvPr/>
          </p:nvSpPr>
          <p:spPr bwMode="auto">
            <a:xfrm>
              <a:off x="192" y="1612"/>
              <a:ext cx="1148" cy="199"/>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a:latin typeface="Gill Sans Light"/>
                  <a:cs typeface="Gill Sans Light"/>
                </a:rPr>
                <a:t>PageTablePtr</a:t>
              </a:r>
            </a:p>
          </p:txBody>
        </p:sp>
        <p:sp>
          <p:nvSpPr>
            <p:cNvPr id="23598" name="Line 92"/>
            <p:cNvSpPr>
              <a:spLocks noChangeShapeType="1"/>
            </p:cNvSpPr>
            <p:nvPr/>
          </p:nvSpPr>
          <p:spPr bwMode="auto">
            <a:xfrm flipV="1">
              <a:off x="1344" y="1660"/>
              <a:ext cx="768" cy="4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grpSp>
      <p:sp>
        <p:nvSpPr>
          <p:cNvPr id="671837" name="Freeform 93"/>
          <p:cNvSpPr>
            <a:spLocks/>
          </p:cNvSpPr>
          <p:nvPr/>
        </p:nvSpPr>
        <p:spPr bwMode="auto">
          <a:xfrm>
            <a:off x="2043113" y="1568450"/>
            <a:ext cx="1447800" cy="1295400"/>
          </a:xfrm>
          <a:custGeom>
            <a:avLst/>
            <a:gdLst>
              <a:gd name="T0" fmla="*/ 0 w 912"/>
              <a:gd name="T1" fmla="*/ 0 h 960"/>
              <a:gd name="T2" fmla="*/ 0 w 912"/>
              <a:gd name="T3" fmla="*/ 388620 h 960"/>
              <a:gd name="T4" fmla="*/ 838200 w 912"/>
              <a:gd name="T5" fmla="*/ 1295400 h 960"/>
              <a:gd name="T6" fmla="*/ 1447800 w 912"/>
              <a:gd name="T7" fmla="*/ 1295400 h 9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2" h="960">
                <a:moveTo>
                  <a:pt x="0" y="0"/>
                </a:moveTo>
                <a:lnTo>
                  <a:pt x="0" y="288"/>
                </a:lnTo>
                <a:lnTo>
                  <a:pt x="528" y="960"/>
                </a:lnTo>
                <a:lnTo>
                  <a:pt x="912" y="960"/>
                </a:lnTo>
              </a:path>
            </a:pathLst>
          </a:custGeom>
          <a:noFill/>
          <a:ln w="762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671838" name="Rectangle 94"/>
          <p:cNvSpPr>
            <a:spLocks noGrp="1" noChangeArrowheads="1"/>
          </p:cNvSpPr>
          <p:nvPr>
            <p:ph type="body" idx="1"/>
          </p:nvPr>
        </p:nvSpPr>
        <p:spPr>
          <a:xfrm>
            <a:off x="0" y="4343400"/>
            <a:ext cx="5562600" cy="2590800"/>
          </a:xfrm>
        </p:spPr>
        <p:txBody>
          <a:bodyPr/>
          <a:lstStyle/>
          <a:p>
            <a:pPr>
              <a:lnSpc>
                <a:spcPct val="80000"/>
              </a:lnSpc>
              <a:spcBef>
                <a:spcPct val="0"/>
              </a:spcBef>
            </a:pPr>
            <a:r>
              <a:rPr lang="en-US" altLang="ko-KR" smtClean="0">
                <a:ea typeface="굴림" panose="020B0600000101010101" pitchFamily="34" charset="-127"/>
              </a:rPr>
              <a:t>Tree of Page Tables</a:t>
            </a:r>
          </a:p>
          <a:p>
            <a:pPr>
              <a:lnSpc>
                <a:spcPct val="80000"/>
              </a:lnSpc>
              <a:spcBef>
                <a:spcPct val="0"/>
              </a:spcBef>
            </a:pPr>
            <a:r>
              <a:rPr lang="en-US" altLang="ko-KR" smtClean="0">
                <a:ea typeface="굴림" panose="020B0600000101010101" pitchFamily="34" charset="-127"/>
              </a:rPr>
              <a:t>Tables fixed size (1024 entries)</a:t>
            </a:r>
          </a:p>
          <a:p>
            <a:pPr lvl="1">
              <a:lnSpc>
                <a:spcPct val="80000"/>
              </a:lnSpc>
              <a:spcBef>
                <a:spcPct val="0"/>
              </a:spcBef>
            </a:pPr>
            <a:r>
              <a:rPr lang="en-US" altLang="ko-KR" smtClean="0">
                <a:ea typeface="굴림" panose="020B0600000101010101" pitchFamily="34" charset="-127"/>
              </a:rPr>
              <a:t>On context-switch: save single PageTablePtr register</a:t>
            </a:r>
          </a:p>
          <a:p>
            <a:pPr>
              <a:lnSpc>
                <a:spcPct val="80000"/>
              </a:lnSpc>
              <a:spcBef>
                <a:spcPct val="0"/>
              </a:spcBef>
            </a:pPr>
            <a:r>
              <a:rPr lang="en-US" altLang="ko-KR" smtClean="0">
                <a:ea typeface="굴림" panose="020B0600000101010101" pitchFamily="34" charset="-127"/>
              </a:rPr>
              <a:t>Valid bits on Page Table Entries </a:t>
            </a:r>
          </a:p>
          <a:p>
            <a:pPr lvl="1">
              <a:lnSpc>
                <a:spcPct val="80000"/>
              </a:lnSpc>
              <a:spcBef>
                <a:spcPct val="0"/>
              </a:spcBef>
            </a:pPr>
            <a:r>
              <a:rPr lang="en-US" altLang="ko-KR" smtClean="0">
                <a:ea typeface="굴림" panose="020B0600000101010101" pitchFamily="34" charset="-127"/>
              </a:rPr>
              <a:t>Don’t need every 2</a:t>
            </a:r>
            <a:r>
              <a:rPr lang="en-US" altLang="ko-KR" baseline="30000" smtClean="0">
                <a:ea typeface="굴림" panose="020B0600000101010101" pitchFamily="34" charset="-127"/>
              </a:rPr>
              <a:t>nd</a:t>
            </a:r>
            <a:r>
              <a:rPr lang="en-US" altLang="ko-KR" smtClean="0">
                <a:ea typeface="굴림" panose="020B0600000101010101" pitchFamily="34" charset="-127"/>
              </a:rPr>
              <a:t>-level table</a:t>
            </a:r>
          </a:p>
          <a:p>
            <a:pPr lvl="1">
              <a:lnSpc>
                <a:spcPct val="80000"/>
              </a:lnSpc>
              <a:spcBef>
                <a:spcPct val="0"/>
              </a:spcBef>
            </a:pPr>
            <a:r>
              <a:rPr lang="en-US" altLang="ko-KR" smtClean="0">
                <a:solidFill>
                  <a:schemeClr val="hlink"/>
                </a:solidFill>
                <a:ea typeface="굴림" panose="020B0600000101010101" pitchFamily="34" charset="-127"/>
              </a:rPr>
              <a:t>Even when exist, 2</a:t>
            </a:r>
            <a:r>
              <a:rPr lang="en-US" altLang="ko-KR" baseline="30000" smtClean="0">
                <a:solidFill>
                  <a:schemeClr val="hlink"/>
                </a:solidFill>
                <a:ea typeface="굴림" panose="020B0600000101010101" pitchFamily="34" charset="-127"/>
              </a:rPr>
              <a:t>nd</a:t>
            </a:r>
            <a:r>
              <a:rPr lang="en-US" altLang="ko-KR" smtClean="0">
                <a:solidFill>
                  <a:schemeClr val="hlink"/>
                </a:solidFill>
                <a:ea typeface="굴림" panose="020B0600000101010101" pitchFamily="34" charset="-127"/>
              </a:rPr>
              <a:t>-level tables can reside on disk if not in use</a:t>
            </a:r>
          </a:p>
        </p:txBody>
      </p:sp>
      <p:grpSp>
        <p:nvGrpSpPr>
          <p:cNvPr id="671881" name="Group 137"/>
          <p:cNvGrpSpPr>
            <a:grpSpLocks/>
          </p:cNvGrpSpPr>
          <p:nvPr/>
        </p:nvGrpSpPr>
        <p:grpSpPr bwMode="auto">
          <a:xfrm>
            <a:off x="5292725" y="1695450"/>
            <a:ext cx="1703388" cy="4756150"/>
            <a:chOff x="3247" y="1068"/>
            <a:chExt cx="1073" cy="2996"/>
          </a:xfrm>
        </p:grpSpPr>
        <p:grpSp>
          <p:nvGrpSpPr>
            <p:cNvPr id="23574" name="Group 117"/>
            <p:cNvGrpSpPr>
              <a:grpSpLocks/>
            </p:cNvGrpSpPr>
            <p:nvPr/>
          </p:nvGrpSpPr>
          <p:grpSpPr bwMode="auto">
            <a:xfrm>
              <a:off x="3572" y="1068"/>
              <a:ext cx="421" cy="880"/>
              <a:chOff x="3572" y="971"/>
              <a:chExt cx="421" cy="880"/>
            </a:xfrm>
          </p:grpSpPr>
          <p:sp>
            <p:nvSpPr>
              <p:cNvPr id="23588" name="Rectangle 8"/>
              <p:cNvSpPr>
                <a:spLocks noChangeArrowheads="1"/>
              </p:cNvSpPr>
              <p:nvPr/>
            </p:nvSpPr>
            <p:spPr bwMode="auto">
              <a:xfrm>
                <a:off x="3572" y="971"/>
                <a:ext cx="421" cy="88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3589" name="Rectangle 9" descr="50%"/>
              <p:cNvSpPr>
                <a:spLocks noChangeArrowheads="1"/>
              </p:cNvSpPr>
              <p:nvPr/>
            </p:nvSpPr>
            <p:spPr bwMode="auto">
              <a:xfrm>
                <a:off x="3572" y="1317"/>
                <a:ext cx="421" cy="90"/>
              </a:xfrm>
              <a:prstGeom prst="rect">
                <a:avLst/>
              </a:prstGeom>
              <a:pattFill prst="pct50">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3590" name="Rectangle 10" descr="50%"/>
              <p:cNvSpPr>
                <a:spLocks noChangeArrowheads="1"/>
              </p:cNvSpPr>
              <p:nvPr/>
            </p:nvSpPr>
            <p:spPr bwMode="auto">
              <a:xfrm>
                <a:off x="3572" y="1416"/>
                <a:ext cx="421" cy="89"/>
              </a:xfrm>
              <a:prstGeom prst="rect">
                <a:avLst/>
              </a:prstGeom>
              <a:pattFill prst="pct50">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3591" name="Rectangle 11" descr="70%"/>
              <p:cNvSpPr>
                <a:spLocks noChangeArrowheads="1"/>
              </p:cNvSpPr>
              <p:nvPr/>
            </p:nvSpPr>
            <p:spPr bwMode="auto">
              <a:xfrm>
                <a:off x="3572" y="1613"/>
                <a:ext cx="421" cy="91"/>
              </a:xfrm>
              <a:prstGeom prst="rect">
                <a:avLst/>
              </a:prstGeom>
              <a:pattFill prst="pct70">
                <a:fgClr>
                  <a:schemeClr val="hlink"/>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grpSp>
        <p:grpSp>
          <p:nvGrpSpPr>
            <p:cNvPr id="23575" name="Group 118"/>
            <p:cNvGrpSpPr>
              <a:grpSpLocks/>
            </p:cNvGrpSpPr>
            <p:nvPr/>
          </p:nvGrpSpPr>
          <p:grpSpPr bwMode="auto">
            <a:xfrm>
              <a:off x="3572" y="2027"/>
              <a:ext cx="421" cy="881"/>
              <a:chOff x="3572" y="2057"/>
              <a:chExt cx="421" cy="881"/>
            </a:xfrm>
          </p:grpSpPr>
          <p:sp>
            <p:nvSpPr>
              <p:cNvPr id="23584" name="Rectangle 12"/>
              <p:cNvSpPr>
                <a:spLocks noChangeArrowheads="1"/>
              </p:cNvSpPr>
              <p:nvPr/>
            </p:nvSpPr>
            <p:spPr bwMode="auto">
              <a:xfrm>
                <a:off x="3572" y="2057"/>
                <a:ext cx="421" cy="88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3585" name="Rectangle 13" descr="50%"/>
              <p:cNvSpPr>
                <a:spLocks noChangeArrowheads="1"/>
              </p:cNvSpPr>
              <p:nvPr/>
            </p:nvSpPr>
            <p:spPr bwMode="auto">
              <a:xfrm>
                <a:off x="3572" y="2304"/>
                <a:ext cx="421" cy="91"/>
              </a:xfrm>
              <a:prstGeom prst="rect">
                <a:avLst/>
              </a:prstGeom>
              <a:pattFill prst="pct50">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3586" name="Rectangle 14" descr="50%"/>
              <p:cNvSpPr>
                <a:spLocks noChangeArrowheads="1"/>
              </p:cNvSpPr>
              <p:nvPr/>
            </p:nvSpPr>
            <p:spPr bwMode="auto">
              <a:xfrm>
                <a:off x="3572" y="2403"/>
                <a:ext cx="421" cy="90"/>
              </a:xfrm>
              <a:prstGeom prst="rect">
                <a:avLst/>
              </a:prstGeom>
              <a:pattFill prst="pct50">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3587" name="Rectangle 15" descr="50%"/>
              <p:cNvSpPr>
                <a:spLocks noChangeArrowheads="1"/>
              </p:cNvSpPr>
              <p:nvPr/>
            </p:nvSpPr>
            <p:spPr bwMode="auto">
              <a:xfrm>
                <a:off x="3572" y="2600"/>
                <a:ext cx="421" cy="91"/>
              </a:xfrm>
              <a:prstGeom prst="rect">
                <a:avLst/>
              </a:prstGeom>
              <a:pattFill prst="pct50">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grpSp>
        <p:grpSp>
          <p:nvGrpSpPr>
            <p:cNvPr id="23576" name="Group 119"/>
            <p:cNvGrpSpPr>
              <a:grpSpLocks/>
            </p:cNvGrpSpPr>
            <p:nvPr/>
          </p:nvGrpSpPr>
          <p:grpSpPr bwMode="auto">
            <a:xfrm>
              <a:off x="3572" y="2956"/>
              <a:ext cx="421" cy="880"/>
              <a:chOff x="3572" y="3094"/>
              <a:chExt cx="421" cy="880"/>
            </a:xfrm>
          </p:grpSpPr>
          <p:sp>
            <p:nvSpPr>
              <p:cNvPr id="23580" name="Rectangle 16"/>
              <p:cNvSpPr>
                <a:spLocks noChangeArrowheads="1"/>
              </p:cNvSpPr>
              <p:nvPr/>
            </p:nvSpPr>
            <p:spPr bwMode="auto">
              <a:xfrm>
                <a:off x="3572" y="3094"/>
                <a:ext cx="421" cy="88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3581" name="Rectangle 17" descr="50%"/>
              <p:cNvSpPr>
                <a:spLocks noChangeArrowheads="1"/>
              </p:cNvSpPr>
              <p:nvPr/>
            </p:nvSpPr>
            <p:spPr bwMode="auto">
              <a:xfrm>
                <a:off x="3572" y="3291"/>
                <a:ext cx="421" cy="91"/>
              </a:xfrm>
              <a:prstGeom prst="rect">
                <a:avLst/>
              </a:prstGeom>
              <a:pattFill prst="pct50">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3582" name="Rectangle 18" descr="50%"/>
              <p:cNvSpPr>
                <a:spLocks noChangeArrowheads="1"/>
              </p:cNvSpPr>
              <p:nvPr/>
            </p:nvSpPr>
            <p:spPr bwMode="auto">
              <a:xfrm>
                <a:off x="3572" y="3538"/>
                <a:ext cx="421" cy="91"/>
              </a:xfrm>
              <a:prstGeom prst="rect">
                <a:avLst/>
              </a:prstGeom>
              <a:pattFill prst="pct50">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3583" name="Rectangle 19" descr="50%"/>
              <p:cNvSpPr>
                <a:spLocks noChangeArrowheads="1"/>
              </p:cNvSpPr>
              <p:nvPr/>
            </p:nvSpPr>
            <p:spPr bwMode="auto">
              <a:xfrm>
                <a:off x="3572" y="3736"/>
                <a:ext cx="421" cy="90"/>
              </a:xfrm>
              <a:prstGeom prst="rect">
                <a:avLst/>
              </a:prstGeom>
              <a:pattFill prst="pct50">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grpSp>
        <p:sp>
          <p:nvSpPr>
            <p:cNvPr id="23577" name="Rectangle 113"/>
            <p:cNvSpPr>
              <a:spLocks noChangeArrowheads="1"/>
            </p:cNvSpPr>
            <p:nvPr/>
          </p:nvSpPr>
          <p:spPr bwMode="auto">
            <a:xfrm>
              <a:off x="3487" y="3872"/>
              <a:ext cx="491" cy="19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en-US" sz="1800">
                  <a:latin typeface="Gill Sans Light"/>
                  <a:cs typeface="Gill Sans Light"/>
                </a:rPr>
                <a:t>4 bytes</a:t>
              </a:r>
            </a:p>
          </p:txBody>
        </p:sp>
        <p:sp>
          <p:nvSpPr>
            <p:cNvPr id="23578" name="Line 114"/>
            <p:cNvSpPr>
              <a:spLocks noChangeShapeType="1"/>
            </p:cNvSpPr>
            <p:nvPr/>
          </p:nvSpPr>
          <p:spPr bwMode="auto">
            <a:xfrm>
              <a:off x="3247" y="3968"/>
              <a:ext cx="23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3579" name="Line 115"/>
            <p:cNvSpPr>
              <a:spLocks noChangeShapeType="1"/>
            </p:cNvSpPr>
            <p:nvPr/>
          </p:nvSpPr>
          <p:spPr bwMode="auto">
            <a:xfrm flipH="1">
              <a:off x="4063" y="3968"/>
              <a:ext cx="25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grpSp>
      <p:sp>
        <p:nvSpPr>
          <p:cNvPr id="671864" name="Freeform 120"/>
          <p:cNvSpPr>
            <a:spLocks/>
          </p:cNvSpPr>
          <p:nvPr/>
        </p:nvSpPr>
        <p:spPr bwMode="auto">
          <a:xfrm>
            <a:off x="2957513" y="1568450"/>
            <a:ext cx="2819400" cy="1219200"/>
          </a:xfrm>
          <a:custGeom>
            <a:avLst/>
            <a:gdLst>
              <a:gd name="T0" fmla="*/ 0 w 1824"/>
              <a:gd name="T1" fmla="*/ 0 h 768"/>
              <a:gd name="T2" fmla="*/ 0 w 1824"/>
              <a:gd name="T3" fmla="*/ 304800 h 768"/>
              <a:gd name="T4" fmla="*/ 2225842 w 1824"/>
              <a:gd name="T5" fmla="*/ 1219200 h 768"/>
              <a:gd name="T6" fmla="*/ 2819400 w 1824"/>
              <a:gd name="T7" fmla="*/ 1219200 h 7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24" h="768">
                <a:moveTo>
                  <a:pt x="0" y="0"/>
                </a:moveTo>
                <a:lnTo>
                  <a:pt x="0" y="192"/>
                </a:lnTo>
                <a:lnTo>
                  <a:pt x="1440" y="768"/>
                </a:lnTo>
                <a:lnTo>
                  <a:pt x="1824" y="768"/>
                </a:lnTo>
              </a:path>
            </a:pathLst>
          </a:custGeom>
          <a:noFill/>
          <a:ln w="762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grpSp>
        <p:nvGrpSpPr>
          <p:cNvPr id="671874" name="Group 130"/>
          <p:cNvGrpSpPr>
            <a:grpSpLocks/>
          </p:cNvGrpSpPr>
          <p:nvPr/>
        </p:nvGrpSpPr>
        <p:grpSpPr bwMode="auto">
          <a:xfrm>
            <a:off x="6462713" y="1111250"/>
            <a:ext cx="1677987" cy="4648200"/>
            <a:chOff x="3984" y="700"/>
            <a:chExt cx="1057" cy="2928"/>
          </a:xfrm>
        </p:grpSpPr>
        <p:sp>
          <p:nvSpPr>
            <p:cNvPr id="23564" name="Line 30"/>
            <p:cNvSpPr>
              <a:spLocks noChangeShapeType="1"/>
            </p:cNvSpPr>
            <p:nvPr/>
          </p:nvSpPr>
          <p:spPr bwMode="auto">
            <a:xfrm flipV="1">
              <a:off x="3984" y="748"/>
              <a:ext cx="810" cy="72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3565" name="Line 31"/>
            <p:cNvSpPr>
              <a:spLocks noChangeShapeType="1"/>
            </p:cNvSpPr>
            <p:nvPr/>
          </p:nvSpPr>
          <p:spPr bwMode="auto">
            <a:xfrm flipV="1">
              <a:off x="3984" y="847"/>
              <a:ext cx="934" cy="71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3566" name="Line 32"/>
            <p:cNvSpPr>
              <a:spLocks noChangeShapeType="1"/>
            </p:cNvSpPr>
            <p:nvPr/>
          </p:nvSpPr>
          <p:spPr bwMode="auto">
            <a:xfrm flipV="1">
              <a:off x="3984" y="995"/>
              <a:ext cx="1057" cy="761"/>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3567" name="Line 33"/>
            <p:cNvSpPr>
              <a:spLocks noChangeShapeType="1"/>
            </p:cNvSpPr>
            <p:nvPr/>
          </p:nvSpPr>
          <p:spPr bwMode="auto">
            <a:xfrm flipV="1">
              <a:off x="3984" y="1948"/>
              <a:ext cx="720" cy="38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3568" name="Line 34"/>
            <p:cNvSpPr>
              <a:spLocks noChangeShapeType="1"/>
            </p:cNvSpPr>
            <p:nvPr/>
          </p:nvSpPr>
          <p:spPr bwMode="auto">
            <a:xfrm flipV="1">
              <a:off x="3984" y="2044"/>
              <a:ext cx="816" cy="38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3569" name="Line 35"/>
            <p:cNvSpPr>
              <a:spLocks noChangeShapeType="1"/>
            </p:cNvSpPr>
            <p:nvPr/>
          </p:nvSpPr>
          <p:spPr bwMode="auto">
            <a:xfrm flipV="1">
              <a:off x="3984" y="2140"/>
              <a:ext cx="912" cy="48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3570" name="Line 122"/>
            <p:cNvSpPr>
              <a:spLocks noChangeShapeType="1"/>
            </p:cNvSpPr>
            <p:nvPr/>
          </p:nvSpPr>
          <p:spPr bwMode="auto">
            <a:xfrm flipV="1">
              <a:off x="3984" y="3100"/>
              <a:ext cx="576" cy="11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3571" name="Line 38"/>
            <p:cNvSpPr>
              <a:spLocks noChangeShapeType="1"/>
            </p:cNvSpPr>
            <p:nvPr/>
          </p:nvSpPr>
          <p:spPr bwMode="auto">
            <a:xfrm flipV="1">
              <a:off x="3984" y="3196"/>
              <a:ext cx="72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3572" name="Line 39"/>
            <p:cNvSpPr>
              <a:spLocks noChangeShapeType="1"/>
            </p:cNvSpPr>
            <p:nvPr/>
          </p:nvSpPr>
          <p:spPr bwMode="auto">
            <a:xfrm flipV="1">
              <a:off x="3984" y="3292"/>
              <a:ext cx="816" cy="33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3573" name="Line 123"/>
            <p:cNvSpPr>
              <a:spLocks noChangeShapeType="1"/>
            </p:cNvSpPr>
            <p:nvPr/>
          </p:nvSpPr>
          <p:spPr bwMode="auto">
            <a:xfrm flipH="1" flipV="1">
              <a:off x="4224" y="700"/>
              <a:ext cx="384" cy="576"/>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grpSp>
    </p:spTree>
    <p:extLst>
      <p:ext uri="{BB962C8B-B14F-4D97-AF65-F5344CB8AC3E}">
        <p14:creationId xmlns:p14="http://schemas.microsoft.com/office/powerpoint/2010/main" val="337631750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ko-KR" smtClean="0">
                <a:ea typeface="굴림" panose="020B0600000101010101" pitchFamily="34" charset="-127"/>
              </a:rPr>
              <a:t>What happens on a Context Switch?</a:t>
            </a:r>
          </a:p>
        </p:txBody>
      </p:sp>
      <p:sp>
        <p:nvSpPr>
          <p:cNvPr id="756739" name="Rectangle 3"/>
          <p:cNvSpPr>
            <a:spLocks noGrp="1" noChangeArrowheads="1"/>
          </p:cNvSpPr>
          <p:nvPr>
            <p:ph type="body" idx="1"/>
          </p:nvPr>
        </p:nvSpPr>
        <p:spPr>
          <a:xfrm>
            <a:off x="304800" y="762000"/>
            <a:ext cx="8229600" cy="5638800"/>
          </a:xfrm>
        </p:spPr>
        <p:txBody>
          <a:bodyPr/>
          <a:lstStyle/>
          <a:p>
            <a:r>
              <a:rPr lang="en-US" altLang="ko-KR" dirty="0" smtClean="0">
                <a:ea typeface="굴림" panose="020B0600000101010101" pitchFamily="34" charset="-127"/>
              </a:rPr>
              <a:t>Need to do something, since TLBs map virtual addresses to physical addresses</a:t>
            </a:r>
          </a:p>
          <a:p>
            <a:pPr lvl="1"/>
            <a:r>
              <a:rPr lang="en-US" altLang="ko-KR" dirty="0" smtClean="0">
                <a:ea typeface="굴림" panose="020B0600000101010101" pitchFamily="34" charset="-127"/>
              </a:rPr>
              <a:t>Address Space just changed, so TLB entries no longer valid!</a:t>
            </a:r>
          </a:p>
          <a:p>
            <a:r>
              <a:rPr lang="en-US" altLang="ko-KR" dirty="0" smtClean="0">
                <a:ea typeface="굴림" panose="020B0600000101010101" pitchFamily="34" charset="-127"/>
              </a:rPr>
              <a:t>Options?</a:t>
            </a:r>
          </a:p>
          <a:p>
            <a:pPr lvl="1"/>
            <a:r>
              <a:rPr lang="en-US" altLang="ko-KR" dirty="0" smtClean="0">
                <a:ea typeface="굴림" panose="020B0600000101010101" pitchFamily="34" charset="-127"/>
              </a:rPr>
              <a:t>Invalidate TLB: simple but might be expensive</a:t>
            </a:r>
          </a:p>
          <a:p>
            <a:pPr lvl="2"/>
            <a:r>
              <a:rPr lang="en-US" altLang="ko-KR" dirty="0" smtClean="0">
                <a:ea typeface="굴림" panose="020B0600000101010101" pitchFamily="34" charset="-127"/>
              </a:rPr>
              <a:t>What if switching frequently between processes?</a:t>
            </a:r>
          </a:p>
          <a:p>
            <a:pPr lvl="1"/>
            <a:r>
              <a:rPr lang="en-US" altLang="ko-KR" dirty="0" smtClean="0">
                <a:ea typeface="굴림" panose="020B0600000101010101" pitchFamily="34" charset="-127"/>
              </a:rPr>
              <a:t>Include </a:t>
            </a:r>
            <a:r>
              <a:rPr lang="en-US" altLang="ko-KR" dirty="0" err="1" smtClean="0">
                <a:ea typeface="굴림" panose="020B0600000101010101" pitchFamily="34" charset="-127"/>
              </a:rPr>
              <a:t>ProcessID</a:t>
            </a:r>
            <a:r>
              <a:rPr lang="en-US" altLang="ko-KR" dirty="0" smtClean="0">
                <a:ea typeface="굴림" panose="020B0600000101010101" pitchFamily="34" charset="-127"/>
              </a:rPr>
              <a:t> in TLB</a:t>
            </a:r>
          </a:p>
          <a:p>
            <a:pPr lvl="2"/>
            <a:r>
              <a:rPr lang="en-US" altLang="ko-KR" dirty="0" smtClean="0">
                <a:ea typeface="굴림" panose="020B0600000101010101" pitchFamily="34" charset="-127"/>
              </a:rPr>
              <a:t>This is an architectural solution: needs hardware</a:t>
            </a:r>
          </a:p>
          <a:p>
            <a:r>
              <a:rPr lang="en-US" altLang="ko-KR" dirty="0" smtClean="0">
                <a:ea typeface="굴림" panose="020B0600000101010101" pitchFamily="34" charset="-127"/>
              </a:rPr>
              <a:t>What if translation tables change?</a:t>
            </a:r>
          </a:p>
          <a:p>
            <a:pPr lvl="1"/>
            <a:r>
              <a:rPr lang="en-US" altLang="ko-KR" dirty="0" smtClean="0">
                <a:ea typeface="굴림" panose="020B0600000101010101" pitchFamily="34" charset="-127"/>
              </a:rPr>
              <a:t>For example, to move page from memory to disk or vice versa…</a:t>
            </a:r>
          </a:p>
          <a:p>
            <a:pPr lvl="1"/>
            <a:r>
              <a:rPr lang="en-US" altLang="ko-KR" dirty="0" smtClean="0">
                <a:ea typeface="굴림" panose="020B0600000101010101" pitchFamily="34" charset="-127"/>
              </a:rPr>
              <a:t>Must invalidate TLB entry!</a:t>
            </a:r>
          </a:p>
          <a:p>
            <a:pPr lvl="2"/>
            <a:r>
              <a:rPr lang="en-US" altLang="ko-KR" dirty="0" smtClean="0">
                <a:ea typeface="굴림" panose="020B0600000101010101" pitchFamily="34" charset="-127"/>
              </a:rPr>
              <a:t>Otherwise, might think that page is still in memory!</a:t>
            </a:r>
          </a:p>
        </p:txBody>
      </p:sp>
    </p:spTree>
    <p:extLst>
      <p:ext uri="{BB962C8B-B14F-4D97-AF65-F5344CB8AC3E}">
        <p14:creationId xmlns:p14="http://schemas.microsoft.com/office/powerpoint/2010/main" val="360290205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67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673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5673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67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673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673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5673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5673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5673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5673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5673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673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Break</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95658524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ko-KR" smtClean="0">
                <a:ea typeface="굴림" panose="020B0600000101010101" pitchFamily="34" charset="-127"/>
              </a:rPr>
              <a:t>What TLB organization makes sense?</a:t>
            </a:r>
          </a:p>
        </p:txBody>
      </p:sp>
      <p:sp>
        <p:nvSpPr>
          <p:cNvPr id="750595" name="Rectangle 3"/>
          <p:cNvSpPr>
            <a:spLocks noGrp="1" noChangeArrowheads="1"/>
          </p:cNvSpPr>
          <p:nvPr>
            <p:ph type="body" idx="1"/>
          </p:nvPr>
        </p:nvSpPr>
        <p:spPr>
          <a:xfrm>
            <a:off x="0" y="1600200"/>
            <a:ext cx="9144000" cy="5029200"/>
          </a:xfrm>
        </p:spPr>
        <p:txBody>
          <a:bodyPr/>
          <a:lstStyle/>
          <a:p>
            <a:pPr>
              <a:lnSpc>
                <a:spcPct val="80000"/>
              </a:lnSpc>
              <a:spcBef>
                <a:spcPct val="20000"/>
              </a:spcBef>
            </a:pPr>
            <a:r>
              <a:rPr lang="en-US" altLang="ko-KR" dirty="0" smtClean="0">
                <a:ea typeface="굴림" panose="020B0600000101010101" pitchFamily="34" charset="-127"/>
              </a:rPr>
              <a:t>Needs to be really fast</a:t>
            </a:r>
          </a:p>
          <a:p>
            <a:pPr lvl="1">
              <a:lnSpc>
                <a:spcPct val="80000"/>
              </a:lnSpc>
              <a:spcBef>
                <a:spcPct val="20000"/>
              </a:spcBef>
            </a:pPr>
            <a:r>
              <a:rPr lang="en-US" altLang="ko-KR" dirty="0" smtClean="0">
                <a:ea typeface="굴림" panose="020B0600000101010101" pitchFamily="34" charset="-127"/>
              </a:rPr>
              <a:t>Critical path of memory access </a:t>
            </a:r>
          </a:p>
          <a:p>
            <a:pPr lvl="2">
              <a:lnSpc>
                <a:spcPct val="80000"/>
              </a:lnSpc>
              <a:spcBef>
                <a:spcPct val="20000"/>
              </a:spcBef>
            </a:pPr>
            <a:r>
              <a:rPr lang="en-US" altLang="ko-KR" dirty="0" smtClean="0">
                <a:ea typeface="굴림" panose="020B0600000101010101" pitchFamily="34" charset="-127"/>
              </a:rPr>
              <a:t>In simplest view: before the cache</a:t>
            </a:r>
          </a:p>
          <a:p>
            <a:pPr lvl="2">
              <a:lnSpc>
                <a:spcPct val="80000"/>
              </a:lnSpc>
              <a:spcBef>
                <a:spcPct val="20000"/>
              </a:spcBef>
            </a:pPr>
            <a:r>
              <a:rPr lang="en-US" altLang="ko-KR" dirty="0" smtClean="0">
                <a:ea typeface="굴림" panose="020B0600000101010101" pitchFamily="34" charset="-127"/>
              </a:rPr>
              <a:t>Thus, this adds to access time (reducing cache speed)</a:t>
            </a:r>
          </a:p>
          <a:p>
            <a:pPr lvl="1">
              <a:lnSpc>
                <a:spcPct val="80000"/>
              </a:lnSpc>
              <a:spcBef>
                <a:spcPct val="20000"/>
              </a:spcBef>
            </a:pPr>
            <a:r>
              <a:rPr lang="en-US" altLang="ko-KR" dirty="0" smtClean="0">
                <a:ea typeface="굴림" panose="020B0600000101010101" pitchFamily="34" charset="-127"/>
              </a:rPr>
              <a:t>Seems to argue for Direct Mapped or Low Associativity</a:t>
            </a:r>
          </a:p>
          <a:p>
            <a:pPr>
              <a:lnSpc>
                <a:spcPct val="80000"/>
              </a:lnSpc>
              <a:spcBef>
                <a:spcPct val="20000"/>
              </a:spcBef>
            </a:pPr>
            <a:r>
              <a:rPr lang="en-US" altLang="ko-KR" dirty="0" smtClean="0">
                <a:ea typeface="굴림" panose="020B0600000101010101" pitchFamily="34" charset="-127"/>
              </a:rPr>
              <a:t>However, needs to have very few conflicts!</a:t>
            </a:r>
          </a:p>
          <a:p>
            <a:pPr lvl="1">
              <a:lnSpc>
                <a:spcPct val="80000"/>
              </a:lnSpc>
              <a:spcBef>
                <a:spcPct val="20000"/>
              </a:spcBef>
            </a:pPr>
            <a:r>
              <a:rPr lang="en-US" altLang="ko-KR" dirty="0" smtClean="0">
                <a:ea typeface="굴림" panose="020B0600000101010101" pitchFamily="34" charset="-127"/>
              </a:rPr>
              <a:t>With TLB, the Miss Time extremely high!</a:t>
            </a:r>
          </a:p>
          <a:p>
            <a:pPr lvl="1">
              <a:lnSpc>
                <a:spcPct val="80000"/>
              </a:lnSpc>
              <a:spcBef>
                <a:spcPct val="20000"/>
              </a:spcBef>
            </a:pPr>
            <a:r>
              <a:rPr lang="en-US" altLang="ko-KR" dirty="0" smtClean="0">
                <a:solidFill>
                  <a:schemeClr val="hlink"/>
                </a:solidFill>
                <a:ea typeface="굴림" panose="020B0600000101010101" pitchFamily="34" charset="-127"/>
              </a:rPr>
              <a:t>This argues that cost of Conflict (Miss Time) is much higher than slightly increased cost of access (Hit Time)</a:t>
            </a:r>
          </a:p>
          <a:p>
            <a:pPr>
              <a:lnSpc>
                <a:spcPct val="80000"/>
              </a:lnSpc>
              <a:spcBef>
                <a:spcPct val="20000"/>
              </a:spcBef>
            </a:pPr>
            <a:r>
              <a:rPr lang="en-US" altLang="ko-KR" dirty="0" smtClean="0">
                <a:solidFill>
                  <a:schemeClr val="hlink"/>
                </a:solidFill>
                <a:ea typeface="굴림" panose="020B0600000101010101" pitchFamily="34" charset="-127"/>
              </a:rPr>
              <a:t>Thrashing: </a:t>
            </a:r>
            <a:r>
              <a:rPr lang="en-US" altLang="ko-KR" dirty="0" smtClean="0">
                <a:ea typeface="굴림" panose="020B0600000101010101" pitchFamily="34" charset="-127"/>
              </a:rPr>
              <a:t>continuous conflicts between accesses</a:t>
            </a:r>
          </a:p>
          <a:p>
            <a:pPr lvl="1">
              <a:lnSpc>
                <a:spcPct val="80000"/>
              </a:lnSpc>
              <a:spcBef>
                <a:spcPct val="20000"/>
              </a:spcBef>
            </a:pPr>
            <a:r>
              <a:rPr lang="en-US" altLang="ko-KR" dirty="0" smtClean="0">
                <a:ea typeface="굴림" panose="020B0600000101010101" pitchFamily="34" charset="-127"/>
              </a:rPr>
              <a:t>What if use low order bits of page as index into TLB?</a:t>
            </a:r>
          </a:p>
          <a:p>
            <a:pPr lvl="2">
              <a:lnSpc>
                <a:spcPct val="80000"/>
              </a:lnSpc>
              <a:spcBef>
                <a:spcPct val="20000"/>
              </a:spcBef>
            </a:pPr>
            <a:r>
              <a:rPr lang="en-US" altLang="ko-KR" dirty="0" smtClean="0">
                <a:ea typeface="굴림" panose="020B0600000101010101" pitchFamily="34" charset="-127"/>
              </a:rPr>
              <a:t>First page of code, data, stack may map to same entry</a:t>
            </a:r>
          </a:p>
          <a:p>
            <a:pPr lvl="2">
              <a:lnSpc>
                <a:spcPct val="80000"/>
              </a:lnSpc>
              <a:spcBef>
                <a:spcPct val="20000"/>
              </a:spcBef>
            </a:pPr>
            <a:r>
              <a:rPr lang="en-US" altLang="ko-KR" dirty="0" smtClean="0">
                <a:ea typeface="굴림" panose="020B0600000101010101" pitchFamily="34" charset="-127"/>
              </a:rPr>
              <a:t>Need 3-way associativity at least?</a:t>
            </a:r>
          </a:p>
          <a:p>
            <a:pPr lvl="1">
              <a:lnSpc>
                <a:spcPct val="80000"/>
              </a:lnSpc>
              <a:spcBef>
                <a:spcPct val="20000"/>
              </a:spcBef>
            </a:pPr>
            <a:r>
              <a:rPr lang="en-US" altLang="ko-KR" dirty="0" smtClean="0">
                <a:ea typeface="굴림" panose="020B0600000101010101" pitchFamily="34" charset="-127"/>
              </a:rPr>
              <a:t>What if use high order bits as index?</a:t>
            </a:r>
          </a:p>
          <a:p>
            <a:pPr lvl="2">
              <a:lnSpc>
                <a:spcPct val="80000"/>
              </a:lnSpc>
              <a:spcBef>
                <a:spcPct val="20000"/>
              </a:spcBef>
            </a:pPr>
            <a:r>
              <a:rPr lang="en-US" altLang="ko-KR" dirty="0" smtClean="0">
                <a:ea typeface="굴림" panose="020B0600000101010101" pitchFamily="34" charset="-127"/>
              </a:rPr>
              <a:t>TLB mostly unused for small programs</a:t>
            </a:r>
            <a:endParaRPr lang="en-US" altLang="ko-KR" dirty="0" smtClean="0">
              <a:solidFill>
                <a:schemeClr val="hlink"/>
              </a:solidFill>
              <a:ea typeface="굴림" panose="020B0600000101010101" pitchFamily="34" charset="-127"/>
            </a:endParaRPr>
          </a:p>
        </p:txBody>
      </p:sp>
      <p:grpSp>
        <p:nvGrpSpPr>
          <p:cNvPr id="35844" name="Group 11"/>
          <p:cNvGrpSpPr>
            <a:grpSpLocks/>
          </p:cNvGrpSpPr>
          <p:nvPr/>
        </p:nvGrpSpPr>
        <p:grpSpPr bwMode="auto">
          <a:xfrm>
            <a:off x="1600200" y="685800"/>
            <a:ext cx="5715000" cy="928688"/>
            <a:chOff x="576" y="528"/>
            <a:chExt cx="4656" cy="768"/>
          </a:xfrm>
        </p:grpSpPr>
        <p:sp>
          <p:nvSpPr>
            <p:cNvPr id="35845" name="Oval 4"/>
            <p:cNvSpPr>
              <a:spLocks noChangeArrowheads="1"/>
            </p:cNvSpPr>
            <p:nvPr/>
          </p:nvSpPr>
          <p:spPr bwMode="auto">
            <a:xfrm>
              <a:off x="576" y="552"/>
              <a:ext cx="816" cy="720"/>
            </a:xfrm>
            <a:prstGeom prst="ellipse">
              <a:avLst/>
            </a:prstGeom>
            <a:solidFill>
              <a:srgbClr val="2A40E2"/>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2400">
                  <a:latin typeface="Gill Sans Light"/>
                  <a:ea typeface="굴림" panose="020B0600000101010101" pitchFamily="34" charset="-127"/>
                  <a:cs typeface="Gill Sans Light"/>
                </a:rPr>
                <a:t>CPU</a:t>
              </a:r>
            </a:p>
          </p:txBody>
        </p:sp>
        <p:sp>
          <p:nvSpPr>
            <p:cNvPr id="35846" name="Rectangle 5"/>
            <p:cNvSpPr>
              <a:spLocks noChangeArrowheads="1"/>
            </p:cNvSpPr>
            <p:nvPr/>
          </p:nvSpPr>
          <p:spPr bwMode="auto">
            <a:xfrm>
              <a:off x="1824" y="528"/>
              <a:ext cx="672" cy="768"/>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2400">
                  <a:latin typeface="Gill Sans Light"/>
                  <a:ea typeface="굴림" panose="020B0600000101010101" pitchFamily="34" charset="-127"/>
                  <a:cs typeface="Gill Sans Light"/>
                </a:rPr>
                <a:t>TLB</a:t>
              </a:r>
            </a:p>
          </p:txBody>
        </p:sp>
        <p:sp>
          <p:nvSpPr>
            <p:cNvPr id="35847" name="Rectangle 6"/>
            <p:cNvSpPr>
              <a:spLocks noChangeArrowheads="1"/>
            </p:cNvSpPr>
            <p:nvPr/>
          </p:nvSpPr>
          <p:spPr bwMode="auto">
            <a:xfrm>
              <a:off x="2928" y="528"/>
              <a:ext cx="960" cy="768"/>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Cache</a:t>
              </a:r>
            </a:p>
          </p:txBody>
        </p:sp>
        <p:sp>
          <p:nvSpPr>
            <p:cNvPr id="35848" name="Rectangle 7"/>
            <p:cNvSpPr>
              <a:spLocks noChangeArrowheads="1"/>
            </p:cNvSpPr>
            <p:nvPr/>
          </p:nvSpPr>
          <p:spPr bwMode="auto">
            <a:xfrm>
              <a:off x="4320" y="528"/>
              <a:ext cx="912" cy="768"/>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Memory</a:t>
              </a:r>
            </a:p>
          </p:txBody>
        </p:sp>
        <p:sp>
          <p:nvSpPr>
            <p:cNvPr id="35849" name="Line 8"/>
            <p:cNvSpPr>
              <a:spLocks noChangeShapeType="1"/>
            </p:cNvSpPr>
            <p:nvPr/>
          </p:nvSpPr>
          <p:spPr bwMode="auto">
            <a:xfrm>
              <a:off x="1392" y="912"/>
              <a:ext cx="43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35850" name="Line 9"/>
            <p:cNvSpPr>
              <a:spLocks noChangeShapeType="1"/>
            </p:cNvSpPr>
            <p:nvPr/>
          </p:nvSpPr>
          <p:spPr bwMode="auto">
            <a:xfrm>
              <a:off x="2496" y="912"/>
              <a:ext cx="43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35851" name="Line 10"/>
            <p:cNvSpPr>
              <a:spLocks noChangeShapeType="1"/>
            </p:cNvSpPr>
            <p:nvPr/>
          </p:nvSpPr>
          <p:spPr bwMode="auto">
            <a:xfrm>
              <a:off x="3888" y="912"/>
              <a:ext cx="43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grpSp>
    </p:spTree>
    <p:extLst>
      <p:ext uri="{BB962C8B-B14F-4D97-AF65-F5344CB8AC3E}">
        <p14:creationId xmlns:p14="http://schemas.microsoft.com/office/powerpoint/2010/main" val="255515327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05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05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505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059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059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059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5059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5059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5059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5059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50595">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50595">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50595">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5059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595"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228600"/>
            <a:ext cx="7693025" cy="368300"/>
          </a:xfrm>
        </p:spPr>
        <p:txBody>
          <a:bodyPr/>
          <a:lstStyle/>
          <a:p>
            <a:r>
              <a:rPr lang="en-US" altLang="ko-KR" smtClean="0">
                <a:ea typeface="굴림" panose="020B0600000101010101" pitchFamily="34" charset="-127"/>
              </a:rPr>
              <a:t>TLB organization: include protection</a:t>
            </a:r>
          </a:p>
        </p:txBody>
      </p:sp>
      <p:sp>
        <p:nvSpPr>
          <p:cNvPr id="748547" name="Rectangle 3"/>
          <p:cNvSpPr>
            <a:spLocks noGrp="1" noChangeArrowheads="1"/>
          </p:cNvSpPr>
          <p:nvPr>
            <p:ph type="body" idx="1"/>
          </p:nvPr>
        </p:nvSpPr>
        <p:spPr>
          <a:xfrm>
            <a:off x="304800" y="762000"/>
            <a:ext cx="8610600" cy="6019800"/>
          </a:xfrm>
        </p:spPr>
        <p:txBody>
          <a:bodyPr/>
          <a:lstStyle/>
          <a:p>
            <a:pPr marL="203200" indent="-203200">
              <a:lnSpc>
                <a:spcPct val="80000"/>
              </a:lnSpc>
              <a:spcBef>
                <a:spcPct val="20000"/>
              </a:spcBef>
              <a:tabLst>
                <a:tab pos="4122738" algn="l"/>
              </a:tabLst>
            </a:pPr>
            <a:r>
              <a:rPr lang="en-US" altLang="ko-KR" dirty="0" smtClean="0">
                <a:ea typeface="굴림" panose="020B0600000101010101" pitchFamily="34" charset="-127"/>
              </a:rPr>
              <a:t>How big does TLB actually have to be?</a:t>
            </a:r>
          </a:p>
          <a:p>
            <a:pPr lvl="1" indent="-190500">
              <a:lnSpc>
                <a:spcPct val="80000"/>
              </a:lnSpc>
              <a:spcBef>
                <a:spcPct val="20000"/>
              </a:spcBef>
              <a:tabLst>
                <a:tab pos="4122738" algn="l"/>
              </a:tabLst>
            </a:pPr>
            <a:r>
              <a:rPr lang="en-US" altLang="ko-KR" dirty="0" smtClean="0">
                <a:ea typeface="굴림" panose="020B0600000101010101" pitchFamily="34" charset="-127"/>
              </a:rPr>
              <a:t>Usually small: 128-512 entries</a:t>
            </a:r>
          </a:p>
          <a:p>
            <a:pPr lvl="1" indent="-190500">
              <a:lnSpc>
                <a:spcPct val="80000"/>
              </a:lnSpc>
              <a:spcBef>
                <a:spcPct val="20000"/>
              </a:spcBef>
              <a:tabLst>
                <a:tab pos="4122738" algn="l"/>
              </a:tabLst>
            </a:pPr>
            <a:r>
              <a:rPr lang="en-US" altLang="ko-KR" dirty="0" smtClean="0">
                <a:ea typeface="굴림" panose="020B0600000101010101" pitchFamily="34" charset="-127"/>
              </a:rPr>
              <a:t>Not very big, can support higher associativity</a:t>
            </a:r>
          </a:p>
          <a:p>
            <a:pPr marL="203200" indent="-203200">
              <a:lnSpc>
                <a:spcPct val="80000"/>
              </a:lnSpc>
              <a:spcBef>
                <a:spcPct val="20000"/>
              </a:spcBef>
              <a:tabLst>
                <a:tab pos="4122738" algn="l"/>
              </a:tabLst>
            </a:pPr>
            <a:r>
              <a:rPr lang="en-US" altLang="ko-KR" dirty="0" smtClean="0">
                <a:solidFill>
                  <a:schemeClr val="hlink"/>
                </a:solidFill>
                <a:ea typeface="굴림" panose="020B0600000101010101" pitchFamily="34" charset="-127"/>
              </a:rPr>
              <a:t>TLB usually organized as</a:t>
            </a:r>
            <a:r>
              <a:rPr lang="en-US" altLang="ko-KR" dirty="0" smtClean="0">
                <a:ea typeface="굴림" panose="020B0600000101010101" pitchFamily="34" charset="-127"/>
              </a:rPr>
              <a:t> </a:t>
            </a:r>
            <a:r>
              <a:rPr lang="en-US" altLang="ko-KR" dirty="0" smtClean="0">
                <a:solidFill>
                  <a:schemeClr val="hlink"/>
                </a:solidFill>
                <a:ea typeface="굴림" panose="020B0600000101010101" pitchFamily="34" charset="-127"/>
              </a:rPr>
              <a:t>fully-associative cache</a:t>
            </a:r>
          </a:p>
          <a:p>
            <a:pPr lvl="1" indent="-190500">
              <a:lnSpc>
                <a:spcPct val="80000"/>
              </a:lnSpc>
              <a:spcBef>
                <a:spcPct val="20000"/>
              </a:spcBef>
              <a:tabLst>
                <a:tab pos="4122738" algn="l"/>
              </a:tabLst>
            </a:pPr>
            <a:r>
              <a:rPr lang="en-US" altLang="ko-KR" dirty="0" smtClean="0">
                <a:ea typeface="굴림" panose="020B0600000101010101" pitchFamily="34" charset="-127"/>
              </a:rPr>
              <a:t>Lookup is by Virtual Address</a:t>
            </a:r>
          </a:p>
          <a:p>
            <a:pPr lvl="1" indent="-190500">
              <a:lnSpc>
                <a:spcPct val="80000"/>
              </a:lnSpc>
              <a:spcBef>
                <a:spcPct val="20000"/>
              </a:spcBef>
              <a:tabLst>
                <a:tab pos="4122738" algn="l"/>
              </a:tabLst>
            </a:pPr>
            <a:r>
              <a:rPr lang="en-US" altLang="ko-KR" dirty="0" smtClean="0">
                <a:ea typeface="굴림" panose="020B0600000101010101" pitchFamily="34" charset="-127"/>
              </a:rPr>
              <a:t>Returns Physical Address + other info</a:t>
            </a:r>
          </a:p>
          <a:p>
            <a:pPr marL="203200" indent="-203200">
              <a:lnSpc>
                <a:spcPct val="80000"/>
              </a:lnSpc>
              <a:spcBef>
                <a:spcPct val="20000"/>
              </a:spcBef>
              <a:tabLst>
                <a:tab pos="4122738" algn="l"/>
              </a:tabLst>
            </a:pPr>
            <a:r>
              <a:rPr lang="en-US" altLang="ko-KR" dirty="0" smtClean="0">
                <a:ea typeface="굴림" panose="020B0600000101010101" pitchFamily="34" charset="-127"/>
              </a:rPr>
              <a:t>What happens when fully-associative is too slow?</a:t>
            </a:r>
          </a:p>
          <a:p>
            <a:pPr lvl="1" indent="-190500">
              <a:lnSpc>
                <a:spcPct val="80000"/>
              </a:lnSpc>
              <a:spcBef>
                <a:spcPct val="20000"/>
              </a:spcBef>
              <a:tabLst>
                <a:tab pos="4122738" algn="l"/>
              </a:tabLst>
            </a:pPr>
            <a:r>
              <a:rPr lang="en-US" altLang="ko-KR" dirty="0" smtClean="0">
                <a:ea typeface="굴림" panose="020B0600000101010101" pitchFamily="34" charset="-127"/>
              </a:rPr>
              <a:t>Put a small (4-16 entry) direct-mapped cache in front</a:t>
            </a:r>
          </a:p>
          <a:p>
            <a:pPr lvl="1" indent="-190500">
              <a:lnSpc>
                <a:spcPct val="80000"/>
              </a:lnSpc>
              <a:spcBef>
                <a:spcPct val="20000"/>
              </a:spcBef>
              <a:tabLst>
                <a:tab pos="4122738" algn="l"/>
              </a:tabLst>
            </a:pPr>
            <a:r>
              <a:rPr lang="en-US" altLang="ko-KR" dirty="0" smtClean="0">
                <a:ea typeface="굴림" panose="020B0600000101010101" pitchFamily="34" charset="-127"/>
              </a:rPr>
              <a:t>Called a “TLB Slice”</a:t>
            </a:r>
          </a:p>
          <a:p>
            <a:pPr marL="203200" indent="-203200">
              <a:lnSpc>
                <a:spcPct val="80000"/>
              </a:lnSpc>
              <a:spcBef>
                <a:spcPct val="20000"/>
              </a:spcBef>
              <a:tabLst>
                <a:tab pos="4122738" algn="l"/>
              </a:tabLst>
            </a:pPr>
            <a:r>
              <a:rPr lang="en-US" altLang="ko-KR" dirty="0" smtClean="0">
                <a:ea typeface="굴림" panose="020B0600000101010101" pitchFamily="34" charset="-127"/>
              </a:rPr>
              <a:t>Example for MIPS R3000:</a:t>
            </a:r>
          </a:p>
          <a:p>
            <a:pPr marL="203200" indent="-203200">
              <a:lnSpc>
                <a:spcPct val="80000"/>
              </a:lnSpc>
              <a:spcBef>
                <a:spcPct val="20000"/>
              </a:spcBef>
              <a:tabLst>
                <a:tab pos="4122738" algn="l"/>
              </a:tabLst>
            </a:pPr>
            <a:endParaRPr lang="en-US" altLang="ko-KR" dirty="0" smtClean="0">
              <a:ea typeface="굴림" panose="020B0600000101010101" pitchFamily="34" charset="-127"/>
            </a:endParaRPr>
          </a:p>
          <a:p>
            <a:pPr marL="203200" indent="-203200">
              <a:lnSpc>
                <a:spcPct val="80000"/>
              </a:lnSpc>
              <a:spcBef>
                <a:spcPct val="20000"/>
              </a:spcBef>
              <a:tabLst>
                <a:tab pos="4122738" algn="l"/>
              </a:tabLst>
            </a:pPr>
            <a:endParaRPr lang="en-US" altLang="ko-KR" dirty="0" smtClean="0">
              <a:ea typeface="굴림" panose="020B0600000101010101" pitchFamily="34" charset="-127"/>
            </a:endParaRPr>
          </a:p>
          <a:p>
            <a:pPr marL="203200" indent="-203200">
              <a:lnSpc>
                <a:spcPct val="80000"/>
              </a:lnSpc>
              <a:spcBef>
                <a:spcPct val="20000"/>
              </a:spcBef>
              <a:tabLst>
                <a:tab pos="4122738" algn="l"/>
              </a:tabLst>
            </a:pPr>
            <a:endParaRPr lang="en-US" altLang="ko-KR" dirty="0" smtClean="0">
              <a:ea typeface="굴림" panose="020B0600000101010101" pitchFamily="34" charset="-127"/>
            </a:endParaRPr>
          </a:p>
          <a:p>
            <a:pPr marL="203200" indent="-203200">
              <a:lnSpc>
                <a:spcPct val="80000"/>
              </a:lnSpc>
              <a:spcBef>
                <a:spcPct val="20000"/>
              </a:spcBef>
              <a:tabLst>
                <a:tab pos="4122738" algn="l"/>
              </a:tabLst>
            </a:pPr>
            <a:endParaRPr lang="en-US" altLang="ko-KR" dirty="0" smtClean="0">
              <a:ea typeface="굴림" panose="020B0600000101010101" pitchFamily="34" charset="-127"/>
            </a:endParaRPr>
          </a:p>
        </p:txBody>
      </p:sp>
      <p:grpSp>
        <p:nvGrpSpPr>
          <p:cNvPr id="748560" name="Group 16"/>
          <p:cNvGrpSpPr>
            <a:grpSpLocks/>
          </p:cNvGrpSpPr>
          <p:nvPr/>
        </p:nvGrpSpPr>
        <p:grpSpPr bwMode="auto">
          <a:xfrm>
            <a:off x="914400" y="4343400"/>
            <a:ext cx="7543800" cy="1498600"/>
            <a:chOff x="480" y="704"/>
            <a:chExt cx="4752" cy="944"/>
          </a:xfrm>
        </p:grpSpPr>
        <p:sp>
          <p:nvSpPr>
            <p:cNvPr id="36869" name="Text Box 15"/>
            <p:cNvSpPr txBox="1">
              <a:spLocks noChangeArrowheads="1"/>
            </p:cNvSpPr>
            <p:nvPr/>
          </p:nvSpPr>
          <p:spPr bwMode="auto">
            <a:xfrm>
              <a:off x="528" y="960"/>
              <a:ext cx="4656"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804863" algn="ctr"/>
                  <a:tab pos="2743200" algn="ctr"/>
                  <a:tab pos="4122738" algn="ctr"/>
                  <a:tab pos="4795838" algn="ctr"/>
                  <a:tab pos="5435600" algn="ctr"/>
                  <a:tab pos="6224588" algn="ctr"/>
                  <a:tab pos="6980238" algn="ctr"/>
                </a:tabLst>
                <a:defRPr sz="2000" b="1">
                  <a:solidFill>
                    <a:schemeClr val="tx1"/>
                  </a:solidFill>
                  <a:latin typeface="Comic Sans MS" panose="030F0702030302020204" pitchFamily="66" charset="0"/>
                </a:defRPr>
              </a:lvl1pPr>
              <a:lvl2pPr marL="742950" indent="-285750">
                <a:tabLst>
                  <a:tab pos="804863" algn="ctr"/>
                  <a:tab pos="2743200" algn="ctr"/>
                  <a:tab pos="4122738" algn="ctr"/>
                  <a:tab pos="4795838" algn="ctr"/>
                  <a:tab pos="5435600" algn="ctr"/>
                  <a:tab pos="6224588" algn="ctr"/>
                  <a:tab pos="6980238" algn="ctr"/>
                </a:tabLst>
                <a:defRPr sz="2000" b="1">
                  <a:solidFill>
                    <a:schemeClr val="tx1"/>
                  </a:solidFill>
                  <a:latin typeface="Comic Sans MS" panose="030F0702030302020204" pitchFamily="66" charset="0"/>
                </a:defRPr>
              </a:lvl2pPr>
              <a:lvl3pPr marL="1143000" indent="-228600">
                <a:tabLst>
                  <a:tab pos="804863" algn="ctr"/>
                  <a:tab pos="2743200" algn="ctr"/>
                  <a:tab pos="4122738" algn="ctr"/>
                  <a:tab pos="4795838" algn="ctr"/>
                  <a:tab pos="5435600" algn="ctr"/>
                  <a:tab pos="6224588" algn="ctr"/>
                  <a:tab pos="6980238" algn="ctr"/>
                </a:tabLst>
                <a:defRPr sz="2000" b="1">
                  <a:solidFill>
                    <a:schemeClr val="tx1"/>
                  </a:solidFill>
                  <a:latin typeface="Comic Sans MS" panose="030F0702030302020204" pitchFamily="66" charset="0"/>
                </a:defRPr>
              </a:lvl3pPr>
              <a:lvl4pPr marL="1600200" indent="-228600">
                <a:tabLst>
                  <a:tab pos="804863" algn="ctr"/>
                  <a:tab pos="2743200" algn="ctr"/>
                  <a:tab pos="4122738" algn="ctr"/>
                  <a:tab pos="4795838" algn="ctr"/>
                  <a:tab pos="5435600" algn="ctr"/>
                  <a:tab pos="6224588" algn="ctr"/>
                  <a:tab pos="6980238" algn="ctr"/>
                </a:tabLst>
                <a:defRPr sz="2000" b="1">
                  <a:solidFill>
                    <a:schemeClr val="tx1"/>
                  </a:solidFill>
                  <a:latin typeface="Comic Sans MS" panose="030F0702030302020204" pitchFamily="66" charset="0"/>
                </a:defRPr>
              </a:lvl4pPr>
              <a:lvl5pPr marL="2057400" indent="-228600">
                <a:tabLst>
                  <a:tab pos="804863" algn="ctr"/>
                  <a:tab pos="2743200" algn="ctr"/>
                  <a:tab pos="4122738" algn="ctr"/>
                  <a:tab pos="4795838" algn="ctr"/>
                  <a:tab pos="5435600" algn="ctr"/>
                  <a:tab pos="6224588" algn="ctr"/>
                  <a:tab pos="6980238" algn="ctr"/>
                </a:tabLst>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tabLst>
                  <a:tab pos="804863" algn="ctr"/>
                  <a:tab pos="2743200" algn="ctr"/>
                  <a:tab pos="4122738" algn="ctr"/>
                  <a:tab pos="4795838" algn="ctr"/>
                  <a:tab pos="5435600" algn="ctr"/>
                  <a:tab pos="6224588" algn="ctr"/>
                  <a:tab pos="6980238" algn="ctr"/>
                </a:tabLst>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tabLst>
                  <a:tab pos="804863" algn="ctr"/>
                  <a:tab pos="2743200" algn="ctr"/>
                  <a:tab pos="4122738" algn="ctr"/>
                  <a:tab pos="4795838" algn="ctr"/>
                  <a:tab pos="5435600" algn="ctr"/>
                  <a:tab pos="6224588" algn="ctr"/>
                  <a:tab pos="6980238" algn="ctr"/>
                </a:tabLst>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tabLst>
                  <a:tab pos="804863" algn="ctr"/>
                  <a:tab pos="2743200" algn="ctr"/>
                  <a:tab pos="4122738" algn="ctr"/>
                  <a:tab pos="4795838" algn="ctr"/>
                  <a:tab pos="5435600" algn="ctr"/>
                  <a:tab pos="6224588" algn="ctr"/>
                  <a:tab pos="6980238" algn="ctr"/>
                </a:tabLst>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tabLst>
                  <a:tab pos="804863" algn="ctr"/>
                  <a:tab pos="2743200" algn="ctr"/>
                  <a:tab pos="4122738" algn="ctr"/>
                  <a:tab pos="4795838" algn="ctr"/>
                  <a:tab pos="5435600" algn="ctr"/>
                  <a:tab pos="6224588" algn="ctr"/>
                  <a:tab pos="6980238" algn="ctr"/>
                </a:tabLst>
                <a:defRPr sz="2000" b="1">
                  <a:solidFill>
                    <a:schemeClr val="tx1"/>
                  </a:solidFill>
                  <a:latin typeface="Comic Sans MS" panose="030F0702030302020204" pitchFamily="66" charset="0"/>
                </a:defRPr>
              </a:lvl9pPr>
            </a:lstStyle>
            <a:p>
              <a:pPr algn="l">
                <a:lnSpc>
                  <a:spcPct val="100000"/>
                </a:lnSpc>
                <a:spcBef>
                  <a:spcPct val="50000"/>
                </a:spcBef>
                <a:buSzTx/>
              </a:pPr>
              <a:r>
                <a:rPr lang="en-US" altLang="ko-KR" sz="1800" b="0" dirty="0">
                  <a:solidFill>
                    <a:schemeClr val="accent2"/>
                  </a:solidFill>
                  <a:latin typeface="Arial" panose="020B0604020202020204" pitchFamily="34" charset="0"/>
                  <a:ea typeface="굴림" panose="020B0600000101010101" pitchFamily="34" charset="-127"/>
                </a:rPr>
                <a:t> </a:t>
              </a:r>
              <a:r>
                <a:rPr lang="en-US" altLang="ko-KR" sz="1800" b="0" dirty="0" smtClean="0">
                  <a:solidFill>
                    <a:schemeClr val="accent2"/>
                  </a:solidFill>
                  <a:latin typeface="Arial" panose="020B0604020202020204" pitchFamily="34" charset="0"/>
                  <a:ea typeface="굴림" panose="020B0600000101010101" pitchFamily="34" charset="-127"/>
                </a:rPr>
                <a:t>     </a:t>
              </a:r>
              <a:r>
                <a:rPr lang="en-US" altLang="ko-KR" sz="1800" dirty="0" smtClean="0">
                  <a:solidFill>
                    <a:schemeClr val="hlink"/>
                  </a:solidFill>
                  <a:latin typeface="Arial" panose="020B0604020202020204" pitchFamily="34" charset="0"/>
                  <a:ea typeface="굴림" panose="020B0600000101010101" pitchFamily="34" charset="-127"/>
                </a:rPr>
                <a:t>0xFA00</a:t>
              </a:r>
              <a:r>
                <a:rPr lang="en-US" altLang="ko-KR" sz="1800" dirty="0">
                  <a:solidFill>
                    <a:schemeClr val="hlink"/>
                  </a:solidFill>
                  <a:latin typeface="Arial" panose="020B0604020202020204" pitchFamily="34" charset="0"/>
                  <a:ea typeface="굴림" panose="020B0600000101010101" pitchFamily="34" charset="-127"/>
                </a:rPr>
                <a:t>	0x0003	Y	N	Y	R/W	34</a:t>
              </a:r>
              <a:br>
                <a:rPr lang="en-US" altLang="ko-KR" sz="1800" dirty="0">
                  <a:solidFill>
                    <a:schemeClr val="hlink"/>
                  </a:solidFill>
                  <a:latin typeface="Arial" panose="020B0604020202020204" pitchFamily="34" charset="0"/>
                  <a:ea typeface="굴림" panose="020B0600000101010101" pitchFamily="34" charset="-127"/>
                </a:rPr>
              </a:br>
              <a:r>
                <a:rPr lang="en-US" altLang="ko-KR" sz="1800" dirty="0">
                  <a:solidFill>
                    <a:schemeClr val="hlink"/>
                  </a:solidFill>
                  <a:latin typeface="Arial" panose="020B0604020202020204" pitchFamily="34" charset="0"/>
                  <a:ea typeface="굴림" panose="020B0600000101010101" pitchFamily="34" charset="-127"/>
                </a:rPr>
                <a:t>	0x0040	0x0010	N	Y	Y	R	0</a:t>
              </a:r>
              <a:br>
                <a:rPr lang="en-US" altLang="ko-KR" sz="1800" dirty="0">
                  <a:solidFill>
                    <a:schemeClr val="hlink"/>
                  </a:solidFill>
                  <a:latin typeface="Arial" panose="020B0604020202020204" pitchFamily="34" charset="0"/>
                  <a:ea typeface="굴림" panose="020B0600000101010101" pitchFamily="34" charset="-127"/>
                </a:rPr>
              </a:br>
              <a:r>
                <a:rPr lang="en-US" altLang="ko-KR" sz="1800" dirty="0">
                  <a:solidFill>
                    <a:schemeClr val="hlink"/>
                  </a:solidFill>
                  <a:latin typeface="Arial" panose="020B0604020202020204" pitchFamily="34" charset="0"/>
                  <a:ea typeface="굴림" panose="020B0600000101010101" pitchFamily="34" charset="-127"/>
                </a:rPr>
                <a:t>	0x0041	0x0011	N	Y	Y	R	0</a:t>
              </a:r>
            </a:p>
          </p:txBody>
        </p:sp>
        <p:sp>
          <p:nvSpPr>
            <p:cNvPr id="36870" name="Rectangle 4"/>
            <p:cNvSpPr>
              <a:spLocks noChangeArrowheads="1"/>
            </p:cNvSpPr>
            <p:nvPr/>
          </p:nvSpPr>
          <p:spPr bwMode="auto">
            <a:xfrm>
              <a:off x="480" y="704"/>
              <a:ext cx="4704" cy="92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6871" name="Rectangle 5"/>
            <p:cNvSpPr>
              <a:spLocks noChangeArrowheads="1"/>
            </p:cNvSpPr>
            <p:nvPr/>
          </p:nvSpPr>
          <p:spPr bwMode="auto">
            <a:xfrm>
              <a:off x="480" y="720"/>
              <a:ext cx="4752"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Arial" panose="020B0604020202020204" pitchFamily="34" charset="0"/>
                  <a:ea typeface="굴림" panose="020B0600000101010101" pitchFamily="34" charset="-127"/>
                </a:rPr>
                <a:t>Virtual Address   Physical Address   Dirty   Ref   Valid   Access ASID</a:t>
              </a:r>
            </a:p>
          </p:txBody>
        </p:sp>
        <p:sp>
          <p:nvSpPr>
            <p:cNvPr id="36872" name="Line 6"/>
            <p:cNvSpPr>
              <a:spLocks noChangeShapeType="1"/>
            </p:cNvSpPr>
            <p:nvPr/>
          </p:nvSpPr>
          <p:spPr bwMode="auto">
            <a:xfrm>
              <a:off x="1636" y="704"/>
              <a:ext cx="0" cy="9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3" name="Line 7"/>
            <p:cNvSpPr>
              <a:spLocks noChangeShapeType="1"/>
            </p:cNvSpPr>
            <p:nvPr/>
          </p:nvSpPr>
          <p:spPr bwMode="auto">
            <a:xfrm>
              <a:off x="2964" y="736"/>
              <a:ext cx="0" cy="8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4" name="Line 8"/>
            <p:cNvSpPr>
              <a:spLocks noChangeShapeType="1"/>
            </p:cNvSpPr>
            <p:nvPr/>
          </p:nvSpPr>
          <p:spPr bwMode="auto">
            <a:xfrm>
              <a:off x="3404" y="704"/>
              <a:ext cx="0" cy="9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5" name="Line 9"/>
            <p:cNvSpPr>
              <a:spLocks noChangeShapeType="1"/>
            </p:cNvSpPr>
            <p:nvPr/>
          </p:nvSpPr>
          <p:spPr bwMode="auto">
            <a:xfrm>
              <a:off x="3764" y="704"/>
              <a:ext cx="0" cy="9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6" name="Line 10"/>
            <p:cNvSpPr>
              <a:spLocks noChangeShapeType="1"/>
            </p:cNvSpPr>
            <p:nvPr/>
          </p:nvSpPr>
          <p:spPr bwMode="auto">
            <a:xfrm>
              <a:off x="4236" y="704"/>
              <a:ext cx="0" cy="9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7" name="Line 11"/>
            <p:cNvSpPr>
              <a:spLocks noChangeShapeType="1"/>
            </p:cNvSpPr>
            <p:nvPr/>
          </p:nvSpPr>
          <p:spPr bwMode="auto">
            <a:xfrm flipV="1">
              <a:off x="488" y="864"/>
              <a:ext cx="4696" cy="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8" name="Line 13"/>
            <p:cNvSpPr>
              <a:spLocks noChangeShapeType="1"/>
            </p:cNvSpPr>
            <p:nvPr/>
          </p:nvSpPr>
          <p:spPr bwMode="auto">
            <a:xfrm>
              <a:off x="4800" y="720"/>
              <a:ext cx="0" cy="8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9" name="Line 14"/>
            <p:cNvSpPr>
              <a:spLocks noChangeShapeType="1"/>
            </p:cNvSpPr>
            <p:nvPr/>
          </p:nvSpPr>
          <p:spPr bwMode="auto">
            <a:xfrm>
              <a:off x="4800" y="720"/>
              <a:ext cx="0" cy="9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33065629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85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85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85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854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4854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4854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4854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4854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4854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48547">
                                            <p:txEl>
                                              <p:pRg st="9" end="9"/>
                                            </p:txEl>
                                          </p:spTgt>
                                        </p:tgtEl>
                                        <p:attrNameLst>
                                          <p:attrName>style.visibility</p:attrName>
                                        </p:attrNameLst>
                                      </p:cBhvr>
                                      <p:to>
                                        <p:strVal val="visible"/>
                                      </p:to>
                                    </p:set>
                                  </p:childTnLst>
                                </p:cTn>
                              </p:par>
                              <p:par>
                                <p:cTn id="31" presetID="2" presetClass="entr" presetSubtype="2" fill="hold" nodeType="withEffect">
                                  <p:stCondLst>
                                    <p:cond delay="0"/>
                                  </p:stCondLst>
                                  <p:childTnLst>
                                    <p:set>
                                      <p:cBhvr>
                                        <p:cTn id="32" dur="1" fill="hold">
                                          <p:stCondLst>
                                            <p:cond delay="0"/>
                                          </p:stCondLst>
                                        </p:cTn>
                                        <p:tgtEl>
                                          <p:spTgt spid="748560"/>
                                        </p:tgtEl>
                                        <p:attrNameLst>
                                          <p:attrName>style.visibility</p:attrName>
                                        </p:attrNameLst>
                                      </p:cBhvr>
                                      <p:to>
                                        <p:strVal val="visible"/>
                                      </p:to>
                                    </p:set>
                                    <p:anim calcmode="lin" valueType="num">
                                      <p:cBhvr additive="base">
                                        <p:cTn id="33" dur="500" fill="hold"/>
                                        <p:tgtEl>
                                          <p:spTgt spid="748560"/>
                                        </p:tgtEl>
                                        <p:attrNameLst>
                                          <p:attrName>ppt_x</p:attrName>
                                        </p:attrNameLst>
                                      </p:cBhvr>
                                      <p:tavLst>
                                        <p:tav tm="0">
                                          <p:val>
                                            <p:strVal val="1+#ppt_w/2"/>
                                          </p:val>
                                        </p:tav>
                                        <p:tav tm="100000">
                                          <p:val>
                                            <p:strVal val="#ppt_x"/>
                                          </p:val>
                                        </p:tav>
                                      </p:tavLst>
                                    </p:anim>
                                    <p:anim calcmode="lin" valueType="num">
                                      <p:cBhvr additive="base">
                                        <p:cTn id="34" dur="500" fill="hold"/>
                                        <p:tgtEl>
                                          <p:spTgt spid="7485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54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200667" y="152400"/>
            <a:ext cx="2550578" cy="502702"/>
          </a:xfrm>
          <a:noFill/>
        </p:spPr>
        <p:txBody>
          <a:bodyPr wrap="none" lIns="63500" tIns="25400" rIns="63500" bIns="25400" anchor="t">
            <a:spAutoFit/>
          </a:bodyPr>
          <a:lstStyle/>
          <a:p>
            <a:r>
              <a:rPr lang="en-US" altLang="ko-KR" dirty="0" smtClean="0">
                <a:ea typeface="굴림" panose="020B0600000101010101" pitchFamily="34" charset="-127"/>
              </a:rPr>
              <a:t>Summary (1/</a:t>
            </a:r>
            <a:r>
              <a:rPr lang="en-US" altLang="ko-KR" dirty="0">
                <a:ea typeface="굴림" panose="020B0600000101010101" pitchFamily="34" charset="-127"/>
              </a:rPr>
              <a:t>2</a:t>
            </a:r>
            <a:r>
              <a:rPr lang="en-US" altLang="ko-KR" dirty="0" smtClean="0">
                <a:ea typeface="굴림" panose="020B0600000101010101" pitchFamily="34" charset="-127"/>
              </a:rPr>
              <a:t>)</a:t>
            </a:r>
          </a:p>
        </p:txBody>
      </p:sp>
      <p:sp>
        <p:nvSpPr>
          <p:cNvPr id="40963" name="Rectangle 3"/>
          <p:cNvSpPr>
            <a:spLocks noGrp="1" noChangeArrowheads="1"/>
          </p:cNvSpPr>
          <p:nvPr>
            <p:ph type="body" idx="1"/>
          </p:nvPr>
        </p:nvSpPr>
        <p:spPr>
          <a:xfrm>
            <a:off x="76200" y="762000"/>
            <a:ext cx="8915400" cy="5337871"/>
          </a:xfrm>
          <a:noFill/>
        </p:spPr>
        <p:txBody>
          <a:bodyPr lIns="63500" tIns="25400" rIns="63500" bIns="25400">
            <a:spAutoFit/>
          </a:bodyPr>
          <a:lstStyle/>
          <a:p>
            <a:pPr>
              <a:lnSpc>
                <a:spcPct val="80000"/>
              </a:lnSpc>
              <a:spcBef>
                <a:spcPct val="20000"/>
              </a:spcBef>
            </a:pPr>
            <a:r>
              <a:rPr lang="en-US" altLang="ko-KR" dirty="0" smtClean="0">
                <a:ea typeface="굴림" panose="020B0600000101010101" pitchFamily="34" charset="-127"/>
              </a:rPr>
              <a:t>The Principle of Locality:</a:t>
            </a:r>
          </a:p>
          <a:p>
            <a:pPr lvl="1">
              <a:lnSpc>
                <a:spcPct val="80000"/>
              </a:lnSpc>
              <a:spcBef>
                <a:spcPct val="20000"/>
              </a:spcBef>
            </a:pPr>
            <a:r>
              <a:rPr lang="en-US" altLang="ko-KR" dirty="0" smtClean="0">
                <a:ea typeface="굴림" panose="020B0600000101010101" pitchFamily="34" charset="-127"/>
              </a:rPr>
              <a:t>Program likely to access a relatively small portion of the address space at any instant of time.</a:t>
            </a:r>
          </a:p>
          <a:p>
            <a:pPr lvl="2">
              <a:lnSpc>
                <a:spcPct val="80000"/>
              </a:lnSpc>
              <a:spcBef>
                <a:spcPct val="20000"/>
              </a:spcBef>
            </a:pPr>
            <a:r>
              <a:rPr lang="en-US" altLang="ko-KR" dirty="0" smtClean="0">
                <a:solidFill>
                  <a:schemeClr val="hlink"/>
                </a:solidFill>
                <a:ea typeface="굴림" panose="020B0600000101010101" pitchFamily="34" charset="-127"/>
              </a:rPr>
              <a:t>Temporal Locality</a:t>
            </a:r>
            <a:r>
              <a:rPr lang="en-US" altLang="ko-KR" dirty="0" smtClean="0">
                <a:ea typeface="굴림" panose="020B0600000101010101" pitchFamily="34" charset="-127"/>
              </a:rPr>
              <a:t>: Locality in Time</a:t>
            </a:r>
          </a:p>
          <a:p>
            <a:pPr lvl="2">
              <a:lnSpc>
                <a:spcPct val="80000"/>
              </a:lnSpc>
              <a:spcBef>
                <a:spcPct val="20000"/>
              </a:spcBef>
            </a:pPr>
            <a:r>
              <a:rPr lang="en-US" altLang="ko-KR" dirty="0" smtClean="0">
                <a:solidFill>
                  <a:schemeClr val="hlink"/>
                </a:solidFill>
                <a:ea typeface="굴림" panose="020B0600000101010101" pitchFamily="34" charset="-127"/>
              </a:rPr>
              <a:t>Spatial Locality</a:t>
            </a:r>
            <a:r>
              <a:rPr lang="en-US" altLang="ko-KR" dirty="0" smtClean="0">
                <a:ea typeface="굴림" panose="020B0600000101010101" pitchFamily="34" charset="-127"/>
              </a:rPr>
              <a:t>: Locality in Space</a:t>
            </a:r>
          </a:p>
          <a:p>
            <a:pPr lvl="2">
              <a:lnSpc>
                <a:spcPct val="80000"/>
              </a:lnSpc>
              <a:spcBef>
                <a:spcPct val="20000"/>
              </a:spcBef>
            </a:pPr>
            <a:endParaRPr lang="en-US" altLang="ko-KR" dirty="0" smtClean="0">
              <a:ea typeface="굴림" panose="020B0600000101010101" pitchFamily="34" charset="-127"/>
            </a:endParaRPr>
          </a:p>
          <a:p>
            <a:pPr>
              <a:lnSpc>
                <a:spcPct val="80000"/>
              </a:lnSpc>
              <a:spcBef>
                <a:spcPct val="20000"/>
              </a:spcBef>
            </a:pPr>
            <a:r>
              <a:rPr lang="en-US" altLang="ko-KR" dirty="0" smtClean="0">
                <a:ea typeface="굴림" panose="020B0600000101010101" pitchFamily="34" charset="-127"/>
              </a:rPr>
              <a:t>Three (+1) Major Categories of Cache Misses:</a:t>
            </a:r>
          </a:p>
          <a:p>
            <a:pPr lvl="1">
              <a:lnSpc>
                <a:spcPct val="80000"/>
              </a:lnSpc>
              <a:spcBef>
                <a:spcPct val="20000"/>
              </a:spcBef>
            </a:pPr>
            <a:r>
              <a:rPr lang="en-US" altLang="ko-KR" dirty="0" smtClean="0">
                <a:solidFill>
                  <a:schemeClr val="hlink"/>
                </a:solidFill>
                <a:ea typeface="굴림" panose="020B0600000101010101" pitchFamily="34" charset="-127"/>
              </a:rPr>
              <a:t>Compulsory Misses</a:t>
            </a:r>
            <a:r>
              <a:rPr lang="en-US" altLang="ko-KR" dirty="0" smtClean="0">
                <a:ea typeface="굴림" panose="020B0600000101010101" pitchFamily="34" charset="-127"/>
              </a:rPr>
              <a:t>: sad facts of life.  Example: cold start misses.</a:t>
            </a:r>
          </a:p>
          <a:p>
            <a:pPr lvl="1">
              <a:lnSpc>
                <a:spcPct val="80000"/>
              </a:lnSpc>
              <a:spcBef>
                <a:spcPct val="20000"/>
              </a:spcBef>
            </a:pPr>
            <a:r>
              <a:rPr lang="en-US" altLang="ko-KR" dirty="0" smtClean="0">
                <a:solidFill>
                  <a:schemeClr val="hlink"/>
                </a:solidFill>
                <a:ea typeface="굴림" panose="020B0600000101010101" pitchFamily="34" charset="-127"/>
              </a:rPr>
              <a:t>Conflict Misses</a:t>
            </a:r>
            <a:r>
              <a:rPr lang="en-US" altLang="ko-KR" dirty="0" smtClean="0">
                <a:ea typeface="굴림" panose="020B0600000101010101" pitchFamily="34" charset="-127"/>
              </a:rPr>
              <a:t>: increase cache size and/or associativity</a:t>
            </a:r>
          </a:p>
          <a:p>
            <a:pPr lvl="1">
              <a:lnSpc>
                <a:spcPct val="80000"/>
              </a:lnSpc>
              <a:spcBef>
                <a:spcPct val="20000"/>
              </a:spcBef>
            </a:pPr>
            <a:r>
              <a:rPr lang="en-US" altLang="ko-KR" dirty="0" smtClean="0">
                <a:solidFill>
                  <a:schemeClr val="hlink"/>
                </a:solidFill>
                <a:ea typeface="굴림" panose="020B0600000101010101" pitchFamily="34" charset="-127"/>
              </a:rPr>
              <a:t>Capacity Misses</a:t>
            </a:r>
            <a:r>
              <a:rPr lang="en-US" altLang="ko-KR" dirty="0" smtClean="0">
                <a:ea typeface="굴림" panose="020B0600000101010101" pitchFamily="34" charset="-127"/>
              </a:rPr>
              <a:t>: increase cache size</a:t>
            </a:r>
          </a:p>
          <a:p>
            <a:pPr lvl="1">
              <a:lnSpc>
                <a:spcPct val="80000"/>
              </a:lnSpc>
              <a:spcBef>
                <a:spcPct val="20000"/>
              </a:spcBef>
            </a:pPr>
            <a:r>
              <a:rPr lang="en-US" altLang="ko-KR" dirty="0" smtClean="0">
                <a:solidFill>
                  <a:schemeClr val="hlink"/>
                </a:solidFill>
                <a:ea typeface="굴림" panose="020B0600000101010101" pitchFamily="34" charset="-127"/>
              </a:rPr>
              <a:t>Coherence Misses</a:t>
            </a:r>
            <a:r>
              <a:rPr lang="en-US" altLang="ko-KR" dirty="0" smtClean="0">
                <a:solidFill>
                  <a:schemeClr val="accent1"/>
                </a:solidFill>
                <a:ea typeface="굴림" panose="020B0600000101010101" pitchFamily="34" charset="-127"/>
              </a:rPr>
              <a:t>: </a:t>
            </a:r>
            <a:r>
              <a:rPr lang="en-US" altLang="ko-KR" dirty="0" smtClean="0">
                <a:ea typeface="굴림" panose="020B0600000101010101" pitchFamily="34" charset="-127"/>
              </a:rPr>
              <a:t>Caused by external processors or I/O devices</a:t>
            </a:r>
          </a:p>
          <a:p>
            <a:pPr lvl="1">
              <a:lnSpc>
                <a:spcPct val="80000"/>
              </a:lnSpc>
              <a:spcBef>
                <a:spcPct val="20000"/>
              </a:spcBef>
            </a:pPr>
            <a:endParaRPr lang="en-US" altLang="ko-KR" dirty="0" smtClean="0">
              <a:ea typeface="굴림" panose="020B0600000101010101" pitchFamily="34" charset="-127"/>
            </a:endParaRPr>
          </a:p>
          <a:p>
            <a:pPr>
              <a:lnSpc>
                <a:spcPct val="80000"/>
              </a:lnSpc>
              <a:spcBef>
                <a:spcPct val="20000"/>
              </a:spcBef>
            </a:pPr>
            <a:r>
              <a:rPr lang="en-US" altLang="ko-KR" dirty="0" smtClean="0">
                <a:ea typeface="굴림" panose="020B0600000101010101" pitchFamily="34" charset="-127"/>
              </a:rPr>
              <a:t>Cache Organizations:</a:t>
            </a:r>
          </a:p>
          <a:p>
            <a:pPr lvl="1">
              <a:lnSpc>
                <a:spcPct val="80000"/>
              </a:lnSpc>
              <a:spcBef>
                <a:spcPct val="20000"/>
              </a:spcBef>
            </a:pPr>
            <a:r>
              <a:rPr lang="en-US" altLang="ko-KR" dirty="0" smtClean="0">
                <a:ea typeface="굴림" panose="020B0600000101010101" pitchFamily="34" charset="-127"/>
              </a:rPr>
              <a:t>Direct Mapped: single block per set</a:t>
            </a:r>
          </a:p>
          <a:p>
            <a:pPr lvl="1">
              <a:lnSpc>
                <a:spcPct val="80000"/>
              </a:lnSpc>
              <a:spcBef>
                <a:spcPct val="20000"/>
              </a:spcBef>
            </a:pPr>
            <a:r>
              <a:rPr lang="en-US" altLang="ko-KR" dirty="0" smtClean="0">
                <a:ea typeface="굴림" panose="020B0600000101010101" pitchFamily="34" charset="-127"/>
              </a:rPr>
              <a:t>Set associative: more than one block per set</a:t>
            </a:r>
          </a:p>
          <a:p>
            <a:pPr lvl="1">
              <a:lnSpc>
                <a:spcPct val="80000"/>
              </a:lnSpc>
              <a:spcBef>
                <a:spcPct val="20000"/>
              </a:spcBef>
            </a:pPr>
            <a:r>
              <a:rPr lang="en-US" altLang="ko-KR" dirty="0" smtClean="0">
                <a:ea typeface="굴림" panose="020B0600000101010101" pitchFamily="34" charset="-127"/>
              </a:rPr>
              <a:t>Fully associative: all entries equivalent</a:t>
            </a:r>
          </a:p>
        </p:txBody>
      </p:sp>
    </p:spTree>
    <p:extLst>
      <p:ext uri="{BB962C8B-B14F-4D97-AF65-F5344CB8AC3E}">
        <p14:creationId xmlns:p14="http://schemas.microsoft.com/office/powerpoint/2010/main" val="196107771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9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96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6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96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96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96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096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96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963">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96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45183" y="228600"/>
            <a:ext cx="6932988" cy="502702"/>
          </a:xfrm>
          <a:noFill/>
        </p:spPr>
        <p:txBody>
          <a:bodyPr wrap="none" lIns="63500" tIns="25400" rIns="63500" bIns="25400" anchor="t">
            <a:spAutoFit/>
          </a:bodyPr>
          <a:lstStyle/>
          <a:p>
            <a:r>
              <a:rPr lang="en-US" altLang="ko-KR" dirty="0" smtClean="0">
                <a:ea typeface="굴림" panose="020B0600000101010101" pitchFamily="34" charset="-127"/>
              </a:rPr>
              <a:t>Summary (2/</a:t>
            </a:r>
            <a:r>
              <a:rPr lang="en-US" altLang="ko-KR" dirty="0">
                <a:ea typeface="굴림" panose="020B0600000101010101" pitchFamily="34" charset="-127"/>
              </a:rPr>
              <a:t>2</a:t>
            </a:r>
            <a:r>
              <a:rPr lang="en-US" altLang="ko-KR" dirty="0" smtClean="0">
                <a:ea typeface="굴림" panose="020B0600000101010101" pitchFamily="34" charset="-127"/>
              </a:rPr>
              <a:t>): Translation Caching (TLB)</a:t>
            </a:r>
          </a:p>
        </p:txBody>
      </p:sp>
      <p:sp>
        <p:nvSpPr>
          <p:cNvPr id="41987" name="Rectangle 3"/>
          <p:cNvSpPr>
            <a:spLocks noGrp="1" noChangeArrowheads="1"/>
          </p:cNvSpPr>
          <p:nvPr>
            <p:ph type="body" idx="1"/>
          </p:nvPr>
        </p:nvSpPr>
        <p:spPr>
          <a:xfrm>
            <a:off x="0" y="762000"/>
            <a:ext cx="8686800" cy="5375317"/>
          </a:xfrm>
          <a:noFill/>
        </p:spPr>
        <p:txBody>
          <a:bodyPr lIns="63500" tIns="25400" rIns="63500" bIns="25400">
            <a:spAutoFit/>
          </a:bodyPr>
          <a:lstStyle/>
          <a:p>
            <a:r>
              <a:rPr lang="en-US" altLang="ko-KR" dirty="0" smtClean="0">
                <a:ea typeface="굴림" panose="020B0600000101010101" pitchFamily="34" charset="-127"/>
              </a:rPr>
              <a:t>A cache of translations called a “Translation Lookaside Buffer” (TLB)</a:t>
            </a:r>
          </a:p>
          <a:p>
            <a:pPr lvl="1"/>
            <a:r>
              <a:rPr lang="en-US" altLang="ko-KR" dirty="0" smtClean="0">
                <a:ea typeface="굴림" panose="020B0600000101010101" pitchFamily="34" charset="-127"/>
              </a:rPr>
              <a:t>Relatively small number of entries (&lt; 512)</a:t>
            </a:r>
          </a:p>
          <a:p>
            <a:pPr lvl="1"/>
            <a:r>
              <a:rPr lang="en-US" altLang="ko-KR" dirty="0" smtClean="0">
                <a:ea typeface="굴림" panose="020B0600000101010101" pitchFamily="34" charset="-127"/>
              </a:rPr>
              <a:t>Fully Associative (Since conflict misses expensive)</a:t>
            </a:r>
          </a:p>
          <a:p>
            <a:pPr lvl="1"/>
            <a:r>
              <a:rPr lang="en-US" altLang="ko-KR" dirty="0" smtClean="0">
                <a:ea typeface="굴림" panose="020B0600000101010101" pitchFamily="34" charset="-127"/>
              </a:rPr>
              <a:t>TLB entries contain PTE and optional process ID</a:t>
            </a:r>
          </a:p>
          <a:p>
            <a:pPr lvl="1"/>
            <a:endParaRPr lang="en-US" altLang="ko-KR" dirty="0" smtClean="0">
              <a:ea typeface="굴림" panose="020B0600000101010101" pitchFamily="34" charset="-127"/>
            </a:endParaRPr>
          </a:p>
          <a:p>
            <a:r>
              <a:rPr lang="en-US" altLang="ko-KR" dirty="0" smtClean="0">
                <a:ea typeface="굴림" panose="020B0600000101010101" pitchFamily="34" charset="-127"/>
              </a:rPr>
              <a:t>On TLB miss, page table must be traversed</a:t>
            </a:r>
          </a:p>
          <a:p>
            <a:pPr lvl="1"/>
            <a:r>
              <a:rPr lang="en-US" altLang="ko-KR" dirty="0" smtClean="0">
                <a:ea typeface="굴림" panose="020B0600000101010101" pitchFamily="34" charset="-127"/>
              </a:rPr>
              <a:t>If located PTE is invalid, cause Page Fault </a:t>
            </a:r>
          </a:p>
          <a:p>
            <a:pPr lvl="1"/>
            <a:endParaRPr lang="en-US" altLang="ko-KR" dirty="0" smtClean="0">
              <a:ea typeface="굴림" panose="020B0600000101010101" pitchFamily="34" charset="-127"/>
            </a:endParaRPr>
          </a:p>
          <a:p>
            <a:r>
              <a:rPr lang="en-US" altLang="ko-KR" dirty="0" smtClean="0">
                <a:ea typeface="굴림" panose="020B0600000101010101" pitchFamily="34" charset="-127"/>
              </a:rPr>
              <a:t>On context switch/change in page table</a:t>
            </a:r>
          </a:p>
          <a:p>
            <a:pPr lvl="1"/>
            <a:r>
              <a:rPr lang="en-US" altLang="ko-KR" dirty="0" smtClean="0">
                <a:ea typeface="굴림" panose="020B0600000101010101" pitchFamily="34" charset="-127"/>
              </a:rPr>
              <a:t>TLB entries must be invalidated somehow </a:t>
            </a:r>
          </a:p>
          <a:p>
            <a:pPr lvl="1"/>
            <a:endParaRPr lang="en-US" altLang="ko-KR" dirty="0" smtClean="0">
              <a:ea typeface="굴림" panose="020B0600000101010101" pitchFamily="34" charset="-127"/>
            </a:endParaRPr>
          </a:p>
          <a:p>
            <a:r>
              <a:rPr lang="en-US" altLang="ko-KR" dirty="0" smtClean="0">
                <a:ea typeface="굴림" panose="020B0600000101010101" pitchFamily="34" charset="-127"/>
              </a:rPr>
              <a:t>TLB is logically in front of cache</a:t>
            </a:r>
          </a:p>
          <a:p>
            <a:pPr lvl="1"/>
            <a:r>
              <a:rPr lang="en-US" altLang="ko-KR" dirty="0" smtClean="0">
                <a:ea typeface="굴림" panose="020B0600000101010101" pitchFamily="34" charset="-127"/>
              </a:rPr>
              <a:t>Thus, needs to be overlapped with cache access to be really fast</a:t>
            </a:r>
          </a:p>
        </p:txBody>
      </p:sp>
    </p:spTree>
    <p:extLst>
      <p:ext uri="{BB962C8B-B14F-4D97-AF65-F5344CB8AC3E}">
        <p14:creationId xmlns:p14="http://schemas.microsoft.com/office/powerpoint/2010/main" val="302646582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9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9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198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98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98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987">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987">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98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ko-KR" dirty="0" smtClean="0">
                <a:ea typeface="굴림" panose="020B0600000101010101" pitchFamily="34" charset="-127"/>
              </a:rPr>
              <a:t>Recall: What is in a Page Table Entry</a:t>
            </a:r>
          </a:p>
        </p:txBody>
      </p:sp>
      <p:sp>
        <p:nvSpPr>
          <p:cNvPr id="803843" name="Rectangle 3"/>
          <p:cNvSpPr>
            <a:spLocks noGrp="1" noChangeArrowheads="1"/>
          </p:cNvSpPr>
          <p:nvPr>
            <p:ph type="body" idx="1"/>
          </p:nvPr>
        </p:nvSpPr>
        <p:spPr>
          <a:xfrm>
            <a:off x="0" y="685800"/>
            <a:ext cx="9144000" cy="5943600"/>
          </a:xfrm>
        </p:spPr>
        <p:txBody>
          <a:bodyPr/>
          <a:lstStyle/>
          <a:p>
            <a:pPr>
              <a:lnSpc>
                <a:spcPct val="80000"/>
              </a:lnSpc>
              <a:spcBef>
                <a:spcPct val="15000"/>
              </a:spcBef>
              <a:tabLst>
                <a:tab pos="1377950" algn="r"/>
                <a:tab pos="1541463" algn="l"/>
              </a:tabLst>
            </a:pPr>
            <a:r>
              <a:rPr lang="en-US" altLang="ko-KR" dirty="0" smtClean="0">
                <a:ea typeface="굴림" panose="020B0600000101010101" pitchFamily="34" charset="-127"/>
              </a:rPr>
              <a:t>What is in a Page Table Entry (or PTE)?</a:t>
            </a:r>
          </a:p>
          <a:p>
            <a:pPr marL="628650" lvl="1">
              <a:lnSpc>
                <a:spcPct val="80000"/>
              </a:lnSpc>
              <a:spcBef>
                <a:spcPct val="15000"/>
              </a:spcBef>
              <a:tabLst>
                <a:tab pos="1377950" algn="r"/>
                <a:tab pos="1541463" algn="l"/>
              </a:tabLst>
            </a:pPr>
            <a:r>
              <a:rPr lang="en-US" altLang="ko-KR" dirty="0" smtClean="0">
                <a:ea typeface="굴림" panose="020B0600000101010101" pitchFamily="34" charset="-127"/>
              </a:rPr>
              <a:t>Pointer to next-level page table or to actual page</a:t>
            </a:r>
          </a:p>
          <a:p>
            <a:pPr marL="628650" lvl="1">
              <a:lnSpc>
                <a:spcPct val="80000"/>
              </a:lnSpc>
              <a:spcBef>
                <a:spcPct val="15000"/>
              </a:spcBef>
              <a:tabLst>
                <a:tab pos="1377950" algn="r"/>
                <a:tab pos="1541463" algn="l"/>
              </a:tabLst>
            </a:pPr>
            <a:r>
              <a:rPr lang="en-US" altLang="ko-KR" dirty="0" smtClean="0">
                <a:ea typeface="굴림" panose="020B0600000101010101" pitchFamily="34" charset="-127"/>
                <a:sym typeface="Symbol" panose="05050102010706020507" pitchFamily="18" charset="2"/>
              </a:rPr>
              <a:t>Permission bits: valid, read-only, read-write, write-only</a:t>
            </a:r>
          </a:p>
          <a:p>
            <a:pPr>
              <a:lnSpc>
                <a:spcPct val="80000"/>
              </a:lnSpc>
              <a:spcBef>
                <a:spcPct val="15000"/>
              </a:spcBef>
              <a:tabLst>
                <a:tab pos="1377950" algn="r"/>
                <a:tab pos="1541463" algn="l"/>
              </a:tabLst>
            </a:pPr>
            <a:r>
              <a:rPr lang="en-US" altLang="ko-KR" dirty="0" smtClean="0">
                <a:ea typeface="굴림" panose="020B0600000101010101" pitchFamily="34" charset="-127"/>
                <a:sym typeface="Symbol" panose="05050102010706020507" pitchFamily="18" charset="2"/>
              </a:rPr>
              <a:t>Example: Intel x86 architecture PTE:</a:t>
            </a:r>
          </a:p>
          <a:p>
            <a:pPr marL="628650" lvl="1">
              <a:lnSpc>
                <a:spcPct val="80000"/>
              </a:lnSpc>
              <a:spcBef>
                <a:spcPct val="15000"/>
              </a:spcBef>
              <a:tabLst>
                <a:tab pos="1377950" algn="r"/>
                <a:tab pos="1541463" algn="l"/>
              </a:tabLst>
            </a:pPr>
            <a:r>
              <a:rPr lang="en-US" altLang="ko-KR" dirty="0" smtClean="0">
                <a:ea typeface="굴림" panose="020B0600000101010101" pitchFamily="34" charset="-127"/>
                <a:sym typeface="Symbol" panose="05050102010706020507" pitchFamily="18" charset="2"/>
              </a:rPr>
              <a:t>Address same format previous slide (10, 10, 12-bit offset)</a:t>
            </a:r>
          </a:p>
          <a:p>
            <a:pPr marL="628650" lvl="1">
              <a:lnSpc>
                <a:spcPct val="80000"/>
              </a:lnSpc>
              <a:spcBef>
                <a:spcPct val="15000"/>
              </a:spcBef>
              <a:tabLst>
                <a:tab pos="1377950" algn="r"/>
                <a:tab pos="1541463" algn="l"/>
              </a:tabLst>
            </a:pPr>
            <a:r>
              <a:rPr lang="en-US" altLang="ko-KR" dirty="0" smtClean="0">
                <a:ea typeface="굴림" panose="020B0600000101010101" pitchFamily="34" charset="-127"/>
                <a:sym typeface="Symbol" panose="05050102010706020507" pitchFamily="18" charset="2"/>
              </a:rPr>
              <a:t>Intermediate page tables called “Directories”</a:t>
            </a:r>
          </a:p>
          <a:p>
            <a:pPr marL="628650" lvl="1">
              <a:lnSpc>
                <a:spcPct val="80000"/>
              </a:lnSpc>
              <a:spcBef>
                <a:spcPct val="15000"/>
              </a:spcBef>
              <a:tabLst>
                <a:tab pos="1377950" algn="r"/>
                <a:tab pos="1541463" algn="l"/>
              </a:tabLst>
            </a:pPr>
            <a:endParaRPr lang="en-US" altLang="ko-KR" dirty="0" smtClean="0">
              <a:ea typeface="굴림" panose="020B0600000101010101" pitchFamily="34" charset="-127"/>
              <a:sym typeface="Symbol" panose="05050102010706020507" pitchFamily="18" charset="2"/>
            </a:endParaRPr>
          </a:p>
          <a:p>
            <a:pPr>
              <a:lnSpc>
                <a:spcPct val="80000"/>
              </a:lnSpc>
              <a:spcBef>
                <a:spcPct val="15000"/>
              </a:spcBef>
              <a:tabLst>
                <a:tab pos="1377950" algn="r"/>
                <a:tab pos="1541463" algn="l"/>
              </a:tabLst>
            </a:pPr>
            <a:endParaRPr lang="en-US" altLang="ko-KR" dirty="0" smtClean="0">
              <a:ea typeface="굴림" panose="020B0600000101010101" pitchFamily="34" charset="-127"/>
              <a:sym typeface="Symbol" panose="05050102010706020507" pitchFamily="18" charset="2"/>
            </a:endParaRPr>
          </a:p>
          <a:p>
            <a:pPr marL="628650" lvl="1">
              <a:lnSpc>
                <a:spcPct val="80000"/>
              </a:lnSpc>
              <a:spcBef>
                <a:spcPct val="15000"/>
              </a:spcBef>
              <a:tabLst>
                <a:tab pos="1377950" algn="r"/>
                <a:tab pos="1541463" algn="l"/>
              </a:tabLst>
            </a:pPr>
            <a:endParaRPr lang="en-US" altLang="ko-KR" dirty="0" smtClean="0">
              <a:ea typeface="굴림" panose="020B0600000101010101" pitchFamily="34" charset="-127"/>
              <a:sym typeface="Symbol" panose="05050102010706020507" pitchFamily="18" charset="2"/>
            </a:endParaRPr>
          </a:p>
          <a:p>
            <a:pPr marL="628650" lvl="1">
              <a:lnSpc>
                <a:spcPct val="80000"/>
              </a:lnSpc>
              <a:spcBef>
                <a:spcPct val="15000"/>
              </a:spcBef>
              <a:buFontTx/>
              <a:buNone/>
              <a:tabLst>
                <a:tab pos="1377950" algn="r"/>
                <a:tab pos="1541463" algn="l"/>
              </a:tabLst>
            </a:pPr>
            <a:r>
              <a:rPr lang="en-US" altLang="ko-KR" dirty="0" smtClean="0">
                <a:solidFill>
                  <a:srgbClr val="FF0000"/>
                </a:solidFill>
                <a:ea typeface="굴림" panose="020B0600000101010101" pitchFamily="34" charset="-127"/>
                <a:sym typeface="Symbol" panose="05050102010706020507" pitchFamily="18" charset="2"/>
              </a:rPr>
              <a:t>		P: 	Present (same as “valid” bit in other architectures) </a:t>
            </a:r>
          </a:p>
          <a:p>
            <a:pPr marL="628650" lvl="1">
              <a:lnSpc>
                <a:spcPct val="80000"/>
              </a:lnSpc>
              <a:spcBef>
                <a:spcPct val="15000"/>
              </a:spcBef>
              <a:buFontTx/>
              <a:buNone/>
              <a:tabLst>
                <a:tab pos="1377950" algn="r"/>
                <a:tab pos="1541463" algn="l"/>
              </a:tabLst>
            </a:pPr>
            <a:r>
              <a:rPr lang="en-US" altLang="ko-KR" dirty="0" smtClean="0">
                <a:ea typeface="굴림" panose="020B0600000101010101" pitchFamily="34" charset="-127"/>
                <a:sym typeface="Symbol" panose="05050102010706020507" pitchFamily="18" charset="2"/>
              </a:rPr>
              <a:t>		W: 	Writeable</a:t>
            </a:r>
          </a:p>
          <a:p>
            <a:pPr marL="628650" lvl="1">
              <a:lnSpc>
                <a:spcPct val="80000"/>
              </a:lnSpc>
              <a:spcBef>
                <a:spcPct val="15000"/>
              </a:spcBef>
              <a:buFontTx/>
              <a:buNone/>
              <a:tabLst>
                <a:tab pos="1377950" algn="r"/>
                <a:tab pos="1541463" algn="l"/>
              </a:tabLst>
            </a:pPr>
            <a:r>
              <a:rPr lang="en-US" altLang="ko-KR" dirty="0" smtClean="0">
                <a:ea typeface="굴림" panose="020B0600000101010101" pitchFamily="34" charset="-127"/>
                <a:sym typeface="Symbol" panose="05050102010706020507" pitchFamily="18" charset="2"/>
              </a:rPr>
              <a:t>		U: 	User accessible</a:t>
            </a:r>
          </a:p>
          <a:p>
            <a:pPr marL="628650" lvl="1">
              <a:lnSpc>
                <a:spcPct val="80000"/>
              </a:lnSpc>
              <a:spcBef>
                <a:spcPct val="15000"/>
              </a:spcBef>
              <a:buFontTx/>
              <a:buNone/>
              <a:tabLst>
                <a:tab pos="1377950" algn="r"/>
                <a:tab pos="1541463" algn="l"/>
              </a:tabLst>
            </a:pPr>
            <a:r>
              <a:rPr lang="en-US" altLang="ko-KR" dirty="0" smtClean="0">
                <a:solidFill>
                  <a:srgbClr val="FF0000"/>
                </a:solidFill>
                <a:ea typeface="굴림" panose="020B0600000101010101" pitchFamily="34" charset="-127"/>
                <a:sym typeface="Symbol" panose="05050102010706020507" pitchFamily="18" charset="2"/>
              </a:rPr>
              <a:t>		PWT:	Page write transparent: external cache write-through</a:t>
            </a:r>
          </a:p>
          <a:p>
            <a:pPr marL="628650" lvl="1">
              <a:lnSpc>
                <a:spcPct val="80000"/>
              </a:lnSpc>
              <a:spcBef>
                <a:spcPct val="15000"/>
              </a:spcBef>
              <a:buFontTx/>
              <a:buNone/>
              <a:tabLst>
                <a:tab pos="1377950" algn="r"/>
                <a:tab pos="1541463" algn="l"/>
              </a:tabLst>
            </a:pPr>
            <a:r>
              <a:rPr lang="en-US" altLang="ko-KR" dirty="0" smtClean="0">
                <a:solidFill>
                  <a:srgbClr val="FF0000"/>
                </a:solidFill>
                <a:ea typeface="굴림" panose="020B0600000101010101" pitchFamily="34" charset="-127"/>
                <a:sym typeface="Symbol" panose="05050102010706020507" pitchFamily="18" charset="2"/>
              </a:rPr>
              <a:t>		PCD:	Page cache disabled (page cannot be cached)</a:t>
            </a:r>
          </a:p>
          <a:p>
            <a:pPr marL="628650" lvl="1">
              <a:lnSpc>
                <a:spcPct val="80000"/>
              </a:lnSpc>
              <a:spcBef>
                <a:spcPct val="15000"/>
              </a:spcBef>
              <a:buFontTx/>
              <a:buNone/>
              <a:tabLst>
                <a:tab pos="1377950" algn="r"/>
                <a:tab pos="1541463" algn="l"/>
              </a:tabLst>
            </a:pPr>
            <a:r>
              <a:rPr lang="en-US" altLang="ko-KR" dirty="0" smtClean="0">
                <a:ea typeface="굴림" panose="020B0600000101010101" pitchFamily="34" charset="-127"/>
                <a:sym typeface="Symbol" panose="05050102010706020507" pitchFamily="18" charset="2"/>
              </a:rPr>
              <a:t>		A: 	Accessed: page has been accessed recently</a:t>
            </a:r>
          </a:p>
          <a:p>
            <a:pPr marL="628650" lvl="1">
              <a:lnSpc>
                <a:spcPct val="80000"/>
              </a:lnSpc>
              <a:spcBef>
                <a:spcPct val="15000"/>
              </a:spcBef>
              <a:buFontTx/>
              <a:buNone/>
              <a:tabLst>
                <a:tab pos="1377950" algn="r"/>
                <a:tab pos="1541463" algn="l"/>
              </a:tabLst>
            </a:pPr>
            <a:r>
              <a:rPr lang="en-US" altLang="ko-KR" dirty="0" smtClean="0">
                <a:solidFill>
                  <a:srgbClr val="FF0000"/>
                </a:solidFill>
                <a:ea typeface="굴림" panose="020B0600000101010101" pitchFamily="34" charset="-127"/>
                <a:sym typeface="Symbol" panose="05050102010706020507" pitchFamily="18" charset="2"/>
              </a:rPr>
              <a:t>		D: 	Dirty (PTE only): page has been modified recently</a:t>
            </a:r>
          </a:p>
          <a:p>
            <a:pPr marL="628650" lvl="1">
              <a:lnSpc>
                <a:spcPct val="80000"/>
              </a:lnSpc>
              <a:spcBef>
                <a:spcPct val="15000"/>
              </a:spcBef>
              <a:buFontTx/>
              <a:buNone/>
              <a:tabLst>
                <a:tab pos="1377950" algn="r"/>
                <a:tab pos="1541463" algn="l"/>
              </a:tabLst>
            </a:pPr>
            <a:r>
              <a:rPr lang="en-US" altLang="ko-KR" dirty="0" smtClean="0">
                <a:ea typeface="굴림" panose="020B0600000101010101" pitchFamily="34" charset="-127"/>
                <a:sym typeface="Symbol" panose="05050102010706020507" pitchFamily="18" charset="2"/>
              </a:rPr>
              <a:t>		L: 	L=14MB page (directory only).</a:t>
            </a:r>
            <a:br>
              <a:rPr lang="en-US" altLang="ko-KR" dirty="0" smtClean="0">
                <a:ea typeface="굴림" panose="020B0600000101010101" pitchFamily="34" charset="-127"/>
                <a:sym typeface="Symbol" panose="05050102010706020507" pitchFamily="18" charset="2"/>
              </a:rPr>
            </a:br>
            <a:r>
              <a:rPr lang="en-US" altLang="ko-KR" dirty="0" smtClean="0">
                <a:ea typeface="굴림" panose="020B0600000101010101" pitchFamily="34" charset="-127"/>
                <a:sym typeface="Symbol" panose="05050102010706020507" pitchFamily="18" charset="2"/>
              </a:rPr>
              <a:t>		Bottom 22 bits of virtual address serve as offset</a:t>
            </a:r>
          </a:p>
        </p:txBody>
      </p:sp>
      <p:grpSp>
        <p:nvGrpSpPr>
          <p:cNvPr id="803844" name="Group 4"/>
          <p:cNvGrpSpPr>
            <a:grpSpLocks/>
          </p:cNvGrpSpPr>
          <p:nvPr/>
        </p:nvGrpSpPr>
        <p:grpSpPr bwMode="auto">
          <a:xfrm>
            <a:off x="663575" y="2717800"/>
            <a:ext cx="7696200" cy="1006475"/>
            <a:chOff x="480" y="2304"/>
            <a:chExt cx="4848" cy="634"/>
          </a:xfrm>
        </p:grpSpPr>
        <p:sp>
          <p:nvSpPr>
            <p:cNvPr id="8197" name="Rectangle 5"/>
            <p:cNvSpPr>
              <a:spLocks noChangeArrowheads="1"/>
            </p:cNvSpPr>
            <p:nvPr/>
          </p:nvSpPr>
          <p:spPr bwMode="auto">
            <a:xfrm>
              <a:off x="480" y="2304"/>
              <a:ext cx="2544"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dirty="0">
                  <a:latin typeface="Gill Sans Light"/>
                  <a:ea typeface="굴림" panose="020B0600000101010101" pitchFamily="34" charset="-127"/>
                  <a:cs typeface="Gill Sans Light"/>
                </a:rPr>
                <a:t>Page Frame Number</a:t>
              </a:r>
            </a:p>
            <a:p>
              <a:r>
                <a:rPr lang="en-US" altLang="ko-KR" dirty="0">
                  <a:latin typeface="Gill Sans Light"/>
                  <a:ea typeface="굴림" panose="020B0600000101010101" pitchFamily="34" charset="-127"/>
                  <a:cs typeface="Gill Sans Light"/>
                </a:rPr>
                <a:t>(Physical Page Number)</a:t>
              </a:r>
            </a:p>
          </p:txBody>
        </p:sp>
        <p:sp>
          <p:nvSpPr>
            <p:cNvPr id="8198" name="Rectangle 6"/>
            <p:cNvSpPr>
              <a:spLocks noChangeArrowheads="1"/>
            </p:cNvSpPr>
            <p:nvPr/>
          </p:nvSpPr>
          <p:spPr bwMode="auto">
            <a:xfrm>
              <a:off x="3024" y="2304"/>
              <a:ext cx="576"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Free</a:t>
              </a:r>
            </a:p>
            <a:p>
              <a:r>
                <a:rPr lang="en-US" altLang="ko-KR">
                  <a:latin typeface="Gill Sans Light"/>
                  <a:ea typeface="굴림" panose="020B0600000101010101" pitchFamily="34" charset="-127"/>
                  <a:cs typeface="Gill Sans Light"/>
                </a:rPr>
                <a:t>(OS)</a:t>
              </a:r>
            </a:p>
          </p:txBody>
        </p:sp>
        <p:sp>
          <p:nvSpPr>
            <p:cNvPr id="8199" name="Rectangle 7"/>
            <p:cNvSpPr>
              <a:spLocks noChangeArrowheads="1"/>
            </p:cNvSpPr>
            <p:nvPr/>
          </p:nvSpPr>
          <p:spPr bwMode="auto">
            <a:xfrm>
              <a:off x="3600"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0</a:t>
              </a:r>
            </a:p>
          </p:txBody>
        </p:sp>
        <p:sp>
          <p:nvSpPr>
            <p:cNvPr id="8200" name="Rectangle 8"/>
            <p:cNvSpPr>
              <a:spLocks noChangeArrowheads="1"/>
            </p:cNvSpPr>
            <p:nvPr/>
          </p:nvSpPr>
          <p:spPr bwMode="auto">
            <a:xfrm>
              <a:off x="3792"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L</a:t>
              </a:r>
            </a:p>
          </p:txBody>
        </p:sp>
        <p:sp>
          <p:nvSpPr>
            <p:cNvPr id="8201" name="Rectangle 9"/>
            <p:cNvSpPr>
              <a:spLocks noChangeArrowheads="1"/>
            </p:cNvSpPr>
            <p:nvPr/>
          </p:nvSpPr>
          <p:spPr bwMode="auto">
            <a:xfrm>
              <a:off x="3984"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D</a:t>
              </a:r>
            </a:p>
          </p:txBody>
        </p:sp>
        <p:sp>
          <p:nvSpPr>
            <p:cNvPr id="8202" name="Rectangle 10"/>
            <p:cNvSpPr>
              <a:spLocks noChangeArrowheads="1"/>
            </p:cNvSpPr>
            <p:nvPr/>
          </p:nvSpPr>
          <p:spPr bwMode="auto">
            <a:xfrm>
              <a:off x="4176"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A</a:t>
              </a:r>
            </a:p>
          </p:txBody>
        </p:sp>
        <p:sp>
          <p:nvSpPr>
            <p:cNvPr id="8203" name="Rectangle 11"/>
            <p:cNvSpPr>
              <a:spLocks noChangeArrowheads="1"/>
            </p:cNvSpPr>
            <p:nvPr/>
          </p:nvSpPr>
          <p:spPr bwMode="auto">
            <a:xfrm>
              <a:off x="4368"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PCD</a:t>
              </a:r>
            </a:p>
          </p:txBody>
        </p:sp>
        <p:sp>
          <p:nvSpPr>
            <p:cNvPr id="8204" name="Rectangle 12"/>
            <p:cNvSpPr>
              <a:spLocks noChangeArrowheads="1"/>
            </p:cNvSpPr>
            <p:nvPr/>
          </p:nvSpPr>
          <p:spPr bwMode="auto">
            <a:xfrm>
              <a:off x="4560"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latin typeface="Gill Sans Light"/>
                  <a:ea typeface="굴림" panose="020B0600000101010101" pitchFamily="34" charset="-127"/>
                  <a:cs typeface="Gill Sans Light"/>
                </a:rPr>
                <a:t>PWT</a:t>
              </a:r>
            </a:p>
          </p:txBody>
        </p:sp>
        <p:sp>
          <p:nvSpPr>
            <p:cNvPr id="8205" name="Rectangle 13"/>
            <p:cNvSpPr>
              <a:spLocks noChangeArrowheads="1"/>
            </p:cNvSpPr>
            <p:nvPr/>
          </p:nvSpPr>
          <p:spPr bwMode="auto">
            <a:xfrm>
              <a:off x="4752"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U</a:t>
              </a:r>
            </a:p>
          </p:txBody>
        </p:sp>
        <p:sp>
          <p:nvSpPr>
            <p:cNvPr id="8206" name="Rectangle 14"/>
            <p:cNvSpPr>
              <a:spLocks noChangeArrowheads="1"/>
            </p:cNvSpPr>
            <p:nvPr/>
          </p:nvSpPr>
          <p:spPr bwMode="auto">
            <a:xfrm>
              <a:off x="4944"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W</a:t>
              </a:r>
            </a:p>
          </p:txBody>
        </p:sp>
        <p:sp>
          <p:nvSpPr>
            <p:cNvPr id="8207" name="Rectangle 15"/>
            <p:cNvSpPr>
              <a:spLocks noChangeArrowheads="1"/>
            </p:cNvSpPr>
            <p:nvPr/>
          </p:nvSpPr>
          <p:spPr bwMode="auto">
            <a:xfrm>
              <a:off x="5136"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P</a:t>
              </a:r>
            </a:p>
          </p:txBody>
        </p:sp>
        <p:sp>
          <p:nvSpPr>
            <p:cNvPr id="8208" name="Text Box 16"/>
            <p:cNvSpPr txBox="1">
              <a:spLocks noChangeArrowheads="1"/>
            </p:cNvSpPr>
            <p:nvPr/>
          </p:nvSpPr>
          <p:spPr bwMode="auto">
            <a:xfrm>
              <a:off x="5126" y="2688"/>
              <a:ext cx="196"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0</a:t>
              </a:r>
            </a:p>
          </p:txBody>
        </p:sp>
        <p:sp>
          <p:nvSpPr>
            <p:cNvPr id="8209" name="Text Box 17"/>
            <p:cNvSpPr txBox="1">
              <a:spLocks noChangeArrowheads="1"/>
            </p:cNvSpPr>
            <p:nvPr/>
          </p:nvSpPr>
          <p:spPr bwMode="auto">
            <a:xfrm>
              <a:off x="4944" y="2688"/>
              <a:ext cx="196"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1</a:t>
              </a:r>
            </a:p>
          </p:txBody>
        </p:sp>
        <p:sp>
          <p:nvSpPr>
            <p:cNvPr id="8210" name="Text Box 18"/>
            <p:cNvSpPr txBox="1">
              <a:spLocks noChangeArrowheads="1"/>
            </p:cNvSpPr>
            <p:nvPr/>
          </p:nvSpPr>
          <p:spPr bwMode="auto">
            <a:xfrm>
              <a:off x="4752" y="2688"/>
              <a:ext cx="196"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2</a:t>
              </a:r>
            </a:p>
          </p:txBody>
        </p:sp>
        <p:sp>
          <p:nvSpPr>
            <p:cNvPr id="8211" name="Text Box 19"/>
            <p:cNvSpPr txBox="1">
              <a:spLocks noChangeArrowheads="1"/>
            </p:cNvSpPr>
            <p:nvPr/>
          </p:nvSpPr>
          <p:spPr bwMode="auto">
            <a:xfrm>
              <a:off x="4560" y="2688"/>
              <a:ext cx="196"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3</a:t>
              </a:r>
            </a:p>
          </p:txBody>
        </p:sp>
        <p:sp>
          <p:nvSpPr>
            <p:cNvPr id="8212" name="Text Box 20"/>
            <p:cNvSpPr txBox="1">
              <a:spLocks noChangeArrowheads="1"/>
            </p:cNvSpPr>
            <p:nvPr/>
          </p:nvSpPr>
          <p:spPr bwMode="auto">
            <a:xfrm>
              <a:off x="4368" y="2688"/>
              <a:ext cx="196"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4</a:t>
              </a:r>
            </a:p>
          </p:txBody>
        </p:sp>
        <p:sp>
          <p:nvSpPr>
            <p:cNvPr id="8213" name="Text Box 21"/>
            <p:cNvSpPr txBox="1">
              <a:spLocks noChangeArrowheads="1"/>
            </p:cNvSpPr>
            <p:nvPr/>
          </p:nvSpPr>
          <p:spPr bwMode="auto">
            <a:xfrm>
              <a:off x="4176" y="2688"/>
              <a:ext cx="196"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5</a:t>
              </a:r>
            </a:p>
          </p:txBody>
        </p:sp>
        <p:sp>
          <p:nvSpPr>
            <p:cNvPr id="8214" name="Text Box 22"/>
            <p:cNvSpPr txBox="1">
              <a:spLocks noChangeArrowheads="1"/>
            </p:cNvSpPr>
            <p:nvPr/>
          </p:nvSpPr>
          <p:spPr bwMode="auto">
            <a:xfrm>
              <a:off x="3984" y="2688"/>
              <a:ext cx="196"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6</a:t>
              </a:r>
            </a:p>
          </p:txBody>
        </p:sp>
        <p:sp>
          <p:nvSpPr>
            <p:cNvPr id="8215" name="Text Box 23"/>
            <p:cNvSpPr txBox="1">
              <a:spLocks noChangeArrowheads="1"/>
            </p:cNvSpPr>
            <p:nvPr/>
          </p:nvSpPr>
          <p:spPr bwMode="auto">
            <a:xfrm>
              <a:off x="3792" y="2688"/>
              <a:ext cx="204"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7</a:t>
              </a:r>
            </a:p>
          </p:txBody>
        </p:sp>
        <p:sp>
          <p:nvSpPr>
            <p:cNvPr id="8216" name="Text Box 24"/>
            <p:cNvSpPr txBox="1">
              <a:spLocks noChangeArrowheads="1"/>
            </p:cNvSpPr>
            <p:nvPr/>
          </p:nvSpPr>
          <p:spPr bwMode="auto">
            <a:xfrm>
              <a:off x="3600" y="2688"/>
              <a:ext cx="196"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8</a:t>
              </a:r>
            </a:p>
          </p:txBody>
        </p:sp>
        <p:sp>
          <p:nvSpPr>
            <p:cNvPr id="8217" name="Text Box 25"/>
            <p:cNvSpPr txBox="1">
              <a:spLocks noChangeArrowheads="1"/>
            </p:cNvSpPr>
            <p:nvPr/>
          </p:nvSpPr>
          <p:spPr bwMode="auto">
            <a:xfrm>
              <a:off x="3072" y="2688"/>
              <a:ext cx="408"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11-9</a:t>
              </a:r>
            </a:p>
          </p:txBody>
        </p:sp>
        <p:sp>
          <p:nvSpPr>
            <p:cNvPr id="8218" name="Text Box 26"/>
            <p:cNvSpPr txBox="1">
              <a:spLocks noChangeArrowheads="1"/>
            </p:cNvSpPr>
            <p:nvPr/>
          </p:nvSpPr>
          <p:spPr bwMode="auto">
            <a:xfrm>
              <a:off x="1440" y="2688"/>
              <a:ext cx="489"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31-12</a:t>
              </a:r>
            </a:p>
          </p:txBody>
        </p:sp>
      </p:grpSp>
    </p:spTree>
    <p:extLst>
      <p:ext uri="{BB962C8B-B14F-4D97-AF65-F5344CB8AC3E}">
        <p14:creationId xmlns:p14="http://schemas.microsoft.com/office/powerpoint/2010/main" val="274386647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242" name="Picture 2" descr="memory"/>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rot="-4128883">
            <a:off x="6327775" y="536575"/>
            <a:ext cx="1600200" cy="174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3"/>
          <p:cNvSpPr>
            <a:spLocks noGrp="1" noChangeArrowheads="1"/>
          </p:cNvSpPr>
          <p:nvPr>
            <p:ph type="title"/>
          </p:nvPr>
        </p:nvSpPr>
        <p:spPr/>
        <p:txBody>
          <a:bodyPr/>
          <a:lstStyle/>
          <a:p>
            <a:r>
              <a:rPr lang="en-US" altLang="ko-KR" dirty="0" smtClean="0">
                <a:ea typeface="굴림" panose="020B0600000101010101" pitchFamily="34" charset="-127"/>
              </a:rPr>
              <a:t>How is the Translation </a:t>
            </a:r>
            <a:r>
              <a:rPr lang="en-US" altLang="ko-KR" dirty="0">
                <a:ea typeface="굴림" panose="020B0600000101010101" pitchFamily="34" charset="-127"/>
              </a:rPr>
              <a:t>A</a:t>
            </a:r>
            <a:r>
              <a:rPr lang="en-US" altLang="ko-KR" dirty="0" smtClean="0">
                <a:ea typeface="굴림" panose="020B0600000101010101" pitchFamily="34" charset="-127"/>
              </a:rPr>
              <a:t>ccomplished?</a:t>
            </a:r>
          </a:p>
        </p:txBody>
      </p:sp>
      <p:sp>
        <p:nvSpPr>
          <p:cNvPr id="807940" name="Rectangle 4"/>
          <p:cNvSpPr>
            <a:spLocks noGrp="1" noChangeArrowheads="1"/>
          </p:cNvSpPr>
          <p:nvPr>
            <p:ph type="body" idx="1"/>
          </p:nvPr>
        </p:nvSpPr>
        <p:spPr>
          <a:xfrm>
            <a:off x="76200" y="1828800"/>
            <a:ext cx="8991600" cy="4724400"/>
          </a:xfrm>
        </p:spPr>
        <p:txBody>
          <a:bodyPr/>
          <a:lstStyle/>
          <a:p>
            <a:pPr>
              <a:lnSpc>
                <a:spcPct val="80000"/>
              </a:lnSpc>
              <a:spcBef>
                <a:spcPct val="20000"/>
              </a:spcBef>
            </a:pPr>
            <a:r>
              <a:rPr lang="en-US" altLang="ko-KR" dirty="0" smtClean="0">
                <a:ea typeface="굴림" panose="020B0600000101010101" pitchFamily="34" charset="-127"/>
              </a:rPr>
              <a:t>What, exactly happens inside MMU?</a:t>
            </a:r>
          </a:p>
          <a:p>
            <a:pPr>
              <a:lnSpc>
                <a:spcPct val="80000"/>
              </a:lnSpc>
              <a:spcBef>
                <a:spcPct val="20000"/>
              </a:spcBef>
            </a:pPr>
            <a:r>
              <a:rPr lang="en-US" altLang="ko-KR" dirty="0" smtClean="0">
                <a:ea typeface="굴림" panose="020B0600000101010101" pitchFamily="34" charset="-127"/>
              </a:rPr>
              <a:t>One possibility: Hardware Tree Traversal</a:t>
            </a:r>
          </a:p>
          <a:p>
            <a:pPr lvl="1">
              <a:lnSpc>
                <a:spcPct val="80000"/>
              </a:lnSpc>
              <a:spcBef>
                <a:spcPct val="20000"/>
              </a:spcBef>
            </a:pPr>
            <a:r>
              <a:rPr lang="en-US" altLang="ko-KR" dirty="0" smtClean="0">
                <a:ea typeface="굴림" panose="020B0600000101010101" pitchFamily="34" charset="-127"/>
              </a:rPr>
              <a:t>For each virtual address, takes page table base pointer and traverses the page table in hardware</a:t>
            </a:r>
          </a:p>
          <a:p>
            <a:pPr lvl="1">
              <a:lnSpc>
                <a:spcPct val="80000"/>
              </a:lnSpc>
              <a:spcBef>
                <a:spcPct val="20000"/>
              </a:spcBef>
            </a:pPr>
            <a:r>
              <a:rPr lang="en-US" altLang="ko-KR" dirty="0" smtClean="0">
                <a:ea typeface="굴림" panose="020B0600000101010101" pitchFamily="34" charset="-127"/>
              </a:rPr>
              <a:t>Generates a “Page Fault” if it encounters invalid PTE</a:t>
            </a:r>
          </a:p>
          <a:p>
            <a:pPr lvl="2">
              <a:lnSpc>
                <a:spcPct val="80000"/>
              </a:lnSpc>
              <a:spcBef>
                <a:spcPct val="20000"/>
              </a:spcBef>
            </a:pPr>
            <a:r>
              <a:rPr lang="en-US" altLang="ko-KR" dirty="0" smtClean="0">
                <a:ea typeface="굴림" panose="020B0600000101010101" pitchFamily="34" charset="-127"/>
              </a:rPr>
              <a:t>Fault handler will decide what to do</a:t>
            </a:r>
          </a:p>
          <a:p>
            <a:pPr lvl="2">
              <a:lnSpc>
                <a:spcPct val="80000"/>
              </a:lnSpc>
              <a:spcBef>
                <a:spcPct val="20000"/>
              </a:spcBef>
            </a:pPr>
            <a:r>
              <a:rPr lang="en-US" altLang="ko-KR" dirty="0" smtClean="0">
                <a:ea typeface="굴림" panose="020B0600000101010101" pitchFamily="34" charset="-127"/>
              </a:rPr>
              <a:t>More on this next lecture</a:t>
            </a:r>
          </a:p>
          <a:p>
            <a:pPr lvl="1">
              <a:lnSpc>
                <a:spcPct val="80000"/>
              </a:lnSpc>
              <a:spcBef>
                <a:spcPct val="20000"/>
              </a:spcBef>
            </a:pPr>
            <a:r>
              <a:rPr lang="en-US" altLang="ko-KR" dirty="0" smtClean="0">
                <a:ea typeface="굴림" panose="020B0600000101010101" pitchFamily="34" charset="-127"/>
              </a:rPr>
              <a:t>Pros: Relatively fast (but still many memory accesses!)</a:t>
            </a:r>
          </a:p>
          <a:p>
            <a:pPr lvl="1">
              <a:lnSpc>
                <a:spcPct val="80000"/>
              </a:lnSpc>
              <a:spcBef>
                <a:spcPct val="20000"/>
              </a:spcBef>
            </a:pPr>
            <a:r>
              <a:rPr lang="en-US" altLang="ko-KR" dirty="0" smtClean="0">
                <a:ea typeface="굴림" panose="020B0600000101010101" pitchFamily="34" charset="-127"/>
              </a:rPr>
              <a:t>Cons: Inflexible, Complex hardware</a:t>
            </a:r>
          </a:p>
          <a:p>
            <a:pPr>
              <a:lnSpc>
                <a:spcPct val="80000"/>
              </a:lnSpc>
              <a:spcBef>
                <a:spcPct val="20000"/>
              </a:spcBef>
            </a:pPr>
            <a:r>
              <a:rPr lang="en-US" altLang="ko-KR" dirty="0" smtClean="0">
                <a:ea typeface="굴림" panose="020B0600000101010101" pitchFamily="34" charset="-127"/>
              </a:rPr>
              <a:t>Another possibility: Software</a:t>
            </a:r>
          </a:p>
          <a:p>
            <a:pPr lvl="1">
              <a:lnSpc>
                <a:spcPct val="80000"/>
              </a:lnSpc>
              <a:spcBef>
                <a:spcPct val="20000"/>
              </a:spcBef>
            </a:pPr>
            <a:r>
              <a:rPr lang="en-US" altLang="ko-KR" dirty="0" smtClean="0">
                <a:ea typeface="굴림" panose="020B0600000101010101" pitchFamily="34" charset="-127"/>
              </a:rPr>
              <a:t>Each traversal done in software</a:t>
            </a:r>
          </a:p>
          <a:p>
            <a:pPr lvl="1">
              <a:lnSpc>
                <a:spcPct val="80000"/>
              </a:lnSpc>
              <a:spcBef>
                <a:spcPct val="20000"/>
              </a:spcBef>
            </a:pPr>
            <a:r>
              <a:rPr lang="en-US" altLang="ko-KR" dirty="0" smtClean="0">
                <a:ea typeface="굴림" panose="020B0600000101010101" pitchFamily="34" charset="-127"/>
              </a:rPr>
              <a:t>Pros: Very flexible</a:t>
            </a:r>
          </a:p>
          <a:p>
            <a:pPr lvl="1">
              <a:lnSpc>
                <a:spcPct val="80000"/>
              </a:lnSpc>
              <a:spcBef>
                <a:spcPct val="20000"/>
              </a:spcBef>
            </a:pPr>
            <a:r>
              <a:rPr lang="en-US" altLang="ko-KR" dirty="0" smtClean="0">
                <a:ea typeface="굴림" panose="020B0600000101010101" pitchFamily="34" charset="-127"/>
              </a:rPr>
              <a:t>Cons: Every translation must invoke Fault!</a:t>
            </a:r>
          </a:p>
          <a:p>
            <a:pPr>
              <a:lnSpc>
                <a:spcPct val="80000"/>
              </a:lnSpc>
              <a:spcBef>
                <a:spcPct val="20000"/>
              </a:spcBef>
            </a:pPr>
            <a:r>
              <a:rPr lang="en-US" altLang="ko-KR" dirty="0" smtClean="0">
                <a:solidFill>
                  <a:schemeClr val="hlink"/>
                </a:solidFill>
                <a:ea typeface="굴림" panose="020B0600000101010101" pitchFamily="34" charset="-127"/>
              </a:rPr>
              <a:t>In fact, need way to </a:t>
            </a:r>
            <a:r>
              <a:rPr lang="en-US" altLang="ko-KR" i="1" dirty="0" smtClean="0">
                <a:solidFill>
                  <a:schemeClr val="hlink"/>
                </a:solidFill>
                <a:ea typeface="굴림" panose="020B0600000101010101" pitchFamily="34" charset="-127"/>
              </a:rPr>
              <a:t>cache</a:t>
            </a:r>
            <a:r>
              <a:rPr lang="en-US" altLang="ko-KR" dirty="0" smtClean="0">
                <a:solidFill>
                  <a:schemeClr val="hlink"/>
                </a:solidFill>
                <a:ea typeface="굴림" panose="020B0600000101010101" pitchFamily="34" charset="-127"/>
              </a:rPr>
              <a:t> translations for either case!</a:t>
            </a:r>
          </a:p>
        </p:txBody>
      </p:sp>
      <p:grpSp>
        <p:nvGrpSpPr>
          <p:cNvPr id="10245" name="Group 5"/>
          <p:cNvGrpSpPr>
            <a:grpSpLocks/>
          </p:cNvGrpSpPr>
          <p:nvPr/>
        </p:nvGrpSpPr>
        <p:grpSpPr bwMode="auto">
          <a:xfrm>
            <a:off x="1600200" y="660400"/>
            <a:ext cx="5091113" cy="1149350"/>
            <a:chOff x="1008" y="416"/>
            <a:chExt cx="3207" cy="724"/>
          </a:xfrm>
        </p:grpSpPr>
        <p:sp>
          <p:nvSpPr>
            <p:cNvPr id="10246" name="Oval 6"/>
            <p:cNvSpPr>
              <a:spLocks noChangeArrowheads="1"/>
            </p:cNvSpPr>
            <p:nvPr/>
          </p:nvSpPr>
          <p:spPr bwMode="auto">
            <a:xfrm>
              <a:off x="1008" y="510"/>
              <a:ext cx="687" cy="630"/>
            </a:xfrm>
            <a:prstGeom prst="ellipse">
              <a:avLst/>
            </a:prstGeom>
            <a:solidFill>
              <a:schemeClr val="accent1"/>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3200" dirty="0">
                  <a:latin typeface="Gill Sans Light"/>
                  <a:ea typeface="굴림" panose="020B0600000101010101" pitchFamily="34" charset="-127"/>
                  <a:cs typeface="Gill Sans Light"/>
                </a:rPr>
                <a:t>CPU</a:t>
              </a:r>
            </a:p>
          </p:txBody>
        </p:sp>
        <p:sp>
          <p:nvSpPr>
            <p:cNvPr id="10247" name="Line 7"/>
            <p:cNvSpPr>
              <a:spLocks noChangeShapeType="1"/>
            </p:cNvSpPr>
            <p:nvPr/>
          </p:nvSpPr>
          <p:spPr bwMode="auto">
            <a:xfrm>
              <a:off x="1741" y="846"/>
              <a:ext cx="733"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latin typeface="Gill Sans Light"/>
                <a:cs typeface="Gill Sans Light"/>
              </a:endParaRPr>
            </a:p>
          </p:txBody>
        </p:sp>
        <p:sp>
          <p:nvSpPr>
            <p:cNvPr id="10248" name="Rectangle 8"/>
            <p:cNvSpPr>
              <a:spLocks noChangeArrowheads="1"/>
            </p:cNvSpPr>
            <p:nvPr/>
          </p:nvSpPr>
          <p:spPr bwMode="auto">
            <a:xfrm>
              <a:off x="2474" y="552"/>
              <a:ext cx="825" cy="588"/>
            </a:xfrm>
            <a:prstGeom prst="rect">
              <a:avLst/>
            </a:prstGeom>
            <a:solidFill>
              <a:schemeClr val="bg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2800">
                  <a:latin typeface="Gill Sans Light"/>
                  <a:ea typeface="굴림" panose="020B0600000101010101" pitchFamily="34" charset="-127"/>
                  <a:cs typeface="Gill Sans Light"/>
                </a:rPr>
                <a:t>MMU</a:t>
              </a:r>
            </a:p>
          </p:txBody>
        </p:sp>
        <p:sp>
          <p:nvSpPr>
            <p:cNvPr id="10249" name="Line 9"/>
            <p:cNvSpPr>
              <a:spLocks noChangeShapeType="1"/>
            </p:cNvSpPr>
            <p:nvPr/>
          </p:nvSpPr>
          <p:spPr bwMode="auto">
            <a:xfrm>
              <a:off x="3299" y="846"/>
              <a:ext cx="91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latin typeface="Gill Sans Light"/>
                <a:cs typeface="Gill Sans Light"/>
              </a:endParaRPr>
            </a:p>
          </p:txBody>
        </p:sp>
        <p:sp>
          <p:nvSpPr>
            <p:cNvPr id="10250" name="Text Box 10"/>
            <p:cNvSpPr txBox="1">
              <a:spLocks noChangeArrowheads="1"/>
            </p:cNvSpPr>
            <p:nvPr/>
          </p:nvSpPr>
          <p:spPr bwMode="auto">
            <a:xfrm>
              <a:off x="1657" y="416"/>
              <a:ext cx="771" cy="4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a:latin typeface="Gill Sans Light"/>
                  <a:ea typeface="굴림" panose="020B0600000101010101" pitchFamily="34" charset="-127"/>
                  <a:cs typeface="Gill Sans Light"/>
                </a:rPr>
                <a:t>Virtual</a:t>
              </a:r>
            </a:p>
            <a:p>
              <a:pPr>
                <a:lnSpc>
                  <a:spcPct val="100000"/>
                </a:lnSpc>
                <a:spcBef>
                  <a:spcPct val="0"/>
                </a:spcBef>
                <a:buSzTx/>
              </a:pPr>
              <a:r>
                <a:rPr lang="en-US" altLang="ko-KR">
                  <a:latin typeface="Gill Sans Light"/>
                  <a:ea typeface="굴림" panose="020B0600000101010101" pitchFamily="34" charset="-127"/>
                  <a:cs typeface="Gill Sans Light"/>
                </a:rPr>
                <a:t>Addresses</a:t>
              </a:r>
            </a:p>
          </p:txBody>
        </p:sp>
        <p:sp>
          <p:nvSpPr>
            <p:cNvPr id="10251" name="Text Box 11"/>
            <p:cNvSpPr txBox="1">
              <a:spLocks noChangeArrowheads="1"/>
            </p:cNvSpPr>
            <p:nvPr/>
          </p:nvSpPr>
          <p:spPr bwMode="auto">
            <a:xfrm>
              <a:off x="3312" y="426"/>
              <a:ext cx="873" cy="4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4" rIns="91429" bIns="45714">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a:latin typeface="Gill Sans Light"/>
                  <a:ea typeface="굴림" panose="020B0600000101010101" pitchFamily="34" charset="-127"/>
                  <a:cs typeface="Gill Sans Light"/>
                </a:rPr>
                <a:t>Physical</a:t>
              </a:r>
            </a:p>
            <a:p>
              <a:pPr>
                <a:lnSpc>
                  <a:spcPct val="100000"/>
                </a:lnSpc>
                <a:spcBef>
                  <a:spcPct val="0"/>
                </a:spcBef>
                <a:buSzTx/>
              </a:pPr>
              <a:r>
                <a:rPr lang="en-US" altLang="ko-KR">
                  <a:latin typeface="Gill Sans Light"/>
                  <a:ea typeface="굴림" panose="020B0600000101010101" pitchFamily="34" charset="-127"/>
                  <a:cs typeface="Gill Sans Light"/>
                </a:rPr>
                <a:t>Addresses</a:t>
              </a:r>
            </a:p>
          </p:txBody>
        </p:sp>
      </p:grpSp>
    </p:spTree>
    <p:extLst>
      <p:ext uri="{BB962C8B-B14F-4D97-AF65-F5344CB8AC3E}">
        <p14:creationId xmlns:p14="http://schemas.microsoft.com/office/powerpoint/2010/main" val="72560721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79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794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794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0794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0794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794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07940">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07940">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07940">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07940">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07940">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07940">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0794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7940"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ko-KR" dirty="0" smtClean="0">
                <a:ea typeface="굴림" panose="020B0600000101010101" pitchFamily="34" charset="-127"/>
              </a:rPr>
              <a:t>Recall: Dual-Mode Operation</a:t>
            </a:r>
          </a:p>
        </p:txBody>
      </p:sp>
      <p:sp>
        <p:nvSpPr>
          <p:cNvPr id="790531" name="Rectangle 3"/>
          <p:cNvSpPr>
            <a:spLocks noGrp="1" noChangeArrowheads="1"/>
          </p:cNvSpPr>
          <p:nvPr>
            <p:ph type="body" idx="1"/>
          </p:nvPr>
        </p:nvSpPr>
        <p:spPr>
          <a:xfrm>
            <a:off x="152400" y="685800"/>
            <a:ext cx="8732838" cy="6096000"/>
          </a:xfrm>
        </p:spPr>
        <p:txBody>
          <a:bodyPr>
            <a:normAutofit/>
          </a:bodyPr>
          <a:lstStyle/>
          <a:p>
            <a:pPr>
              <a:lnSpc>
                <a:spcPct val="80000"/>
              </a:lnSpc>
              <a:spcBef>
                <a:spcPct val="20000"/>
              </a:spcBef>
            </a:pPr>
            <a:r>
              <a:rPr lang="en-US" altLang="ko-KR" dirty="0" smtClean="0">
                <a:ea typeface="굴림" panose="020B0600000101010101" pitchFamily="34" charset="-127"/>
              </a:rPr>
              <a:t>Can a process modify its own translation tables?</a:t>
            </a:r>
          </a:p>
          <a:p>
            <a:pPr lvl="1">
              <a:lnSpc>
                <a:spcPct val="80000"/>
              </a:lnSpc>
              <a:spcBef>
                <a:spcPct val="20000"/>
              </a:spcBef>
            </a:pPr>
            <a:r>
              <a:rPr lang="en-US" altLang="ko-KR" dirty="0" smtClean="0">
                <a:solidFill>
                  <a:srgbClr val="FF0000"/>
                </a:solidFill>
                <a:ea typeface="굴림" panose="020B0600000101010101" pitchFamily="34" charset="-127"/>
              </a:rPr>
              <a:t>NO!</a:t>
            </a:r>
          </a:p>
          <a:p>
            <a:pPr lvl="1">
              <a:lnSpc>
                <a:spcPct val="80000"/>
              </a:lnSpc>
              <a:spcBef>
                <a:spcPct val="20000"/>
              </a:spcBef>
            </a:pPr>
            <a:r>
              <a:rPr lang="en-US" altLang="ko-KR" dirty="0" smtClean="0">
                <a:ea typeface="굴림" panose="020B0600000101010101" pitchFamily="34" charset="-127"/>
              </a:rPr>
              <a:t>If it could, could get access to all of physical memory</a:t>
            </a:r>
          </a:p>
          <a:p>
            <a:pPr lvl="1">
              <a:lnSpc>
                <a:spcPct val="80000"/>
              </a:lnSpc>
              <a:spcBef>
                <a:spcPct val="20000"/>
              </a:spcBef>
            </a:pPr>
            <a:r>
              <a:rPr lang="en-US" altLang="ko-KR" dirty="0" smtClean="0">
                <a:ea typeface="굴림" panose="020B0600000101010101" pitchFamily="34" charset="-127"/>
              </a:rPr>
              <a:t>Has to be restricted somehow</a:t>
            </a:r>
          </a:p>
          <a:p>
            <a:pPr>
              <a:lnSpc>
                <a:spcPct val="80000"/>
              </a:lnSpc>
              <a:spcBef>
                <a:spcPct val="20000"/>
              </a:spcBef>
            </a:pPr>
            <a:r>
              <a:rPr lang="en-US" altLang="ko-KR" dirty="0" smtClean="0">
                <a:ea typeface="굴림" panose="020B0600000101010101" pitchFamily="34" charset="-127"/>
              </a:rPr>
              <a:t>To Assist with Protection, </a:t>
            </a:r>
            <a:r>
              <a:rPr lang="en-US" altLang="ko-KR" dirty="0" smtClean="0">
                <a:solidFill>
                  <a:schemeClr val="hlink"/>
                </a:solidFill>
                <a:ea typeface="굴림" panose="020B0600000101010101" pitchFamily="34" charset="-127"/>
              </a:rPr>
              <a:t>Hardware </a:t>
            </a:r>
            <a:r>
              <a:rPr lang="en-US" altLang="ko-KR" dirty="0" smtClean="0">
                <a:ea typeface="굴림" panose="020B0600000101010101" pitchFamily="34" charset="-127"/>
              </a:rPr>
              <a:t>provides at least two modes (Dual-Mode Operation):</a:t>
            </a:r>
          </a:p>
          <a:p>
            <a:pPr lvl="1">
              <a:lnSpc>
                <a:spcPct val="80000"/>
              </a:lnSpc>
              <a:spcBef>
                <a:spcPct val="20000"/>
              </a:spcBef>
            </a:pPr>
            <a:r>
              <a:rPr lang="en-US" altLang="ko-KR" dirty="0" smtClean="0">
                <a:ea typeface="굴림" panose="020B0600000101010101" pitchFamily="34" charset="-127"/>
              </a:rPr>
              <a:t>“Kernel” mode (or “supervisor” or “protected”)</a:t>
            </a:r>
          </a:p>
          <a:p>
            <a:pPr lvl="1">
              <a:lnSpc>
                <a:spcPct val="80000"/>
              </a:lnSpc>
              <a:spcBef>
                <a:spcPct val="20000"/>
              </a:spcBef>
            </a:pPr>
            <a:r>
              <a:rPr lang="en-US" altLang="ko-KR" dirty="0" smtClean="0">
                <a:ea typeface="굴림" panose="020B0600000101010101" pitchFamily="34" charset="-127"/>
              </a:rPr>
              <a:t>“User” mode (Normal program mode)</a:t>
            </a:r>
          </a:p>
          <a:p>
            <a:pPr lvl="1">
              <a:lnSpc>
                <a:spcPct val="80000"/>
              </a:lnSpc>
              <a:spcBef>
                <a:spcPct val="20000"/>
              </a:spcBef>
            </a:pPr>
            <a:r>
              <a:rPr lang="en-US" altLang="ko-KR" dirty="0" smtClean="0">
                <a:ea typeface="굴림" panose="020B0600000101010101" pitchFamily="34" charset="-127"/>
              </a:rPr>
              <a:t>Mode set with bits in special control register only accessible in kernel-mode</a:t>
            </a:r>
          </a:p>
          <a:p>
            <a:pPr>
              <a:lnSpc>
                <a:spcPct val="80000"/>
              </a:lnSpc>
              <a:spcBef>
                <a:spcPct val="20000"/>
              </a:spcBef>
            </a:pPr>
            <a:r>
              <a:rPr lang="en-US" altLang="ko-KR" dirty="0" smtClean="0">
                <a:ea typeface="굴림" panose="020B0600000101010101" pitchFamily="34" charset="-127"/>
              </a:rPr>
              <a:t>Intel processor actually has four “rings” of protection:</a:t>
            </a:r>
          </a:p>
          <a:p>
            <a:pPr lvl="1">
              <a:lnSpc>
                <a:spcPct val="80000"/>
              </a:lnSpc>
              <a:spcBef>
                <a:spcPct val="20000"/>
              </a:spcBef>
            </a:pPr>
            <a:r>
              <a:rPr lang="en-US" altLang="ko-KR" dirty="0" smtClean="0">
                <a:ea typeface="굴림" panose="020B0600000101010101" pitchFamily="34" charset="-127"/>
              </a:rPr>
              <a:t>PL (Privilege Level) from 0 – 3</a:t>
            </a:r>
          </a:p>
          <a:p>
            <a:pPr lvl="2">
              <a:lnSpc>
                <a:spcPct val="80000"/>
              </a:lnSpc>
              <a:spcBef>
                <a:spcPct val="20000"/>
              </a:spcBef>
            </a:pPr>
            <a:r>
              <a:rPr lang="en-US" altLang="ko-KR" dirty="0" smtClean="0">
                <a:ea typeface="굴림" panose="020B0600000101010101" pitchFamily="34" charset="-127"/>
              </a:rPr>
              <a:t>PL0 has full access, PL3 has least</a:t>
            </a:r>
          </a:p>
          <a:p>
            <a:pPr lvl="1">
              <a:lnSpc>
                <a:spcPct val="80000"/>
              </a:lnSpc>
              <a:spcBef>
                <a:spcPct val="20000"/>
              </a:spcBef>
            </a:pPr>
            <a:r>
              <a:rPr lang="en-US" altLang="ko-KR" dirty="0" smtClean="0">
                <a:ea typeface="굴림" panose="020B0600000101010101" pitchFamily="34" charset="-127"/>
              </a:rPr>
              <a:t>Privilege Level set in code segment descriptor (CS)</a:t>
            </a:r>
          </a:p>
          <a:p>
            <a:pPr lvl="1">
              <a:lnSpc>
                <a:spcPct val="80000"/>
              </a:lnSpc>
              <a:spcBef>
                <a:spcPct val="20000"/>
              </a:spcBef>
            </a:pPr>
            <a:r>
              <a:rPr lang="en-US" altLang="ko-KR" dirty="0" smtClean="0">
                <a:ea typeface="굴림" panose="020B0600000101010101" pitchFamily="34" charset="-127"/>
              </a:rPr>
              <a:t>Mirrored “IOPL” bits in condition register gives permission to programs to use the I/O instructions</a:t>
            </a:r>
          </a:p>
          <a:p>
            <a:pPr lvl="1">
              <a:lnSpc>
                <a:spcPct val="80000"/>
              </a:lnSpc>
              <a:spcBef>
                <a:spcPct val="20000"/>
              </a:spcBef>
            </a:pPr>
            <a:r>
              <a:rPr lang="en-US" altLang="ko-KR" dirty="0" smtClean="0">
                <a:ea typeface="굴림" panose="020B0600000101010101" pitchFamily="34" charset="-127"/>
              </a:rPr>
              <a:t>Typical OS kernels on Intel processors only use PL0 (“kernel”) and PL3 (“user”)</a:t>
            </a:r>
          </a:p>
          <a:p>
            <a:pPr>
              <a:lnSpc>
                <a:spcPct val="80000"/>
              </a:lnSpc>
              <a:spcBef>
                <a:spcPct val="20000"/>
              </a:spcBef>
            </a:pPr>
            <a:endParaRPr lang="ko-KR" altLang="en-US" dirty="0" smtClean="0">
              <a:ea typeface="굴림" panose="020B0600000101010101" pitchFamily="34" charset="-127"/>
            </a:endParaRPr>
          </a:p>
        </p:txBody>
      </p:sp>
    </p:spTree>
    <p:extLst>
      <p:ext uri="{BB962C8B-B14F-4D97-AF65-F5344CB8AC3E}">
        <p14:creationId xmlns:p14="http://schemas.microsoft.com/office/powerpoint/2010/main" val="426529917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05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05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905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9053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9053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9053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9053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90531">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053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053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0531">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90531">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90531">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9053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3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ko-KR" smtClean="0">
                <a:ea typeface="굴림" panose="020B0600000101010101" pitchFamily="34" charset="-127"/>
              </a:rPr>
              <a:t>How to get from Kernel</a:t>
            </a:r>
            <a:r>
              <a:rPr lang="en-US" altLang="ko-KR" smtClean="0">
                <a:ea typeface="굴림" panose="020B0600000101010101" pitchFamily="34" charset="-127"/>
                <a:sym typeface="Symbol" panose="05050102010706020507" pitchFamily="18" charset="2"/>
              </a:rPr>
              <a:t>User</a:t>
            </a:r>
          </a:p>
        </p:txBody>
      </p:sp>
      <p:sp>
        <p:nvSpPr>
          <p:cNvPr id="12291" name="Rectangle 3"/>
          <p:cNvSpPr>
            <a:spLocks noGrp="1" noChangeArrowheads="1"/>
          </p:cNvSpPr>
          <p:nvPr>
            <p:ph type="body" idx="1"/>
          </p:nvPr>
        </p:nvSpPr>
        <p:spPr>
          <a:xfrm>
            <a:off x="228600" y="685800"/>
            <a:ext cx="8686800" cy="5867400"/>
          </a:xfrm>
        </p:spPr>
        <p:txBody>
          <a:bodyPr/>
          <a:lstStyle/>
          <a:p>
            <a:r>
              <a:rPr lang="en-US" altLang="ko-KR" dirty="0" smtClean="0">
                <a:ea typeface="굴림" panose="020B0600000101010101" pitchFamily="34" charset="-127"/>
              </a:rPr>
              <a:t>What does the kernel do to create a new user process?</a:t>
            </a:r>
          </a:p>
          <a:p>
            <a:pPr lvl="1"/>
            <a:r>
              <a:rPr lang="en-US" altLang="ko-KR" dirty="0" smtClean="0">
                <a:ea typeface="굴림" panose="020B0600000101010101" pitchFamily="34" charset="-127"/>
              </a:rPr>
              <a:t>Allocate and initialize address-space control block</a:t>
            </a:r>
          </a:p>
          <a:p>
            <a:pPr lvl="1"/>
            <a:r>
              <a:rPr lang="en-US" altLang="ko-KR" dirty="0" smtClean="0">
                <a:ea typeface="굴림" panose="020B0600000101010101" pitchFamily="34" charset="-127"/>
              </a:rPr>
              <a:t>Read program off disk and store in memory</a:t>
            </a:r>
          </a:p>
          <a:p>
            <a:pPr lvl="1"/>
            <a:r>
              <a:rPr lang="en-US" altLang="ko-KR" dirty="0" smtClean="0">
                <a:ea typeface="굴림" panose="020B0600000101010101" pitchFamily="34" charset="-127"/>
              </a:rPr>
              <a:t>Allocate and initialize translation table </a:t>
            </a:r>
          </a:p>
          <a:p>
            <a:pPr lvl="2"/>
            <a:r>
              <a:rPr lang="en-US" altLang="ko-KR" dirty="0" smtClean="0">
                <a:ea typeface="굴림" panose="020B0600000101010101" pitchFamily="34" charset="-127"/>
              </a:rPr>
              <a:t>Point at code in memory so program can execute</a:t>
            </a:r>
          </a:p>
          <a:p>
            <a:pPr lvl="2"/>
            <a:r>
              <a:rPr lang="en-US" altLang="ko-KR" dirty="0" smtClean="0">
                <a:ea typeface="굴림" panose="020B0600000101010101" pitchFamily="34" charset="-127"/>
              </a:rPr>
              <a:t>Possibly point at statically initialized data</a:t>
            </a:r>
          </a:p>
          <a:p>
            <a:pPr lvl="1"/>
            <a:r>
              <a:rPr lang="en-US" altLang="ko-KR" dirty="0" smtClean="0">
                <a:ea typeface="굴림" panose="020B0600000101010101" pitchFamily="34" charset="-127"/>
              </a:rPr>
              <a:t>Run Program:</a:t>
            </a:r>
          </a:p>
          <a:p>
            <a:pPr lvl="2"/>
            <a:r>
              <a:rPr lang="en-US" altLang="ko-KR" dirty="0" smtClean="0">
                <a:ea typeface="굴림" panose="020B0600000101010101" pitchFamily="34" charset="-127"/>
              </a:rPr>
              <a:t>Set machine registers</a:t>
            </a:r>
          </a:p>
          <a:p>
            <a:pPr lvl="2"/>
            <a:r>
              <a:rPr lang="en-US" altLang="ko-KR" dirty="0" smtClean="0">
                <a:ea typeface="굴림" panose="020B0600000101010101" pitchFamily="34" charset="-127"/>
              </a:rPr>
              <a:t>Set hardware pointer to translation table</a:t>
            </a:r>
          </a:p>
          <a:p>
            <a:pPr lvl="2"/>
            <a:r>
              <a:rPr lang="en-US" altLang="ko-KR" dirty="0" smtClean="0">
                <a:ea typeface="굴림" panose="020B0600000101010101" pitchFamily="34" charset="-127"/>
              </a:rPr>
              <a:t>Set processor status word for user mode</a:t>
            </a:r>
          </a:p>
          <a:p>
            <a:pPr lvl="2"/>
            <a:r>
              <a:rPr lang="en-US" altLang="ko-KR" dirty="0" smtClean="0">
                <a:ea typeface="굴림" panose="020B0600000101010101" pitchFamily="34" charset="-127"/>
              </a:rPr>
              <a:t>Jump to start of program</a:t>
            </a:r>
          </a:p>
          <a:p>
            <a:r>
              <a:rPr lang="en-US" altLang="ko-KR" dirty="0" smtClean="0">
                <a:ea typeface="굴림" panose="020B0600000101010101" pitchFamily="34" charset="-127"/>
              </a:rPr>
              <a:t>How does kernel switch between processes?</a:t>
            </a:r>
          </a:p>
          <a:p>
            <a:pPr lvl="1"/>
            <a:r>
              <a:rPr lang="en-US" altLang="ko-KR" dirty="0" smtClean="0">
                <a:ea typeface="굴림" panose="020B0600000101010101" pitchFamily="34" charset="-127"/>
              </a:rPr>
              <a:t>Same saving/restoring of registers as before</a:t>
            </a:r>
          </a:p>
          <a:p>
            <a:pPr lvl="1"/>
            <a:r>
              <a:rPr lang="en-US" altLang="ko-KR" dirty="0" smtClean="0">
                <a:ea typeface="굴림" panose="020B0600000101010101" pitchFamily="34" charset="-127"/>
              </a:rPr>
              <a:t>Save/restore PSL (hardware pointer to translation table)</a:t>
            </a:r>
          </a:p>
        </p:txBody>
      </p:sp>
    </p:spTree>
    <p:extLst>
      <p:ext uri="{BB962C8B-B14F-4D97-AF65-F5344CB8AC3E}">
        <p14:creationId xmlns:p14="http://schemas.microsoft.com/office/powerpoint/2010/main" val="364234206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2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29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29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29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29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29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291">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291">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291">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291">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291">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29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ko-KR" dirty="0" smtClean="0">
                <a:ea typeface="굴림" panose="020B0600000101010101" pitchFamily="34" charset="-127"/>
              </a:rPr>
              <a:t>Recall: </a:t>
            </a:r>
            <a:r>
              <a:rPr lang="en-US" altLang="ko-KR" dirty="0" err="1" smtClean="0">
                <a:ea typeface="굴림" panose="020B0600000101010101" pitchFamily="34" charset="-127"/>
              </a:rPr>
              <a:t>User</a:t>
            </a:r>
            <a:r>
              <a:rPr lang="en-US" altLang="ko-KR" dirty="0" err="1" smtClean="0">
                <a:ea typeface="굴림" panose="020B0600000101010101" pitchFamily="34" charset="-127"/>
                <a:sym typeface="Symbol" panose="05050102010706020507" pitchFamily="18" charset="2"/>
              </a:rPr>
              <a:t>Kernel</a:t>
            </a:r>
            <a:r>
              <a:rPr lang="en-US" altLang="ko-KR" dirty="0" smtClean="0">
                <a:ea typeface="굴림" panose="020B0600000101010101" pitchFamily="34" charset="-127"/>
                <a:sym typeface="Symbol" panose="05050102010706020507" pitchFamily="18" charset="2"/>
              </a:rPr>
              <a:t> (System Call)</a:t>
            </a:r>
          </a:p>
        </p:txBody>
      </p:sp>
      <p:sp>
        <p:nvSpPr>
          <p:cNvPr id="796675" name="Rectangle 3"/>
          <p:cNvSpPr>
            <a:spLocks noGrp="1" noChangeArrowheads="1"/>
          </p:cNvSpPr>
          <p:nvPr>
            <p:ph type="body" idx="1"/>
          </p:nvPr>
        </p:nvSpPr>
        <p:spPr>
          <a:xfrm>
            <a:off x="381000" y="685800"/>
            <a:ext cx="8610600" cy="6019800"/>
          </a:xfrm>
        </p:spPr>
        <p:txBody>
          <a:bodyPr/>
          <a:lstStyle/>
          <a:p>
            <a:pPr>
              <a:lnSpc>
                <a:spcPct val="80000"/>
              </a:lnSpc>
              <a:spcBef>
                <a:spcPct val="20000"/>
              </a:spcBef>
            </a:pPr>
            <a:r>
              <a:rPr lang="en-US" altLang="ko-KR" dirty="0" smtClean="0">
                <a:ea typeface="굴림" panose="020B0600000101010101" pitchFamily="34" charset="-127"/>
              </a:rPr>
              <a:t>Can’t let inmate (user) get out of padded cell on own</a:t>
            </a:r>
          </a:p>
          <a:p>
            <a:pPr lvl="1">
              <a:lnSpc>
                <a:spcPct val="80000"/>
              </a:lnSpc>
              <a:spcBef>
                <a:spcPct val="20000"/>
              </a:spcBef>
            </a:pPr>
            <a:r>
              <a:rPr lang="en-US" altLang="ko-KR" dirty="0" smtClean="0">
                <a:ea typeface="굴림" panose="020B0600000101010101" pitchFamily="34" charset="-127"/>
              </a:rPr>
              <a:t>Would defeat purpose of protection!</a:t>
            </a:r>
          </a:p>
          <a:p>
            <a:pPr lvl="1">
              <a:lnSpc>
                <a:spcPct val="80000"/>
              </a:lnSpc>
              <a:spcBef>
                <a:spcPct val="20000"/>
              </a:spcBef>
            </a:pPr>
            <a:r>
              <a:rPr lang="en-US" altLang="ko-KR" dirty="0" smtClean="0">
                <a:ea typeface="굴림" panose="020B0600000101010101" pitchFamily="34" charset="-127"/>
              </a:rPr>
              <a:t>So, how does the user program get back into kernel?</a:t>
            </a:r>
          </a:p>
          <a:p>
            <a:pPr>
              <a:lnSpc>
                <a:spcPct val="80000"/>
              </a:lnSpc>
              <a:spcBef>
                <a:spcPct val="20000"/>
              </a:spcBef>
            </a:pPr>
            <a:endParaRPr lang="en-US" altLang="ko-KR" dirty="0" smtClean="0">
              <a:solidFill>
                <a:schemeClr val="hlink"/>
              </a:solidFill>
              <a:ea typeface="굴림" panose="020B0600000101010101" pitchFamily="34" charset="-127"/>
            </a:endParaRPr>
          </a:p>
          <a:p>
            <a:pPr>
              <a:lnSpc>
                <a:spcPct val="80000"/>
              </a:lnSpc>
              <a:spcBef>
                <a:spcPct val="20000"/>
              </a:spcBef>
            </a:pPr>
            <a:endParaRPr lang="en-US" altLang="ko-KR" dirty="0" smtClean="0">
              <a:solidFill>
                <a:schemeClr val="hlink"/>
              </a:solidFill>
              <a:ea typeface="굴림" panose="020B0600000101010101" pitchFamily="34" charset="-127"/>
            </a:endParaRPr>
          </a:p>
          <a:p>
            <a:pPr>
              <a:lnSpc>
                <a:spcPct val="80000"/>
              </a:lnSpc>
              <a:spcBef>
                <a:spcPct val="20000"/>
              </a:spcBef>
            </a:pPr>
            <a:endParaRPr lang="en-US" altLang="ko-KR" dirty="0" smtClean="0">
              <a:solidFill>
                <a:schemeClr val="hlink"/>
              </a:solidFill>
              <a:ea typeface="굴림" panose="020B0600000101010101" pitchFamily="34" charset="-127"/>
            </a:endParaRPr>
          </a:p>
          <a:p>
            <a:pPr>
              <a:lnSpc>
                <a:spcPct val="80000"/>
              </a:lnSpc>
              <a:spcBef>
                <a:spcPct val="20000"/>
              </a:spcBef>
            </a:pPr>
            <a:endParaRPr lang="en-US" altLang="ko-KR" dirty="0" smtClean="0">
              <a:solidFill>
                <a:schemeClr val="hlink"/>
              </a:solidFill>
              <a:ea typeface="굴림" panose="020B0600000101010101" pitchFamily="34" charset="-127"/>
            </a:endParaRPr>
          </a:p>
          <a:p>
            <a:pPr>
              <a:lnSpc>
                <a:spcPct val="80000"/>
              </a:lnSpc>
              <a:spcBef>
                <a:spcPct val="20000"/>
              </a:spcBef>
            </a:pPr>
            <a:endParaRPr lang="en-US" altLang="ko-KR" dirty="0" smtClean="0">
              <a:solidFill>
                <a:schemeClr val="hlink"/>
              </a:solidFill>
              <a:ea typeface="굴림" panose="020B0600000101010101" pitchFamily="34" charset="-127"/>
            </a:endParaRPr>
          </a:p>
          <a:p>
            <a:pPr>
              <a:lnSpc>
                <a:spcPct val="80000"/>
              </a:lnSpc>
              <a:spcBef>
                <a:spcPct val="20000"/>
              </a:spcBef>
            </a:pPr>
            <a:endParaRPr lang="en-US" altLang="ko-KR" dirty="0" smtClean="0">
              <a:solidFill>
                <a:schemeClr val="hlink"/>
              </a:solidFill>
              <a:ea typeface="굴림" panose="020B0600000101010101" pitchFamily="34" charset="-127"/>
            </a:endParaRPr>
          </a:p>
          <a:p>
            <a:pPr>
              <a:lnSpc>
                <a:spcPct val="80000"/>
              </a:lnSpc>
              <a:spcBef>
                <a:spcPct val="20000"/>
              </a:spcBef>
            </a:pPr>
            <a:endParaRPr lang="en-US" altLang="ko-KR" dirty="0" smtClean="0">
              <a:solidFill>
                <a:schemeClr val="hlink"/>
              </a:solidFill>
              <a:ea typeface="굴림" panose="020B0600000101010101" pitchFamily="34" charset="-127"/>
            </a:endParaRPr>
          </a:p>
          <a:p>
            <a:pPr>
              <a:lnSpc>
                <a:spcPct val="80000"/>
              </a:lnSpc>
              <a:spcBef>
                <a:spcPct val="20000"/>
              </a:spcBef>
            </a:pPr>
            <a:r>
              <a:rPr lang="en-US" altLang="ko-KR" dirty="0" smtClean="0">
                <a:solidFill>
                  <a:schemeClr val="hlink"/>
                </a:solidFill>
                <a:ea typeface="굴림" panose="020B0600000101010101" pitchFamily="34" charset="-127"/>
              </a:rPr>
              <a:t>System call: </a:t>
            </a:r>
            <a:r>
              <a:rPr lang="en-US" altLang="ko-KR" dirty="0" smtClean="0">
                <a:ea typeface="굴림" panose="020B0600000101010101" pitchFamily="34" charset="-127"/>
              </a:rPr>
              <a:t>Voluntary procedure call into kernel</a:t>
            </a:r>
          </a:p>
          <a:p>
            <a:pPr lvl="1">
              <a:lnSpc>
                <a:spcPct val="80000"/>
              </a:lnSpc>
              <a:spcBef>
                <a:spcPct val="20000"/>
              </a:spcBef>
            </a:pPr>
            <a:r>
              <a:rPr lang="en-US" altLang="ko-KR" dirty="0" smtClean="0">
                <a:ea typeface="굴림" panose="020B0600000101010101" pitchFamily="34" charset="-127"/>
              </a:rPr>
              <a:t>Hardware for controlled </a:t>
            </a:r>
            <a:r>
              <a:rPr lang="en-US" altLang="ko-KR" dirty="0" err="1" smtClean="0">
                <a:ea typeface="굴림" panose="020B0600000101010101" pitchFamily="34" charset="-127"/>
              </a:rPr>
              <a:t>User</a:t>
            </a:r>
            <a:r>
              <a:rPr lang="en-US" altLang="ko-KR" dirty="0" err="1" smtClean="0">
                <a:ea typeface="굴림" panose="020B0600000101010101" pitchFamily="34" charset="-127"/>
                <a:sym typeface="Symbol" panose="05050102010706020507" pitchFamily="18" charset="2"/>
              </a:rPr>
              <a:t>Kernel</a:t>
            </a:r>
            <a:r>
              <a:rPr lang="en-US" altLang="ko-KR" dirty="0" smtClean="0">
                <a:ea typeface="굴림" panose="020B0600000101010101" pitchFamily="34" charset="-127"/>
                <a:sym typeface="Symbol" panose="05050102010706020507" pitchFamily="18" charset="2"/>
              </a:rPr>
              <a:t> transition</a:t>
            </a:r>
          </a:p>
          <a:p>
            <a:pPr lvl="1">
              <a:lnSpc>
                <a:spcPct val="80000"/>
              </a:lnSpc>
              <a:spcBef>
                <a:spcPct val="20000"/>
              </a:spcBef>
            </a:pPr>
            <a:r>
              <a:rPr lang="en-US" altLang="ko-KR" dirty="0" smtClean="0">
                <a:ea typeface="굴림" panose="020B0600000101010101" pitchFamily="34" charset="-127"/>
              </a:rPr>
              <a:t>Can any kernel routine be called?</a:t>
            </a:r>
          </a:p>
          <a:p>
            <a:pPr lvl="2">
              <a:lnSpc>
                <a:spcPct val="80000"/>
              </a:lnSpc>
              <a:spcBef>
                <a:spcPct val="20000"/>
              </a:spcBef>
            </a:pPr>
            <a:r>
              <a:rPr lang="en-US" altLang="ko-KR" dirty="0" smtClean="0">
                <a:ea typeface="굴림" panose="020B0600000101010101" pitchFamily="34" charset="-127"/>
              </a:rPr>
              <a:t>No!  Only specific ones.</a:t>
            </a:r>
          </a:p>
          <a:p>
            <a:pPr lvl="1">
              <a:lnSpc>
                <a:spcPct val="80000"/>
              </a:lnSpc>
              <a:spcBef>
                <a:spcPct val="20000"/>
              </a:spcBef>
            </a:pPr>
            <a:r>
              <a:rPr lang="en-US" altLang="ko-KR" dirty="0" smtClean="0">
                <a:ea typeface="굴림" panose="020B0600000101010101" pitchFamily="34" charset="-127"/>
              </a:rPr>
              <a:t>System call ID encoded into system call instruction</a:t>
            </a:r>
          </a:p>
          <a:p>
            <a:pPr lvl="2">
              <a:lnSpc>
                <a:spcPct val="80000"/>
              </a:lnSpc>
              <a:spcBef>
                <a:spcPct val="20000"/>
              </a:spcBef>
            </a:pPr>
            <a:r>
              <a:rPr lang="en-US" altLang="ko-KR" dirty="0" smtClean="0">
                <a:solidFill>
                  <a:schemeClr val="hlink"/>
                </a:solidFill>
                <a:ea typeface="굴림" panose="020B0600000101010101" pitchFamily="34" charset="-127"/>
              </a:rPr>
              <a:t>Index forces well-defined interface with kernel</a:t>
            </a:r>
          </a:p>
        </p:txBody>
      </p:sp>
      <p:pic>
        <p:nvPicPr>
          <p:cNvPr id="796676" name="Picture 4"/>
          <p:cNvPicPr>
            <a:picLocks noChangeAspect="1" noChangeArrowheads="1"/>
          </p:cNvPicPr>
          <p:nvPr/>
        </p:nvPicPr>
        <p:blipFill>
          <a:blip r:embed="rId3">
            <a:extLst>
              <a:ext uri="{28A0092B-C50C-407E-A947-70E740481C1C}">
                <a14:useLocalDpi xmlns:a14="http://schemas.microsoft.com/office/drawing/2010/main" val="0"/>
              </a:ext>
            </a:extLst>
          </a:blip>
          <a:srcRect l="417" t="30278" r="417" b="30000"/>
          <a:stretch>
            <a:fillRect/>
          </a:stretch>
        </p:blipFill>
        <p:spPr bwMode="auto">
          <a:xfrm>
            <a:off x="838200" y="1893888"/>
            <a:ext cx="7391400" cy="2220912"/>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809804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6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6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966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6675">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9667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96675">
                                            <p:txEl>
                                              <p:pRg st="11" end="1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96675">
                                            <p:txEl>
                                              <p:pRg st="12" end="1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96675">
                                            <p:txEl>
                                              <p:pRg st="13" end="1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96675">
                                            <p:txEl>
                                              <p:pRg st="14" end="1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9667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ko-KR" dirty="0" smtClean="0">
                <a:ea typeface="굴림" panose="020B0600000101010101" pitchFamily="34" charset="-127"/>
              </a:rPr>
              <a:t>Recall: System </a:t>
            </a:r>
            <a:r>
              <a:rPr lang="en-US" altLang="ko-KR" dirty="0" smtClean="0">
                <a:ea typeface="굴림" panose="020B0600000101010101" pitchFamily="34" charset="-127"/>
              </a:rPr>
              <a:t>Call Continued</a:t>
            </a:r>
          </a:p>
        </p:txBody>
      </p:sp>
      <p:sp>
        <p:nvSpPr>
          <p:cNvPr id="14339" name="Rectangle 3"/>
          <p:cNvSpPr>
            <a:spLocks noGrp="1" noChangeArrowheads="1"/>
          </p:cNvSpPr>
          <p:nvPr>
            <p:ph type="body" idx="1"/>
          </p:nvPr>
        </p:nvSpPr>
        <p:spPr>
          <a:xfrm>
            <a:off x="152400" y="685800"/>
            <a:ext cx="8763000" cy="6096000"/>
          </a:xfrm>
        </p:spPr>
        <p:txBody>
          <a:bodyPr/>
          <a:lstStyle/>
          <a:p>
            <a:pPr>
              <a:lnSpc>
                <a:spcPct val="80000"/>
              </a:lnSpc>
              <a:spcBef>
                <a:spcPct val="20000"/>
              </a:spcBef>
            </a:pPr>
            <a:r>
              <a:rPr lang="en-US" altLang="ko-KR" dirty="0" smtClean="0">
                <a:ea typeface="굴림" panose="020B0600000101010101" pitchFamily="34" charset="-127"/>
              </a:rPr>
              <a:t>What are some system calls?</a:t>
            </a:r>
          </a:p>
          <a:p>
            <a:pPr lvl="1">
              <a:lnSpc>
                <a:spcPct val="80000"/>
              </a:lnSpc>
              <a:spcBef>
                <a:spcPct val="20000"/>
              </a:spcBef>
            </a:pPr>
            <a:r>
              <a:rPr lang="en-US" altLang="ko-KR" dirty="0" smtClean="0">
                <a:ea typeface="굴림" panose="020B0600000101010101" pitchFamily="34" charset="-127"/>
              </a:rPr>
              <a:t>I/O: open, close, read, write, </a:t>
            </a:r>
            <a:r>
              <a:rPr lang="en-US" altLang="ko-KR" dirty="0" err="1" smtClean="0">
                <a:ea typeface="굴림" panose="020B0600000101010101" pitchFamily="34" charset="-127"/>
              </a:rPr>
              <a:t>lseek</a:t>
            </a:r>
            <a:endParaRPr lang="en-US" altLang="ko-KR" dirty="0" smtClean="0">
              <a:ea typeface="굴림" panose="020B0600000101010101" pitchFamily="34" charset="-127"/>
            </a:endParaRPr>
          </a:p>
          <a:p>
            <a:pPr lvl="1">
              <a:lnSpc>
                <a:spcPct val="80000"/>
              </a:lnSpc>
              <a:spcBef>
                <a:spcPct val="20000"/>
              </a:spcBef>
            </a:pPr>
            <a:r>
              <a:rPr lang="en-US" altLang="ko-KR" dirty="0" smtClean="0">
                <a:ea typeface="굴림" panose="020B0600000101010101" pitchFamily="34" charset="-127"/>
              </a:rPr>
              <a:t>Files: delete, </a:t>
            </a:r>
            <a:r>
              <a:rPr lang="en-US" altLang="ko-KR" dirty="0" err="1" smtClean="0">
                <a:ea typeface="굴림" panose="020B0600000101010101" pitchFamily="34" charset="-127"/>
              </a:rPr>
              <a:t>mkdir</a:t>
            </a:r>
            <a:r>
              <a:rPr lang="en-US" altLang="ko-KR" dirty="0" smtClean="0">
                <a:ea typeface="굴림" panose="020B0600000101010101" pitchFamily="34" charset="-127"/>
              </a:rPr>
              <a:t>, </a:t>
            </a:r>
            <a:r>
              <a:rPr lang="en-US" altLang="ko-KR" dirty="0" err="1" smtClean="0">
                <a:ea typeface="굴림" panose="020B0600000101010101" pitchFamily="34" charset="-127"/>
              </a:rPr>
              <a:t>rmdir</a:t>
            </a:r>
            <a:r>
              <a:rPr lang="en-US" altLang="ko-KR" dirty="0" smtClean="0">
                <a:ea typeface="굴림" panose="020B0600000101010101" pitchFamily="34" charset="-127"/>
              </a:rPr>
              <a:t>, truncate, </a:t>
            </a:r>
            <a:r>
              <a:rPr lang="en-US" altLang="ko-KR" dirty="0" err="1" smtClean="0">
                <a:ea typeface="굴림" panose="020B0600000101010101" pitchFamily="34" charset="-127"/>
              </a:rPr>
              <a:t>chown</a:t>
            </a:r>
            <a:r>
              <a:rPr lang="en-US" altLang="ko-KR" dirty="0" smtClean="0">
                <a:ea typeface="굴림" panose="020B0600000101010101" pitchFamily="34" charset="-127"/>
              </a:rPr>
              <a:t>, </a:t>
            </a:r>
            <a:r>
              <a:rPr lang="en-US" altLang="ko-KR" dirty="0" err="1" smtClean="0">
                <a:ea typeface="굴림" panose="020B0600000101010101" pitchFamily="34" charset="-127"/>
              </a:rPr>
              <a:t>chgrp</a:t>
            </a:r>
            <a:r>
              <a:rPr lang="en-US" altLang="ko-KR" dirty="0" smtClean="0">
                <a:ea typeface="굴림" panose="020B0600000101010101" pitchFamily="34" charset="-127"/>
              </a:rPr>
              <a:t>, ..</a:t>
            </a:r>
          </a:p>
          <a:p>
            <a:pPr lvl="1">
              <a:lnSpc>
                <a:spcPct val="80000"/>
              </a:lnSpc>
              <a:spcBef>
                <a:spcPct val="20000"/>
              </a:spcBef>
            </a:pPr>
            <a:r>
              <a:rPr lang="en-US" altLang="ko-KR" dirty="0" smtClean="0">
                <a:ea typeface="굴림" panose="020B0600000101010101" pitchFamily="34" charset="-127"/>
              </a:rPr>
              <a:t>Process: fork, exit, wait (like join)</a:t>
            </a:r>
          </a:p>
          <a:p>
            <a:pPr lvl="1">
              <a:lnSpc>
                <a:spcPct val="80000"/>
              </a:lnSpc>
              <a:spcBef>
                <a:spcPct val="20000"/>
              </a:spcBef>
            </a:pPr>
            <a:r>
              <a:rPr lang="en-US" altLang="ko-KR" dirty="0" smtClean="0">
                <a:ea typeface="굴림" panose="020B0600000101010101" pitchFamily="34" charset="-127"/>
              </a:rPr>
              <a:t>Network: socket create, set options</a:t>
            </a:r>
          </a:p>
          <a:p>
            <a:pPr>
              <a:lnSpc>
                <a:spcPct val="80000"/>
              </a:lnSpc>
              <a:spcBef>
                <a:spcPct val="20000"/>
              </a:spcBef>
            </a:pPr>
            <a:r>
              <a:rPr lang="en-US" altLang="ko-KR" dirty="0" smtClean="0">
                <a:ea typeface="굴림" panose="020B0600000101010101" pitchFamily="34" charset="-127"/>
              </a:rPr>
              <a:t>Are system calls constant across operating systems?</a:t>
            </a:r>
          </a:p>
          <a:p>
            <a:pPr lvl="1">
              <a:lnSpc>
                <a:spcPct val="80000"/>
              </a:lnSpc>
              <a:spcBef>
                <a:spcPct val="20000"/>
              </a:spcBef>
            </a:pPr>
            <a:r>
              <a:rPr lang="en-US" altLang="ko-KR" dirty="0" smtClean="0">
                <a:ea typeface="굴림" panose="020B0600000101010101" pitchFamily="34" charset="-127"/>
              </a:rPr>
              <a:t>Not entirely, but there are lots of commonalities</a:t>
            </a:r>
          </a:p>
          <a:p>
            <a:pPr lvl="1">
              <a:lnSpc>
                <a:spcPct val="80000"/>
              </a:lnSpc>
              <a:spcBef>
                <a:spcPct val="20000"/>
              </a:spcBef>
            </a:pPr>
            <a:r>
              <a:rPr lang="en-US" altLang="ko-KR" dirty="0" smtClean="0">
                <a:ea typeface="굴림" panose="020B0600000101010101" pitchFamily="34" charset="-127"/>
              </a:rPr>
              <a:t>Also some standardization attempts (POSIX)</a:t>
            </a:r>
          </a:p>
          <a:p>
            <a:pPr>
              <a:lnSpc>
                <a:spcPct val="80000"/>
              </a:lnSpc>
              <a:spcBef>
                <a:spcPct val="20000"/>
              </a:spcBef>
            </a:pPr>
            <a:r>
              <a:rPr lang="en-US" altLang="ko-KR" dirty="0" smtClean="0">
                <a:ea typeface="굴림" panose="020B0600000101010101" pitchFamily="34" charset="-127"/>
              </a:rPr>
              <a:t>What happens at beginning of system call?</a:t>
            </a:r>
          </a:p>
          <a:p>
            <a:pPr lvl="2">
              <a:lnSpc>
                <a:spcPct val="80000"/>
              </a:lnSpc>
              <a:spcBef>
                <a:spcPct val="20000"/>
              </a:spcBef>
            </a:pPr>
            <a:r>
              <a:rPr lang="en-US" altLang="ko-KR" dirty="0" smtClean="0">
                <a:ea typeface="굴림" panose="020B0600000101010101" pitchFamily="34" charset="-127"/>
              </a:rPr>
              <a:t>On entry to kernel, sets system to kernel mode</a:t>
            </a:r>
          </a:p>
          <a:p>
            <a:pPr lvl="2">
              <a:lnSpc>
                <a:spcPct val="80000"/>
              </a:lnSpc>
              <a:spcBef>
                <a:spcPct val="20000"/>
              </a:spcBef>
            </a:pPr>
            <a:r>
              <a:rPr lang="en-US" altLang="ko-KR" dirty="0" smtClean="0">
                <a:ea typeface="굴림" panose="020B0600000101010101" pitchFamily="34" charset="-127"/>
              </a:rPr>
              <a:t>Handler address fetched from table/Handler started</a:t>
            </a:r>
          </a:p>
          <a:p>
            <a:pPr>
              <a:lnSpc>
                <a:spcPct val="80000"/>
              </a:lnSpc>
              <a:spcBef>
                <a:spcPct val="20000"/>
              </a:spcBef>
            </a:pPr>
            <a:r>
              <a:rPr lang="en-US" altLang="ko-KR" dirty="0" smtClean="0">
                <a:ea typeface="굴림" panose="020B0600000101010101" pitchFamily="34" charset="-127"/>
              </a:rPr>
              <a:t>System Call argument passing:</a:t>
            </a:r>
          </a:p>
          <a:p>
            <a:pPr lvl="1">
              <a:lnSpc>
                <a:spcPct val="80000"/>
              </a:lnSpc>
              <a:spcBef>
                <a:spcPct val="20000"/>
              </a:spcBef>
            </a:pPr>
            <a:r>
              <a:rPr lang="en-US" altLang="ko-KR" dirty="0" smtClean="0">
                <a:ea typeface="굴림" panose="020B0600000101010101" pitchFamily="34" charset="-127"/>
              </a:rPr>
              <a:t>In registers (not very much can be passed)</a:t>
            </a:r>
          </a:p>
          <a:p>
            <a:pPr lvl="1">
              <a:lnSpc>
                <a:spcPct val="80000"/>
              </a:lnSpc>
              <a:spcBef>
                <a:spcPct val="20000"/>
              </a:spcBef>
            </a:pPr>
            <a:r>
              <a:rPr lang="en-US" altLang="ko-KR" dirty="0" smtClean="0">
                <a:ea typeface="굴림" panose="020B0600000101010101" pitchFamily="34" charset="-127"/>
              </a:rPr>
              <a:t>Write into user memory, kernel copies into kernel mem</a:t>
            </a:r>
          </a:p>
          <a:p>
            <a:pPr lvl="2">
              <a:lnSpc>
                <a:spcPct val="80000"/>
              </a:lnSpc>
              <a:spcBef>
                <a:spcPct val="20000"/>
              </a:spcBef>
            </a:pPr>
            <a:r>
              <a:rPr lang="en-US" altLang="ko-KR" dirty="0" smtClean="0">
                <a:ea typeface="굴림" panose="020B0600000101010101" pitchFamily="34" charset="-127"/>
              </a:rPr>
              <a:t>User addresses must be translated!</a:t>
            </a:r>
          </a:p>
          <a:p>
            <a:pPr lvl="2">
              <a:lnSpc>
                <a:spcPct val="80000"/>
              </a:lnSpc>
              <a:spcBef>
                <a:spcPct val="20000"/>
              </a:spcBef>
            </a:pPr>
            <a:r>
              <a:rPr lang="en-US" altLang="ko-KR" dirty="0" smtClean="0">
                <a:solidFill>
                  <a:srgbClr val="FF0000"/>
                </a:solidFill>
                <a:ea typeface="굴림" panose="020B0600000101010101" pitchFamily="34" charset="-127"/>
              </a:rPr>
              <a:t>Kernel has different view of memory than user</a:t>
            </a:r>
          </a:p>
          <a:p>
            <a:pPr lvl="1">
              <a:lnSpc>
                <a:spcPct val="80000"/>
              </a:lnSpc>
              <a:spcBef>
                <a:spcPct val="20000"/>
              </a:spcBef>
            </a:pPr>
            <a:r>
              <a:rPr lang="en-US" altLang="ko-KR" dirty="0" smtClean="0">
                <a:ea typeface="굴림" panose="020B0600000101010101" pitchFamily="34" charset="-127"/>
              </a:rPr>
              <a:t>Every Argument must be explicitly checked!</a:t>
            </a:r>
          </a:p>
        </p:txBody>
      </p:sp>
    </p:spTree>
    <p:extLst>
      <p:ext uri="{BB962C8B-B14F-4D97-AF65-F5344CB8AC3E}">
        <p14:creationId xmlns:p14="http://schemas.microsoft.com/office/powerpoint/2010/main" val="334209158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3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33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339">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39">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339">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339">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339">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339">
                                            <p:txEl>
                                              <p:pRg st="15" end="1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339">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77324</TotalTime>
  <Pages>60</Pages>
  <Words>5156</Words>
  <Application>Microsoft Macintosh PowerPoint</Application>
  <PresentationFormat>On-screen Show (4:3)</PresentationFormat>
  <Paragraphs>809</Paragraphs>
  <Slides>35</Slides>
  <Notes>30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vt:lpstr>
      <vt:lpstr>CS162 Operating Systems and Systems Programming Lecture 13   Caching</vt:lpstr>
      <vt:lpstr>Recall: Paging</vt:lpstr>
      <vt:lpstr>Recall: The two-level page table</vt:lpstr>
      <vt:lpstr>Recall: What is in a Page Table Entry</vt:lpstr>
      <vt:lpstr>How is the Translation Accomplished?</vt:lpstr>
      <vt:lpstr>Recall: Dual-Mode Operation</vt:lpstr>
      <vt:lpstr>How to get from KernelUser</vt:lpstr>
      <vt:lpstr>Recall: UserKernel (System Call)</vt:lpstr>
      <vt:lpstr>Recall: System Call Continued</vt:lpstr>
      <vt:lpstr>UserKernel (Exceptions: Traps and Interrupts)</vt:lpstr>
      <vt:lpstr>Closing thought: Protection without Hardware</vt:lpstr>
      <vt:lpstr>Administrivia</vt:lpstr>
      <vt:lpstr>CS 162 Collaboration Policy</vt:lpstr>
      <vt:lpstr>Break</vt:lpstr>
      <vt:lpstr>Caching Concept</vt:lpstr>
      <vt:lpstr>Why Bother with Caching?</vt:lpstr>
      <vt:lpstr>Another Major Reason to Deal with Caching</vt:lpstr>
      <vt:lpstr>Why Does Caching Help? Locality!</vt:lpstr>
      <vt:lpstr>Memory Hierarchy of a Modern Computer System</vt:lpstr>
      <vt:lpstr>A Summary on Sources of Cache Misses</vt:lpstr>
      <vt:lpstr>How is a Block found in a Cache?</vt:lpstr>
      <vt:lpstr>Review: Direct Mapped Cache</vt:lpstr>
      <vt:lpstr>Review: Set Associative Cache</vt:lpstr>
      <vt:lpstr>Review: Fully Associative Cache</vt:lpstr>
      <vt:lpstr>Where does a Block Get Placed in a Cache?</vt:lpstr>
      <vt:lpstr>Review: Which block should be replaced on a miss?</vt:lpstr>
      <vt:lpstr>Review: What happens on a write?</vt:lpstr>
      <vt:lpstr>Caching Applied to Address Translation</vt:lpstr>
      <vt:lpstr>What Actually Happens on a TLB Miss?</vt:lpstr>
      <vt:lpstr>What happens on a Context Switch?</vt:lpstr>
      <vt:lpstr>Break</vt:lpstr>
      <vt:lpstr>What TLB organization makes sense?</vt:lpstr>
      <vt:lpstr>TLB organization: include protection</vt:lpstr>
      <vt:lpstr>Summary (1/2)</vt:lpstr>
      <vt:lpstr>Summary (2/2): Translation Caching (TLB)</vt:lpstr>
    </vt:vector>
  </TitlesOfParts>
  <Company>UC 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subject/>
  <dc:creator>John D. Kubiatowicz</dc:creator>
  <cp:keywords/>
  <dc:description>Imported some pictures from Silbershatz (c) 2005</dc:description>
  <cp:lastModifiedBy>Anthony D. Joseph</cp:lastModifiedBy>
  <cp:revision>677</cp:revision>
  <cp:lastPrinted>2016-03-08T00:43:08Z</cp:lastPrinted>
  <dcterms:created xsi:type="dcterms:W3CDTF">1995-08-12T11:37:26Z</dcterms:created>
  <dcterms:modified xsi:type="dcterms:W3CDTF">2016-03-08T03:37:08Z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