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1467" r:id="rId3"/>
    <p:sldId id="1471" r:id="rId4"/>
    <p:sldId id="1472" r:id="rId5"/>
    <p:sldId id="1473" r:id="rId6"/>
    <p:sldId id="1474" r:id="rId7"/>
    <p:sldId id="1459" r:id="rId8"/>
    <p:sldId id="1455" r:id="rId9"/>
    <p:sldId id="1456" r:id="rId10"/>
    <p:sldId id="1457" r:id="rId11"/>
    <p:sldId id="1458" r:id="rId12"/>
    <p:sldId id="1435" r:id="rId13"/>
    <p:sldId id="1436" r:id="rId14"/>
    <p:sldId id="1324" r:id="rId15"/>
    <p:sldId id="1325" r:id="rId16"/>
    <p:sldId id="1326" r:id="rId17"/>
    <p:sldId id="1327" r:id="rId18"/>
    <p:sldId id="1328" r:id="rId19"/>
    <p:sldId id="1433" r:id="rId20"/>
    <p:sldId id="1351" r:id="rId21"/>
    <p:sldId id="1332" r:id="rId22"/>
    <p:sldId id="1333" r:id="rId23"/>
    <p:sldId id="1352" r:id="rId24"/>
    <p:sldId id="1334" r:id="rId25"/>
    <p:sldId id="1335" r:id="rId26"/>
    <p:sldId id="1336" r:id="rId27"/>
    <p:sldId id="1337" r:id="rId28"/>
    <p:sldId id="1338" r:id="rId29"/>
    <p:sldId id="1411" r:id="rId30"/>
    <p:sldId id="1426" r:id="rId31"/>
    <p:sldId id="1413" r:id="rId32"/>
    <p:sldId id="1414" r:id="rId33"/>
    <p:sldId id="1415" r:id="rId34"/>
    <p:sldId id="1416" r:id="rId35"/>
    <p:sldId id="1464" r:id="rId36"/>
    <p:sldId id="1465" r:id="rId37"/>
    <p:sldId id="1466" r:id="rId38"/>
    <p:sldId id="1379" r:id="rId39"/>
    <p:sldId id="1380" r:id="rId40"/>
    <p:sldId id="1381" r:id="rId41"/>
    <p:sldId id="1382" r:id="rId42"/>
    <p:sldId id="1376" r:id="rId43"/>
    <p:sldId id="1377" r:id="rId44"/>
    <p:sldId id="1346" r:id="rId45"/>
    <p:sldId id="1437" r:id="rId46"/>
    <p:sldId id="1438" r:id="rId47"/>
    <p:sldId id="1439" r:id="rId48"/>
    <p:sldId id="1463" r:id="rId49"/>
    <p:sldId id="1444" r:id="rId50"/>
    <p:sldId id="1445" r:id="rId51"/>
    <p:sldId id="1446" r:id="rId52"/>
    <p:sldId id="1447" r:id="rId53"/>
    <p:sldId id="1448" r:id="rId54"/>
    <p:sldId id="1449" r:id="rId55"/>
    <p:sldId id="1450" r:id="rId56"/>
    <p:sldId id="1451" r:id="rId57"/>
    <p:sldId id="1452" r:id="rId58"/>
    <p:sldId id="1305" r:id="rId59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BD"/>
    <a:srgbClr val="9933FF"/>
    <a:srgbClr val="FFC5F0"/>
    <a:srgbClr val="FF79DC"/>
    <a:srgbClr val="FF33CC"/>
    <a:srgbClr val="FF99FF"/>
    <a:srgbClr val="29C6D7"/>
    <a:srgbClr val="FC230C"/>
    <a:srgbClr val="ECE21C"/>
    <a:srgbClr val="618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382" autoAdjust="0"/>
    <p:restoredTop sz="94799" autoAdjust="0"/>
  </p:normalViewPr>
  <p:slideViewPr>
    <p:cSldViewPr>
      <p:cViewPr varScale="1">
        <p:scale>
          <a:sx n="95" d="100"/>
          <a:sy n="95" d="100"/>
        </p:scale>
        <p:origin x="-138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0291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794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9580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0927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536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9219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0927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0445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599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5862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7420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5201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7685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218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971861" y="6551613"/>
            <a:ext cx="93934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dirty="0" err="1">
                <a:solidFill>
                  <a:srgbClr val="2A40E2"/>
                </a:solidFill>
                <a:latin typeface="Gill Sans Light"/>
                <a:cs typeface="Gill Sans Light"/>
              </a:rPr>
              <a:t>Lec</a:t>
            </a:r>
            <a:r>
              <a:rPr lang="en-US" altLang="en-US" sz="1400">
                <a:solidFill>
                  <a:srgbClr val="2A40E2"/>
                </a:solidFill>
                <a:latin typeface="Gill Sans Light"/>
                <a:cs typeface="Gill Sans Light"/>
              </a:rPr>
              <a:t> </a:t>
            </a:r>
            <a:r>
              <a:rPr lang="en-US" altLang="en-US" sz="1400" smtClean="0">
                <a:solidFill>
                  <a:srgbClr val="2A40E2"/>
                </a:solidFill>
                <a:latin typeface="Gill Sans Light"/>
                <a:cs typeface="Gill Sans Light"/>
              </a:rPr>
              <a:t>19.</a:t>
            </a:r>
            <a:fld id="{6456B83E-17D0-4CDF-84AD-C8A97BEB5271}" type="slidenum">
              <a:rPr lang="en-US" altLang="en-US" sz="1400" smtClean="0">
                <a:solidFill>
                  <a:srgbClr val="2A40E2"/>
                </a:solidFill>
                <a:latin typeface="Gill Sans Light"/>
                <a:cs typeface="Gill Sans Light"/>
              </a:rPr>
              <a:pPr algn="ctr"/>
              <a:t>‹#›</a:t>
            </a:fld>
            <a:endParaRPr lang="en-US" altLang="en-US" sz="1400" b="0" i="1" dirty="0">
              <a:solidFill>
                <a:srgbClr val="2A40E2"/>
              </a:solidFill>
              <a:latin typeface="Gill Sans Light"/>
              <a:cs typeface="Gill Sans Light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659133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2A40E2"/>
                </a:solidFill>
                <a:latin typeface="Gill Sans Light"/>
                <a:cs typeface="Gill Sans Light"/>
              </a:rPr>
              <a:t>4/6/16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935288" y="6550025"/>
            <a:ext cx="2634032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2A40E2"/>
                </a:solidFill>
                <a:latin typeface="Gill Sans Light"/>
                <a:cs typeface="Gill Sans Light"/>
              </a:rPr>
              <a:t>Joseph CS162 ©UCB Spring 2016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Gill Sans Light"/>
          <a:ea typeface="+mj-ea"/>
          <a:cs typeface="Gill Sans Light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Gill Sans Light"/>
          <a:ea typeface="+mn-ea"/>
          <a:cs typeface="Gill Sans Light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1">
          <a:solidFill>
            <a:schemeClr val="tx1"/>
          </a:solidFill>
          <a:latin typeface="Gill Sans Light"/>
          <a:cs typeface="Gill Sans Ligh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chemeClr val="tx1"/>
          </a:solidFill>
          <a:latin typeface="Gill Sans Light"/>
          <a:cs typeface="Gill Sans Ligh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Gill Sans Light"/>
          <a:cs typeface="Gill Sans Ligh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Gill Sans Light"/>
          <a:cs typeface="Gill Sans Ligh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3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19</a:t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 smtClean="0"/>
              <a:t>File Systems (</a:t>
            </a:r>
            <a:r>
              <a:rPr lang="en-US" altLang="en-US" sz="3000" dirty="0" err="1" smtClean="0"/>
              <a:t>Con’t</a:t>
            </a:r>
            <a:r>
              <a:rPr lang="en-US" altLang="en-US" sz="3000" dirty="0" smtClean="0"/>
              <a:t>),</a:t>
            </a:r>
            <a:br>
              <a:rPr lang="en-US" altLang="en-US" sz="3000" dirty="0" smtClean="0"/>
            </a:br>
            <a:r>
              <a:rPr lang="en-US" altLang="en-US" sz="3000" dirty="0" smtClean="0"/>
              <a:t>MMAP, Buffer Cache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April 6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, 2016</a:t>
            </a:r>
          </a:p>
          <a:p>
            <a:pPr marL="285750" indent="-285750"/>
            <a:r>
              <a:rPr lang="en-US" altLang="en-US" dirty="0" smtClean="0"/>
              <a:t>Prof. Anthony D. Joseph</a:t>
            </a:r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765534"/>
          </a:xfrm>
        </p:spPr>
        <p:txBody>
          <a:bodyPr/>
          <a:lstStyle/>
          <a:p>
            <a:r>
              <a:rPr lang="en-US" dirty="0" smtClean="0"/>
              <a:t>Small files: 12 pointers direct to data blocks</a:t>
            </a:r>
            <a:endParaRPr lang="en-US" dirty="0"/>
          </a:p>
        </p:txBody>
      </p:sp>
      <p:pic>
        <p:nvPicPr>
          <p:cNvPr id="7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712535" y="1740385"/>
            <a:ext cx="8291785" cy="45601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10681" y="3343430"/>
            <a:ext cx="912787" cy="176596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320" y="1577464"/>
            <a:ext cx="2953680" cy="1323439"/>
          </a:xfrm>
          <a:prstGeom prst="rect">
            <a:avLst/>
          </a:prstGeom>
          <a:solidFill>
            <a:srgbClr val="DBEEF4"/>
          </a:solidFill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Direct pointers</a:t>
            </a:r>
          </a:p>
          <a:p>
            <a:endParaRPr lang="en-US" sz="2000" dirty="0">
              <a:latin typeface="Gill Sans Light"/>
              <a:cs typeface="Gill Sans Light"/>
            </a:endParaRPr>
          </a:p>
          <a:p>
            <a:r>
              <a:rPr lang="en-US" sz="2000" dirty="0" smtClean="0">
                <a:latin typeface="Gill Sans Light"/>
                <a:cs typeface="Gill Sans Light"/>
              </a:rPr>
              <a:t>4kB blocks </a:t>
            </a:r>
            <a:r>
              <a:rPr lang="en-US" sz="2000" dirty="0" smtClean="0">
                <a:latin typeface="Gill Sans Light"/>
                <a:cs typeface="Gill Sans Light"/>
                <a:sym typeface="Symbol" panose="05050102010706020507" pitchFamily="18" charset="2"/>
              </a:rPr>
              <a:t> </a:t>
            </a:r>
            <a:r>
              <a:rPr lang="en-US" sz="2000" dirty="0" smtClean="0">
                <a:latin typeface="Gill Sans Light"/>
                <a:cs typeface="Gill Sans Light"/>
              </a:rPr>
              <a:t>sufficient For files up to 48KB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590800" y="2895600"/>
            <a:ext cx="1119882" cy="447831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creen Shot 2014-10-21 at 1.40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665" y="4137198"/>
            <a:ext cx="4292335" cy="2659867"/>
          </a:xfrm>
          <a:prstGeom prst="rect">
            <a:avLst/>
          </a:prstGeom>
          <a:ln>
            <a:solidFill>
              <a:srgbClr val="008000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5476727" y="4458182"/>
            <a:ext cx="2067270" cy="1765966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750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765534"/>
          </a:xfrm>
        </p:spPr>
        <p:txBody>
          <a:bodyPr/>
          <a:lstStyle/>
          <a:p>
            <a:r>
              <a:rPr lang="en-US" dirty="0" smtClean="0"/>
              <a:t>Large files: 1,2,3 level indirect pointers</a:t>
            </a:r>
            <a:endParaRPr lang="en-US" dirty="0"/>
          </a:p>
        </p:txBody>
      </p:sp>
      <p:pic>
        <p:nvPicPr>
          <p:cNvPr id="7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712535" y="1740385"/>
            <a:ext cx="8291785" cy="45601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10681" y="5069710"/>
            <a:ext cx="912787" cy="52582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320" y="1577464"/>
            <a:ext cx="3076333" cy="2246769"/>
          </a:xfrm>
          <a:prstGeom prst="rect">
            <a:avLst/>
          </a:prstGeom>
          <a:solidFill>
            <a:srgbClr val="DBEEF4"/>
          </a:solidFill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Indirect pointers</a:t>
            </a:r>
          </a:p>
          <a:p>
            <a:r>
              <a:rPr lang="en-US" sz="2000" dirty="0" smtClean="0">
                <a:latin typeface="Gill Sans Light"/>
                <a:cs typeface="Gill Sans Light"/>
              </a:rPr>
              <a:t>  - point to a disk block </a:t>
            </a:r>
          </a:p>
          <a:p>
            <a:r>
              <a:rPr lang="en-US" sz="2000" dirty="0">
                <a:latin typeface="Gill Sans Light"/>
                <a:cs typeface="Gill Sans Light"/>
              </a:rPr>
              <a:t> </a:t>
            </a:r>
            <a:r>
              <a:rPr lang="en-US" sz="2000" dirty="0" smtClean="0">
                <a:latin typeface="Gill Sans Light"/>
                <a:cs typeface="Gill Sans Light"/>
              </a:rPr>
              <a:t>    containing only pointers</a:t>
            </a:r>
          </a:p>
          <a:p>
            <a:r>
              <a:rPr lang="en-US" sz="2000" dirty="0">
                <a:latin typeface="Gill Sans Light"/>
                <a:cs typeface="Gill Sans Light"/>
              </a:rPr>
              <a:t> </a:t>
            </a:r>
            <a:r>
              <a:rPr lang="en-US" sz="2000" dirty="0" smtClean="0">
                <a:latin typeface="Gill Sans Light"/>
                <a:cs typeface="Gill Sans Light"/>
              </a:rPr>
              <a:t> - 4 kB blocks =&gt; 1024 </a:t>
            </a:r>
            <a:r>
              <a:rPr lang="en-US" sz="2000" dirty="0" err="1" smtClean="0">
                <a:latin typeface="Gill Sans Light"/>
                <a:cs typeface="Gill Sans Light"/>
              </a:rPr>
              <a:t>ptrs</a:t>
            </a:r>
            <a:endParaRPr lang="en-US" sz="2000" dirty="0" smtClean="0">
              <a:latin typeface="Gill Sans Light"/>
              <a:cs typeface="Gill Sans Light"/>
            </a:endParaRPr>
          </a:p>
          <a:p>
            <a:r>
              <a:rPr lang="en-US" sz="2000" dirty="0">
                <a:latin typeface="Gill Sans Light"/>
                <a:cs typeface="Gill Sans Light"/>
              </a:rPr>
              <a:t> </a:t>
            </a:r>
            <a:r>
              <a:rPr lang="en-US" sz="2000" dirty="0" smtClean="0">
                <a:latin typeface="Gill Sans Light"/>
                <a:cs typeface="Gill Sans Light"/>
              </a:rPr>
              <a:t>    =&gt; 4 MB @ level 2</a:t>
            </a:r>
          </a:p>
          <a:p>
            <a:r>
              <a:rPr lang="en-US" sz="2000" dirty="0">
                <a:latin typeface="Gill Sans Light"/>
                <a:cs typeface="Gill Sans Light"/>
              </a:rPr>
              <a:t> </a:t>
            </a:r>
            <a:r>
              <a:rPr lang="en-US" sz="2000" dirty="0" smtClean="0">
                <a:latin typeface="Gill Sans Light"/>
                <a:cs typeface="Gill Sans Light"/>
              </a:rPr>
              <a:t>    =&gt; 4 GB @ level 3</a:t>
            </a:r>
          </a:p>
          <a:p>
            <a:r>
              <a:rPr lang="en-US" sz="2000" dirty="0">
                <a:latin typeface="Gill Sans Light"/>
                <a:cs typeface="Gill Sans Light"/>
              </a:rPr>
              <a:t> </a:t>
            </a:r>
            <a:r>
              <a:rPr lang="en-US" sz="2000" dirty="0" smtClean="0">
                <a:latin typeface="Gill Sans Light"/>
                <a:cs typeface="Gill Sans Light"/>
              </a:rPr>
              <a:t>    =&gt; 4 TB @ level 4</a:t>
            </a:r>
            <a:endParaRPr lang="en-US" sz="2000" dirty="0">
              <a:latin typeface="Gill Sans Light"/>
              <a:cs typeface="Gill Sans Ligh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743200" y="3810000"/>
            <a:ext cx="967482" cy="1259711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29600" y="3239457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Gill Sans Light"/>
                <a:cs typeface="Gill Sans Light"/>
              </a:rPr>
              <a:t>48 KB</a:t>
            </a:r>
            <a:endParaRPr lang="en-US" sz="2000" dirty="0">
              <a:solidFill>
                <a:srgbClr val="0000FF"/>
              </a:solidFill>
              <a:latin typeface="Gill Sans Light"/>
              <a:cs typeface="Gill Sans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52656" y="376118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Gill Sans Light"/>
                <a:cs typeface="Gill Sans Light"/>
              </a:rPr>
              <a:t>+4 </a:t>
            </a:r>
            <a:r>
              <a:rPr lang="en-US" sz="2000" dirty="0">
                <a:solidFill>
                  <a:srgbClr val="0000FF"/>
                </a:solidFill>
                <a:latin typeface="Gill Sans Light"/>
                <a:cs typeface="Gill Sans Light"/>
              </a:rPr>
              <a:t>M</a:t>
            </a:r>
            <a:r>
              <a:rPr lang="en-US" sz="2000" dirty="0" smtClean="0">
                <a:solidFill>
                  <a:srgbClr val="0000FF"/>
                </a:solidFill>
                <a:latin typeface="Gill Sans Light"/>
                <a:cs typeface="Gill Sans Light"/>
              </a:rPr>
              <a:t>B</a:t>
            </a:r>
            <a:endParaRPr lang="en-US" sz="2000" dirty="0">
              <a:solidFill>
                <a:srgbClr val="0000FF"/>
              </a:solidFill>
              <a:latin typeface="Gill Sans Light"/>
              <a:cs typeface="Gill Sans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03952" y="4558464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Gill Sans Light"/>
                <a:cs typeface="Gill Sans Light"/>
              </a:rPr>
              <a:t>+4 GB</a:t>
            </a:r>
            <a:endParaRPr lang="en-US" sz="2000" dirty="0">
              <a:solidFill>
                <a:srgbClr val="0000FF"/>
              </a:solidFill>
              <a:latin typeface="Gill Sans Light"/>
              <a:cs typeface="Gill Sans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42424" y="5931215"/>
            <a:ext cx="800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Gill Sans Light"/>
                <a:cs typeface="Gill Sans Light"/>
              </a:rPr>
              <a:t>+4 TB</a:t>
            </a:r>
            <a:endParaRPr lang="en-US" sz="2000" dirty="0">
              <a:solidFill>
                <a:srgbClr val="0000FF"/>
              </a:solidFill>
              <a:latin typeface="Gill Sans Light"/>
              <a:cs typeface="Gill Sans Light"/>
            </a:endParaRPr>
          </a:p>
        </p:txBody>
      </p:sp>
      <p:pic>
        <p:nvPicPr>
          <p:cNvPr id="19" name="Picture 18" descr="Screen Shot 2014-10-21 at 1.50.13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53" y="4246255"/>
            <a:ext cx="3229456" cy="247479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35423" y="4662945"/>
            <a:ext cx="1286233" cy="161080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966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UNIX BSD 4.2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Same as BSD 4.1 (same file header and triply indirect blocks), except incorporated ideas from Cray </a:t>
            </a:r>
            <a:r>
              <a:rPr lang="en-US" altLang="ko-KR" dirty="0" smtClean="0">
                <a:ea typeface="굴림" panose="020B0600000101010101" pitchFamily="34" charset="-127"/>
              </a:rPr>
              <a:t>Operating System: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Uses bitmap allocation in place of </a:t>
            </a:r>
            <a:r>
              <a:rPr lang="en-US" altLang="ko-KR" dirty="0" err="1" smtClean="0">
                <a:ea typeface="굴림" panose="020B0600000101010101" pitchFamily="34" charset="-127"/>
              </a:rPr>
              <a:t>freelist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Attempt to allocate files contiguously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10% reserved disk space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Skip-sector positioning (mentioned next slide</a:t>
            </a:r>
            <a:r>
              <a:rPr lang="en-US" altLang="ko-KR" dirty="0" smtClean="0">
                <a:ea typeface="굴림" panose="020B0600000101010101" pitchFamily="34" charset="-127"/>
              </a:rPr>
              <a:t>)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Problem: When create a file, don’t know how big it will become (in UNIX, most writes are by appending)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How much contiguous space do you allocate for a file?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In BSD 4.2, just find some range of free blocks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Put each new file at the front of different range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To expand a file, you first try successive blocks in bitmap, then choose new range of blocks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Also in BSD 4.2: store files from same directory near each </a:t>
            </a:r>
            <a:r>
              <a:rPr lang="en-US" altLang="ko-KR" dirty="0" smtClean="0">
                <a:ea typeface="굴림" panose="020B0600000101010101" pitchFamily="34" charset="-127"/>
              </a:rPr>
              <a:t>other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Fast File System (FFS)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Allocation and placement policies for BSD 4.2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5768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Attack of the Rotational Delay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Problem 2: Missing blocks due to rotational delay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Issue: Read one block, do processing, and read next block.  In meantime, disk has continued turning: missed next block! Need 1 revolution/block!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Solution1: Skip sector positioning (“interleaving”)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Place the blocks from one file on every other block of a track: give time for processing to overlap rotation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Solution2: Read ahead: read next block right after first, even if application hasn’t asked for it yet.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This can be done either by OS (read ahead) 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By disk itself (track buffers</a:t>
            </a:r>
            <a:r>
              <a:rPr lang="en-US" altLang="ko-KR" dirty="0" smtClean="0">
                <a:ea typeface="굴림" panose="020B0600000101010101" pitchFamily="34" charset="-127"/>
              </a:rPr>
              <a:t>)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- m</a:t>
            </a:r>
            <a:r>
              <a:rPr lang="en-US" altLang="ko-KR" dirty="0" smtClean="0">
                <a:ea typeface="굴림" panose="020B0600000101010101" pitchFamily="34" charset="-127"/>
              </a:rPr>
              <a:t>any </a:t>
            </a:r>
            <a:r>
              <a:rPr lang="en-US" altLang="ko-KR" dirty="0" smtClean="0">
                <a:ea typeface="굴림" panose="020B0600000101010101" pitchFamily="34" charset="-127"/>
              </a:rPr>
              <a:t>disk controllers have internal RAM that allows them to read a complete </a:t>
            </a:r>
            <a:r>
              <a:rPr lang="en-US" altLang="ko-KR" dirty="0" smtClean="0">
                <a:ea typeface="굴림" panose="020B0600000101010101" pitchFamily="34" charset="-127"/>
              </a:rPr>
              <a:t>track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Important Aside: Modern </a:t>
            </a:r>
            <a:r>
              <a:rPr lang="en-US" altLang="ko-KR" dirty="0" smtClean="0">
                <a:ea typeface="굴림" panose="020B0600000101010101" pitchFamily="34" charset="-127"/>
              </a:rPr>
              <a:t>disks + controllers </a:t>
            </a:r>
            <a:r>
              <a:rPr lang="en-US" altLang="ko-KR" dirty="0" smtClean="0">
                <a:ea typeface="굴림" panose="020B0600000101010101" pitchFamily="34" charset="-127"/>
              </a:rPr>
              <a:t>do many complex things “under the covers”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Track buffers, elevator algorithms, bad block filtering</a:t>
            </a:r>
          </a:p>
        </p:txBody>
      </p:sp>
      <p:grpSp>
        <p:nvGrpSpPr>
          <p:cNvPr id="944132" name="Group 4"/>
          <p:cNvGrpSpPr>
            <a:grpSpLocks/>
          </p:cNvGrpSpPr>
          <p:nvPr/>
        </p:nvGrpSpPr>
        <p:grpSpPr bwMode="auto">
          <a:xfrm>
            <a:off x="762000" y="1565274"/>
            <a:ext cx="2990850" cy="1549400"/>
            <a:chOff x="240" y="480"/>
            <a:chExt cx="1884" cy="976"/>
          </a:xfrm>
        </p:grpSpPr>
        <p:sp>
          <p:nvSpPr>
            <p:cNvPr id="20490" name="Line 5"/>
            <p:cNvSpPr>
              <a:spLocks noChangeShapeType="1"/>
            </p:cNvSpPr>
            <p:nvPr/>
          </p:nvSpPr>
          <p:spPr bwMode="auto">
            <a:xfrm>
              <a:off x="1056" y="624"/>
              <a:ext cx="370" cy="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20491" name="Rectangle 6"/>
            <p:cNvSpPr>
              <a:spLocks noChangeArrowheads="1"/>
            </p:cNvSpPr>
            <p:nvPr/>
          </p:nvSpPr>
          <p:spPr bwMode="auto">
            <a:xfrm>
              <a:off x="240" y="480"/>
              <a:ext cx="8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2000">
                  <a:latin typeface="Gill Sans Light"/>
                  <a:ea typeface="굴림" panose="020B0600000101010101" pitchFamily="34" charset="-127"/>
                  <a:cs typeface="Gill Sans Light"/>
                </a:rPr>
                <a:t>Skip Sector</a:t>
              </a:r>
            </a:p>
          </p:txBody>
        </p:sp>
        <p:grpSp>
          <p:nvGrpSpPr>
            <p:cNvPr id="20492" name="Group 7"/>
            <p:cNvGrpSpPr>
              <a:grpSpLocks/>
            </p:cNvGrpSpPr>
            <p:nvPr/>
          </p:nvGrpSpPr>
          <p:grpSpPr bwMode="auto">
            <a:xfrm>
              <a:off x="1392" y="624"/>
              <a:ext cx="732" cy="731"/>
              <a:chOff x="1392" y="624"/>
              <a:chExt cx="732" cy="731"/>
            </a:xfrm>
          </p:grpSpPr>
          <p:sp>
            <p:nvSpPr>
              <p:cNvPr id="20494" name="AutoShape 8"/>
              <p:cNvSpPr>
                <a:spLocks noChangeArrowheads="1"/>
              </p:cNvSpPr>
              <p:nvPr/>
            </p:nvSpPr>
            <p:spPr bwMode="auto">
              <a:xfrm rot="2028194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362 w 21600"/>
                  <a:gd name="T3" fmla="*/ 680 h 21600"/>
                  <a:gd name="T4" fmla="*/ 366 w 21600"/>
                  <a:gd name="T5" fmla="*/ 101 h 21600"/>
                  <a:gd name="T6" fmla="*/ 369 w 21600"/>
                  <a:gd name="T7" fmla="*/ 68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45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713" y="18608"/>
                    </a:moveTo>
                    <a:cubicBezTo>
                      <a:pt x="6434" y="18560"/>
                      <a:pt x="2991" y="15078"/>
                      <a:pt x="2991" y="10800"/>
                    </a:cubicBezTo>
                    <a:cubicBezTo>
                      <a:pt x="2991" y="6487"/>
                      <a:pt x="6487" y="2991"/>
                      <a:pt x="10800" y="2991"/>
                    </a:cubicBezTo>
                    <a:cubicBezTo>
                      <a:pt x="15112" y="2991"/>
                      <a:pt x="18609" y="6487"/>
                      <a:pt x="18609" y="10800"/>
                    </a:cubicBezTo>
                    <a:cubicBezTo>
                      <a:pt x="18609" y="15078"/>
                      <a:pt x="15165" y="18560"/>
                      <a:pt x="10886" y="18608"/>
                    </a:cubicBezTo>
                    <a:lnTo>
                      <a:pt x="10920" y="21599"/>
                    </a:lnTo>
                    <a:cubicBezTo>
                      <a:pt x="16837" y="21533"/>
                      <a:pt x="21600" y="16717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6717"/>
                      <a:pt x="4762" y="21533"/>
                      <a:pt x="10679" y="21599"/>
                    </a:cubicBezTo>
                    <a:lnTo>
                      <a:pt x="10713" y="18608"/>
                    </a:lnTo>
                    <a:close/>
                  </a:path>
                </a:pathLst>
              </a:cu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20495" name="AutoShape 9"/>
              <p:cNvSpPr>
                <a:spLocks noChangeArrowheads="1"/>
              </p:cNvSpPr>
              <p:nvPr/>
            </p:nvSpPr>
            <p:spPr bwMode="auto">
              <a:xfrm rot="-9015458">
                <a:off x="1393" y="672"/>
                <a:ext cx="731" cy="683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4 h 21600"/>
                  <a:gd name="T4" fmla="*/ 366 w 21600"/>
                  <a:gd name="T5" fmla="*/ 98 h 21600"/>
                  <a:gd name="T6" fmla="*/ 492 w 21600"/>
                  <a:gd name="T7" fmla="*/ 74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2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20496" name="AutoShape 10"/>
              <p:cNvSpPr>
                <a:spLocks noChangeArrowheads="1"/>
              </p:cNvSpPr>
              <p:nvPr/>
            </p:nvSpPr>
            <p:spPr bwMode="auto">
              <a:xfrm rot="7164154">
                <a:off x="1392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20497" name="AutoShape 11"/>
              <p:cNvSpPr>
                <a:spLocks noChangeArrowheads="1"/>
              </p:cNvSpPr>
              <p:nvPr/>
            </p:nvSpPr>
            <p:spPr bwMode="auto">
              <a:xfrm rot="2078935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20498" name="AutoShape 12"/>
              <p:cNvSpPr>
                <a:spLocks noChangeArrowheads="1"/>
              </p:cNvSpPr>
              <p:nvPr/>
            </p:nvSpPr>
            <p:spPr bwMode="auto">
              <a:xfrm rot="-3261611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20493" name="Freeform 13"/>
            <p:cNvSpPr>
              <a:spLocks/>
            </p:cNvSpPr>
            <p:nvPr/>
          </p:nvSpPr>
          <p:spPr bwMode="auto">
            <a:xfrm>
              <a:off x="1056" y="672"/>
              <a:ext cx="528" cy="784"/>
            </a:xfrm>
            <a:custGeom>
              <a:avLst/>
              <a:gdLst>
                <a:gd name="T0" fmla="*/ 0 w 528"/>
                <a:gd name="T1" fmla="*/ 0 h 784"/>
                <a:gd name="T2" fmla="*/ 144 w 528"/>
                <a:gd name="T3" fmla="*/ 672 h 784"/>
                <a:gd name="T4" fmla="*/ 528 w 528"/>
                <a:gd name="T5" fmla="*/ 672 h 7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784">
                  <a:moveTo>
                    <a:pt x="0" y="0"/>
                  </a:moveTo>
                  <a:cubicBezTo>
                    <a:pt x="28" y="280"/>
                    <a:pt x="56" y="560"/>
                    <a:pt x="144" y="672"/>
                  </a:cubicBezTo>
                  <a:cubicBezTo>
                    <a:pt x="232" y="784"/>
                    <a:pt x="380" y="728"/>
                    <a:pt x="528" y="67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</p:grpSp>
      <p:grpSp>
        <p:nvGrpSpPr>
          <p:cNvPr id="944142" name="Group 14"/>
          <p:cNvGrpSpPr>
            <a:grpSpLocks/>
          </p:cNvGrpSpPr>
          <p:nvPr/>
        </p:nvGrpSpPr>
        <p:grpSpPr bwMode="auto">
          <a:xfrm>
            <a:off x="4362450" y="1793874"/>
            <a:ext cx="4171950" cy="1390651"/>
            <a:chOff x="3024" y="576"/>
            <a:chExt cx="2628" cy="876"/>
          </a:xfrm>
        </p:grpSpPr>
        <p:sp>
          <p:nvSpPr>
            <p:cNvPr id="20486" name="AutoShape 15"/>
            <p:cNvSpPr>
              <a:spLocks noChangeArrowheads="1"/>
            </p:cNvSpPr>
            <p:nvPr/>
          </p:nvSpPr>
          <p:spPr bwMode="auto">
            <a:xfrm>
              <a:off x="3024" y="576"/>
              <a:ext cx="737" cy="753"/>
            </a:xfrm>
            <a:custGeom>
              <a:avLst/>
              <a:gdLst>
                <a:gd name="T0" fmla="*/ 369 w 21600"/>
                <a:gd name="T1" fmla="*/ 0 h 21600"/>
                <a:gd name="T2" fmla="*/ 108 w 21600"/>
                <a:gd name="T3" fmla="*/ 110 h 21600"/>
                <a:gd name="T4" fmla="*/ 0 w 21600"/>
                <a:gd name="T5" fmla="*/ 377 h 21600"/>
                <a:gd name="T6" fmla="*/ 108 w 21600"/>
                <a:gd name="T7" fmla="*/ 643 h 21600"/>
                <a:gd name="T8" fmla="*/ 369 w 21600"/>
                <a:gd name="T9" fmla="*/ 753 h 21600"/>
                <a:gd name="T10" fmla="*/ 629 w 21600"/>
                <a:gd name="T11" fmla="*/ 643 h 21600"/>
                <a:gd name="T12" fmla="*/ 737 w 21600"/>
                <a:gd name="T13" fmla="*/ 377 h 21600"/>
                <a:gd name="T14" fmla="*/ 629 w 21600"/>
                <a:gd name="T15" fmla="*/ 11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5 w 21600"/>
                <a:gd name="T25" fmla="*/ 3155 h 21600"/>
                <a:gd name="T26" fmla="*/ 18435 w 21600"/>
                <a:gd name="T27" fmla="*/ 1844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097" y="10800"/>
                  </a:moveTo>
                  <a:cubicBezTo>
                    <a:pt x="3097" y="15054"/>
                    <a:pt x="6546" y="18503"/>
                    <a:pt x="10800" y="18503"/>
                  </a:cubicBezTo>
                  <a:cubicBezTo>
                    <a:pt x="15054" y="18503"/>
                    <a:pt x="18503" y="15054"/>
                    <a:pt x="18503" y="10800"/>
                  </a:cubicBezTo>
                  <a:cubicBezTo>
                    <a:pt x="18503" y="6546"/>
                    <a:pt x="15054" y="3097"/>
                    <a:pt x="10800" y="3097"/>
                  </a:cubicBezTo>
                  <a:cubicBezTo>
                    <a:pt x="6546" y="3097"/>
                    <a:pt x="3097" y="6546"/>
                    <a:pt x="3097" y="10800"/>
                  </a:cubicBezTo>
                  <a:close/>
                </a:path>
              </a:pathLst>
            </a:cu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20487" name="Rectangle 16"/>
            <p:cNvSpPr>
              <a:spLocks noChangeArrowheads="1"/>
            </p:cNvSpPr>
            <p:nvPr/>
          </p:nvSpPr>
          <p:spPr bwMode="auto">
            <a:xfrm>
              <a:off x="4272" y="816"/>
              <a:ext cx="1104" cy="14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>
                <a:latin typeface="Gill Sans Light"/>
                <a:cs typeface="Gill Sans Light"/>
              </a:endParaRPr>
            </a:p>
          </p:txBody>
        </p:sp>
        <p:sp>
          <p:nvSpPr>
            <p:cNvPr id="20488" name="Text Box 17"/>
            <p:cNvSpPr txBox="1">
              <a:spLocks noChangeArrowheads="1"/>
            </p:cNvSpPr>
            <p:nvPr/>
          </p:nvSpPr>
          <p:spPr bwMode="auto">
            <a:xfrm>
              <a:off x="4058" y="1008"/>
              <a:ext cx="1594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>
                  <a:latin typeface="Gill Sans Light"/>
                  <a:ea typeface="굴림" panose="020B0600000101010101" pitchFamily="34" charset="-127"/>
                  <a:cs typeface="Gill Sans Light"/>
                </a:rPr>
                <a:t>Track Buffer</a:t>
              </a:r>
            </a:p>
            <a:p>
              <a:r>
                <a:rPr lang="en-US" altLang="ko-KR" sz="2000">
                  <a:latin typeface="Gill Sans Light"/>
                  <a:ea typeface="굴림" panose="020B0600000101010101" pitchFamily="34" charset="-127"/>
                  <a:cs typeface="Gill Sans Light"/>
                </a:rPr>
                <a:t>(Holds complete track)</a:t>
              </a:r>
            </a:p>
          </p:txBody>
        </p:sp>
        <p:sp>
          <p:nvSpPr>
            <p:cNvPr id="20489" name="AutoShape 18"/>
            <p:cNvSpPr>
              <a:spLocks noChangeArrowheads="1"/>
            </p:cNvSpPr>
            <p:nvPr/>
          </p:nvSpPr>
          <p:spPr bwMode="auto">
            <a:xfrm>
              <a:off x="3888" y="816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>
                <a:latin typeface="Gill Sans Light"/>
                <a:cs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28545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are inodes Stored?</a:t>
            </a:r>
            <a:endParaRPr lang="en-US" dirty="0"/>
          </a:p>
        </p:txBody>
      </p:sp>
      <p:sp>
        <p:nvSpPr>
          <p:cNvPr id="8980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early UNIX and DOS/Windows’ FAT file system, headers stored in special array in outermost cylinders</a:t>
            </a:r>
          </a:p>
          <a:p>
            <a:endParaRPr lang="en-US" sz="2800" dirty="0" smtClean="0"/>
          </a:p>
          <a:p>
            <a:r>
              <a:rPr lang="en-US" sz="2800" dirty="0" smtClean="0"/>
              <a:t>Header not stored anywhere near the data blocks</a:t>
            </a:r>
          </a:p>
          <a:p>
            <a:pPr lvl="1"/>
            <a:r>
              <a:rPr lang="en-US" sz="2400" dirty="0" smtClean="0"/>
              <a:t>To read a small file, seek to get header, seek back to data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Fixed size, set when disk is formatted</a:t>
            </a:r>
          </a:p>
          <a:p>
            <a:pPr lvl="1"/>
            <a:r>
              <a:rPr lang="en-US" sz="2400" dirty="0" smtClean="0"/>
              <a:t>At formatting time, a fixed number of </a:t>
            </a:r>
            <a:r>
              <a:rPr lang="en-US" sz="2400" dirty="0" err="1" smtClean="0"/>
              <a:t>inodes</a:t>
            </a:r>
            <a:r>
              <a:rPr lang="en-US" sz="2400" dirty="0" smtClean="0"/>
              <a:t> are created</a:t>
            </a:r>
          </a:p>
          <a:p>
            <a:pPr lvl="1"/>
            <a:r>
              <a:rPr lang="en-US" sz="2400" dirty="0" smtClean="0"/>
              <a:t>Each is given a unique number, called an </a:t>
            </a:r>
            <a:r>
              <a:rPr lang="en-US" sz="2400" dirty="0" smtClean="0"/>
              <a:t>“</a:t>
            </a:r>
            <a:r>
              <a:rPr lang="en-US" altLang="ja-JP" sz="2400" dirty="0" err="1" smtClean="0"/>
              <a:t>inumber</a:t>
            </a:r>
            <a:r>
              <a:rPr lang="en-US" altLang="ja-JP" sz="2400" dirty="0" smtClean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7002368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05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are inodes Stored?</a:t>
            </a:r>
            <a:endParaRPr lang="en-US" dirty="0"/>
          </a:p>
        </p:txBody>
      </p:sp>
      <p:sp>
        <p:nvSpPr>
          <p:cNvPr id="898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534400" cy="5943600"/>
          </a:xfrm>
        </p:spPr>
        <p:txBody>
          <a:bodyPr/>
          <a:lstStyle/>
          <a:p>
            <a:r>
              <a:rPr lang="en-US" dirty="0" smtClean="0"/>
              <a:t>Later versions of UNIX moved the header information to be </a:t>
            </a:r>
            <a:br>
              <a:rPr lang="en-US" dirty="0" smtClean="0"/>
            </a:br>
            <a:r>
              <a:rPr lang="en-US" dirty="0" smtClean="0"/>
              <a:t>closer to the data blocks</a:t>
            </a:r>
          </a:p>
          <a:p>
            <a:pPr lvl="1"/>
            <a:r>
              <a:rPr lang="en-US" dirty="0" smtClean="0"/>
              <a:t>Often, </a:t>
            </a:r>
            <a:r>
              <a:rPr lang="en-US" dirty="0" err="1" smtClean="0"/>
              <a:t>inode</a:t>
            </a:r>
            <a:r>
              <a:rPr lang="en-US" dirty="0" smtClean="0"/>
              <a:t> for file stored in same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cylinder group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as parent directory of the file (makes an </a:t>
            </a:r>
            <a:r>
              <a:rPr lang="en-US" altLang="ja-JP" dirty="0" err="1" smtClean="0">
                <a:latin typeface="Courier New"/>
                <a:cs typeface="Courier New"/>
              </a:rPr>
              <a:t>ls</a:t>
            </a:r>
            <a:r>
              <a:rPr lang="en-US" altLang="ja-JP" dirty="0" smtClean="0"/>
              <a:t> of that directory run fast)</a:t>
            </a:r>
          </a:p>
          <a:p>
            <a:pPr lvl="1"/>
            <a:endParaRPr lang="en-US" altLang="ja-JP" sz="1400" dirty="0" smtClean="0"/>
          </a:p>
          <a:p>
            <a:r>
              <a:rPr lang="en-US" dirty="0" smtClean="0"/>
              <a:t>Pros: </a:t>
            </a:r>
          </a:p>
          <a:p>
            <a:pPr lvl="1"/>
            <a:r>
              <a:rPr lang="en-US" dirty="0" smtClean="0"/>
              <a:t>UNIX BSD 4.2 puts bit of file header array on many cylinders</a:t>
            </a:r>
          </a:p>
          <a:p>
            <a:pPr lvl="1"/>
            <a:r>
              <a:rPr lang="en-US" dirty="0" smtClean="0"/>
              <a:t>For small directories, can fit all data, file headers, etc. in same cylinder </a:t>
            </a:r>
            <a:r>
              <a:rPr lang="en-US" dirty="0" smtClean="0">
                <a:sym typeface="Symbol" pitchFamily="-83" charset="2"/>
              </a:rPr>
              <a:t> no seeks!</a:t>
            </a:r>
          </a:p>
          <a:p>
            <a:pPr lvl="1"/>
            <a:r>
              <a:rPr lang="en-US" dirty="0" smtClean="0">
                <a:sym typeface="Symbol" pitchFamily="-83" charset="2"/>
              </a:rPr>
              <a:t>File headers much smaller than whole block (a few hundred bytes), so multiple headers fetched from disk at same time</a:t>
            </a:r>
          </a:p>
          <a:p>
            <a:pPr lvl="1"/>
            <a:r>
              <a:rPr lang="en-US" dirty="0" smtClean="0"/>
              <a:t>Reliability: whatever happens to the disk, you can find many of the files (even if directories disconnected)</a:t>
            </a:r>
          </a:p>
          <a:p>
            <a:pPr lvl="1"/>
            <a:endParaRPr lang="en-US" sz="1600" dirty="0" smtClean="0"/>
          </a:p>
          <a:p>
            <a:r>
              <a:rPr lang="en-US" dirty="0" smtClean="0"/>
              <a:t>Part of the Fast File System (FFS)</a:t>
            </a:r>
          </a:p>
          <a:p>
            <a:pPr lvl="1"/>
            <a:r>
              <a:rPr lang="en-US" dirty="0" smtClean="0"/>
              <a:t>General optimization to avoid seeks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69125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05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4.2 BSD Locality: Block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3058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File system volume is divided into a set of block groups</a:t>
            </a:r>
          </a:p>
          <a:p>
            <a:pPr lvl="1"/>
            <a:r>
              <a:rPr lang="en-US" dirty="0" smtClean="0"/>
              <a:t>Close set of tracks</a:t>
            </a:r>
          </a:p>
          <a:p>
            <a:r>
              <a:rPr lang="en-US" dirty="0" smtClean="0"/>
              <a:t>Data blocks, metadata, and free </a:t>
            </a:r>
            <a:r>
              <a:rPr lang="en-US" smtClean="0"/>
              <a:t>space </a:t>
            </a:r>
            <a:br>
              <a:rPr lang="en-US" smtClean="0"/>
            </a:br>
            <a:r>
              <a:rPr lang="en-US" smtClean="0"/>
              <a:t>interleaved </a:t>
            </a:r>
            <a:r>
              <a:rPr lang="en-US" dirty="0" smtClean="0"/>
              <a:t>within block group</a:t>
            </a:r>
          </a:p>
          <a:p>
            <a:pPr lvl="1"/>
            <a:r>
              <a:rPr lang="en-US" dirty="0" smtClean="0"/>
              <a:t>Avoid huge seeks between user data </a:t>
            </a:r>
            <a:br>
              <a:rPr lang="en-US" dirty="0" smtClean="0"/>
            </a:br>
            <a:r>
              <a:rPr lang="en-US" dirty="0" smtClean="0"/>
              <a:t>and system structure</a:t>
            </a:r>
          </a:p>
          <a:p>
            <a:r>
              <a:rPr lang="en-US" dirty="0" smtClean="0"/>
              <a:t>Put directory and its files in common </a:t>
            </a:r>
            <a:br>
              <a:rPr lang="en-US" dirty="0" smtClean="0"/>
            </a:br>
            <a:r>
              <a:rPr lang="en-US" dirty="0" smtClean="0"/>
              <a:t>block group</a:t>
            </a:r>
          </a:p>
          <a:p>
            <a:r>
              <a:rPr lang="en-US" dirty="0" smtClean="0"/>
              <a:t>First-Free allocation of new </a:t>
            </a:r>
            <a:br>
              <a:rPr lang="en-US" dirty="0" smtClean="0"/>
            </a:br>
            <a:r>
              <a:rPr lang="en-US" dirty="0" smtClean="0"/>
              <a:t>file blocks</a:t>
            </a:r>
          </a:p>
          <a:p>
            <a:pPr lvl="1"/>
            <a:r>
              <a:rPr lang="en-US" altLang="ko-KR" dirty="0" smtClean="0"/>
              <a:t>To expand file, first try </a:t>
            </a:r>
            <a:br>
              <a:rPr lang="en-US" altLang="ko-KR" dirty="0" smtClean="0"/>
            </a:br>
            <a:r>
              <a:rPr lang="en-US" altLang="ko-KR" dirty="0" smtClean="0"/>
              <a:t>successive blocks in bitmap, then </a:t>
            </a:r>
            <a:br>
              <a:rPr lang="en-US" altLang="ko-KR" dirty="0" smtClean="0"/>
            </a:br>
            <a:r>
              <a:rPr lang="en-US" altLang="ko-KR" dirty="0" smtClean="0"/>
              <a:t>choose new range of blocks</a:t>
            </a:r>
          </a:p>
          <a:p>
            <a:pPr lvl="1"/>
            <a:r>
              <a:rPr lang="en-US" dirty="0" smtClean="0"/>
              <a:t>Few little holes at start, big sequential </a:t>
            </a:r>
            <a:br>
              <a:rPr lang="en-US" dirty="0" smtClean="0"/>
            </a:br>
            <a:r>
              <a:rPr lang="en-US" dirty="0" smtClean="0"/>
              <a:t>runs at end of group</a:t>
            </a:r>
          </a:p>
          <a:p>
            <a:pPr lvl="1"/>
            <a:r>
              <a:rPr lang="en-US" dirty="0" smtClean="0"/>
              <a:t>Avoids fragmentation</a:t>
            </a:r>
          </a:p>
          <a:p>
            <a:pPr lvl="1"/>
            <a:r>
              <a:rPr lang="en-US" dirty="0" smtClean="0"/>
              <a:t>Sequential layout for big files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Important: keep 10% or more free!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Reserve space in the Block G</a:t>
            </a:r>
            <a:r>
              <a:rPr lang="en-US" dirty="0" smtClean="0">
                <a:solidFill>
                  <a:srgbClr val="FF0000"/>
                </a:solidFill>
              </a:rPr>
              <a:t>roup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8" name="Picture 7" descr="Screen Shot 2014-10-22 at 5.27.38 PM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433" y="1295400"/>
            <a:ext cx="4471567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488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4.2 BSD FFS </a:t>
            </a:r>
            <a:r>
              <a:rPr lang="en-US" dirty="0" smtClean="0"/>
              <a:t>First Fit Block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97929"/>
            <a:ext cx="8229600" cy="1799136"/>
          </a:xfrm>
        </p:spPr>
        <p:txBody>
          <a:bodyPr>
            <a:normAutofit/>
          </a:bodyPr>
          <a:lstStyle/>
          <a:p>
            <a:r>
              <a:rPr lang="en-US" dirty="0" smtClean="0"/>
              <a:t>Fills in the small holes at the start of block group</a:t>
            </a:r>
          </a:p>
          <a:p>
            <a:r>
              <a:rPr lang="en-US" dirty="0" smtClean="0"/>
              <a:t>Avoids fragmentation, leaves contiguous free space at end</a:t>
            </a:r>
            <a:endParaRPr lang="en-US" dirty="0"/>
          </a:p>
        </p:txBody>
      </p:sp>
      <p:pic>
        <p:nvPicPr>
          <p:cNvPr id="7" name="Picture 6" descr="Screen Shot 2014-10-23 at 8.46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0" y="3003486"/>
            <a:ext cx="9144000" cy="1696739"/>
          </a:xfrm>
          <a:prstGeom prst="rect">
            <a:avLst/>
          </a:prstGeom>
        </p:spPr>
      </p:pic>
      <p:pic>
        <p:nvPicPr>
          <p:cNvPr id="8" name="Picture 7" descr="Screen Shot 2014-10-23 at 8.46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2164360"/>
          </a:xfrm>
          <a:prstGeom prst="rect">
            <a:avLst/>
          </a:prstGeom>
        </p:spPr>
      </p:pic>
      <p:pic>
        <p:nvPicPr>
          <p:cNvPr id="9" name="Picture 8" descr="Screen Shot 2014-10-23 at 8.46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0" y="4624951"/>
            <a:ext cx="9144000" cy="160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079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4.2 BSD 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Pros</a:t>
            </a:r>
          </a:p>
          <a:p>
            <a:pPr lvl="1"/>
            <a:r>
              <a:rPr lang="en-US" sz="2400" dirty="0" smtClean="0"/>
              <a:t>Efficient storage for both small and large files</a:t>
            </a:r>
          </a:p>
          <a:p>
            <a:pPr lvl="1"/>
            <a:r>
              <a:rPr lang="en-US" sz="2400" dirty="0" smtClean="0"/>
              <a:t>Locality for both small and large files</a:t>
            </a:r>
          </a:p>
          <a:p>
            <a:pPr lvl="1"/>
            <a:r>
              <a:rPr lang="en-US" sz="2400" dirty="0" smtClean="0"/>
              <a:t>Locality for metadata and </a:t>
            </a:r>
            <a:r>
              <a:rPr lang="en-US" sz="2400" dirty="0" smtClean="0"/>
              <a:t>data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Cons</a:t>
            </a:r>
          </a:p>
          <a:p>
            <a:pPr lvl="1"/>
            <a:r>
              <a:rPr lang="en-US" sz="2400" dirty="0" smtClean="0"/>
              <a:t>Inefficient for tiny files (a 1 byte file requires both an </a:t>
            </a:r>
            <a:r>
              <a:rPr lang="en-US" sz="2400" dirty="0" err="1" smtClean="0"/>
              <a:t>inode</a:t>
            </a:r>
            <a:r>
              <a:rPr lang="en-US" sz="2400" dirty="0" smtClean="0"/>
              <a:t> and a data block)</a:t>
            </a:r>
          </a:p>
          <a:p>
            <a:pPr lvl="1"/>
            <a:r>
              <a:rPr lang="en-US" sz="2400" dirty="0" smtClean="0"/>
              <a:t>Inefficient encoding when file is mostly contiguous on </a:t>
            </a:r>
            <a:r>
              <a:rPr lang="en-US" sz="2400" dirty="0" smtClean="0"/>
              <a:t>disk</a:t>
            </a:r>
          </a:p>
          <a:p>
            <a:pPr lvl="1"/>
            <a:r>
              <a:rPr lang="en-US" sz="2400" dirty="0" smtClean="0"/>
              <a:t>Need </a:t>
            </a:r>
            <a:r>
              <a:rPr lang="en-US" sz="2400" dirty="0" smtClean="0"/>
              <a:t>to reserve 10-20% of free space to prevent fragmentation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396149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685800"/>
            <a:ext cx="51816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Linux Example: Ext2/3 Disk Layout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4191000" cy="60960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Disk divided into block groups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Provides locality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Each group has two block-sized bitmaps  (free blocks/</a:t>
            </a:r>
            <a:r>
              <a:rPr lang="en-US" altLang="zh-TW" dirty="0" err="1" smtClean="0">
                <a:ea typeface="新細明體" panose="02020500000000000000" pitchFamily="18" charset="-120"/>
              </a:rPr>
              <a:t>inodes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Block sizes settable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at format time: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1K, 2K, 4K, 8K</a:t>
            </a:r>
            <a:r>
              <a:rPr lang="en-US" altLang="zh-TW" dirty="0" smtClean="0">
                <a:ea typeface="新細明體" panose="02020500000000000000" pitchFamily="18" charset="-120"/>
              </a:rPr>
              <a:t>…</a:t>
            </a:r>
          </a:p>
          <a:p>
            <a:pPr lvl="1"/>
            <a:endParaRPr lang="en-US" altLang="zh-TW" sz="1800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Actual </a:t>
            </a:r>
            <a:r>
              <a:rPr lang="en-US" altLang="zh-TW" dirty="0" err="1">
                <a:ea typeface="新細明體" panose="02020500000000000000" pitchFamily="18" charset="-120"/>
              </a:rPr>
              <a:t>i</a:t>
            </a:r>
            <a:r>
              <a:rPr lang="en-US" altLang="zh-TW" dirty="0" err="1" smtClean="0">
                <a:ea typeface="新細明體" panose="02020500000000000000" pitchFamily="18" charset="-120"/>
              </a:rPr>
              <a:t>node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structure similar to </a:t>
            </a:r>
            <a:r>
              <a:rPr lang="en-US" altLang="zh-TW" dirty="0" smtClean="0">
                <a:ea typeface="新細明體" panose="02020500000000000000" pitchFamily="18" charset="-120"/>
              </a:rPr>
              <a:t>4.2 BSD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with 12 direct </a:t>
            </a:r>
            <a:r>
              <a:rPr lang="en-US" altLang="zh-TW" dirty="0" smtClean="0">
                <a:ea typeface="新細明體" panose="02020500000000000000" pitchFamily="18" charset="-120"/>
              </a:rPr>
              <a:t>pointers</a:t>
            </a:r>
          </a:p>
          <a:p>
            <a:pPr lvl="1"/>
            <a:endParaRPr lang="en-US" altLang="zh-TW" sz="1800" dirty="0" smtClean="0">
              <a:ea typeface="新細明體" panose="02020500000000000000" pitchFamily="18" charset="-120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Ext3: Ext2 </a:t>
            </a:r>
            <a:r>
              <a:rPr lang="en-US" altLang="ko-KR" dirty="0" smtClean="0">
                <a:ea typeface="굴림" panose="020B0600000101010101" pitchFamily="34" charset="-127"/>
              </a:rPr>
              <a:t>with Journaling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Several degrees of protection with </a:t>
            </a:r>
            <a:r>
              <a:rPr lang="en-US" altLang="ko-KR" dirty="0" smtClean="0">
                <a:ea typeface="굴림" panose="020B0600000101010101" pitchFamily="34" charset="-127"/>
              </a:rPr>
              <a:t>comparable overhead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4724400" y="5715000"/>
            <a:ext cx="4273587" cy="76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TW" sz="2400" dirty="0">
                <a:solidFill>
                  <a:schemeClr val="hlink"/>
                </a:solidFill>
                <a:latin typeface="Gill Sans Light"/>
                <a:ea typeface="新細明體" panose="02020500000000000000" pitchFamily="18" charset="-120"/>
                <a:cs typeface="Gill Sans Light"/>
              </a:rPr>
              <a:t>Example: create a </a:t>
            </a:r>
            <a:r>
              <a:rPr lang="en-US" altLang="zh-TW" sz="2400" i="1" dirty="0">
                <a:solidFill>
                  <a:schemeClr val="hlink"/>
                </a:solidFill>
                <a:latin typeface="Courier New"/>
                <a:ea typeface="新細明體" panose="02020500000000000000" pitchFamily="18" charset="-120"/>
                <a:cs typeface="Courier New"/>
              </a:rPr>
              <a:t>file1.dat</a:t>
            </a:r>
            <a:r>
              <a:rPr lang="en-US" altLang="zh-TW" sz="2400" dirty="0">
                <a:solidFill>
                  <a:schemeClr val="hlink"/>
                </a:solidFill>
                <a:latin typeface="Courier New"/>
                <a:ea typeface="新細明體" panose="02020500000000000000" pitchFamily="18" charset="-120"/>
                <a:cs typeface="Courier New"/>
              </a:rPr>
              <a:t> </a:t>
            </a:r>
            <a:r>
              <a:rPr lang="en-US" altLang="zh-TW" sz="2400" dirty="0">
                <a:solidFill>
                  <a:schemeClr val="hlink"/>
                </a:solidFill>
                <a:latin typeface="Gill Sans Light"/>
                <a:ea typeface="新細明體" panose="02020500000000000000" pitchFamily="18" charset="-120"/>
                <a:cs typeface="Gill Sans Light"/>
              </a:rPr>
              <a:t/>
            </a:r>
            <a:br>
              <a:rPr lang="en-US" altLang="zh-TW" sz="2400" dirty="0">
                <a:solidFill>
                  <a:schemeClr val="hlink"/>
                </a:solidFill>
                <a:latin typeface="Gill Sans Light"/>
                <a:ea typeface="新細明體" panose="02020500000000000000" pitchFamily="18" charset="-120"/>
                <a:cs typeface="Gill Sans Light"/>
              </a:rPr>
            </a:br>
            <a:r>
              <a:rPr lang="en-US" altLang="zh-TW" sz="2400" dirty="0">
                <a:solidFill>
                  <a:schemeClr val="hlink"/>
                </a:solidFill>
                <a:latin typeface="Gill Sans Light"/>
                <a:ea typeface="新細明體" panose="02020500000000000000" pitchFamily="18" charset="-120"/>
                <a:cs typeface="Gill Sans Light"/>
              </a:rPr>
              <a:t>under</a:t>
            </a:r>
            <a:r>
              <a:rPr lang="en-US" altLang="zh-TW" sz="2400" dirty="0">
                <a:solidFill>
                  <a:schemeClr val="hlink"/>
                </a:solidFill>
                <a:latin typeface="Courier New"/>
                <a:ea typeface="新細明體" panose="02020500000000000000" pitchFamily="18" charset="-120"/>
                <a:cs typeface="Courier New"/>
              </a:rPr>
              <a:t> </a:t>
            </a:r>
            <a:r>
              <a:rPr lang="en-US" altLang="zh-TW" sz="2400" i="1" dirty="0">
                <a:solidFill>
                  <a:schemeClr val="hlink"/>
                </a:solidFill>
                <a:latin typeface="Courier New"/>
                <a:ea typeface="新細明體" panose="02020500000000000000" pitchFamily="18" charset="-120"/>
                <a:cs typeface="Courier New"/>
              </a:rPr>
              <a:t>/dir1/ </a:t>
            </a:r>
            <a:r>
              <a:rPr lang="en-US" altLang="zh-TW" sz="2400" dirty="0">
                <a:solidFill>
                  <a:schemeClr val="hlink"/>
                </a:solidFill>
                <a:latin typeface="Gill Sans Light"/>
                <a:ea typeface="新細明體" panose="02020500000000000000" pitchFamily="18" charset="-120"/>
                <a:cs typeface="Gill Sans Light"/>
              </a:rPr>
              <a:t>in Ext3</a:t>
            </a:r>
            <a:endParaRPr lang="en-US" altLang="en-US" sz="240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8475675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Building a File System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File System:</a:t>
            </a:r>
            <a:r>
              <a:rPr lang="en-US" altLang="ko-KR" smtClean="0">
                <a:ea typeface="굴림" panose="020B0600000101010101" pitchFamily="34" charset="-127"/>
              </a:rPr>
              <a:t> Layer of OS that transforms block interface of disks (or other block devices) into Files, Directories, etc.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File System Components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Disk Management: collecting disk blocks into files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Naming: Interface to find files by name, not by blocks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Protection: Layers to keep data secure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Reliability/Durability: Keeping of files durable despite crashes, media failures, attacks, etc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User vs. System View of a File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User’s view: 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Durable Data Structures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System’s view (system call interface):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Collection of Bytes (UNIX)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Doesn’t matter to system what kind of data structures you want to store on disk!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System’s view (inside OS):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Collection of blocks (a block is a logical transfer unit, while a sector is the physical transfer unit)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Block size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 sector size; in UNIX, block size is 4KB</a:t>
            </a:r>
          </a:p>
        </p:txBody>
      </p:sp>
    </p:spTree>
    <p:extLst>
      <p:ext uri="{BB962C8B-B14F-4D97-AF65-F5344CB8AC3E}">
        <p14:creationId xmlns:p14="http://schemas.microsoft.com/office/powerpoint/2010/main" val="1656050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more on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21" y="762000"/>
            <a:ext cx="8876324" cy="591003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Stored in files, can be read, but typically don’t</a:t>
            </a:r>
          </a:p>
          <a:p>
            <a:pPr lvl="1"/>
            <a:r>
              <a:rPr lang="en-US" dirty="0" smtClean="0"/>
              <a:t>System calls to access directories</a:t>
            </a:r>
          </a:p>
          <a:p>
            <a:pPr lvl="1"/>
            <a:r>
              <a:rPr lang="en-US" dirty="0" smtClean="0"/>
              <a:t>Open / </a:t>
            </a:r>
            <a:r>
              <a:rPr lang="en-US" dirty="0" err="1" smtClean="0"/>
              <a:t>Creat</a:t>
            </a:r>
            <a:r>
              <a:rPr lang="en-US" dirty="0" smtClean="0"/>
              <a:t> traverse the structure</a:t>
            </a:r>
          </a:p>
          <a:p>
            <a:pPr lvl="1"/>
            <a:r>
              <a:rPr lang="en-US" dirty="0" err="1" smtClean="0"/>
              <a:t>mkdir</a:t>
            </a:r>
            <a:r>
              <a:rPr lang="en-US" dirty="0"/>
              <a:t> </a:t>
            </a:r>
            <a:r>
              <a:rPr lang="en-US" dirty="0" smtClean="0"/>
              <a:t>/</a:t>
            </a:r>
            <a:r>
              <a:rPr lang="en-US" dirty="0" err="1" smtClean="0"/>
              <a:t>rmdir</a:t>
            </a:r>
            <a:r>
              <a:rPr lang="en-US" dirty="0" smtClean="0"/>
              <a:t> add/remove entries</a:t>
            </a:r>
          </a:p>
          <a:p>
            <a:pPr lvl="1"/>
            <a:r>
              <a:rPr lang="en-US" dirty="0" smtClean="0"/>
              <a:t>Link / Unlink</a:t>
            </a:r>
          </a:p>
          <a:p>
            <a:pPr lvl="2"/>
            <a:r>
              <a:rPr lang="en-US" dirty="0" smtClean="0"/>
              <a:t>Link existing file to a directory</a:t>
            </a:r>
          </a:p>
          <a:p>
            <a:pPr lvl="3"/>
            <a:r>
              <a:rPr lang="en-US" dirty="0" smtClean="0"/>
              <a:t>Not in FAT !</a:t>
            </a:r>
          </a:p>
          <a:p>
            <a:pPr lvl="2"/>
            <a:r>
              <a:rPr lang="en-US" dirty="0" smtClean="0"/>
              <a:t>Forms a DAG</a:t>
            </a:r>
          </a:p>
          <a:p>
            <a:r>
              <a:rPr lang="en-US" dirty="0" smtClean="0"/>
              <a:t>When can file be deleted?</a:t>
            </a:r>
          </a:p>
          <a:p>
            <a:pPr lvl="1"/>
            <a:r>
              <a:rPr lang="en-US" dirty="0"/>
              <a:t>Maintain </a:t>
            </a:r>
            <a:r>
              <a:rPr lang="en-US" dirty="0" smtClean="0"/>
              <a:t>ref-count </a:t>
            </a:r>
            <a:r>
              <a:rPr lang="en-US" dirty="0"/>
              <a:t>of links to the </a:t>
            </a:r>
            <a:r>
              <a:rPr lang="en-US" dirty="0" smtClean="0"/>
              <a:t>file</a:t>
            </a:r>
            <a:endParaRPr lang="en-US" dirty="0"/>
          </a:p>
          <a:p>
            <a:pPr lvl="1"/>
            <a:r>
              <a:rPr lang="en-US" dirty="0"/>
              <a:t>Delete after the last reference is </a:t>
            </a:r>
            <a:r>
              <a:rPr lang="en-US" dirty="0" smtClean="0"/>
              <a:t>gone</a:t>
            </a:r>
            <a:endParaRPr lang="en-US" dirty="0"/>
          </a:p>
          <a:p>
            <a:r>
              <a:rPr lang="en-US" dirty="0" err="1" smtClean="0"/>
              <a:t>libc</a:t>
            </a:r>
            <a:r>
              <a:rPr lang="en-US" dirty="0" smtClean="0"/>
              <a:t> support</a:t>
            </a:r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(DIR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readdir_r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(DIR *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dirstream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entry,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**result)</a:t>
            </a:r>
          </a:p>
        </p:txBody>
      </p:sp>
      <p:sp>
        <p:nvSpPr>
          <p:cNvPr id="7" name="Rectangle 6"/>
          <p:cNvSpPr/>
          <p:nvPr/>
        </p:nvSpPr>
        <p:spPr>
          <a:xfrm>
            <a:off x="7851672" y="3498467"/>
            <a:ext cx="832102" cy="671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8" name="Snip Single Corner Rectangle 7"/>
          <p:cNvSpPr/>
          <p:nvPr/>
        </p:nvSpPr>
        <p:spPr>
          <a:xfrm>
            <a:off x="6880887" y="1308579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9" name="Snip Single Corner Rectangle 8"/>
          <p:cNvSpPr/>
          <p:nvPr/>
        </p:nvSpPr>
        <p:spPr>
          <a:xfrm>
            <a:off x="7435619" y="2468327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0" name="Snip Single Corner Rectangle 9"/>
          <p:cNvSpPr/>
          <p:nvPr/>
        </p:nvSpPr>
        <p:spPr>
          <a:xfrm>
            <a:off x="5970721" y="2468327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94015" y="914400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/</a:t>
            </a:r>
            <a:r>
              <a:rPr lang="en-US" sz="2000" dirty="0" err="1" smtClean="0">
                <a:latin typeface="Gill Sans Light"/>
                <a:cs typeface="Gill Sans Light"/>
              </a:rPr>
              <a:t>usr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40905" y="2098995"/>
            <a:ext cx="1159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/</a:t>
            </a:r>
            <a:r>
              <a:rPr lang="en-US" sz="2000" dirty="0" err="1" smtClean="0">
                <a:latin typeface="Gill Sans Light"/>
                <a:cs typeface="Gill Sans Light"/>
              </a:rPr>
              <a:t>usr</a:t>
            </a:r>
            <a:r>
              <a:rPr lang="en-US" sz="2000" dirty="0" smtClean="0">
                <a:latin typeface="Gill Sans Light"/>
                <a:cs typeface="Gill Sans Light"/>
              </a:rPr>
              <a:t>/lib4.3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39899" y="4212819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/</a:t>
            </a:r>
            <a:r>
              <a:rPr lang="en-US" sz="2000" dirty="0" err="1" smtClean="0">
                <a:latin typeface="Gill Sans Light"/>
                <a:cs typeface="Gill Sans Light"/>
              </a:rPr>
              <a:t>usr</a:t>
            </a:r>
            <a:r>
              <a:rPr lang="en-US" sz="2000" dirty="0" smtClean="0">
                <a:latin typeface="Gill Sans Light"/>
                <a:cs typeface="Gill Sans Light"/>
              </a:rPr>
              <a:t>/lib4.3/foo</a:t>
            </a:r>
            <a:endParaRPr lang="en-US" sz="2000" dirty="0">
              <a:latin typeface="Gill Sans Light"/>
              <a:cs typeface="Gill Sans Ligh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964720" y="1439972"/>
            <a:ext cx="529295" cy="1028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851672" y="2804111"/>
            <a:ext cx="192655" cy="694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209365" y="1738365"/>
            <a:ext cx="755355" cy="729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59850" y="2113594"/>
            <a:ext cx="857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/</a:t>
            </a:r>
            <a:r>
              <a:rPr lang="en-US" sz="2000" dirty="0" err="1" smtClean="0">
                <a:latin typeface="Gill Sans Light"/>
                <a:cs typeface="Gill Sans Light"/>
              </a:rPr>
              <a:t>usr</a:t>
            </a:r>
            <a:r>
              <a:rPr lang="en-US" sz="2000" dirty="0" smtClean="0">
                <a:latin typeface="Gill Sans Light"/>
                <a:cs typeface="Gill Sans Light"/>
              </a:rPr>
              <a:t>/lib</a:t>
            </a:r>
            <a:endParaRPr lang="en-US" sz="2000" dirty="0">
              <a:latin typeface="Gill Sans Light"/>
              <a:cs typeface="Gill Sans Light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263522" y="2956511"/>
            <a:ext cx="1477383" cy="694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51721" y="3694163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/</a:t>
            </a:r>
            <a:r>
              <a:rPr lang="en-US" sz="2000" dirty="0" err="1" smtClean="0">
                <a:latin typeface="Gill Sans Light"/>
                <a:cs typeface="Gill Sans Light"/>
              </a:rPr>
              <a:t>usr</a:t>
            </a:r>
            <a:r>
              <a:rPr lang="en-US" sz="2000" dirty="0" smtClean="0">
                <a:latin typeface="Gill Sans Light"/>
                <a:cs typeface="Gill Sans Light"/>
              </a:rPr>
              <a:t>/lib/foo</a:t>
            </a:r>
            <a:endParaRPr lang="en-US" sz="200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2894315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Hard link</a:t>
            </a:r>
          </a:p>
          <a:p>
            <a:pPr lvl="1"/>
            <a:r>
              <a:rPr lang="en-US" sz="2400" dirty="0" smtClean="0"/>
              <a:t>Sets another directory entry to contain the file number for the file</a:t>
            </a:r>
          </a:p>
          <a:p>
            <a:pPr lvl="1"/>
            <a:r>
              <a:rPr lang="en-US" sz="2400" dirty="0" smtClean="0"/>
              <a:t>Creates another name (path) for the file</a:t>
            </a:r>
          </a:p>
          <a:p>
            <a:pPr lvl="1"/>
            <a:r>
              <a:rPr lang="en-US" sz="2400" dirty="0" smtClean="0"/>
              <a:t>Each is “first class</a:t>
            </a:r>
            <a:r>
              <a:rPr lang="en-US" sz="2400" dirty="0" smtClean="0"/>
              <a:t>”</a:t>
            </a:r>
          </a:p>
          <a:p>
            <a:endParaRPr lang="en-US" sz="2800" dirty="0" smtClean="0"/>
          </a:p>
          <a:p>
            <a:r>
              <a:rPr lang="en-US" sz="2800" dirty="0" smtClean="0"/>
              <a:t>Soft link or Symbolic Link</a:t>
            </a:r>
          </a:p>
          <a:p>
            <a:pPr lvl="1"/>
            <a:r>
              <a:rPr lang="en-US" sz="2400" dirty="0" smtClean="0"/>
              <a:t>Directory entry contains the name of the file</a:t>
            </a:r>
          </a:p>
          <a:p>
            <a:pPr lvl="1"/>
            <a:r>
              <a:rPr lang="en-US" sz="2400" dirty="0" smtClean="0"/>
              <a:t>Map one name to another name</a:t>
            </a:r>
          </a:p>
        </p:txBody>
      </p:sp>
    </p:spTree>
    <p:extLst>
      <p:ext uri="{BB962C8B-B14F-4D97-AF65-F5344CB8AC3E}">
        <p14:creationId xmlns:p14="http://schemas.microsoft.com/office/powerpoint/2010/main" val="15720538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Directories: B-Trees (</a:t>
            </a:r>
            <a:r>
              <a:rPr lang="en-US" dirty="0" err="1" smtClean="0"/>
              <a:t>dirhash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XFSDir.pdf"/>
          <p:cNvPicPr>
            <a:picLocks noGrp="1" noChangeAspect="1"/>
          </p:cNvPicPr>
          <p:nvPr>
            <p:ph idx="1"/>
          </p:nvPr>
        </p:nvPicPr>
        <p:blipFill>
          <a:blip r:embed="rId2"/>
          <a:srcRect t="-18913" b="-18913"/>
          <a:stretch>
            <a:fillRect/>
          </a:stretch>
        </p:blipFill>
        <p:spPr>
          <a:xfrm>
            <a:off x="-4896" y="1078082"/>
            <a:ext cx="9178974" cy="5048082"/>
          </a:xfrm>
        </p:spPr>
      </p:pic>
    </p:spTree>
    <p:extLst>
      <p:ext uri="{BB962C8B-B14F-4D97-AF65-F5344CB8AC3E}">
        <p14:creationId xmlns:p14="http://schemas.microsoft.com/office/powerpoint/2010/main" val="5000401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5638800"/>
          </a:xfrm>
        </p:spPr>
        <p:txBody>
          <a:bodyPr/>
          <a:lstStyle/>
          <a:p>
            <a:r>
              <a:rPr lang="en-US" dirty="0" smtClean="0"/>
              <a:t>New Technology File System (NTFS)</a:t>
            </a:r>
          </a:p>
          <a:p>
            <a:pPr lvl="1"/>
            <a:r>
              <a:rPr lang="en-US" dirty="0" smtClean="0"/>
              <a:t>Common on Microsoft Windows systems</a:t>
            </a:r>
          </a:p>
          <a:p>
            <a:endParaRPr lang="en-US" dirty="0" smtClean="0"/>
          </a:p>
          <a:p>
            <a:r>
              <a:rPr lang="en-US" dirty="0" smtClean="0"/>
              <a:t>Variable </a:t>
            </a:r>
            <a:r>
              <a:rPr lang="en-US" dirty="0" smtClean="0"/>
              <a:t>length extents</a:t>
            </a:r>
          </a:p>
          <a:p>
            <a:pPr lvl="1"/>
            <a:r>
              <a:rPr lang="en-US" dirty="0" smtClean="0"/>
              <a:t>Rather than fixed blocks</a:t>
            </a:r>
          </a:p>
          <a:p>
            <a:endParaRPr lang="en-US" dirty="0" smtClean="0"/>
          </a:p>
          <a:p>
            <a:r>
              <a:rPr lang="en-US" dirty="0" smtClean="0"/>
              <a:t>Everything </a:t>
            </a:r>
            <a:r>
              <a:rPr lang="en-US" dirty="0" smtClean="0"/>
              <a:t>(almost) is a sequence of &lt;</a:t>
            </a:r>
            <a:r>
              <a:rPr lang="en-US" dirty="0" err="1" smtClean="0"/>
              <a:t>attribute:value</a:t>
            </a:r>
            <a:r>
              <a:rPr lang="en-US" dirty="0" smtClean="0"/>
              <a:t>&gt; pairs</a:t>
            </a:r>
          </a:p>
          <a:p>
            <a:pPr lvl="1"/>
            <a:r>
              <a:rPr lang="en-US" dirty="0" smtClean="0"/>
              <a:t>Meta-data and data</a:t>
            </a:r>
          </a:p>
          <a:p>
            <a:endParaRPr lang="en-US" dirty="0" smtClean="0"/>
          </a:p>
          <a:p>
            <a:r>
              <a:rPr lang="en-US" dirty="0" smtClean="0"/>
              <a:t>Mix </a:t>
            </a:r>
            <a:r>
              <a:rPr lang="en-US" dirty="0" smtClean="0"/>
              <a:t>direct and indirect freely</a:t>
            </a:r>
          </a:p>
          <a:p>
            <a:endParaRPr lang="en-US" dirty="0" smtClean="0"/>
          </a:p>
          <a:p>
            <a:r>
              <a:rPr lang="en-US" dirty="0" smtClean="0"/>
              <a:t>Directories </a:t>
            </a:r>
            <a:r>
              <a:rPr lang="en-US" dirty="0" smtClean="0"/>
              <a:t>organized in B-tree structure by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398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982" y="2286000"/>
            <a:ext cx="5478018" cy="396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601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Master File Table</a:t>
            </a:r>
          </a:p>
          <a:p>
            <a:pPr lvl="1"/>
            <a:r>
              <a:rPr lang="en-US" dirty="0" smtClean="0"/>
              <a:t>Database </a:t>
            </a:r>
            <a:r>
              <a:rPr lang="en-US" dirty="0" smtClean="0"/>
              <a:t>with Flexible 1KB entries for metadata/data</a:t>
            </a:r>
          </a:p>
          <a:p>
            <a:pPr lvl="1"/>
            <a:r>
              <a:rPr lang="en-US" dirty="0" smtClean="0"/>
              <a:t>Variable-sized attribute records (data or metadata)</a:t>
            </a:r>
          </a:p>
          <a:p>
            <a:pPr lvl="1"/>
            <a:r>
              <a:rPr lang="en-US" dirty="0" smtClean="0"/>
              <a:t>Extend with variable depth tree (non-resident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Extents – variable </a:t>
            </a:r>
            <a:r>
              <a:rPr lang="en-US" dirty="0" smtClean="0"/>
              <a:t>length </a:t>
            </a:r>
            <a:br>
              <a:rPr lang="en-US" dirty="0" smtClean="0"/>
            </a:br>
            <a:r>
              <a:rPr lang="en-US" dirty="0" smtClean="0"/>
              <a:t>contiguous </a:t>
            </a:r>
            <a:r>
              <a:rPr lang="en-US" dirty="0" smtClean="0"/>
              <a:t>regions</a:t>
            </a:r>
          </a:p>
          <a:p>
            <a:pPr lvl="1"/>
            <a:r>
              <a:rPr lang="en-US" dirty="0" smtClean="0"/>
              <a:t>Block pointers cover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runs </a:t>
            </a:r>
            <a:r>
              <a:rPr lang="en-US" dirty="0" smtClean="0"/>
              <a:t>of blocks</a:t>
            </a:r>
          </a:p>
          <a:p>
            <a:pPr lvl="1"/>
            <a:r>
              <a:rPr lang="en-US" dirty="0" smtClean="0"/>
              <a:t>Similar approach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Linux </a:t>
            </a:r>
            <a:r>
              <a:rPr lang="en-US" dirty="0" smtClean="0"/>
              <a:t>(ext4)</a:t>
            </a:r>
          </a:p>
          <a:p>
            <a:pPr lvl="1"/>
            <a:r>
              <a:rPr lang="en-US" dirty="0" smtClean="0"/>
              <a:t>File create can </a:t>
            </a:r>
            <a:r>
              <a:rPr lang="en-US" dirty="0" smtClean="0"/>
              <a:t>provide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hint as to size of </a:t>
            </a:r>
            <a:r>
              <a:rPr lang="en-US" dirty="0" smtClean="0"/>
              <a:t>file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Journaling </a:t>
            </a:r>
            <a:r>
              <a:rPr lang="en-US" dirty="0" smtClean="0"/>
              <a:t>for reliability</a:t>
            </a:r>
          </a:p>
          <a:p>
            <a:pPr lvl="1"/>
            <a:r>
              <a:rPr lang="en-US" dirty="0" smtClean="0"/>
              <a:t>Discussed later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0734" y="6248400"/>
            <a:ext cx="264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http://</a:t>
            </a:r>
            <a:r>
              <a:rPr lang="en-US" dirty="0" err="1">
                <a:latin typeface="Gill Sans Light"/>
                <a:cs typeface="Gill Sans Light"/>
              </a:rPr>
              <a:t>ntfs.com</a:t>
            </a:r>
            <a:r>
              <a:rPr lang="en-US" dirty="0">
                <a:latin typeface="Gill Sans Light"/>
                <a:cs typeface="Gill Sans Light"/>
              </a:rPr>
              <a:t>/</a:t>
            </a:r>
            <a:r>
              <a:rPr lang="en-US" dirty="0" err="1">
                <a:latin typeface="Gill Sans Light"/>
                <a:cs typeface="Gill Sans Light"/>
              </a:rPr>
              <a:t>ntfs-mft.htm</a:t>
            </a:r>
            <a:endParaRPr lang="en-US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546414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 Small File</a:t>
            </a:r>
            <a:endParaRPr lang="en-US" dirty="0"/>
          </a:p>
        </p:txBody>
      </p:sp>
      <p:pic>
        <p:nvPicPr>
          <p:cNvPr id="6" name="Content Placeholder 5" descr="FilesFiles-NTFSsmallFile.pdf"/>
          <p:cNvPicPr>
            <a:picLocks noGrp="1" noChangeAspect="1"/>
          </p:cNvPicPr>
          <p:nvPr>
            <p:ph idx="1"/>
          </p:nvPr>
        </p:nvPicPr>
        <p:blipFill>
          <a:blip r:embed="rId2"/>
          <a:srcRect l="-3219" r="-3219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2927685" y="1818105"/>
            <a:ext cx="5180274" cy="707886"/>
          </a:xfrm>
          <a:prstGeom prst="rect">
            <a:avLst/>
          </a:prstGeom>
          <a:solidFill>
            <a:srgbClr val="DBEEF4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Create time, modify time, access time,</a:t>
            </a:r>
          </a:p>
          <a:p>
            <a:r>
              <a:rPr lang="en-US" sz="2000" dirty="0" smtClean="0">
                <a:latin typeface="Gill Sans Light"/>
                <a:cs typeface="Gill Sans Light"/>
              </a:rPr>
              <a:t>Owner id, security </a:t>
            </a:r>
            <a:r>
              <a:rPr lang="en-US" sz="2000" dirty="0" err="1" smtClean="0">
                <a:latin typeface="Gill Sans Light"/>
                <a:cs typeface="Gill Sans Light"/>
              </a:rPr>
              <a:t>specifier</a:t>
            </a:r>
            <a:r>
              <a:rPr lang="en-US" sz="2000" dirty="0" smtClean="0">
                <a:latin typeface="Gill Sans Light"/>
                <a:cs typeface="Gill Sans Light"/>
              </a:rPr>
              <a:t>, flags </a:t>
            </a:r>
            <a:r>
              <a:rPr lang="en-US" sz="2000" dirty="0" smtClean="0">
                <a:latin typeface="Gill Sans Light"/>
                <a:cs typeface="Gill Sans Light"/>
              </a:rPr>
              <a:t>(RO, hidden, </a:t>
            </a:r>
            <a:r>
              <a:rPr lang="en-US" sz="2000" dirty="0" smtClean="0">
                <a:latin typeface="Gill Sans Light"/>
                <a:cs typeface="Gill Sans Light"/>
              </a:rPr>
              <a:t>sys)</a:t>
            </a:r>
            <a:endParaRPr lang="en-US" sz="2000" dirty="0">
              <a:latin typeface="Gill Sans Light"/>
              <a:cs typeface="Gill Sans Ligh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368842" y="2464436"/>
            <a:ext cx="521369" cy="11985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53712" y="2807368"/>
            <a:ext cx="1544012" cy="400110"/>
          </a:xfrm>
          <a:prstGeom prst="rect">
            <a:avLst/>
          </a:prstGeom>
          <a:solidFill>
            <a:srgbClr val="DBEEF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 Light"/>
                <a:cs typeface="Gill Sans Light"/>
              </a:rPr>
              <a:t>d</a:t>
            </a:r>
            <a:r>
              <a:rPr lang="en-US" sz="2000" dirty="0" smtClean="0">
                <a:latin typeface="Gill Sans Light"/>
                <a:cs typeface="Gill Sans Light"/>
              </a:rPr>
              <a:t>ata attribute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10" name="Left Brace 9"/>
          <p:cNvSpPr/>
          <p:nvPr/>
        </p:nvSpPr>
        <p:spPr>
          <a:xfrm rot="16200000">
            <a:off x="6350919" y="3059487"/>
            <a:ext cx="360948" cy="260500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cxnSp>
        <p:nvCxnSpPr>
          <p:cNvPr id="12" name="Straight Connector 11"/>
          <p:cNvCxnSpPr>
            <a:stCxn id="9" idx="2"/>
          </p:cNvCxnSpPr>
          <p:nvPr/>
        </p:nvCxnSpPr>
        <p:spPr>
          <a:xfrm flipH="1">
            <a:off x="6884738" y="3207478"/>
            <a:ext cx="540980" cy="348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15263" y="4643826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Gill Sans Light"/>
                <a:cs typeface="Gill Sans Light"/>
              </a:rPr>
              <a:t>Attribute list</a:t>
            </a:r>
            <a:endParaRPr lang="en-US" sz="2000" dirty="0">
              <a:solidFill>
                <a:srgbClr val="0000FF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9345087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 Medium File</a:t>
            </a:r>
            <a:endParaRPr lang="en-US" dirty="0"/>
          </a:p>
        </p:txBody>
      </p:sp>
      <p:pic>
        <p:nvPicPr>
          <p:cNvPr id="4" name="Content Placeholder 3" descr="FilesFiles-NTFS-basic.pdf"/>
          <p:cNvPicPr>
            <a:picLocks noGrp="1" noChangeAspect="1"/>
          </p:cNvPicPr>
          <p:nvPr>
            <p:ph idx="1"/>
          </p:nvPr>
        </p:nvPicPr>
        <p:blipFill>
          <a:blip r:embed="rId2"/>
          <a:srcRect l="-5970" r="-59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411407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NTFS Multiple Indirect Blocks</a:t>
            </a:r>
            <a:endParaRPr lang="en-US" dirty="0"/>
          </a:p>
        </p:txBody>
      </p:sp>
      <p:pic>
        <p:nvPicPr>
          <p:cNvPr id="4" name="Content Placeholder 3" descr="Screen Shot 2012-11-16 at 10.34.3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-27264" r="-27264"/>
          <a:stretch>
            <a:fillRect/>
          </a:stretch>
        </p:blipFill>
        <p:spPr>
          <a:xfrm>
            <a:off x="125246" y="838200"/>
            <a:ext cx="9506246" cy="5228069"/>
          </a:xfrm>
        </p:spPr>
      </p:pic>
    </p:spTree>
    <p:extLst>
      <p:ext uri="{BB962C8B-B14F-4D97-AF65-F5344CB8AC3E}">
        <p14:creationId xmlns:p14="http://schemas.microsoft.com/office/powerpoint/2010/main" val="14752145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lesFiles-NTFS-four-huge.pdf"/>
          <p:cNvPicPr>
            <a:picLocks noGrp="1" noChangeAspect="1"/>
          </p:cNvPicPr>
          <p:nvPr>
            <p:ph idx="1"/>
          </p:nvPr>
        </p:nvPicPr>
        <p:blipFill>
          <a:blip r:embed="rId2"/>
          <a:srcRect l="-99184" r="-99184"/>
          <a:stretch>
            <a:fillRect/>
          </a:stretch>
        </p:blipFill>
        <p:spPr>
          <a:xfrm>
            <a:off x="-1596030" y="-14768"/>
            <a:ext cx="12469964" cy="6858000"/>
          </a:xfrm>
        </p:spPr>
      </p:pic>
    </p:spTree>
    <p:extLst>
      <p:ext uri="{BB962C8B-B14F-4D97-AF65-F5344CB8AC3E}">
        <p14:creationId xmlns:p14="http://schemas.microsoft.com/office/powerpoint/2010/main" val="16017367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Mapped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I/O involves explicit transfers between buffers in process address space to regions of a file</a:t>
            </a:r>
          </a:p>
          <a:p>
            <a:pPr lvl="1"/>
            <a:r>
              <a:rPr lang="en-US" dirty="0" smtClean="0"/>
              <a:t>This involves multiple copies into caches in memory, plus system </a:t>
            </a:r>
            <a:r>
              <a:rPr lang="en-US" dirty="0" smtClean="0"/>
              <a:t>calls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if we could “map” the file directly into an empty region of our address space</a:t>
            </a:r>
          </a:p>
          <a:p>
            <a:pPr lvl="1"/>
            <a:r>
              <a:rPr lang="en-US" dirty="0" smtClean="0"/>
              <a:t>Implicitly “page it in” when we read it</a:t>
            </a:r>
          </a:p>
          <a:p>
            <a:pPr lvl="1"/>
            <a:r>
              <a:rPr lang="en-US" dirty="0" smtClean="0"/>
              <a:t>Write it and “eventually” page it </a:t>
            </a:r>
            <a:r>
              <a:rPr lang="en-US" dirty="0" smtClean="0"/>
              <a:t>out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Executable file is treated this way when we exec the process !!</a:t>
            </a:r>
          </a:p>
        </p:txBody>
      </p:sp>
    </p:spTree>
    <p:extLst>
      <p:ext uri="{BB962C8B-B14F-4D97-AF65-F5344CB8AC3E}">
        <p14:creationId xmlns:p14="http://schemas.microsoft.com/office/powerpoint/2010/main" val="39301554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386838" y="1941701"/>
            <a:ext cx="1172460" cy="27738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Components </a:t>
            </a:r>
            <a:r>
              <a:rPr lang="en-US" dirty="0" smtClean="0"/>
              <a:t>of a File System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2233686"/>
            <a:ext cx="1184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Directory </a:t>
            </a:r>
          </a:p>
          <a:p>
            <a:r>
              <a:rPr lang="en-US" sz="2000" dirty="0" smtClean="0">
                <a:latin typeface="Gill Sans Light"/>
                <a:cs typeface="Gill Sans Light"/>
              </a:rPr>
              <a:t>Structure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391280"/>
            <a:ext cx="12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 Light"/>
                <a:cs typeface="Gill Sans Light"/>
              </a:rPr>
              <a:t>File path</a:t>
            </a:r>
            <a:endParaRPr lang="en-US" sz="2400" dirty="0">
              <a:latin typeface="Gill Sans Light"/>
              <a:cs typeface="Gill Sans Light"/>
            </a:endParaRPr>
          </a:p>
        </p:txBody>
      </p:sp>
      <p:cxnSp>
        <p:nvCxnSpPr>
          <p:cNvPr id="11" name="Elbow Connector 10"/>
          <p:cNvCxnSpPr>
            <a:stCxn id="9" idx="2"/>
            <a:endCxn id="8" idx="1"/>
          </p:cNvCxnSpPr>
          <p:nvPr/>
        </p:nvCxnSpPr>
        <p:spPr>
          <a:xfrm rot="16200000" flipH="1">
            <a:off x="484206" y="2425997"/>
            <a:ext cx="1475685" cy="32957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065499" y="1941701"/>
            <a:ext cx="1172460" cy="27738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2667" y="2237650"/>
            <a:ext cx="11464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Gill Sans Light"/>
                <a:cs typeface="Gill Sans Light"/>
              </a:rPr>
              <a:t>File Index </a:t>
            </a:r>
          </a:p>
          <a:p>
            <a:pPr algn="ctr"/>
            <a:r>
              <a:rPr lang="en-US" sz="2000" dirty="0" smtClean="0">
                <a:latin typeface="Gill Sans Light"/>
                <a:cs typeface="Gill Sans Light"/>
              </a:rPr>
              <a:t>Structure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04569" y="3752007"/>
            <a:ext cx="642325" cy="437977"/>
          </a:xfrm>
          <a:prstGeom prst="rect">
            <a:avLst/>
          </a:prstGeom>
          <a:solidFill>
            <a:srgbClr val="EBF1D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cxnSp>
        <p:nvCxnSpPr>
          <p:cNvPr id="18" name="Straight Arrow Connector 17"/>
          <p:cNvCxnSpPr>
            <a:stCxn id="16" idx="3"/>
          </p:cNvCxnSpPr>
          <p:nvPr/>
        </p:nvCxnSpPr>
        <p:spPr>
          <a:xfrm flipV="1">
            <a:off x="2446894" y="3562218"/>
            <a:ext cx="1348660" cy="408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98287" y="2678668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ill Sans Light"/>
                <a:cs typeface="Gill Sans Light"/>
              </a:rPr>
              <a:t>File number</a:t>
            </a:r>
            <a:endParaRPr lang="en-US" sz="2400" dirty="0">
              <a:latin typeface="Gill Sans Light"/>
              <a:cs typeface="Gill Sans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07293" y="3351927"/>
            <a:ext cx="642325" cy="437977"/>
          </a:xfrm>
          <a:prstGeom prst="rect">
            <a:avLst/>
          </a:prstGeom>
          <a:solidFill>
            <a:srgbClr val="EBF1D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>
            <a:off x="4949618" y="3570916"/>
            <a:ext cx="1473627" cy="40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n 23"/>
          <p:cNvSpPr/>
          <p:nvPr/>
        </p:nvSpPr>
        <p:spPr>
          <a:xfrm>
            <a:off x="7182355" y="4972175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569254" y="3816773"/>
            <a:ext cx="441146" cy="1838411"/>
            <a:chOff x="7544518" y="1270135"/>
            <a:chExt cx="441146" cy="1838411"/>
          </a:xfrm>
        </p:grpSpPr>
        <p:sp>
          <p:nvSpPr>
            <p:cNvPr id="26" name="Rectangle 25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620707" y="2787362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44518" y="2387252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 Light"/>
                  <a:cs typeface="Gill Sans Light"/>
                </a:rPr>
                <a:t>…</a:t>
              </a:r>
              <a:endParaRPr lang="en-US" sz="2000" dirty="0">
                <a:latin typeface="Gill Sans Light"/>
                <a:cs typeface="Gill Sans Light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125271" y="335280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Data blocks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14800" y="4812268"/>
            <a:ext cx="110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“</a:t>
            </a:r>
            <a:r>
              <a:rPr lang="en-US" sz="2400" dirty="0" err="1" smtClean="0">
                <a:solidFill>
                  <a:srgbClr val="FF0000"/>
                </a:solidFill>
                <a:latin typeface="Gill Sans Light"/>
                <a:cs typeface="Gill Sans Light"/>
              </a:rPr>
              <a:t>inode</a:t>
            </a:r>
            <a:r>
              <a:rPr lang="en-US" sz="24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”</a:t>
            </a:r>
            <a:endParaRPr lang="en-US" sz="2400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90800" y="3043535"/>
            <a:ext cx="1429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“</a:t>
            </a:r>
            <a:r>
              <a:rPr lang="en-US" sz="2400" dirty="0" err="1" smtClean="0">
                <a:solidFill>
                  <a:srgbClr val="FF0000"/>
                </a:solidFill>
                <a:latin typeface="Gill Sans Light"/>
                <a:cs typeface="Gill Sans Light"/>
              </a:rPr>
              <a:t>inumber</a:t>
            </a:r>
            <a:r>
              <a:rPr lang="en-US" sz="24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”</a:t>
            </a:r>
            <a:endParaRPr lang="en-US" sz="2400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05232" y="2399884"/>
            <a:ext cx="37625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One Block = multiple sectors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Ex: </a:t>
            </a:r>
            <a:r>
              <a:rPr lang="en-US" sz="24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512 sector, </a:t>
            </a:r>
            <a:r>
              <a:rPr lang="en-US" sz="24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 4K </a:t>
            </a:r>
            <a:r>
              <a:rPr lang="en-US" sz="24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block</a:t>
            </a:r>
            <a:endParaRPr lang="en-US" sz="2400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892137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467600" cy="533400"/>
          </a:xfrm>
        </p:spPr>
        <p:txBody>
          <a:bodyPr/>
          <a:lstStyle/>
          <a:p>
            <a:r>
              <a:rPr lang="en-US" altLang="en-US" dirty="0" smtClean="0"/>
              <a:t>Recall: Who </a:t>
            </a:r>
            <a:r>
              <a:rPr lang="en-US" altLang="en-US" dirty="0" smtClean="0"/>
              <a:t>Does </a:t>
            </a:r>
            <a:r>
              <a:rPr lang="en-US" altLang="en-US" dirty="0"/>
              <a:t>W</a:t>
            </a:r>
            <a:r>
              <a:rPr lang="en-US" altLang="en-US" dirty="0" smtClean="0"/>
              <a:t>hat</a:t>
            </a:r>
            <a:r>
              <a:rPr lang="en-US" altLang="en-US" dirty="0" smtClean="0"/>
              <a:t>, </a:t>
            </a:r>
            <a:r>
              <a:rPr lang="en-US" altLang="en-US" dirty="0" smtClean="0"/>
              <a:t>When</a:t>
            </a:r>
            <a:r>
              <a:rPr lang="en-US" altLang="en-US" dirty="0" smtClean="0"/>
              <a:t>?</a:t>
            </a:r>
          </a:p>
        </p:txBody>
      </p:sp>
      <p:sp>
        <p:nvSpPr>
          <p:cNvPr id="47106" name="TextBox 3"/>
          <p:cNvSpPr txBox="1">
            <a:spLocks noChangeArrowheads="1"/>
          </p:cNvSpPr>
          <p:nvPr/>
        </p:nvSpPr>
        <p:spPr bwMode="auto">
          <a:xfrm>
            <a:off x="2057400" y="990600"/>
            <a:ext cx="15995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i="1">
                <a:latin typeface="Gill Sans Light"/>
                <a:cs typeface="Gill Sans Light"/>
              </a:rPr>
              <a:t>virtual address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7239000" y="1219200"/>
            <a:ext cx="1066800" cy="2895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7239000" y="1600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sp>
        <p:nvSpPr>
          <p:cNvPr id="47109" name="Rectangle 6"/>
          <p:cNvSpPr>
            <a:spLocks noChangeArrowheads="1"/>
          </p:cNvSpPr>
          <p:nvPr/>
        </p:nvSpPr>
        <p:spPr bwMode="auto">
          <a:xfrm>
            <a:off x="7239000" y="1981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sp>
        <p:nvSpPr>
          <p:cNvPr id="47110" name="Rectangle 7"/>
          <p:cNvSpPr>
            <a:spLocks noChangeArrowheads="1"/>
          </p:cNvSpPr>
          <p:nvPr/>
        </p:nvSpPr>
        <p:spPr bwMode="auto">
          <a:xfrm>
            <a:off x="7239000" y="37338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sp>
        <p:nvSpPr>
          <p:cNvPr id="47111" name="Rectangle 8"/>
          <p:cNvSpPr>
            <a:spLocks noChangeArrowheads="1"/>
          </p:cNvSpPr>
          <p:nvPr/>
        </p:nvSpPr>
        <p:spPr bwMode="auto">
          <a:xfrm>
            <a:off x="3352800" y="1371600"/>
            <a:ext cx="9906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800" b="0">
                <a:latin typeface="Gill Sans Light"/>
                <a:cs typeface="Gill Sans Light"/>
              </a:rPr>
              <a:t>MMU</a:t>
            </a:r>
          </a:p>
        </p:txBody>
      </p:sp>
      <p:sp>
        <p:nvSpPr>
          <p:cNvPr id="47112" name="Rectangle 9"/>
          <p:cNvSpPr>
            <a:spLocks noChangeArrowheads="1"/>
          </p:cNvSpPr>
          <p:nvPr/>
        </p:nvSpPr>
        <p:spPr bwMode="auto">
          <a:xfrm>
            <a:off x="5105400" y="1295400"/>
            <a:ext cx="762000" cy="1219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800" b="0">
                <a:latin typeface="Gill Sans Light"/>
                <a:cs typeface="Gill Sans Light"/>
              </a:rPr>
              <a:t>PT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24400" y="1676400"/>
            <a:ext cx="2667000" cy="990600"/>
            <a:chOff x="4724400" y="1676400"/>
            <a:chExt cx="2667000" cy="990600"/>
          </a:xfrm>
        </p:grpSpPr>
        <p:cxnSp>
          <p:nvCxnSpPr>
            <p:cNvPr id="47114" name="Straight Connector 15"/>
            <p:cNvCxnSpPr>
              <a:cxnSpLocks noChangeShapeType="1"/>
            </p:cNvCxnSpPr>
            <p:nvPr/>
          </p:nvCxnSpPr>
          <p:spPr bwMode="auto">
            <a:xfrm>
              <a:off x="4724400" y="2667000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15" name="Straight Connector 17"/>
            <p:cNvCxnSpPr>
              <a:cxnSpLocks noChangeShapeType="1"/>
            </p:cNvCxnSpPr>
            <p:nvPr/>
          </p:nvCxnSpPr>
          <p:spPr bwMode="auto">
            <a:xfrm flipV="1">
              <a:off x="4724400" y="1676400"/>
              <a:ext cx="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16" name="Straight Connector 19"/>
            <p:cNvCxnSpPr>
              <a:cxnSpLocks noChangeShapeType="1"/>
              <a:endCxn id="47124" idx="2"/>
            </p:cNvCxnSpPr>
            <p:nvPr/>
          </p:nvCxnSpPr>
          <p:spPr bwMode="auto">
            <a:xfrm flipV="1">
              <a:off x="6096000" y="2152650"/>
              <a:ext cx="1295400" cy="5143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arrow" w="med" len="med"/>
            </a:ln>
          </p:spPr>
        </p:cxnSp>
      </p:grpSp>
      <p:sp>
        <p:nvSpPr>
          <p:cNvPr id="47118" name="TextBox 30"/>
          <p:cNvSpPr txBox="1">
            <a:spLocks noChangeArrowheads="1"/>
          </p:cNvSpPr>
          <p:nvPr/>
        </p:nvSpPr>
        <p:spPr bwMode="auto">
          <a:xfrm>
            <a:off x="990600" y="1447800"/>
            <a:ext cx="1457701" cy="46166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Gill Sans Light"/>
                <a:cs typeface="Gill Sans Light"/>
              </a:rPr>
              <a:t>instruction</a:t>
            </a:r>
          </a:p>
        </p:txBody>
      </p:sp>
      <p:cxnSp>
        <p:nvCxnSpPr>
          <p:cNvPr id="33" name="Straight Arrow Connector 32"/>
          <p:cNvCxnSpPr>
            <a:cxnSpLocks noChangeShapeType="1"/>
            <a:stCxn id="47118" idx="3"/>
          </p:cNvCxnSpPr>
          <p:nvPr/>
        </p:nvCxnSpPr>
        <p:spPr bwMode="auto">
          <a:xfrm flipV="1">
            <a:off x="2448301" y="1676400"/>
            <a:ext cx="904499" cy="22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7120" name="TextBox 37"/>
          <p:cNvSpPr txBox="1">
            <a:spLocks noChangeArrowheads="1"/>
          </p:cNvSpPr>
          <p:nvPr/>
        </p:nvSpPr>
        <p:spPr bwMode="auto">
          <a:xfrm>
            <a:off x="5562600" y="914400"/>
            <a:ext cx="17719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i="1">
                <a:latin typeface="Gill Sans Light"/>
                <a:cs typeface="Gill Sans Light"/>
              </a:rPr>
              <a:t>physical address</a:t>
            </a:r>
          </a:p>
        </p:txBody>
      </p:sp>
      <p:sp>
        <p:nvSpPr>
          <p:cNvPr id="47121" name="TextBox 38"/>
          <p:cNvSpPr txBox="1">
            <a:spLocks noChangeArrowheads="1"/>
          </p:cNvSpPr>
          <p:nvPr/>
        </p:nvSpPr>
        <p:spPr bwMode="auto">
          <a:xfrm>
            <a:off x="4343400" y="1295400"/>
            <a:ext cx="7623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Gill Sans Light"/>
                <a:cs typeface="Gill Sans Light"/>
              </a:rPr>
              <a:t>page#</a:t>
            </a:r>
          </a:p>
        </p:txBody>
      </p:sp>
      <p:sp>
        <p:nvSpPr>
          <p:cNvPr id="47122" name="TextBox 39"/>
          <p:cNvSpPr txBox="1">
            <a:spLocks noChangeArrowheads="1"/>
          </p:cNvSpPr>
          <p:nvPr/>
        </p:nvSpPr>
        <p:spPr bwMode="auto">
          <a:xfrm>
            <a:off x="6324600" y="1524000"/>
            <a:ext cx="8621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Gill Sans Light"/>
                <a:cs typeface="Gill Sans Light"/>
              </a:rPr>
              <a:t>frame#</a:t>
            </a:r>
          </a:p>
        </p:txBody>
      </p:sp>
      <p:sp>
        <p:nvSpPr>
          <p:cNvPr id="47123" name="TextBox 40"/>
          <p:cNvSpPr txBox="1">
            <a:spLocks noChangeArrowheads="1"/>
          </p:cNvSpPr>
          <p:nvPr/>
        </p:nvSpPr>
        <p:spPr bwMode="auto">
          <a:xfrm>
            <a:off x="6324600" y="2024063"/>
            <a:ext cx="6848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Gill Sans Light"/>
                <a:cs typeface="Gill Sans Light"/>
              </a:rPr>
              <a:t>offset</a:t>
            </a:r>
          </a:p>
        </p:txBody>
      </p:sp>
      <p:sp>
        <p:nvSpPr>
          <p:cNvPr id="47124" name="Cube 41"/>
          <p:cNvSpPr>
            <a:spLocks noChangeArrowheads="1"/>
          </p:cNvSpPr>
          <p:nvPr/>
        </p:nvSpPr>
        <p:spPr bwMode="auto">
          <a:xfrm>
            <a:off x="7391400" y="20574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2828550" y="1981200"/>
            <a:ext cx="1715938" cy="594955"/>
            <a:chOff x="2828550" y="1981200"/>
            <a:chExt cx="1715939" cy="594955"/>
          </a:xfrm>
        </p:grpSpPr>
        <p:sp>
          <p:nvSpPr>
            <p:cNvPr id="47157" name="TextBox 42"/>
            <p:cNvSpPr txBox="1">
              <a:spLocks noChangeArrowheads="1"/>
            </p:cNvSpPr>
            <p:nvPr/>
          </p:nvSpPr>
          <p:spPr bwMode="auto">
            <a:xfrm>
              <a:off x="3200400" y="2114490"/>
              <a:ext cx="13440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solidFill>
                    <a:srgbClr val="FF0000"/>
                  </a:solidFill>
                  <a:latin typeface="Gill Sans Light"/>
                  <a:cs typeface="Gill Sans Light"/>
                </a:rPr>
                <a:t>page fault</a:t>
              </a:r>
            </a:p>
          </p:txBody>
        </p:sp>
        <p:cxnSp>
          <p:nvCxnSpPr>
            <p:cNvPr id="47158" name="Straight Arrow Connector 44"/>
            <p:cNvCxnSpPr>
              <a:cxnSpLocks noChangeShapeType="1"/>
              <a:endCxn id="47153" idx="3"/>
            </p:cNvCxnSpPr>
            <p:nvPr/>
          </p:nvCxnSpPr>
          <p:spPr bwMode="auto">
            <a:xfrm flipH="1">
              <a:off x="2828550" y="1981200"/>
              <a:ext cx="905252" cy="478483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1447800" y="1295400"/>
            <a:ext cx="533400" cy="838200"/>
            <a:chOff x="1447800" y="1295400"/>
            <a:chExt cx="533400" cy="838200"/>
          </a:xfrm>
        </p:grpSpPr>
        <p:cxnSp>
          <p:nvCxnSpPr>
            <p:cNvPr id="47155" name="Straight Connector 50"/>
            <p:cNvCxnSpPr>
              <a:cxnSpLocks noChangeShapeType="1"/>
            </p:cNvCxnSpPr>
            <p:nvPr/>
          </p:nvCxnSpPr>
          <p:spPr bwMode="auto">
            <a:xfrm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7156" name="Straight Connector 51"/>
            <p:cNvCxnSpPr>
              <a:cxnSpLocks noChangeShapeType="1"/>
            </p:cNvCxnSpPr>
            <p:nvPr/>
          </p:nvCxnSpPr>
          <p:spPr bwMode="auto">
            <a:xfrm flipH="1"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47127" name="TextBox 54"/>
          <p:cNvSpPr txBox="1">
            <a:spLocks noChangeArrowheads="1"/>
          </p:cNvSpPr>
          <p:nvPr/>
        </p:nvSpPr>
        <p:spPr bwMode="auto">
          <a:xfrm>
            <a:off x="381000" y="3048000"/>
            <a:ext cx="2361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Gill Sans Light"/>
                <a:cs typeface="Gill Sans Light"/>
              </a:rPr>
              <a:t>Operating System</a:t>
            </a:r>
          </a:p>
        </p:txBody>
      </p:sp>
      <p:grpSp>
        <p:nvGrpSpPr>
          <p:cNvPr id="89" name="Group 88"/>
          <p:cNvGrpSpPr>
            <a:grpSpLocks/>
          </p:cNvGrpSpPr>
          <p:nvPr/>
        </p:nvGrpSpPr>
        <p:grpSpPr bwMode="auto">
          <a:xfrm>
            <a:off x="1041400" y="2228850"/>
            <a:ext cx="1787150" cy="1751013"/>
            <a:chOff x="1041242" y="2057400"/>
            <a:chExt cx="1787209" cy="1921933"/>
          </a:xfrm>
        </p:grpSpPr>
        <p:sp>
          <p:nvSpPr>
            <p:cNvPr id="47153" name="TextBox 53"/>
            <p:cNvSpPr txBox="1">
              <a:spLocks noChangeArrowheads="1"/>
            </p:cNvSpPr>
            <p:nvPr/>
          </p:nvSpPr>
          <p:spPr bwMode="auto">
            <a:xfrm>
              <a:off x="1447800" y="2057400"/>
              <a:ext cx="1380651" cy="506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solidFill>
                    <a:srgbClr val="FF0000"/>
                  </a:solidFill>
                  <a:latin typeface="Gill Sans Light"/>
                  <a:cs typeface="Gill Sans Light"/>
                </a:rPr>
                <a:t>exception</a:t>
              </a:r>
            </a:p>
          </p:txBody>
        </p:sp>
        <p:sp>
          <p:nvSpPr>
            <p:cNvPr id="47154" name="Freeform 56"/>
            <p:cNvSpPr>
              <a:spLocks/>
            </p:cNvSpPr>
            <p:nvPr/>
          </p:nvSpPr>
          <p:spPr bwMode="auto">
            <a:xfrm>
              <a:off x="1041242" y="2483556"/>
              <a:ext cx="726248" cy="1495777"/>
            </a:xfrm>
            <a:custGeom>
              <a:avLst/>
              <a:gdLst>
                <a:gd name="T0" fmla="*/ 652091 w 726248"/>
                <a:gd name="T1" fmla="*/ 0 h 1495777"/>
                <a:gd name="T2" fmla="*/ 369869 w 726248"/>
                <a:gd name="T3" fmla="*/ 155222 h 1495777"/>
                <a:gd name="T4" fmla="*/ 722647 w 726248"/>
                <a:gd name="T5" fmla="*/ 366888 h 1495777"/>
                <a:gd name="T6" fmla="*/ 101758 w 726248"/>
                <a:gd name="T7" fmla="*/ 508000 h 1495777"/>
                <a:gd name="T8" fmla="*/ 172314 w 726248"/>
                <a:gd name="T9" fmla="*/ 733777 h 1495777"/>
                <a:gd name="T10" fmla="*/ 2980 w 726248"/>
                <a:gd name="T11" fmla="*/ 1199444 h 1495777"/>
                <a:gd name="T12" fmla="*/ 341647 w 726248"/>
                <a:gd name="T13" fmla="*/ 1495777 h 14957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6248" h="1495777">
                  <a:moveTo>
                    <a:pt x="652091" y="0"/>
                  </a:moveTo>
                  <a:cubicBezTo>
                    <a:pt x="505100" y="47037"/>
                    <a:pt x="358110" y="94074"/>
                    <a:pt x="369869" y="155222"/>
                  </a:cubicBezTo>
                  <a:cubicBezTo>
                    <a:pt x="381628" y="216370"/>
                    <a:pt x="767332" y="308092"/>
                    <a:pt x="722647" y="366888"/>
                  </a:cubicBezTo>
                  <a:cubicBezTo>
                    <a:pt x="677962" y="425684"/>
                    <a:pt x="193480" y="446852"/>
                    <a:pt x="101758" y="508000"/>
                  </a:cubicBezTo>
                  <a:cubicBezTo>
                    <a:pt x="10036" y="569148"/>
                    <a:pt x="188777" y="618536"/>
                    <a:pt x="172314" y="733777"/>
                  </a:cubicBezTo>
                  <a:cubicBezTo>
                    <a:pt x="155851" y="849018"/>
                    <a:pt x="-25242" y="1072444"/>
                    <a:pt x="2980" y="1199444"/>
                  </a:cubicBezTo>
                  <a:cubicBezTo>
                    <a:pt x="31202" y="1326444"/>
                    <a:pt x="341647" y="1495777"/>
                    <a:pt x="341647" y="149577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</p:grp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1066800" y="3505200"/>
            <a:ext cx="2454518" cy="1219200"/>
            <a:chOff x="1066800" y="3505200"/>
            <a:chExt cx="2455139" cy="1219200"/>
          </a:xfrm>
        </p:grpSpPr>
        <p:sp>
          <p:nvSpPr>
            <p:cNvPr id="47151" name="TextBox 55"/>
            <p:cNvSpPr txBox="1">
              <a:spLocks noChangeArrowheads="1"/>
            </p:cNvSpPr>
            <p:nvPr/>
          </p:nvSpPr>
          <p:spPr bwMode="auto">
            <a:xfrm>
              <a:off x="1066800" y="3505200"/>
              <a:ext cx="245513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latin typeface="Gill Sans Light"/>
                  <a:cs typeface="Gill Sans Light"/>
                </a:rPr>
                <a:t>Page Fault Handler</a:t>
              </a:r>
            </a:p>
          </p:txBody>
        </p:sp>
        <p:sp>
          <p:nvSpPr>
            <p:cNvPr id="47152" name="Punched Tape 57"/>
            <p:cNvSpPr>
              <a:spLocks noChangeArrowheads="1"/>
            </p:cNvSpPr>
            <p:nvPr/>
          </p:nvSpPr>
          <p:spPr bwMode="auto">
            <a:xfrm rot="5400000">
              <a:off x="1333500" y="40005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800" b="0">
                <a:latin typeface="Gill Sans Light"/>
                <a:cs typeface="Gill Sans Light"/>
              </a:endParaRPr>
            </a:p>
          </p:txBody>
        </p:sp>
      </p:grpSp>
      <p:sp>
        <p:nvSpPr>
          <p:cNvPr id="47130" name="Can 60"/>
          <p:cNvSpPr>
            <a:spLocks noChangeArrowheads="1"/>
          </p:cNvSpPr>
          <p:nvPr/>
        </p:nvSpPr>
        <p:spPr bwMode="auto">
          <a:xfrm>
            <a:off x="3200400" y="4419600"/>
            <a:ext cx="1219200" cy="1371600"/>
          </a:xfrm>
          <a:prstGeom prst="can">
            <a:avLst>
              <a:gd name="adj" fmla="val 25000"/>
            </a:avLst>
          </a:prstGeom>
          <a:solidFill>
            <a:srgbClr val="B7C6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276600" y="50292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7239000" y="30480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cxnSp>
        <p:nvCxnSpPr>
          <p:cNvPr id="68" name="Straight Arrow Connector 67"/>
          <p:cNvCxnSpPr>
            <a:cxnSpLocks noChangeShapeType="1"/>
          </p:cNvCxnSpPr>
          <p:nvPr/>
        </p:nvCxnSpPr>
        <p:spPr bwMode="auto">
          <a:xfrm>
            <a:off x="2108994" y="4533900"/>
            <a:ext cx="1015206" cy="72390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>
            <a:off x="5867400" y="2209800"/>
            <a:ext cx="137160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7" name="Rectangle 76"/>
          <p:cNvSpPr/>
          <p:nvPr/>
        </p:nvSpPr>
        <p:spPr bwMode="auto">
          <a:xfrm>
            <a:off x="5105400" y="2133600"/>
            <a:ext cx="762000" cy="15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grpSp>
        <p:nvGrpSpPr>
          <p:cNvPr id="91" name="Group 90"/>
          <p:cNvGrpSpPr>
            <a:grpSpLocks/>
          </p:cNvGrpSpPr>
          <p:nvPr/>
        </p:nvGrpSpPr>
        <p:grpSpPr bwMode="auto">
          <a:xfrm>
            <a:off x="4038600" y="3200400"/>
            <a:ext cx="3484334" cy="1905000"/>
            <a:chOff x="4038600" y="3200400"/>
            <a:chExt cx="3484334" cy="1905000"/>
          </a:xfrm>
        </p:grpSpPr>
        <p:cxnSp>
          <p:nvCxnSpPr>
            <p:cNvPr id="47149" name="Straight Arrow Connector 62"/>
            <p:cNvCxnSpPr>
              <a:cxnSpLocks noChangeShapeType="1"/>
            </p:cNvCxnSpPr>
            <p:nvPr/>
          </p:nvCxnSpPr>
          <p:spPr bwMode="auto">
            <a:xfrm flipV="1">
              <a:off x="4038600" y="3200400"/>
              <a:ext cx="3352800" cy="1905000"/>
            </a:xfrm>
            <a:prstGeom prst="straightConnector1">
              <a:avLst/>
            </a:prstGeom>
            <a:noFill/>
            <a:ln w="57150" cmpd="thickThin">
              <a:solidFill>
                <a:srgbClr val="3366FF"/>
              </a:solidFill>
              <a:round/>
              <a:headEnd/>
              <a:tailEnd type="arrow" w="med" len="med"/>
            </a:ln>
          </p:spPr>
        </p:cxnSp>
        <p:sp>
          <p:nvSpPr>
            <p:cNvPr id="47150" name="TextBox 77"/>
            <p:cNvSpPr txBox="1">
              <a:spLocks noChangeArrowheads="1"/>
            </p:cNvSpPr>
            <p:nvPr/>
          </p:nvSpPr>
          <p:spPr bwMode="auto">
            <a:xfrm>
              <a:off x="4953000" y="4419600"/>
              <a:ext cx="256993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Gill Sans Light"/>
                  <a:cs typeface="Gill Sans Light"/>
                </a:rPr>
                <a:t>load page from disk</a:t>
              </a:r>
            </a:p>
          </p:txBody>
        </p: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2146049" y="2181225"/>
            <a:ext cx="3614554" cy="2306638"/>
            <a:chOff x="2215108" y="2133600"/>
            <a:chExt cx="3615377" cy="2306638"/>
          </a:xfrm>
        </p:grpSpPr>
        <p:cxnSp>
          <p:nvCxnSpPr>
            <p:cNvPr id="47147" name="Straight Arrow Connector 68"/>
            <p:cNvCxnSpPr>
              <a:cxnSpLocks noChangeShapeType="1"/>
            </p:cNvCxnSpPr>
            <p:nvPr/>
          </p:nvCxnSpPr>
          <p:spPr bwMode="auto">
            <a:xfrm flipV="1">
              <a:off x="2215108" y="2133600"/>
              <a:ext cx="2890292" cy="2306638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sp>
          <p:nvSpPr>
            <p:cNvPr id="47148" name="TextBox 79"/>
            <p:cNvSpPr txBox="1">
              <a:spLocks noChangeArrowheads="1"/>
            </p:cNvSpPr>
            <p:nvPr/>
          </p:nvSpPr>
          <p:spPr bwMode="auto">
            <a:xfrm>
              <a:off x="3657600" y="3200400"/>
              <a:ext cx="217288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latin typeface="Gill Sans Light"/>
                  <a:cs typeface="Gill Sans Light"/>
                </a:rPr>
                <a:t>update PT entry</a:t>
              </a:r>
            </a:p>
          </p:txBody>
        </p:sp>
      </p:grpSp>
      <p:sp>
        <p:nvSpPr>
          <p:cNvPr id="47138" name="TextBox 80"/>
          <p:cNvSpPr txBox="1">
            <a:spLocks noChangeArrowheads="1"/>
          </p:cNvSpPr>
          <p:nvPr/>
        </p:nvSpPr>
        <p:spPr bwMode="auto">
          <a:xfrm>
            <a:off x="457200" y="895350"/>
            <a:ext cx="11045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Gill Sans Light"/>
                <a:cs typeface="Gill Sans Light"/>
              </a:rPr>
              <a:t>Process</a:t>
            </a:r>
          </a:p>
        </p:txBody>
      </p:sp>
      <p:grpSp>
        <p:nvGrpSpPr>
          <p:cNvPr id="93" name="Group 92"/>
          <p:cNvGrpSpPr>
            <a:grpSpLocks/>
          </p:cNvGrpSpPr>
          <p:nvPr/>
        </p:nvGrpSpPr>
        <p:grpSpPr bwMode="auto">
          <a:xfrm>
            <a:off x="381000" y="4876799"/>
            <a:ext cx="1415042" cy="1376023"/>
            <a:chOff x="381000" y="4876800"/>
            <a:chExt cx="1414795" cy="1376086"/>
          </a:xfrm>
        </p:grpSpPr>
        <p:sp>
          <p:nvSpPr>
            <p:cNvPr id="47145" name="TextBox 82"/>
            <p:cNvSpPr txBox="1">
              <a:spLocks noChangeArrowheads="1"/>
            </p:cNvSpPr>
            <p:nvPr/>
          </p:nvSpPr>
          <p:spPr bwMode="auto">
            <a:xfrm>
              <a:off x="457200" y="5791200"/>
              <a:ext cx="1338595" cy="461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Gill Sans Light"/>
                  <a:cs typeface="Gill Sans Light"/>
                </a:rPr>
                <a:t>scheduler</a:t>
              </a:r>
            </a:p>
          </p:txBody>
        </p:sp>
        <p:sp>
          <p:nvSpPr>
            <p:cNvPr id="47146" name="Punched Tape 84"/>
            <p:cNvSpPr>
              <a:spLocks noChangeArrowheads="1"/>
            </p:cNvSpPr>
            <p:nvPr/>
          </p:nvSpPr>
          <p:spPr bwMode="auto">
            <a:xfrm rot="5400000">
              <a:off x="266700" y="49911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800" b="0">
                <a:latin typeface="Gill Sans Light"/>
                <a:cs typeface="Gill Sans Light"/>
              </a:endParaRPr>
            </a:p>
          </p:txBody>
        </p:sp>
      </p:grpSp>
      <p:sp>
        <p:nvSpPr>
          <p:cNvPr id="82" name="Freeform 81"/>
          <p:cNvSpPr>
            <a:spLocks/>
          </p:cNvSpPr>
          <p:nvPr/>
        </p:nvSpPr>
        <p:spPr bwMode="auto">
          <a:xfrm>
            <a:off x="846138" y="4487863"/>
            <a:ext cx="776287" cy="592137"/>
          </a:xfrm>
          <a:custGeom>
            <a:avLst/>
            <a:gdLst>
              <a:gd name="T0" fmla="*/ 776111 w 776111"/>
              <a:gd name="T1" fmla="*/ 0 h 593008"/>
              <a:gd name="T2" fmla="*/ 310444 w 776111"/>
              <a:gd name="T3" fmla="*/ 112889 h 593008"/>
              <a:gd name="T4" fmla="*/ 366889 w 776111"/>
              <a:gd name="T5" fmla="*/ 522111 h 593008"/>
              <a:gd name="T6" fmla="*/ 0 w 776111"/>
              <a:gd name="T7" fmla="*/ 592667 h 5930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76111" h="593008">
                <a:moveTo>
                  <a:pt x="776111" y="0"/>
                </a:moveTo>
                <a:cubicBezTo>
                  <a:pt x="577379" y="12935"/>
                  <a:pt x="378648" y="25871"/>
                  <a:pt x="310444" y="112889"/>
                </a:cubicBezTo>
                <a:cubicBezTo>
                  <a:pt x="242240" y="199908"/>
                  <a:pt x="418630" y="442148"/>
                  <a:pt x="366889" y="522111"/>
                </a:cubicBezTo>
                <a:cubicBezTo>
                  <a:pt x="315148" y="602074"/>
                  <a:pt x="0" y="592667"/>
                  <a:pt x="0" y="592667"/>
                </a:cubicBezTo>
              </a:path>
            </a:pathLst>
          </a:custGeom>
          <a:noFill/>
          <a:ln w="38100">
            <a:solidFill>
              <a:srgbClr val="3366FF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94" name="Group 93"/>
          <p:cNvGrpSpPr>
            <a:grpSpLocks/>
          </p:cNvGrpSpPr>
          <p:nvPr/>
        </p:nvGrpSpPr>
        <p:grpSpPr bwMode="auto">
          <a:xfrm>
            <a:off x="152400" y="1962150"/>
            <a:ext cx="1146175" cy="3074988"/>
            <a:chOff x="152400" y="1961444"/>
            <a:chExt cx="1145822" cy="3076223"/>
          </a:xfrm>
        </p:grpSpPr>
        <p:sp>
          <p:nvSpPr>
            <p:cNvPr id="84" name="Freeform 83"/>
            <p:cNvSpPr/>
            <p:nvPr/>
          </p:nvSpPr>
          <p:spPr>
            <a:xfrm>
              <a:off x="409496" y="1961444"/>
              <a:ext cx="888726" cy="3076223"/>
            </a:xfrm>
            <a:custGeom>
              <a:avLst/>
              <a:gdLst>
                <a:gd name="connsiteX0" fmla="*/ 42380 w 889046"/>
                <a:gd name="connsiteY0" fmla="*/ 3076223 h 3076223"/>
                <a:gd name="connsiteX1" fmla="*/ 352824 w 889046"/>
                <a:gd name="connsiteY1" fmla="*/ 2483556 h 3076223"/>
                <a:gd name="connsiteX2" fmla="*/ 46 w 889046"/>
                <a:gd name="connsiteY2" fmla="*/ 1919112 h 3076223"/>
                <a:gd name="connsiteX3" fmla="*/ 381046 w 889046"/>
                <a:gd name="connsiteY3" fmla="*/ 1411112 h 3076223"/>
                <a:gd name="connsiteX4" fmla="*/ 268157 w 889046"/>
                <a:gd name="connsiteY4" fmla="*/ 663223 h 3076223"/>
                <a:gd name="connsiteX5" fmla="*/ 889046 w 889046"/>
                <a:gd name="connsiteY5" fmla="*/ 0 h 307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9046" h="3076223">
                  <a:moveTo>
                    <a:pt x="42380" y="3076223"/>
                  </a:moveTo>
                  <a:cubicBezTo>
                    <a:pt x="201130" y="2876315"/>
                    <a:pt x="359880" y="2676408"/>
                    <a:pt x="352824" y="2483556"/>
                  </a:cubicBezTo>
                  <a:cubicBezTo>
                    <a:pt x="345768" y="2290704"/>
                    <a:pt x="-4658" y="2097853"/>
                    <a:pt x="46" y="1919112"/>
                  </a:cubicBezTo>
                  <a:cubicBezTo>
                    <a:pt x="4750" y="1740371"/>
                    <a:pt x="336361" y="1620427"/>
                    <a:pt x="381046" y="1411112"/>
                  </a:cubicBezTo>
                  <a:cubicBezTo>
                    <a:pt x="425731" y="1201797"/>
                    <a:pt x="183490" y="898408"/>
                    <a:pt x="268157" y="663223"/>
                  </a:cubicBezTo>
                  <a:cubicBezTo>
                    <a:pt x="352824" y="428038"/>
                    <a:pt x="889046" y="0"/>
                    <a:pt x="889046" y="0"/>
                  </a:cubicBezTo>
                </a:path>
              </a:pathLst>
            </a:custGeom>
            <a:ln w="38100">
              <a:solidFill>
                <a:schemeClr val="accent6"/>
              </a:solidFill>
              <a:headEnd type="none"/>
              <a:tailEnd type="arrow"/>
            </a:ln>
          </p:spPr>
          <p:txBody>
            <a:bodyPr anchor="ctr"/>
            <a:lstStyle/>
            <a:p>
              <a:pPr algn="ctr">
                <a:defRPr/>
              </a:pPr>
              <a:endParaRPr lang="en-US" sz="2000">
                <a:latin typeface="Gill Sans Light"/>
                <a:ea typeface="MS PGothic" charset="0"/>
                <a:cs typeface="Gill Sans Light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52400" y="2132963"/>
              <a:ext cx="787152" cy="4618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accent6"/>
                  </a:solidFill>
                  <a:latin typeface="Gill Sans Light"/>
                  <a:ea typeface="MS PGothic" charset="0"/>
                  <a:cs typeface="Gill Sans Light"/>
                </a:rPr>
                <a:t>retry</a:t>
              </a:r>
            </a:p>
          </p:txBody>
        </p:sp>
      </p:grpSp>
      <p:sp>
        <p:nvSpPr>
          <p:cNvPr id="87" name="Cube 86"/>
          <p:cNvSpPr>
            <a:spLocks noChangeArrowheads="1"/>
          </p:cNvSpPr>
          <p:nvPr/>
        </p:nvSpPr>
        <p:spPr bwMode="auto">
          <a:xfrm>
            <a:off x="7391400" y="32004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43400" y="1600200"/>
            <a:ext cx="2895600" cy="395539"/>
            <a:chOff x="4343400" y="1600200"/>
            <a:chExt cx="2895600" cy="395539"/>
          </a:xfrm>
        </p:grpSpPr>
        <p:cxnSp>
          <p:nvCxnSpPr>
            <p:cNvPr id="47113" name="Straight Arrow Connector 11"/>
            <p:cNvCxnSpPr>
              <a:cxnSpLocks noChangeShapeType="1"/>
              <a:stCxn id="47111" idx="3"/>
            </p:cNvCxnSpPr>
            <p:nvPr/>
          </p:nvCxnSpPr>
          <p:spPr bwMode="auto">
            <a:xfrm>
              <a:off x="4343400" y="1676400"/>
              <a:ext cx="7620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7117" name="Straight Arrow Connector 25"/>
            <p:cNvCxnSpPr>
              <a:cxnSpLocks noChangeShapeType="1"/>
              <a:stCxn id="56" idx="3"/>
            </p:cNvCxnSpPr>
            <p:nvPr/>
          </p:nvCxnSpPr>
          <p:spPr bwMode="auto">
            <a:xfrm>
              <a:off x="5867400" y="1676400"/>
              <a:ext cx="1371600" cy="31933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6" name="Rectangle 55"/>
            <p:cNvSpPr/>
            <p:nvPr/>
          </p:nvSpPr>
          <p:spPr bwMode="auto">
            <a:xfrm>
              <a:off x="5105400" y="1600200"/>
              <a:ext cx="762000" cy="152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Gill Sans Light"/>
                <a:ea typeface="MS PGothic" charset="0"/>
                <a:cs typeface="Gill Sans Light"/>
              </a:endParaRPr>
            </a:p>
          </p:txBody>
        </p:sp>
      </p:grpSp>
      <p:cxnSp>
        <p:nvCxnSpPr>
          <p:cNvPr id="6" name="Straight Arrow Connector 5"/>
          <p:cNvCxnSpPr>
            <a:stCxn id="47111" idx="3"/>
            <a:endCxn id="77" idx="1"/>
          </p:cNvCxnSpPr>
          <p:nvPr/>
        </p:nvCxnSpPr>
        <p:spPr bwMode="auto">
          <a:xfrm>
            <a:off x="4343400" y="1676400"/>
            <a:ext cx="762000" cy="5334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7" name="Group 66"/>
          <p:cNvGrpSpPr/>
          <p:nvPr/>
        </p:nvGrpSpPr>
        <p:grpSpPr>
          <a:xfrm>
            <a:off x="4495800" y="1771652"/>
            <a:ext cx="2895601" cy="1523996"/>
            <a:chOff x="4724400" y="1802068"/>
            <a:chExt cx="3070763" cy="1182748"/>
          </a:xfrm>
        </p:grpSpPr>
        <p:cxnSp>
          <p:nvCxnSpPr>
            <p:cNvPr id="69" name="Straight Connector 15"/>
            <p:cNvCxnSpPr>
              <a:cxnSpLocks noChangeShapeType="1"/>
            </p:cNvCxnSpPr>
            <p:nvPr/>
          </p:nvCxnSpPr>
          <p:spPr bwMode="auto">
            <a:xfrm>
              <a:off x="4724400" y="2667000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Straight Connector 17"/>
            <p:cNvCxnSpPr>
              <a:cxnSpLocks noChangeShapeType="1"/>
            </p:cNvCxnSpPr>
            <p:nvPr/>
          </p:nvCxnSpPr>
          <p:spPr bwMode="auto">
            <a:xfrm flipV="1">
              <a:off x="4724400" y="1802068"/>
              <a:ext cx="0" cy="8649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Straight Connector 19"/>
            <p:cNvCxnSpPr>
              <a:cxnSpLocks noChangeShapeType="1"/>
              <a:endCxn id="87" idx="2"/>
            </p:cNvCxnSpPr>
            <p:nvPr/>
          </p:nvCxnSpPr>
          <p:spPr bwMode="auto">
            <a:xfrm>
              <a:off x="6082744" y="2667000"/>
              <a:ext cx="1712419" cy="317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arrow" w="med" len="med"/>
            </a:ln>
          </p:spPr>
        </p:cxnSp>
      </p:grpSp>
      <p:sp>
        <p:nvSpPr>
          <p:cNvPr id="72" name="TextBox 39"/>
          <p:cNvSpPr txBox="1">
            <a:spLocks noChangeArrowheads="1"/>
          </p:cNvSpPr>
          <p:nvPr/>
        </p:nvSpPr>
        <p:spPr bwMode="auto">
          <a:xfrm>
            <a:off x="6477000" y="2362200"/>
            <a:ext cx="8621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Gill Sans Light"/>
                <a:cs typeface="Gill Sans Light"/>
              </a:rPr>
              <a:t>frame#</a:t>
            </a:r>
          </a:p>
        </p:txBody>
      </p:sp>
      <p:sp>
        <p:nvSpPr>
          <p:cNvPr id="73" name="TextBox 40"/>
          <p:cNvSpPr txBox="1">
            <a:spLocks noChangeArrowheads="1"/>
          </p:cNvSpPr>
          <p:nvPr/>
        </p:nvSpPr>
        <p:spPr bwMode="auto">
          <a:xfrm>
            <a:off x="6170613" y="3079924"/>
            <a:ext cx="6848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Gill Sans Light"/>
                <a:cs typeface="Gill Sans Light"/>
              </a:rPr>
              <a:t>offset</a:t>
            </a:r>
          </a:p>
        </p:txBody>
      </p:sp>
    </p:spTree>
    <p:extLst>
      <p:ext uri="{BB962C8B-B14F-4D97-AF65-F5344CB8AC3E}">
        <p14:creationId xmlns:p14="http://schemas.microsoft.com/office/powerpoint/2010/main" val="11474015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1" grpId="0"/>
      <p:bldP spid="47121" grpId="1"/>
      <p:bldP spid="47121" grpId="2"/>
      <p:bldP spid="47121" grpId="3"/>
      <p:bldP spid="47121" grpId="4"/>
      <p:bldP spid="47122" grpId="0"/>
      <p:bldP spid="47122" grpId="1"/>
      <p:bldP spid="47123" grpId="0"/>
      <p:bldP spid="47123" grpId="1"/>
      <p:bldP spid="47124" grpId="0" animBg="1"/>
      <p:bldP spid="47124" grpId="1" animBg="1"/>
      <p:bldP spid="65" grpId="0" animBg="1"/>
      <p:bldP spid="66" grpId="0" animBg="1"/>
      <p:bldP spid="77" grpId="0" animBg="1"/>
      <p:bldP spid="82" grpId="0" animBg="1"/>
      <p:bldP spid="82" grpId="1" animBg="1"/>
      <p:bldP spid="87" grpId="0" animBg="1"/>
      <p:bldP spid="72" grpId="0"/>
      <p:bldP spid="7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457213" y="152400"/>
            <a:ext cx="7696187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Using Paging to </a:t>
            </a:r>
            <a:r>
              <a:rPr lang="en-US" dirty="0" err="1" smtClean="0">
                <a:latin typeface="Courier New"/>
                <a:cs typeface="Courier New"/>
              </a:rPr>
              <a:t>mmap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2057400" y="990600"/>
            <a:ext cx="15995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i="1" dirty="0">
                <a:latin typeface="Gill Sans Light"/>
                <a:cs typeface="Gill Sans Light"/>
              </a:rPr>
              <a:t>virtual address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7239000" y="1219200"/>
            <a:ext cx="1066800" cy="474311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7239000" y="1600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7239000" y="1981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7239000" y="37338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3352800" y="1371600"/>
            <a:ext cx="9906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>
                <a:latin typeface="Gill Sans Light"/>
                <a:cs typeface="Gill Sans Light"/>
              </a:rPr>
              <a:t>MMU</a:t>
            </a:r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5130800" y="1295400"/>
            <a:ext cx="762000" cy="2209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 dirty="0" smtClean="0">
                <a:latin typeface="Gill Sans Light"/>
                <a:cs typeface="Gill Sans Light"/>
              </a:rPr>
              <a:t>PT</a:t>
            </a:r>
          </a:p>
          <a:p>
            <a:pPr algn="ctr"/>
            <a:endParaRPr lang="en-US" sz="2000" dirty="0">
              <a:latin typeface="Gill Sans Light"/>
              <a:cs typeface="Gill Sans Light"/>
            </a:endParaRPr>
          </a:p>
          <a:p>
            <a:pPr algn="ctr"/>
            <a:endParaRPr lang="en-US" sz="2000" b="0" dirty="0" smtClean="0">
              <a:latin typeface="Gill Sans Light"/>
              <a:cs typeface="Gill Sans Light"/>
            </a:endParaRPr>
          </a:p>
          <a:p>
            <a:pPr algn="ctr"/>
            <a:endParaRPr lang="en-US" sz="2000" dirty="0">
              <a:latin typeface="Gill Sans Light"/>
              <a:cs typeface="Gill Sans Light"/>
            </a:endParaRPr>
          </a:p>
          <a:p>
            <a:pPr algn="ctr"/>
            <a:endParaRPr lang="en-US" sz="2000" b="0" dirty="0" smtClean="0">
              <a:latin typeface="Gill Sans Light"/>
              <a:cs typeface="Gill Sans Light"/>
            </a:endParaRPr>
          </a:p>
          <a:p>
            <a:pPr algn="ctr"/>
            <a:endParaRPr lang="en-US" sz="2000" b="0" dirty="0">
              <a:latin typeface="Gill Sans Light"/>
              <a:cs typeface="Gill Sans Light"/>
            </a:endParaRPr>
          </a:p>
        </p:txBody>
      </p:sp>
      <p:cxnSp>
        <p:nvCxnSpPr>
          <p:cNvPr id="10249" name="Straight Arrow Connector 11"/>
          <p:cNvCxnSpPr>
            <a:cxnSpLocks noChangeShapeType="1"/>
            <a:stCxn id="14343" idx="3"/>
          </p:cNvCxnSpPr>
          <p:nvPr/>
        </p:nvCxnSpPr>
        <p:spPr bwMode="auto">
          <a:xfrm>
            <a:off x="4343400" y="1676400"/>
            <a:ext cx="762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Straight Arrow Connector 25"/>
          <p:cNvCxnSpPr>
            <a:cxnSpLocks noChangeShapeType="1"/>
          </p:cNvCxnSpPr>
          <p:nvPr/>
        </p:nvCxnSpPr>
        <p:spPr bwMode="auto">
          <a:xfrm>
            <a:off x="5867400" y="1752600"/>
            <a:ext cx="1295400" cy="228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0" name="TextBox 30"/>
          <p:cNvSpPr txBox="1">
            <a:spLocks noChangeArrowheads="1"/>
          </p:cNvSpPr>
          <p:nvPr/>
        </p:nvSpPr>
        <p:spPr bwMode="auto">
          <a:xfrm>
            <a:off x="990600" y="1447800"/>
            <a:ext cx="1457701" cy="46166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Gill Sans Light"/>
                <a:cs typeface="Gill Sans Light"/>
              </a:rPr>
              <a:t>instruction</a:t>
            </a:r>
          </a:p>
        </p:txBody>
      </p:sp>
      <p:cxnSp>
        <p:nvCxnSpPr>
          <p:cNvPr id="33" name="Straight Arrow Connector 32"/>
          <p:cNvCxnSpPr>
            <a:cxnSpLocks noChangeShapeType="1"/>
            <a:stCxn id="14350" idx="3"/>
          </p:cNvCxnSpPr>
          <p:nvPr/>
        </p:nvCxnSpPr>
        <p:spPr bwMode="auto">
          <a:xfrm flipV="1">
            <a:off x="2448301" y="1676400"/>
            <a:ext cx="904499" cy="22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2" name="TextBox 37"/>
          <p:cNvSpPr txBox="1">
            <a:spLocks noChangeArrowheads="1"/>
          </p:cNvSpPr>
          <p:nvPr/>
        </p:nvSpPr>
        <p:spPr bwMode="auto">
          <a:xfrm>
            <a:off x="7083425" y="882222"/>
            <a:ext cx="17719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i="1" dirty="0">
                <a:latin typeface="Gill Sans Light"/>
                <a:cs typeface="Gill Sans Light"/>
              </a:rPr>
              <a:t>physical address</a:t>
            </a:r>
          </a:p>
        </p:txBody>
      </p:sp>
      <p:sp>
        <p:nvSpPr>
          <p:cNvPr id="14353" name="TextBox 38"/>
          <p:cNvSpPr txBox="1">
            <a:spLocks noChangeArrowheads="1"/>
          </p:cNvSpPr>
          <p:nvPr/>
        </p:nvSpPr>
        <p:spPr bwMode="auto">
          <a:xfrm>
            <a:off x="4343400" y="1295400"/>
            <a:ext cx="7623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Gill Sans Light"/>
                <a:cs typeface="Gill Sans Light"/>
              </a:rPr>
              <a:t>page#</a:t>
            </a:r>
          </a:p>
        </p:txBody>
      </p:sp>
      <p:sp>
        <p:nvSpPr>
          <p:cNvPr id="14354" name="TextBox 39"/>
          <p:cNvSpPr txBox="1">
            <a:spLocks noChangeArrowheads="1"/>
          </p:cNvSpPr>
          <p:nvPr/>
        </p:nvSpPr>
        <p:spPr bwMode="auto">
          <a:xfrm>
            <a:off x="6324600" y="1524000"/>
            <a:ext cx="8621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Gill Sans Light"/>
                <a:cs typeface="Gill Sans Light"/>
              </a:rPr>
              <a:t>frame#</a:t>
            </a:r>
          </a:p>
        </p:txBody>
      </p:sp>
      <p:sp>
        <p:nvSpPr>
          <p:cNvPr id="14355" name="TextBox 40"/>
          <p:cNvSpPr txBox="1">
            <a:spLocks noChangeArrowheads="1"/>
          </p:cNvSpPr>
          <p:nvPr/>
        </p:nvSpPr>
        <p:spPr bwMode="auto">
          <a:xfrm>
            <a:off x="6400800" y="1945421"/>
            <a:ext cx="6848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Gill Sans Light"/>
                <a:cs typeface="Gill Sans Light"/>
              </a:rPr>
              <a:t>offset</a:t>
            </a:r>
          </a:p>
        </p:txBody>
      </p:sp>
      <p:sp>
        <p:nvSpPr>
          <p:cNvPr id="14356" name="Cube 41"/>
          <p:cNvSpPr>
            <a:spLocks noChangeArrowheads="1"/>
          </p:cNvSpPr>
          <p:nvPr/>
        </p:nvSpPr>
        <p:spPr bwMode="auto">
          <a:xfrm>
            <a:off x="7315200" y="21336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2743200" y="1981200"/>
            <a:ext cx="1801288" cy="594955"/>
            <a:chOff x="2743200" y="1981200"/>
            <a:chExt cx="1801289" cy="594955"/>
          </a:xfrm>
        </p:grpSpPr>
        <p:sp>
          <p:nvSpPr>
            <p:cNvPr id="14389" name="TextBox 42"/>
            <p:cNvSpPr txBox="1">
              <a:spLocks noChangeArrowheads="1"/>
            </p:cNvSpPr>
            <p:nvPr/>
          </p:nvSpPr>
          <p:spPr bwMode="auto">
            <a:xfrm>
              <a:off x="3200400" y="2114490"/>
              <a:ext cx="13440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FF0000"/>
                  </a:solidFill>
                  <a:latin typeface="Gill Sans Light"/>
                  <a:cs typeface="Gill Sans Light"/>
                </a:rPr>
                <a:t>page fault</a:t>
              </a:r>
            </a:p>
          </p:txBody>
        </p:sp>
        <p:cxnSp>
          <p:nvCxnSpPr>
            <p:cNvPr id="14390" name="Straight Arrow Connector 44"/>
            <p:cNvCxnSpPr>
              <a:cxnSpLocks noChangeShapeType="1"/>
            </p:cNvCxnSpPr>
            <p:nvPr/>
          </p:nvCxnSpPr>
          <p:spPr bwMode="auto">
            <a:xfrm flipH="1">
              <a:off x="2743200" y="1981200"/>
              <a:ext cx="990600" cy="53340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1447800" y="1295400"/>
            <a:ext cx="533400" cy="838200"/>
            <a:chOff x="1447800" y="1295400"/>
            <a:chExt cx="533400" cy="838200"/>
          </a:xfrm>
        </p:grpSpPr>
        <p:cxnSp>
          <p:nvCxnSpPr>
            <p:cNvPr id="14387" name="Straight Connector 50"/>
            <p:cNvCxnSpPr>
              <a:cxnSpLocks noChangeShapeType="1"/>
            </p:cNvCxnSpPr>
            <p:nvPr/>
          </p:nvCxnSpPr>
          <p:spPr bwMode="auto">
            <a:xfrm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88" name="Straight Connector 51"/>
            <p:cNvCxnSpPr>
              <a:cxnSpLocks noChangeShapeType="1"/>
            </p:cNvCxnSpPr>
            <p:nvPr/>
          </p:nvCxnSpPr>
          <p:spPr bwMode="auto">
            <a:xfrm flipH="1"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62" name="Can 60"/>
          <p:cNvSpPr>
            <a:spLocks noChangeArrowheads="1"/>
          </p:cNvSpPr>
          <p:nvPr/>
        </p:nvSpPr>
        <p:spPr bwMode="auto">
          <a:xfrm>
            <a:off x="3200400" y="4419600"/>
            <a:ext cx="1219200" cy="2304716"/>
          </a:xfrm>
          <a:prstGeom prst="can">
            <a:avLst>
              <a:gd name="adj" fmla="val 25000"/>
            </a:avLst>
          </a:prstGeom>
          <a:solidFill>
            <a:srgbClr val="B7C6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276600" y="50292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7239000" y="30480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14370" name="TextBox 80"/>
          <p:cNvSpPr txBox="1">
            <a:spLocks noChangeArrowheads="1"/>
          </p:cNvSpPr>
          <p:nvPr/>
        </p:nvSpPr>
        <p:spPr bwMode="auto">
          <a:xfrm>
            <a:off x="457200" y="895350"/>
            <a:ext cx="11045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Gill Sans Light"/>
                <a:cs typeface="Gill Sans Light"/>
              </a:rPr>
              <a:t>Process</a:t>
            </a:r>
          </a:p>
        </p:txBody>
      </p:sp>
      <p:sp>
        <p:nvSpPr>
          <p:cNvPr id="87" name="Cube 86"/>
          <p:cNvSpPr>
            <a:spLocks noChangeArrowheads="1"/>
          </p:cNvSpPr>
          <p:nvPr/>
        </p:nvSpPr>
        <p:spPr bwMode="auto">
          <a:xfrm>
            <a:off x="7391400" y="32004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276600" y="570293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429000" y="585533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581400" y="600773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17788" y="5722994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Gill Sans Light"/>
                <a:cs typeface="Gill Sans Light"/>
              </a:rPr>
              <a:t>File</a:t>
            </a:r>
            <a:endParaRPr lang="en-US" sz="2400" b="1" dirty="0">
              <a:latin typeface="Gill Sans Light"/>
              <a:cs typeface="Gill Sans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75512" y="6191250"/>
            <a:ext cx="3455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Gill Sans Light"/>
                <a:cs typeface="Gill Sans Light"/>
              </a:rPr>
              <a:t>mmap</a:t>
            </a:r>
            <a:r>
              <a:rPr lang="en-US" sz="2400" dirty="0" smtClean="0">
                <a:latin typeface="Gill Sans Light"/>
                <a:cs typeface="Gill Sans Light"/>
              </a:rPr>
              <a:t> file to region of VAS</a:t>
            </a:r>
            <a:endParaRPr lang="en-US" sz="2400" dirty="0">
              <a:latin typeface="Gill Sans Light"/>
              <a:cs typeface="Gill Sans Light"/>
            </a:endParaRPr>
          </a:p>
        </p:txBody>
      </p: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>
            <a:off x="5867400" y="2418604"/>
            <a:ext cx="1371600" cy="1987589"/>
          </a:xfrm>
          <a:prstGeom prst="straightConnector1">
            <a:avLst/>
          </a:prstGeom>
          <a:noFill/>
          <a:ln w="19050" cmpd="sng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80" name="TextBox 79"/>
          <p:cNvSpPr txBox="1">
            <a:spLocks noChangeArrowheads="1"/>
          </p:cNvSpPr>
          <p:nvPr/>
        </p:nvSpPr>
        <p:spPr bwMode="auto">
          <a:xfrm>
            <a:off x="3581400" y="3438835"/>
            <a:ext cx="243949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 smtClean="0">
                <a:solidFill>
                  <a:srgbClr val="0000FF"/>
                </a:solidFill>
                <a:latin typeface="Gill Sans Light"/>
                <a:cs typeface="Gill Sans Light"/>
              </a:rPr>
              <a:t>Create </a:t>
            </a:r>
            <a:r>
              <a:rPr lang="en-US" b="0" dirty="0">
                <a:solidFill>
                  <a:srgbClr val="0000FF"/>
                </a:solidFill>
                <a:latin typeface="Gill Sans Light"/>
                <a:cs typeface="Gill Sans Light"/>
              </a:rPr>
              <a:t>PT </a:t>
            </a:r>
            <a:r>
              <a:rPr lang="en-US" b="0" dirty="0" smtClean="0">
                <a:solidFill>
                  <a:srgbClr val="0000FF"/>
                </a:solidFill>
                <a:latin typeface="Gill Sans Light"/>
                <a:cs typeface="Gill Sans Light"/>
              </a:rPr>
              <a:t>entries</a:t>
            </a:r>
          </a:p>
          <a:p>
            <a:pPr eaLnBrk="1" hangingPunct="1"/>
            <a:r>
              <a:rPr lang="en-US" b="0" dirty="0">
                <a:solidFill>
                  <a:srgbClr val="0000FF"/>
                </a:solidFill>
                <a:latin typeface="Gill Sans Light"/>
                <a:cs typeface="Gill Sans Light"/>
              </a:rPr>
              <a:t>f</a:t>
            </a:r>
            <a:r>
              <a:rPr lang="en-US" b="0" dirty="0" smtClean="0">
                <a:solidFill>
                  <a:srgbClr val="0000FF"/>
                </a:solidFill>
                <a:latin typeface="Gill Sans Light"/>
                <a:cs typeface="Gill Sans Light"/>
              </a:rPr>
              <a:t>or mapped region</a:t>
            </a:r>
          </a:p>
          <a:p>
            <a:pPr eaLnBrk="1" hangingPunct="1"/>
            <a:r>
              <a:rPr lang="en-US" b="0" dirty="0">
                <a:solidFill>
                  <a:srgbClr val="0000FF"/>
                </a:solidFill>
                <a:latin typeface="Gill Sans Light"/>
                <a:cs typeface="Gill Sans Light"/>
              </a:rPr>
              <a:t>a</a:t>
            </a:r>
            <a:r>
              <a:rPr lang="en-US" b="0" dirty="0" smtClean="0">
                <a:solidFill>
                  <a:srgbClr val="0000FF"/>
                </a:solidFill>
                <a:latin typeface="Gill Sans Light"/>
                <a:cs typeface="Gill Sans Light"/>
              </a:rPr>
              <a:t>s “backed” by file</a:t>
            </a:r>
            <a:endParaRPr lang="en-US" b="0" dirty="0">
              <a:solidFill>
                <a:srgbClr val="0000FF"/>
              </a:solidFill>
              <a:latin typeface="Gill Sans Light"/>
              <a:cs typeface="Gill Sans Ligh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130800" y="2424954"/>
            <a:ext cx="736600" cy="462625"/>
          </a:xfrm>
          <a:prstGeom prst="rect">
            <a:avLst/>
          </a:prstGeom>
          <a:pattFill prst="ltUpDiag">
            <a:fgClr>
              <a:prstClr val="black"/>
            </a:fgClr>
            <a:bgClr>
              <a:prstClr val="white"/>
            </a:bgClr>
          </a:patt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7239000" y="441960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cxnSp>
        <p:nvCxnSpPr>
          <p:cNvPr id="14381" name="Straight Arrow Connector 62"/>
          <p:cNvCxnSpPr>
            <a:cxnSpLocks noChangeShapeType="1"/>
          </p:cNvCxnSpPr>
          <p:nvPr/>
        </p:nvCxnSpPr>
        <p:spPr bwMode="auto">
          <a:xfrm flipV="1">
            <a:off x="4037263" y="4610100"/>
            <a:ext cx="3477962" cy="1245230"/>
          </a:xfrm>
          <a:prstGeom prst="straightConnector1">
            <a:avLst/>
          </a:prstGeom>
          <a:noFill/>
          <a:ln w="57150" cmpd="thickThin">
            <a:solidFill>
              <a:srgbClr val="33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Straight Arrow Connector 11"/>
          <p:cNvCxnSpPr>
            <a:cxnSpLocks noChangeShapeType="1"/>
            <a:stCxn id="14343" idx="3"/>
          </p:cNvCxnSpPr>
          <p:nvPr/>
        </p:nvCxnSpPr>
        <p:spPr bwMode="auto">
          <a:xfrm>
            <a:off x="4343400" y="1676400"/>
            <a:ext cx="762000" cy="74855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Straight Arrow Connector 96"/>
          <p:cNvCxnSpPr>
            <a:cxnSpLocks noChangeShapeType="1"/>
          </p:cNvCxnSpPr>
          <p:nvPr/>
        </p:nvCxnSpPr>
        <p:spPr bwMode="auto">
          <a:xfrm flipH="1">
            <a:off x="3429000" y="2424954"/>
            <a:ext cx="1701800" cy="3228811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Arrow Connector 97"/>
          <p:cNvCxnSpPr>
            <a:cxnSpLocks noChangeShapeType="1"/>
          </p:cNvCxnSpPr>
          <p:nvPr/>
        </p:nvCxnSpPr>
        <p:spPr bwMode="auto">
          <a:xfrm flipH="1">
            <a:off x="3581400" y="2887579"/>
            <a:ext cx="1549400" cy="3196351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TextBox 54"/>
          <p:cNvSpPr txBox="1">
            <a:spLocks noChangeArrowheads="1"/>
          </p:cNvSpPr>
          <p:nvPr/>
        </p:nvSpPr>
        <p:spPr bwMode="auto">
          <a:xfrm>
            <a:off x="113038" y="3345999"/>
            <a:ext cx="2361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 dirty="0">
                <a:latin typeface="Gill Sans Light"/>
                <a:cs typeface="Gill Sans Light"/>
              </a:rPr>
              <a:t>Operating System</a:t>
            </a:r>
          </a:p>
        </p:txBody>
      </p: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1293009" y="2438400"/>
            <a:ext cx="1787150" cy="1751013"/>
            <a:chOff x="1041242" y="2057400"/>
            <a:chExt cx="1787209" cy="1921933"/>
          </a:xfrm>
        </p:grpSpPr>
        <p:sp>
          <p:nvSpPr>
            <p:cNvPr id="72" name="TextBox 53"/>
            <p:cNvSpPr txBox="1">
              <a:spLocks noChangeArrowheads="1"/>
            </p:cNvSpPr>
            <p:nvPr/>
          </p:nvSpPr>
          <p:spPr bwMode="auto">
            <a:xfrm>
              <a:off x="1447800" y="2057400"/>
              <a:ext cx="1380651" cy="506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solidFill>
                    <a:srgbClr val="FF0000"/>
                  </a:solidFill>
                  <a:latin typeface="Gill Sans Light"/>
                  <a:cs typeface="Gill Sans Light"/>
                </a:rPr>
                <a:t>exception</a:t>
              </a:r>
            </a:p>
          </p:txBody>
        </p:sp>
        <p:sp>
          <p:nvSpPr>
            <p:cNvPr id="75" name="Freeform 56"/>
            <p:cNvSpPr>
              <a:spLocks/>
            </p:cNvSpPr>
            <p:nvPr/>
          </p:nvSpPr>
          <p:spPr bwMode="auto">
            <a:xfrm>
              <a:off x="1041242" y="2483556"/>
              <a:ext cx="726248" cy="1495777"/>
            </a:xfrm>
            <a:custGeom>
              <a:avLst/>
              <a:gdLst>
                <a:gd name="T0" fmla="*/ 652091 w 726248"/>
                <a:gd name="T1" fmla="*/ 0 h 1495777"/>
                <a:gd name="T2" fmla="*/ 369869 w 726248"/>
                <a:gd name="T3" fmla="*/ 155222 h 1495777"/>
                <a:gd name="T4" fmla="*/ 722647 w 726248"/>
                <a:gd name="T5" fmla="*/ 366888 h 1495777"/>
                <a:gd name="T6" fmla="*/ 101758 w 726248"/>
                <a:gd name="T7" fmla="*/ 508000 h 1495777"/>
                <a:gd name="T8" fmla="*/ 172314 w 726248"/>
                <a:gd name="T9" fmla="*/ 733777 h 1495777"/>
                <a:gd name="T10" fmla="*/ 2980 w 726248"/>
                <a:gd name="T11" fmla="*/ 1199444 h 1495777"/>
                <a:gd name="T12" fmla="*/ 341647 w 726248"/>
                <a:gd name="T13" fmla="*/ 1495777 h 14957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6248" h="1495777">
                  <a:moveTo>
                    <a:pt x="652091" y="0"/>
                  </a:moveTo>
                  <a:cubicBezTo>
                    <a:pt x="505100" y="47037"/>
                    <a:pt x="358110" y="94074"/>
                    <a:pt x="369869" y="155222"/>
                  </a:cubicBezTo>
                  <a:cubicBezTo>
                    <a:pt x="381628" y="216370"/>
                    <a:pt x="767332" y="308092"/>
                    <a:pt x="722647" y="366888"/>
                  </a:cubicBezTo>
                  <a:cubicBezTo>
                    <a:pt x="677962" y="425684"/>
                    <a:pt x="193480" y="446852"/>
                    <a:pt x="101758" y="508000"/>
                  </a:cubicBezTo>
                  <a:cubicBezTo>
                    <a:pt x="10036" y="569148"/>
                    <a:pt x="188777" y="618536"/>
                    <a:pt x="172314" y="733777"/>
                  </a:cubicBezTo>
                  <a:cubicBezTo>
                    <a:pt x="155851" y="849018"/>
                    <a:pt x="-25242" y="1072444"/>
                    <a:pt x="2980" y="1199444"/>
                  </a:cubicBezTo>
                  <a:cubicBezTo>
                    <a:pt x="31202" y="1326444"/>
                    <a:pt x="341647" y="1495777"/>
                    <a:pt x="341647" y="149577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1293708" y="3790932"/>
            <a:ext cx="2454518" cy="1219200"/>
            <a:chOff x="1066800" y="3505200"/>
            <a:chExt cx="2455139" cy="1219200"/>
          </a:xfrm>
        </p:grpSpPr>
        <p:sp>
          <p:nvSpPr>
            <p:cNvPr id="77" name="TextBox 55"/>
            <p:cNvSpPr txBox="1">
              <a:spLocks noChangeArrowheads="1"/>
            </p:cNvSpPr>
            <p:nvPr/>
          </p:nvSpPr>
          <p:spPr bwMode="auto">
            <a:xfrm>
              <a:off x="1066800" y="3505200"/>
              <a:ext cx="245513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latin typeface="Gill Sans Light"/>
                  <a:cs typeface="Gill Sans Light"/>
                </a:rPr>
                <a:t>Page Fault Handler</a:t>
              </a:r>
            </a:p>
          </p:txBody>
        </p:sp>
        <p:sp>
          <p:nvSpPr>
            <p:cNvPr id="78" name="Punched Tape 57"/>
            <p:cNvSpPr>
              <a:spLocks noChangeArrowheads="1"/>
            </p:cNvSpPr>
            <p:nvPr/>
          </p:nvSpPr>
          <p:spPr bwMode="auto">
            <a:xfrm rot="5400000">
              <a:off x="1333500" y="40005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800" b="0">
                <a:latin typeface="Gill Sans Light"/>
                <a:cs typeface="Gill Sans Light"/>
              </a:endParaRPr>
            </a:p>
          </p:txBody>
        </p:sp>
      </p:grpSp>
      <p:cxnSp>
        <p:nvCxnSpPr>
          <p:cNvPr id="79" name="Straight Arrow Connector 78"/>
          <p:cNvCxnSpPr>
            <a:cxnSpLocks noChangeShapeType="1"/>
          </p:cNvCxnSpPr>
          <p:nvPr/>
        </p:nvCxnSpPr>
        <p:spPr bwMode="auto">
          <a:xfrm>
            <a:off x="2259702" y="4819632"/>
            <a:ext cx="1015206" cy="72390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531708" y="5029199"/>
            <a:ext cx="1415042" cy="1376023"/>
            <a:chOff x="381000" y="4876800"/>
            <a:chExt cx="1414795" cy="1376086"/>
          </a:xfrm>
        </p:grpSpPr>
        <p:sp>
          <p:nvSpPr>
            <p:cNvPr id="81" name="TextBox 82"/>
            <p:cNvSpPr txBox="1">
              <a:spLocks noChangeArrowheads="1"/>
            </p:cNvSpPr>
            <p:nvPr/>
          </p:nvSpPr>
          <p:spPr bwMode="auto">
            <a:xfrm>
              <a:off x="457200" y="5791200"/>
              <a:ext cx="1338595" cy="461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latin typeface="Gill Sans Light"/>
                  <a:cs typeface="Gill Sans Light"/>
                </a:rPr>
                <a:t>scheduler</a:t>
              </a:r>
            </a:p>
          </p:txBody>
        </p:sp>
        <p:sp>
          <p:nvSpPr>
            <p:cNvPr id="83" name="Punched Tape 84"/>
            <p:cNvSpPr>
              <a:spLocks noChangeArrowheads="1"/>
            </p:cNvSpPr>
            <p:nvPr/>
          </p:nvSpPr>
          <p:spPr bwMode="auto">
            <a:xfrm rot="5400000">
              <a:off x="266700" y="49911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800" b="0">
                <a:latin typeface="Gill Sans Light"/>
                <a:cs typeface="Gill Sans Light"/>
              </a:endParaRPr>
            </a:p>
          </p:txBody>
        </p:sp>
      </p:grpSp>
      <p:sp>
        <p:nvSpPr>
          <p:cNvPr id="84" name="Freeform 83"/>
          <p:cNvSpPr>
            <a:spLocks/>
          </p:cNvSpPr>
          <p:nvPr/>
        </p:nvSpPr>
        <p:spPr bwMode="auto">
          <a:xfrm>
            <a:off x="996846" y="4773595"/>
            <a:ext cx="776287" cy="592137"/>
          </a:xfrm>
          <a:custGeom>
            <a:avLst/>
            <a:gdLst>
              <a:gd name="T0" fmla="*/ 776111 w 776111"/>
              <a:gd name="T1" fmla="*/ 0 h 593008"/>
              <a:gd name="T2" fmla="*/ 310444 w 776111"/>
              <a:gd name="T3" fmla="*/ 112889 h 593008"/>
              <a:gd name="T4" fmla="*/ 366889 w 776111"/>
              <a:gd name="T5" fmla="*/ 522111 h 593008"/>
              <a:gd name="T6" fmla="*/ 0 w 776111"/>
              <a:gd name="T7" fmla="*/ 592667 h 5930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76111" h="593008">
                <a:moveTo>
                  <a:pt x="776111" y="0"/>
                </a:moveTo>
                <a:cubicBezTo>
                  <a:pt x="577379" y="12935"/>
                  <a:pt x="378648" y="25871"/>
                  <a:pt x="310444" y="112889"/>
                </a:cubicBezTo>
                <a:cubicBezTo>
                  <a:pt x="242240" y="199908"/>
                  <a:pt x="418630" y="442148"/>
                  <a:pt x="366889" y="522111"/>
                </a:cubicBezTo>
                <a:cubicBezTo>
                  <a:pt x="315148" y="602074"/>
                  <a:pt x="0" y="592667"/>
                  <a:pt x="0" y="592667"/>
                </a:cubicBezTo>
              </a:path>
            </a:pathLst>
          </a:custGeom>
          <a:noFill/>
          <a:ln w="38100">
            <a:solidFill>
              <a:srgbClr val="3366FF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03108" y="1981200"/>
            <a:ext cx="1146175" cy="3074988"/>
            <a:chOff x="152400" y="1961444"/>
            <a:chExt cx="1145822" cy="3076223"/>
          </a:xfrm>
        </p:grpSpPr>
        <p:sp>
          <p:nvSpPr>
            <p:cNvPr id="86" name="Freeform 85"/>
            <p:cNvSpPr/>
            <p:nvPr/>
          </p:nvSpPr>
          <p:spPr>
            <a:xfrm>
              <a:off x="409496" y="1961444"/>
              <a:ext cx="888726" cy="3076223"/>
            </a:xfrm>
            <a:custGeom>
              <a:avLst/>
              <a:gdLst>
                <a:gd name="connsiteX0" fmla="*/ 42380 w 889046"/>
                <a:gd name="connsiteY0" fmla="*/ 3076223 h 3076223"/>
                <a:gd name="connsiteX1" fmla="*/ 352824 w 889046"/>
                <a:gd name="connsiteY1" fmla="*/ 2483556 h 3076223"/>
                <a:gd name="connsiteX2" fmla="*/ 46 w 889046"/>
                <a:gd name="connsiteY2" fmla="*/ 1919112 h 3076223"/>
                <a:gd name="connsiteX3" fmla="*/ 381046 w 889046"/>
                <a:gd name="connsiteY3" fmla="*/ 1411112 h 3076223"/>
                <a:gd name="connsiteX4" fmla="*/ 268157 w 889046"/>
                <a:gd name="connsiteY4" fmla="*/ 663223 h 3076223"/>
                <a:gd name="connsiteX5" fmla="*/ 889046 w 889046"/>
                <a:gd name="connsiteY5" fmla="*/ 0 h 307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9046" h="3076223">
                  <a:moveTo>
                    <a:pt x="42380" y="3076223"/>
                  </a:moveTo>
                  <a:cubicBezTo>
                    <a:pt x="201130" y="2876315"/>
                    <a:pt x="359880" y="2676408"/>
                    <a:pt x="352824" y="2483556"/>
                  </a:cubicBezTo>
                  <a:cubicBezTo>
                    <a:pt x="345768" y="2290704"/>
                    <a:pt x="-4658" y="2097853"/>
                    <a:pt x="46" y="1919112"/>
                  </a:cubicBezTo>
                  <a:cubicBezTo>
                    <a:pt x="4750" y="1740371"/>
                    <a:pt x="336361" y="1620427"/>
                    <a:pt x="381046" y="1411112"/>
                  </a:cubicBezTo>
                  <a:cubicBezTo>
                    <a:pt x="425731" y="1201797"/>
                    <a:pt x="183490" y="898408"/>
                    <a:pt x="268157" y="663223"/>
                  </a:cubicBezTo>
                  <a:cubicBezTo>
                    <a:pt x="352824" y="428038"/>
                    <a:pt x="889046" y="0"/>
                    <a:pt x="889046" y="0"/>
                  </a:cubicBezTo>
                </a:path>
              </a:pathLst>
            </a:custGeom>
            <a:ln w="38100">
              <a:solidFill>
                <a:schemeClr val="accent6"/>
              </a:solidFill>
              <a:headEnd type="none"/>
              <a:tailEnd type="arrow"/>
            </a:ln>
          </p:spPr>
          <p:txBody>
            <a:bodyPr anchor="ctr"/>
            <a:lstStyle/>
            <a:p>
              <a:pPr algn="ctr">
                <a:defRPr/>
              </a:pPr>
              <a:endParaRPr lang="en-US" sz="2000">
                <a:latin typeface="Gill Sans Light"/>
                <a:ea typeface="MS PGothic" charset="0"/>
                <a:cs typeface="Gill Sans Light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52400" y="2132963"/>
              <a:ext cx="787152" cy="4618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accent6"/>
                  </a:solidFill>
                  <a:latin typeface="Gill Sans Light"/>
                  <a:ea typeface="MS PGothic" charset="0"/>
                  <a:cs typeface="Gill Sans Light"/>
                </a:rPr>
                <a:t>retry</a:t>
              </a:r>
            </a:p>
          </p:txBody>
        </p:sp>
      </p:grpSp>
      <p:sp>
        <p:nvSpPr>
          <p:cNvPr id="3" name="Rounded Rectangular Callout 2"/>
          <p:cNvSpPr/>
          <p:nvPr/>
        </p:nvSpPr>
        <p:spPr bwMode="auto">
          <a:xfrm>
            <a:off x="2472979" y="2502097"/>
            <a:ext cx="2669985" cy="1515035"/>
          </a:xfrm>
          <a:prstGeom prst="wedgeRoundRectCallout">
            <a:avLst>
              <a:gd name="adj1" fmla="val 58059"/>
              <a:gd name="adj2" fmla="val -45437"/>
              <a:gd name="adj3" fmla="val 16667"/>
            </a:avLst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Read File contents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Gill Sans Light"/>
                <a:cs typeface="Gill Sans Light"/>
              </a:rPr>
              <a:t>from memory!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2143457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5" grpId="0" animBg="1"/>
      <p:bldP spid="84" grpId="0" animBg="1"/>
      <p:bldP spid="84" grpId="1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mmap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495800"/>
            <a:ext cx="8991600" cy="2041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May map a specific region or let the system find one for you</a:t>
            </a:r>
          </a:p>
          <a:p>
            <a:pPr lvl="1"/>
            <a:r>
              <a:rPr lang="en-US" sz="2400" dirty="0" smtClean="0"/>
              <a:t>Tricky to know where the holes are</a:t>
            </a:r>
          </a:p>
          <a:p>
            <a:r>
              <a:rPr lang="en-US" sz="2800" dirty="0" smtClean="0"/>
              <a:t>Used both for manipulating files and for sharing between processes</a:t>
            </a:r>
            <a:endParaRPr lang="en-US" sz="2800" dirty="0"/>
          </a:p>
        </p:txBody>
      </p:sp>
      <p:pic>
        <p:nvPicPr>
          <p:cNvPr id="7" name="Picture 6" descr="Screen Shot 2014-10-26 at 10.43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715867"/>
            <a:ext cx="7366000" cy="3696393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32374102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7000" y="723900"/>
            <a:ext cx="8910000" cy="5909310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#include &lt;sys/</a:t>
            </a:r>
            <a:r>
              <a:rPr lang="en-US" sz="1400" dirty="0" err="1">
                <a:latin typeface="Courier"/>
                <a:cs typeface="Courier"/>
              </a:rPr>
              <a:t>mman.h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something = 162;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main (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argc</a:t>
            </a:r>
            <a:r>
              <a:rPr lang="en-US" sz="1400" dirty="0">
                <a:latin typeface="Courier"/>
                <a:cs typeface="Courier"/>
              </a:rPr>
              <a:t>, char *</a:t>
            </a:r>
            <a:r>
              <a:rPr lang="en-US" sz="1400" dirty="0" err="1">
                <a:latin typeface="Courier"/>
                <a:cs typeface="Courier"/>
              </a:rPr>
              <a:t>argv</a:t>
            </a:r>
            <a:r>
              <a:rPr lang="en-US" sz="1400" dirty="0">
                <a:latin typeface="Courier"/>
                <a:cs typeface="Courier"/>
              </a:rPr>
              <a:t>[]) {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myfd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char *</a:t>
            </a:r>
            <a:r>
              <a:rPr lang="en-US" sz="1400" dirty="0" err="1" smtClean="0">
                <a:latin typeface="Courier"/>
                <a:cs typeface="Courier"/>
              </a:rPr>
              <a:t>mfile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  <a:endParaRPr lang="en-US" sz="1400" dirty="0">
              <a:latin typeface="Courier"/>
              <a:cs typeface="Courier"/>
            </a:endParaRP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 err="1" smtClean="0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("Data  at: %16lx\n", (long unsigned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) &amp;something);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("Heap at : %16lx\n", (long unsigned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) </a:t>
            </a:r>
            <a:r>
              <a:rPr lang="en-US" sz="1400" dirty="0" err="1">
                <a:latin typeface="Courier"/>
                <a:cs typeface="Courier"/>
              </a:rPr>
              <a:t>malloc</a:t>
            </a:r>
            <a:r>
              <a:rPr lang="en-US" sz="1400" dirty="0">
                <a:latin typeface="Courier"/>
                <a:cs typeface="Courier"/>
              </a:rPr>
              <a:t>(1));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("Stack at: %16lx\n", (long unsigned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) &amp;</a:t>
            </a:r>
            <a:r>
              <a:rPr lang="en-US" sz="1400" dirty="0" err="1">
                <a:latin typeface="Courier"/>
                <a:cs typeface="Courier"/>
              </a:rPr>
              <a:t>mfile</a:t>
            </a:r>
            <a:r>
              <a:rPr lang="en-US" sz="1400" dirty="0">
                <a:latin typeface="Courier"/>
                <a:cs typeface="Courier"/>
              </a:rPr>
              <a:t>);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/* Open the file */</a:t>
            </a:r>
          </a:p>
          <a:p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 err="1" smtClean="0">
                <a:latin typeface="Courier"/>
                <a:cs typeface="Courier"/>
              </a:rPr>
              <a:t>myfd</a:t>
            </a:r>
            <a:r>
              <a:rPr lang="en-US" sz="1400" dirty="0" smtClean="0">
                <a:latin typeface="Courier"/>
                <a:cs typeface="Courier"/>
              </a:rPr>
              <a:t> = open(</a:t>
            </a:r>
            <a:r>
              <a:rPr lang="en-US" sz="1400" dirty="0" err="1" smtClean="0">
                <a:latin typeface="Courier"/>
                <a:cs typeface="Courier"/>
              </a:rPr>
              <a:t>argv</a:t>
            </a:r>
            <a:r>
              <a:rPr lang="en-US" sz="1400" dirty="0" smtClean="0">
                <a:latin typeface="Courier"/>
                <a:cs typeface="Courier"/>
              </a:rPr>
              <a:t>[1], O_RDWR | O_CREATE);</a:t>
            </a:r>
          </a:p>
          <a:p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if (</a:t>
            </a:r>
            <a:r>
              <a:rPr lang="en-US" sz="1400" dirty="0" err="1" smtClean="0">
                <a:latin typeface="Courier"/>
                <a:cs typeface="Courier"/>
              </a:rPr>
              <a:t>myfd</a:t>
            </a:r>
            <a:r>
              <a:rPr lang="en-US" sz="1400" dirty="0" smtClean="0">
                <a:latin typeface="Courier"/>
                <a:cs typeface="Courier"/>
              </a:rPr>
              <a:t> &lt; 0) { </a:t>
            </a:r>
            <a:r>
              <a:rPr lang="en-US" sz="1400" dirty="0" err="1" smtClean="0">
                <a:latin typeface="Courier"/>
                <a:cs typeface="Courier"/>
              </a:rPr>
              <a:t>perror</a:t>
            </a:r>
            <a:r>
              <a:rPr lang="en-US" sz="1400" dirty="0" smtClean="0">
                <a:latin typeface="Courier"/>
                <a:cs typeface="Courier"/>
              </a:rPr>
              <a:t>((“open failed!”);exit(1); }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/* map the file */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mfile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mmap</a:t>
            </a:r>
            <a:r>
              <a:rPr lang="en-US" sz="1400" dirty="0">
                <a:latin typeface="Courier"/>
                <a:cs typeface="Courier"/>
              </a:rPr>
              <a:t>(0, 10000, </a:t>
            </a:r>
            <a:r>
              <a:rPr lang="en-US" sz="1400" dirty="0" smtClean="0">
                <a:latin typeface="Courier"/>
                <a:cs typeface="Courier"/>
              </a:rPr>
              <a:t>PROT_READ|PROT_WRITE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>MAP_FILE|MAP_SHARED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myfd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>
                <a:latin typeface="Courier"/>
                <a:cs typeface="Courier"/>
              </a:rPr>
              <a:t>0);</a:t>
            </a:r>
          </a:p>
          <a:p>
            <a:r>
              <a:rPr lang="en-US" sz="1400" dirty="0">
                <a:latin typeface="Courier"/>
                <a:cs typeface="Courier"/>
              </a:rPr>
              <a:t>  if (</a:t>
            </a:r>
            <a:r>
              <a:rPr lang="en-US" sz="1400" dirty="0" err="1">
                <a:latin typeface="Courier"/>
                <a:cs typeface="Courier"/>
              </a:rPr>
              <a:t>mfile</a:t>
            </a:r>
            <a:r>
              <a:rPr lang="en-US" sz="1400" dirty="0">
                <a:latin typeface="Courier"/>
                <a:cs typeface="Courier"/>
              </a:rPr>
              <a:t> == MAP_FAILED) {</a:t>
            </a:r>
            <a:r>
              <a:rPr lang="en-US" sz="1400" dirty="0" err="1">
                <a:latin typeface="Courier"/>
                <a:cs typeface="Courier"/>
              </a:rPr>
              <a:t>perror</a:t>
            </a:r>
            <a:r>
              <a:rPr lang="en-US" sz="1400" dirty="0">
                <a:latin typeface="Courier"/>
                <a:cs typeface="Courier"/>
              </a:rPr>
              <a:t>("</a:t>
            </a:r>
            <a:r>
              <a:rPr lang="en-US" sz="1400" dirty="0" err="1">
                <a:latin typeface="Courier"/>
                <a:cs typeface="Courier"/>
              </a:rPr>
              <a:t>mmap</a:t>
            </a:r>
            <a:r>
              <a:rPr lang="en-US" sz="1400" dirty="0">
                <a:latin typeface="Courier"/>
                <a:cs typeface="Courier"/>
              </a:rPr>
              <a:t> failed"); exit(1);}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</a:t>
            </a:r>
            <a:r>
              <a:rPr lang="en-US" sz="1400" dirty="0" err="1">
                <a:latin typeface="Courier"/>
                <a:cs typeface="Courier"/>
              </a:rPr>
              <a:t>mmap</a:t>
            </a:r>
            <a:r>
              <a:rPr lang="en-US" sz="1400" dirty="0">
                <a:latin typeface="Courier"/>
                <a:cs typeface="Courier"/>
              </a:rPr>
              <a:t> at : %16lx\n", (long unsigned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) </a:t>
            </a:r>
            <a:r>
              <a:rPr lang="en-US" sz="1400" dirty="0" err="1">
                <a:latin typeface="Courier"/>
                <a:cs typeface="Courier"/>
              </a:rPr>
              <a:t>mfile</a:t>
            </a:r>
            <a:r>
              <a:rPr lang="en-US" sz="1400" dirty="0">
                <a:latin typeface="Courier"/>
                <a:cs typeface="Courier"/>
              </a:rPr>
              <a:t>);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puts(</a:t>
            </a:r>
            <a:r>
              <a:rPr lang="en-US" sz="1400" dirty="0" err="1">
                <a:latin typeface="Courier"/>
                <a:cs typeface="Courier"/>
              </a:rPr>
              <a:t>mfile</a:t>
            </a:r>
            <a:r>
              <a:rPr lang="en-US" sz="1400" dirty="0">
                <a:latin typeface="Courier"/>
                <a:cs typeface="Courier"/>
              </a:rPr>
              <a:t>)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strcpy</a:t>
            </a:r>
            <a:r>
              <a:rPr lang="en-US" sz="1400" dirty="0">
                <a:latin typeface="Courier"/>
                <a:cs typeface="Courier"/>
              </a:rPr>
              <a:t>(mfile+20,"Let's write over it")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smtClean="0">
                <a:latin typeface="Courier"/>
                <a:cs typeface="Courier"/>
              </a:rPr>
              <a:t>close(</a:t>
            </a:r>
            <a:r>
              <a:rPr lang="en-US" sz="1400" dirty="0" err="1" smtClean="0">
                <a:latin typeface="Courier"/>
                <a:cs typeface="Courier"/>
              </a:rPr>
              <a:t>myfd</a:t>
            </a:r>
            <a:r>
              <a:rPr lang="en-US" sz="1400" dirty="0" smtClean="0">
                <a:latin typeface="Courier"/>
                <a:cs typeface="Courier"/>
              </a:rPr>
              <a:t>);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return 0;</a:t>
            </a:r>
          </a:p>
          <a:p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86693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through Mapped Files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6168" y="6056519"/>
            <a:ext cx="9077831" cy="67130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Also: anonymous memory between parents and children</a:t>
            </a:r>
          </a:p>
          <a:p>
            <a:pPr lvl="1"/>
            <a:r>
              <a:rPr lang="en-US" dirty="0" smtClean="0"/>
              <a:t>no file backing – just swap space</a:t>
            </a:r>
            <a:endParaRPr lang="en-US" dirty="0"/>
          </a:p>
        </p:txBody>
      </p:sp>
      <p:sp>
        <p:nvSpPr>
          <p:cNvPr id="14362" name="Can 60"/>
          <p:cNvSpPr>
            <a:spLocks noChangeArrowheads="1"/>
          </p:cNvSpPr>
          <p:nvPr/>
        </p:nvSpPr>
        <p:spPr bwMode="auto">
          <a:xfrm>
            <a:off x="3809987" y="834887"/>
            <a:ext cx="1219200" cy="2304716"/>
          </a:xfrm>
          <a:prstGeom prst="can">
            <a:avLst>
              <a:gd name="adj" fmla="val 25000"/>
            </a:avLst>
          </a:prstGeom>
          <a:solidFill>
            <a:srgbClr val="B7C6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886187" y="1444487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86187" y="2118217"/>
            <a:ext cx="1371600" cy="685800"/>
            <a:chOff x="3886187" y="2118217"/>
            <a:chExt cx="1371600" cy="6858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3886187" y="2118217"/>
              <a:ext cx="1066800" cy="381000"/>
            </a:xfrm>
            <a:prstGeom prst="rect">
              <a:avLst/>
            </a:prstGeom>
            <a:solidFill>
              <a:srgbClr val="C3D69B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Gill Sans Light"/>
                <a:ea typeface="MS PGothic" charset="0"/>
                <a:cs typeface="Gill Sans Light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4038587" y="2270617"/>
              <a:ext cx="1066800" cy="381000"/>
            </a:xfrm>
            <a:prstGeom prst="rect">
              <a:avLst/>
            </a:prstGeom>
            <a:solidFill>
              <a:srgbClr val="C3D69B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Gill Sans Light"/>
                <a:ea typeface="MS PGothic" charset="0"/>
                <a:cs typeface="Gill Sans Light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4190987" y="2423017"/>
              <a:ext cx="1066800" cy="381000"/>
            </a:xfrm>
            <a:prstGeom prst="rect">
              <a:avLst/>
            </a:prstGeom>
            <a:solidFill>
              <a:srgbClr val="C3D69B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Gill Sans Light"/>
                <a:ea typeface="MS PGothic" charset="0"/>
                <a:cs typeface="Gill Sans Ligh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27375" y="2138281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Gill Sans Light"/>
                <a:cs typeface="Gill Sans Light"/>
              </a:rPr>
              <a:t>File</a:t>
            </a:r>
            <a:endParaRPr lang="en-US" sz="2400" b="1" dirty="0">
              <a:latin typeface="Gill Sans Light"/>
              <a:cs typeface="Gill Sans Ligh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385238" y="949481"/>
            <a:ext cx="1295400" cy="491191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33038" y="797081"/>
            <a:ext cx="1076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0x000…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5168" y="5599321"/>
            <a:ext cx="102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0xFFF…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6489802" y="1101881"/>
            <a:ext cx="1143000" cy="6858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75042" y="1178081"/>
            <a:ext cx="122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instructions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6489802" y="1787681"/>
            <a:ext cx="1143000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744336" y="1863881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 Light"/>
                <a:cs typeface="Gill Sans Light"/>
              </a:rPr>
              <a:t>d</a:t>
            </a:r>
            <a:r>
              <a:rPr lang="en-US" sz="2000" dirty="0" smtClean="0">
                <a:latin typeface="Gill Sans Light"/>
                <a:cs typeface="Gill Sans Light"/>
              </a:rPr>
              <a:t>ata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6489802" y="2321081"/>
            <a:ext cx="1143000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712213" y="2397281"/>
            <a:ext cx="673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heap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6528132" y="4322401"/>
            <a:ext cx="1143000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737920" y="4398601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stack</a:t>
            </a:r>
            <a:endParaRPr lang="en-US" sz="2000" dirty="0">
              <a:latin typeface="Gill Sans Light"/>
              <a:cs typeface="Gill Sans Light"/>
            </a:endParaRPr>
          </a:p>
        </p:txBody>
      </p:sp>
      <p:cxnSp>
        <p:nvCxnSpPr>
          <p:cNvPr id="76" name="Straight Arrow Connector 75"/>
          <p:cNvCxnSpPr/>
          <p:nvPr/>
        </p:nvCxnSpPr>
        <p:spPr bwMode="auto">
          <a:xfrm flipV="1">
            <a:off x="7490368" y="4398601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>
            <a:off x="7452038" y="2321081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6271168" y="5065921"/>
            <a:ext cx="1676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6499768" y="5218321"/>
            <a:ext cx="1143000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830502" y="5294521"/>
            <a:ext cx="516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OS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563101" y="940832"/>
            <a:ext cx="1295400" cy="491191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10901" y="788432"/>
            <a:ext cx="1076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0x000…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973031" y="5590672"/>
            <a:ext cx="102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0xFFF…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667665" y="1093232"/>
            <a:ext cx="1143000" cy="685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07642" y="1169432"/>
            <a:ext cx="122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instructions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667665" y="1779032"/>
            <a:ext cx="1143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22199" y="1855232"/>
            <a:ext cx="633507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 Light"/>
                <a:cs typeface="Gill Sans Light"/>
              </a:rPr>
              <a:t>d</a:t>
            </a:r>
            <a:r>
              <a:rPr lang="en-US" sz="2000" dirty="0" smtClean="0">
                <a:latin typeface="Gill Sans Light"/>
                <a:cs typeface="Gill Sans Light"/>
              </a:rPr>
              <a:t>ata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667665" y="2312432"/>
            <a:ext cx="1143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90076" y="2388632"/>
            <a:ext cx="673457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heap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705995" y="4313752"/>
            <a:ext cx="1143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15783" y="4389952"/>
            <a:ext cx="710451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stack</a:t>
            </a:r>
            <a:endParaRPr lang="en-US" sz="2000" dirty="0">
              <a:latin typeface="Gill Sans Light"/>
              <a:cs typeface="Gill Sans Light"/>
            </a:endParaRPr>
          </a:p>
        </p:txBody>
      </p:sp>
      <p:cxnSp>
        <p:nvCxnSpPr>
          <p:cNvPr id="101" name="Straight Arrow Connector 100"/>
          <p:cNvCxnSpPr/>
          <p:nvPr/>
        </p:nvCxnSpPr>
        <p:spPr bwMode="auto">
          <a:xfrm flipV="1">
            <a:off x="1668231" y="4389952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2" name="Straight Arrow Connector 101"/>
          <p:cNvCxnSpPr/>
          <p:nvPr/>
        </p:nvCxnSpPr>
        <p:spPr bwMode="auto">
          <a:xfrm>
            <a:off x="1629901" y="2312432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>
            <a:off x="449031" y="5057272"/>
            <a:ext cx="1676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104" name="Rectangle 103"/>
          <p:cNvSpPr/>
          <p:nvPr/>
        </p:nvSpPr>
        <p:spPr bwMode="auto">
          <a:xfrm>
            <a:off x="677631" y="5209672"/>
            <a:ext cx="1143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08365" y="5285872"/>
            <a:ext cx="516162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OS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67665" y="3023696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67665" y="3227484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67665" y="3454598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507460" y="3374815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507460" y="3578603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507460" y="3805717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3581400" y="3766707"/>
            <a:ext cx="1295400" cy="215692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3695700" y="4950070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3885" y="647918"/>
            <a:ext cx="812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VAS 1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685951" y="64841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VAS 2</a:t>
            </a:r>
            <a:endParaRPr lang="en-US" sz="2000" dirty="0">
              <a:latin typeface="Gill Sans Light"/>
              <a:cs typeface="Gill Sans Light"/>
            </a:endParaRPr>
          </a:p>
        </p:txBody>
      </p:sp>
      <p:cxnSp>
        <p:nvCxnSpPr>
          <p:cNvPr id="9" name="Straight Connector 8"/>
          <p:cNvCxnSpPr>
            <a:stCxn id="107" idx="3"/>
            <a:endCxn id="113" idx="1"/>
          </p:cNvCxnSpPr>
          <p:nvPr/>
        </p:nvCxnSpPr>
        <p:spPr>
          <a:xfrm>
            <a:off x="1734465" y="3341041"/>
            <a:ext cx="1961235" cy="172258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10" idx="1"/>
            <a:endCxn id="113" idx="3"/>
          </p:cNvCxnSpPr>
          <p:nvPr/>
        </p:nvCxnSpPr>
        <p:spPr>
          <a:xfrm flipH="1">
            <a:off x="4762500" y="3692160"/>
            <a:ext cx="1744960" cy="137146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81400" y="3352800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Memory</a:t>
            </a:r>
            <a:endParaRPr lang="en-US" sz="200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0526386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System-V-style Shared Memory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86800" cy="762000"/>
          </a:xfrm>
        </p:spPr>
        <p:txBody>
          <a:bodyPr>
            <a:no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Common chunk of read/write memory </a:t>
            </a:r>
            <a:r>
              <a:rPr lang="en-US" sz="2800" dirty="0" smtClean="0"/>
              <a:t>among </a:t>
            </a:r>
            <a:r>
              <a:rPr lang="en-US" sz="2800" dirty="0" smtClean="0"/>
              <a:t>processes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066800" y="2362200"/>
            <a:ext cx="609600" cy="1524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8198" name="Rectangle 9"/>
          <p:cNvSpPr>
            <a:spLocks noChangeArrowheads="1"/>
          </p:cNvSpPr>
          <p:nvPr/>
        </p:nvSpPr>
        <p:spPr bwMode="auto">
          <a:xfrm>
            <a:off x="7162800" y="2286000"/>
            <a:ext cx="609600" cy="1524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8199" name="Text Box 15"/>
          <p:cNvSpPr txBox="1">
            <a:spLocks noChangeArrowheads="1"/>
          </p:cNvSpPr>
          <p:nvPr/>
        </p:nvSpPr>
        <p:spPr bwMode="auto">
          <a:xfrm>
            <a:off x="838200" y="3886200"/>
            <a:ext cx="10160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400" b="1">
                <a:solidFill>
                  <a:schemeClr val="tx1"/>
                </a:solidFill>
                <a:latin typeface="Gill Sans Light"/>
                <a:cs typeface="Gill Sans Light"/>
              </a:rPr>
              <a:t>Proc. 1</a:t>
            </a:r>
          </a:p>
        </p:txBody>
      </p:sp>
      <p:sp>
        <p:nvSpPr>
          <p:cNvPr id="8200" name="Text Box 16"/>
          <p:cNvSpPr txBox="1">
            <a:spLocks noChangeArrowheads="1"/>
          </p:cNvSpPr>
          <p:nvPr/>
        </p:nvSpPr>
        <p:spPr bwMode="auto">
          <a:xfrm>
            <a:off x="6934200" y="3810000"/>
            <a:ext cx="10310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400" b="1">
                <a:solidFill>
                  <a:schemeClr val="tx1"/>
                </a:solidFill>
                <a:latin typeface="Gill Sans Light"/>
                <a:cs typeface="Gill Sans Light"/>
              </a:rPr>
              <a:t>Proc. 2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5562600" y="3352800"/>
            <a:ext cx="2209800" cy="600075"/>
            <a:chOff x="3504" y="2112"/>
            <a:chExt cx="1392" cy="378"/>
          </a:xfrm>
        </p:grpSpPr>
        <p:sp>
          <p:nvSpPr>
            <p:cNvPr id="8226" name="Rectangle 21"/>
            <p:cNvSpPr>
              <a:spLocks noChangeArrowheads="1"/>
            </p:cNvSpPr>
            <p:nvPr/>
          </p:nvSpPr>
          <p:spPr bwMode="auto">
            <a:xfrm>
              <a:off x="4512" y="2112"/>
              <a:ext cx="38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2400" b="1">
                  <a:solidFill>
                    <a:srgbClr val="FF0000"/>
                  </a:solidFill>
                  <a:latin typeface="Gill Sans Light"/>
                  <a:cs typeface="Gill Sans Light"/>
                </a:rPr>
                <a:t>ptr</a:t>
              </a:r>
            </a:p>
          </p:txBody>
        </p:sp>
        <p:sp>
          <p:nvSpPr>
            <p:cNvPr id="8227" name="Line 22"/>
            <p:cNvSpPr>
              <a:spLocks noChangeShapeType="1"/>
            </p:cNvSpPr>
            <p:nvPr/>
          </p:nvSpPr>
          <p:spPr bwMode="auto">
            <a:xfrm flipH="1">
              <a:off x="3504" y="2160"/>
              <a:ext cx="100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8228" name="Rectangle 23"/>
            <p:cNvSpPr>
              <a:spLocks noChangeArrowheads="1"/>
            </p:cNvSpPr>
            <p:nvPr/>
          </p:nvSpPr>
          <p:spPr bwMode="auto">
            <a:xfrm>
              <a:off x="3696" y="2160"/>
              <a:ext cx="76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>
                  <a:solidFill>
                    <a:schemeClr val="tx1"/>
                  </a:solidFill>
                  <a:latin typeface="Gill Sans Light"/>
                  <a:cs typeface="Gill Sans Light"/>
                </a:rPr>
                <a:t>Attach</a:t>
              </a: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2590800" y="3657601"/>
            <a:ext cx="4356101" cy="2900363"/>
            <a:chOff x="1632" y="2304"/>
            <a:chExt cx="2744" cy="1827"/>
          </a:xfrm>
        </p:grpSpPr>
        <p:sp>
          <p:nvSpPr>
            <p:cNvPr id="8214" name="Rectangle 6"/>
            <p:cNvSpPr>
              <a:spLocks noChangeArrowheads="1"/>
            </p:cNvSpPr>
            <p:nvPr/>
          </p:nvSpPr>
          <p:spPr bwMode="auto">
            <a:xfrm>
              <a:off x="1776" y="2880"/>
              <a:ext cx="384" cy="9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8215" name="Rectangle 7"/>
            <p:cNvSpPr>
              <a:spLocks noChangeArrowheads="1"/>
            </p:cNvSpPr>
            <p:nvPr/>
          </p:nvSpPr>
          <p:spPr bwMode="auto">
            <a:xfrm>
              <a:off x="2688" y="2880"/>
              <a:ext cx="384" cy="9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8216" name="Rectangle 8"/>
            <p:cNvSpPr>
              <a:spLocks noChangeArrowheads="1"/>
            </p:cNvSpPr>
            <p:nvPr/>
          </p:nvSpPr>
          <p:spPr bwMode="auto">
            <a:xfrm>
              <a:off x="3840" y="2880"/>
              <a:ext cx="384" cy="9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8217" name="Text Box 17"/>
            <p:cNvSpPr txBox="1">
              <a:spLocks noChangeArrowheads="1"/>
            </p:cNvSpPr>
            <p:nvPr/>
          </p:nvSpPr>
          <p:spPr bwMode="auto">
            <a:xfrm>
              <a:off x="1632" y="3840"/>
              <a:ext cx="64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sz="2400" b="1">
                  <a:solidFill>
                    <a:schemeClr val="tx1"/>
                  </a:solidFill>
                  <a:latin typeface="Gill Sans Light"/>
                  <a:cs typeface="Gill Sans Light"/>
                </a:rPr>
                <a:t>Proc. 3</a:t>
              </a:r>
            </a:p>
          </p:txBody>
        </p:sp>
        <p:sp>
          <p:nvSpPr>
            <p:cNvPr id="8218" name="Text Box 18"/>
            <p:cNvSpPr txBox="1">
              <a:spLocks noChangeArrowheads="1"/>
            </p:cNvSpPr>
            <p:nvPr/>
          </p:nvSpPr>
          <p:spPr bwMode="auto">
            <a:xfrm>
              <a:off x="2544" y="3830"/>
              <a:ext cx="6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sz="2400" b="1">
                  <a:solidFill>
                    <a:schemeClr val="tx1"/>
                  </a:solidFill>
                  <a:latin typeface="Gill Sans Light"/>
                  <a:cs typeface="Gill Sans Light"/>
                </a:rPr>
                <a:t>Proc. 4</a:t>
              </a:r>
            </a:p>
          </p:txBody>
        </p:sp>
        <p:sp>
          <p:nvSpPr>
            <p:cNvPr id="8219" name="Text Box 19"/>
            <p:cNvSpPr txBox="1">
              <a:spLocks noChangeArrowheads="1"/>
            </p:cNvSpPr>
            <p:nvPr/>
          </p:nvSpPr>
          <p:spPr bwMode="auto">
            <a:xfrm>
              <a:off x="3736" y="3830"/>
              <a:ext cx="6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sz="2400" b="1">
                  <a:solidFill>
                    <a:schemeClr val="tx1"/>
                  </a:solidFill>
                  <a:latin typeface="Gill Sans Light"/>
                  <a:cs typeface="Gill Sans Light"/>
                </a:rPr>
                <a:t>Proc. 5</a:t>
              </a:r>
            </a:p>
          </p:txBody>
        </p:sp>
        <p:sp>
          <p:nvSpPr>
            <p:cNvPr id="8220" name="Line 24"/>
            <p:cNvSpPr>
              <a:spLocks noChangeShapeType="1"/>
            </p:cNvSpPr>
            <p:nvPr/>
          </p:nvSpPr>
          <p:spPr bwMode="auto">
            <a:xfrm flipV="1">
              <a:off x="2160" y="2304"/>
              <a:ext cx="240" cy="9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8221" name="Line 25"/>
            <p:cNvSpPr>
              <a:spLocks noChangeShapeType="1"/>
            </p:cNvSpPr>
            <p:nvPr/>
          </p:nvSpPr>
          <p:spPr bwMode="auto">
            <a:xfrm flipH="1" flipV="1">
              <a:off x="2880" y="2304"/>
              <a:ext cx="0" cy="9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8222" name="Line 26"/>
            <p:cNvSpPr>
              <a:spLocks noChangeShapeType="1"/>
            </p:cNvSpPr>
            <p:nvPr/>
          </p:nvSpPr>
          <p:spPr bwMode="auto">
            <a:xfrm flipH="1" flipV="1">
              <a:off x="3360" y="2304"/>
              <a:ext cx="480" cy="91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8223" name="Rectangle 27"/>
            <p:cNvSpPr>
              <a:spLocks noChangeArrowheads="1"/>
            </p:cNvSpPr>
            <p:nvPr/>
          </p:nvSpPr>
          <p:spPr bwMode="auto">
            <a:xfrm>
              <a:off x="1776" y="3216"/>
              <a:ext cx="38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2400" b="1">
                  <a:solidFill>
                    <a:srgbClr val="FF0000"/>
                  </a:solidFill>
                  <a:latin typeface="Gill Sans Light"/>
                  <a:cs typeface="Gill Sans Light"/>
                </a:rPr>
                <a:t>ptr</a:t>
              </a:r>
            </a:p>
          </p:txBody>
        </p:sp>
        <p:sp>
          <p:nvSpPr>
            <p:cNvPr id="8224" name="Rectangle 28"/>
            <p:cNvSpPr>
              <a:spLocks noChangeArrowheads="1"/>
            </p:cNvSpPr>
            <p:nvPr/>
          </p:nvSpPr>
          <p:spPr bwMode="auto">
            <a:xfrm>
              <a:off x="2688" y="3264"/>
              <a:ext cx="38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2400" b="1">
                  <a:solidFill>
                    <a:srgbClr val="FF0000"/>
                  </a:solidFill>
                  <a:latin typeface="Gill Sans Light"/>
                  <a:cs typeface="Gill Sans Light"/>
                </a:rPr>
                <a:t>ptr</a:t>
              </a:r>
            </a:p>
          </p:txBody>
        </p:sp>
        <p:sp>
          <p:nvSpPr>
            <p:cNvPr id="8225" name="Rectangle 29"/>
            <p:cNvSpPr>
              <a:spLocks noChangeArrowheads="1"/>
            </p:cNvSpPr>
            <p:nvPr/>
          </p:nvSpPr>
          <p:spPr bwMode="auto">
            <a:xfrm>
              <a:off x="3840" y="3216"/>
              <a:ext cx="38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2400" b="1">
                  <a:solidFill>
                    <a:srgbClr val="FF0000"/>
                  </a:solidFill>
                  <a:latin typeface="Gill Sans Light"/>
                  <a:cs typeface="Gill Sans Light"/>
                </a:rPr>
                <a:t>ptr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1066800" y="3276600"/>
            <a:ext cx="2362200" cy="676275"/>
            <a:chOff x="672" y="2064"/>
            <a:chExt cx="1488" cy="426"/>
          </a:xfrm>
        </p:grpSpPr>
        <p:sp>
          <p:nvSpPr>
            <p:cNvPr id="8211" name="Rectangle 13"/>
            <p:cNvSpPr>
              <a:spLocks noChangeArrowheads="1"/>
            </p:cNvSpPr>
            <p:nvPr/>
          </p:nvSpPr>
          <p:spPr bwMode="auto">
            <a:xfrm>
              <a:off x="672" y="2064"/>
              <a:ext cx="38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2400" b="1" dirty="0" err="1">
                  <a:solidFill>
                    <a:srgbClr val="FF0000"/>
                  </a:solidFill>
                  <a:latin typeface="Gill Sans Light"/>
                  <a:cs typeface="Gill Sans Light"/>
                </a:rPr>
                <a:t>ptr</a:t>
              </a:r>
              <a:endParaRPr lang="en-US" sz="2400" b="1" dirty="0">
                <a:solidFill>
                  <a:srgbClr val="FF0000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8212" name="Rectangle 30"/>
            <p:cNvSpPr>
              <a:spLocks noChangeArrowheads="1"/>
            </p:cNvSpPr>
            <p:nvPr/>
          </p:nvSpPr>
          <p:spPr bwMode="auto">
            <a:xfrm>
              <a:off x="1152" y="2160"/>
              <a:ext cx="76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>
                  <a:solidFill>
                    <a:schemeClr val="tx1"/>
                  </a:solidFill>
                  <a:latin typeface="Gill Sans Light"/>
                  <a:cs typeface="Gill Sans Light"/>
                </a:rPr>
                <a:t>Attach</a:t>
              </a:r>
            </a:p>
          </p:txBody>
        </p:sp>
        <p:sp>
          <p:nvSpPr>
            <p:cNvPr id="8213" name="Line 10"/>
            <p:cNvSpPr>
              <a:spLocks noChangeShapeType="1"/>
            </p:cNvSpPr>
            <p:nvPr/>
          </p:nvSpPr>
          <p:spPr bwMode="auto">
            <a:xfrm>
              <a:off x="1056" y="2151"/>
              <a:ext cx="110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1889125" y="1600200"/>
            <a:ext cx="3673475" cy="2384426"/>
            <a:chOff x="1190" y="1008"/>
            <a:chExt cx="2314" cy="1502"/>
          </a:xfrm>
        </p:grpSpPr>
        <p:sp>
          <p:nvSpPr>
            <p:cNvPr id="8205" name="Text Box 11"/>
            <p:cNvSpPr txBox="1">
              <a:spLocks noChangeArrowheads="1"/>
            </p:cNvSpPr>
            <p:nvPr/>
          </p:nvSpPr>
          <p:spPr bwMode="auto">
            <a:xfrm>
              <a:off x="1190" y="1796"/>
              <a:ext cx="72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1"/>
                  </a:solidFill>
                  <a:latin typeface="Gill Sans Light"/>
                  <a:cs typeface="Gill Sans Light"/>
                </a:rPr>
                <a:t>Create</a:t>
              </a:r>
            </a:p>
          </p:txBody>
        </p:sp>
        <p:grpSp>
          <p:nvGrpSpPr>
            <p:cNvPr id="8206" name="Group 34"/>
            <p:cNvGrpSpPr>
              <a:grpSpLocks/>
            </p:cNvGrpSpPr>
            <p:nvPr/>
          </p:nvGrpSpPr>
          <p:grpSpPr bwMode="auto">
            <a:xfrm>
              <a:off x="1680" y="1008"/>
              <a:ext cx="1824" cy="1502"/>
              <a:chOff x="1680" y="1008"/>
              <a:chExt cx="1824" cy="1502"/>
            </a:xfrm>
          </p:grpSpPr>
          <p:sp>
            <p:nvSpPr>
              <p:cNvPr id="8207" name="Rectangle 5"/>
              <p:cNvSpPr>
                <a:spLocks noChangeArrowheads="1"/>
              </p:cNvSpPr>
              <p:nvPr/>
            </p:nvSpPr>
            <p:spPr bwMode="auto">
              <a:xfrm>
                <a:off x="2160" y="1152"/>
                <a:ext cx="1344" cy="115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b="1">
                    <a:solidFill>
                      <a:schemeClr val="tx1"/>
                    </a:solidFill>
                    <a:latin typeface="Gill Sans Light"/>
                    <a:cs typeface="Gill Sans Light"/>
                  </a:rPr>
                  <a:t>Shared Memory</a:t>
                </a:r>
              </a:p>
              <a:p>
                <a:pPr algn="ctr"/>
                <a:r>
                  <a:rPr lang="en-US" sz="2400" b="1">
                    <a:solidFill>
                      <a:schemeClr val="hlink"/>
                    </a:solidFill>
                    <a:latin typeface="Gill Sans Light"/>
                    <a:cs typeface="Gill Sans Light"/>
                  </a:rPr>
                  <a:t>(unique key)</a:t>
                </a:r>
              </a:p>
              <a:p>
                <a:pPr algn="ctr"/>
                <a:endParaRPr lang="en-US" sz="2400" b="1">
                  <a:solidFill>
                    <a:schemeClr val="tx1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208" name="Line 31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13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8209" name="Text Box 32"/>
              <p:cNvSpPr txBox="1">
                <a:spLocks noChangeArrowheads="1"/>
              </p:cNvSpPr>
              <p:nvPr/>
            </p:nvSpPr>
            <p:spPr bwMode="auto">
              <a:xfrm>
                <a:off x="1968" y="2219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Gill Sans Light"/>
                    <a:cs typeface="Gill Sans Light"/>
                  </a:rPr>
                  <a:t>0</a:t>
                </a:r>
              </a:p>
            </p:txBody>
          </p:sp>
          <p:sp>
            <p:nvSpPr>
              <p:cNvPr id="8210" name="Text Box 33"/>
              <p:cNvSpPr txBox="1">
                <a:spLocks noChangeArrowheads="1"/>
              </p:cNvSpPr>
              <p:nvPr/>
            </p:nvSpPr>
            <p:spPr bwMode="auto">
              <a:xfrm>
                <a:off x="1680" y="1008"/>
                <a:ext cx="54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Gill Sans Light"/>
                    <a:cs typeface="Gill Sans Light"/>
                  </a:rPr>
                  <a:t>MAX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48501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Creating Shared Memory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48006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	// Create new segment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hlink"/>
                </a:solidFill>
                <a:latin typeface="Courier New" pitchFamily="49" charset="0"/>
              </a:rPr>
              <a:t>shmget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key_t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i="1" dirty="0" smtClean="0">
                <a:latin typeface="Courier New" pitchFamily="49" charset="0"/>
              </a:rPr>
              <a:t>key</a:t>
            </a:r>
            <a:r>
              <a:rPr lang="en-US" sz="2000" dirty="0" smtClean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size_t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i="1" dirty="0" smtClean="0">
                <a:latin typeface="Courier New" pitchFamily="49" charset="0"/>
              </a:rPr>
              <a:t>size</a:t>
            </a:r>
            <a:r>
              <a:rPr lang="en-US" sz="2000" dirty="0" smtClean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i="1" dirty="0" err="1" smtClean="0">
                <a:latin typeface="Courier New" pitchFamily="49" charset="0"/>
              </a:rPr>
              <a:t>shmflg</a:t>
            </a:r>
            <a:r>
              <a:rPr lang="en-US" sz="2000" dirty="0" smtClean="0">
                <a:latin typeface="Courier New" pitchFamily="49" charset="0"/>
              </a:rPr>
              <a:t>);</a:t>
            </a:r>
          </a:p>
          <a:p>
            <a:pPr algn="ctr" eaLnBrk="1" hangingPunct="1">
              <a:buFontTx/>
              <a:buNone/>
            </a:pPr>
            <a:endParaRPr lang="en-US" sz="20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Example:</a:t>
            </a:r>
          </a:p>
          <a:p>
            <a:pPr lvl="1" eaLnBrk="1" hangingPunct="1">
              <a:buFontTx/>
              <a:buNone/>
            </a:pPr>
            <a:r>
              <a:rPr lang="en-US" sz="1800" dirty="0" err="1" smtClean="0">
                <a:latin typeface="Courier New" pitchFamily="49" charset="0"/>
              </a:rPr>
              <a:t>key_t</a:t>
            </a:r>
            <a:r>
              <a:rPr lang="en-US" sz="1800" dirty="0" smtClean="0">
                <a:latin typeface="Courier New" pitchFamily="49" charset="0"/>
              </a:rPr>
              <a:t> key; </a:t>
            </a:r>
          </a:p>
          <a:p>
            <a:pPr lvl="1" eaLnBrk="1" hangingPunct="1">
              <a:buFontTx/>
              <a:buNone/>
            </a:pP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shmid</a:t>
            </a:r>
            <a:r>
              <a:rPr lang="en-US" sz="1800" dirty="0" smtClean="0">
                <a:latin typeface="Courier New" pitchFamily="49" charset="0"/>
              </a:rPr>
              <a:t>; </a:t>
            </a:r>
          </a:p>
          <a:p>
            <a:pPr lvl="1" eaLnBrk="1" hangingPunct="1"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key = </a:t>
            </a:r>
            <a:r>
              <a:rPr lang="en-US" sz="1800" dirty="0" err="1" smtClean="0">
                <a:solidFill>
                  <a:schemeClr val="hlink"/>
                </a:solidFill>
                <a:latin typeface="Courier New" pitchFamily="49" charset="0"/>
              </a:rPr>
              <a:t>ftok</a:t>
            </a:r>
            <a:r>
              <a:rPr lang="en-US" sz="1800" dirty="0" smtClean="0">
                <a:latin typeface="Courier New" pitchFamily="49" charset="0"/>
              </a:rPr>
              <a:t>(“&lt;</a:t>
            </a:r>
            <a:r>
              <a:rPr lang="en-US" sz="1800" dirty="0" err="1" smtClean="0">
                <a:latin typeface="Courier New" pitchFamily="49" charset="0"/>
              </a:rPr>
              <a:t>somefile</a:t>
            </a:r>
            <a:r>
              <a:rPr lang="en-US" sz="1800" dirty="0" smtClean="0">
                <a:latin typeface="Courier New" pitchFamily="49" charset="0"/>
              </a:rPr>
              <a:t>&gt;",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‘A'</a:t>
            </a:r>
            <a:r>
              <a:rPr lang="en-US" sz="1800" dirty="0" smtClean="0">
                <a:latin typeface="Courier New" pitchFamily="49" charset="0"/>
              </a:rPr>
              <a:t>); </a:t>
            </a:r>
          </a:p>
          <a:p>
            <a:pPr lvl="1" eaLnBrk="1" hangingPunct="1"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800" dirty="0" err="1" smtClean="0">
                <a:latin typeface="Courier New" pitchFamily="49" charset="0"/>
              </a:rPr>
              <a:t>shmid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solidFill>
                  <a:schemeClr val="tx2"/>
                </a:solidFill>
                <a:latin typeface="Courier New" pitchFamily="49" charset="0"/>
              </a:rPr>
              <a:t>shmget</a:t>
            </a:r>
            <a:r>
              <a:rPr lang="en-US" sz="1800" dirty="0" smtClean="0">
                <a:latin typeface="Courier New" pitchFamily="49" charset="0"/>
              </a:rPr>
              <a:t>(key, 1024, 0644 | IPC_CREAT);</a:t>
            </a:r>
            <a:r>
              <a:rPr lang="en-US" sz="1800" dirty="0" smtClean="0">
                <a:latin typeface="Arial Unicode MS" pitchFamily="34" charset="-128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</a:t>
            </a:r>
          </a:p>
          <a:p>
            <a:pPr lvl="1" eaLnBrk="1" hangingPunct="1"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Special key: IPC_PRIVATE (create new segment)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Flags: IPC_CREAT (Create new segment)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	    IPC_EXCL (Fail if segment with key already exists)</a:t>
            </a:r>
          </a:p>
          <a:p>
            <a:pPr lvl="1" eaLnBrk="1" hangingPunct="1"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	    lower 9 bits – permissions use on new segment</a:t>
            </a:r>
          </a:p>
          <a:p>
            <a:pPr lvl="1" eaLnBrk="1" hangingPunct="1"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</p:txBody>
      </p:sp>
      <p:sp>
        <p:nvSpPr>
          <p:cNvPr id="2" name="Rectangular Callout 1"/>
          <p:cNvSpPr/>
          <p:nvPr/>
        </p:nvSpPr>
        <p:spPr bwMode="auto">
          <a:xfrm>
            <a:off x="3581400" y="1752600"/>
            <a:ext cx="3810000" cy="762000"/>
          </a:xfrm>
          <a:prstGeom prst="wedgeRectCallout">
            <a:avLst>
              <a:gd name="adj1" fmla="val -59840"/>
              <a:gd name="adj2" fmla="val 114881"/>
            </a:avLst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Filename only used to generate key – not for storage</a:t>
            </a:r>
          </a:p>
        </p:txBody>
      </p:sp>
    </p:spTree>
    <p:extLst>
      <p:ext uri="{BB962C8B-B14F-4D97-AF65-F5344CB8AC3E}">
        <p14:creationId xmlns:p14="http://schemas.microsoft.com/office/powerpoint/2010/main" val="6804340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Attach and Detach Shared Memory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8" y="762000"/>
            <a:ext cx="9142412" cy="6172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	// Attach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	void *</a:t>
            </a:r>
            <a:r>
              <a:rPr lang="en-US" sz="1800" dirty="0" err="1" smtClean="0">
                <a:solidFill>
                  <a:schemeClr val="hlink"/>
                </a:solidFill>
                <a:latin typeface="Courier New" pitchFamily="49" charset="0"/>
              </a:rPr>
              <a:t>shmat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i="1" dirty="0" err="1" smtClean="0">
                <a:latin typeface="Courier New" pitchFamily="49" charset="0"/>
              </a:rPr>
              <a:t>shmid</a:t>
            </a:r>
            <a:r>
              <a:rPr lang="en-US" sz="1800" dirty="0" smtClean="0">
                <a:latin typeface="Courier New" pitchFamily="49" charset="0"/>
              </a:rPr>
              <a:t>, void *</a:t>
            </a:r>
            <a:r>
              <a:rPr lang="en-US" sz="1800" i="1" dirty="0" err="1" smtClean="0">
                <a:latin typeface="Courier New" pitchFamily="49" charset="0"/>
              </a:rPr>
              <a:t>shmaddr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i="1" dirty="0" err="1" smtClean="0">
                <a:latin typeface="Courier New" pitchFamily="49" charset="0"/>
              </a:rPr>
              <a:t>shmflg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 marL="285750" lvl="2" indent="-285750" eaLnBrk="1" hangingPunct="1">
              <a:buNone/>
            </a:pPr>
            <a:r>
              <a:rPr lang="en-US" sz="1800" dirty="0" smtClean="0">
                <a:latin typeface="Courier New" pitchFamily="49" charset="0"/>
              </a:rPr>
              <a:t>			Flags</a:t>
            </a:r>
            <a:r>
              <a:rPr lang="en-US" sz="1800" dirty="0">
                <a:latin typeface="Courier New" pitchFamily="49" charset="0"/>
              </a:rPr>
              <a:t>: SHM_RDONLY, SHM_REMAP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	// Detach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	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shmdt</a:t>
            </a:r>
            <a:r>
              <a:rPr lang="en-US" sz="1800" dirty="0" smtClean="0">
                <a:latin typeface="Courier New" pitchFamily="49" charset="0"/>
              </a:rPr>
              <a:t>(void *</a:t>
            </a:r>
            <a:r>
              <a:rPr lang="en-US" sz="1800" i="1" dirty="0" err="1" smtClean="0">
                <a:latin typeface="Courier New" pitchFamily="49" charset="0"/>
              </a:rPr>
              <a:t>shmaddr</a:t>
            </a:r>
            <a:r>
              <a:rPr lang="en-US" sz="1800" dirty="0" smtClean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Example: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dirty="0" err="1" smtClean="0">
                <a:latin typeface="Courier New" pitchFamily="49" charset="0"/>
              </a:rPr>
              <a:t>key_t</a:t>
            </a:r>
            <a:r>
              <a:rPr lang="en-US" sz="1800" dirty="0" smtClean="0">
                <a:latin typeface="Courier New" pitchFamily="49" charset="0"/>
              </a:rPr>
              <a:t> key;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shmid</a:t>
            </a:r>
            <a:r>
              <a:rPr lang="en-US" sz="1800" dirty="0" smtClean="0">
                <a:latin typeface="Courier New" pitchFamily="49" charset="0"/>
              </a:rPr>
              <a:t>;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char *</a:t>
            </a:r>
            <a:r>
              <a:rPr lang="en-US" sz="1800" dirty="0" err="1" smtClean="0">
                <a:latin typeface="Courier New" pitchFamily="49" charset="0"/>
              </a:rPr>
              <a:t>sharedmem</a:t>
            </a:r>
            <a:r>
              <a:rPr lang="en-US" sz="1800" dirty="0" smtClean="0">
                <a:latin typeface="Courier New" pitchFamily="49" charset="0"/>
              </a:rPr>
              <a:t>;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key = </a:t>
            </a:r>
            <a:r>
              <a:rPr lang="en-US" sz="1800" dirty="0" err="1" smtClean="0">
                <a:solidFill>
                  <a:schemeClr val="hlink"/>
                </a:solidFill>
                <a:latin typeface="Courier New" pitchFamily="49" charset="0"/>
              </a:rPr>
              <a:t>ftok</a:t>
            </a:r>
            <a:r>
              <a:rPr lang="en-US" sz="1800" dirty="0" smtClean="0">
                <a:latin typeface="Courier New" pitchFamily="49" charset="0"/>
              </a:rPr>
              <a:t>("</a:t>
            </a:r>
            <a:r>
              <a:rPr lang="en-US" sz="1600" dirty="0" smtClean="0">
                <a:latin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</a:rPr>
              <a:t>somefile</a:t>
            </a:r>
            <a:r>
              <a:rPr lang="en-US" sz="1600" dirty="0" smtClean="0">
                <a:latin typeface="Courier New" pitchFamily="49" charset="0"/>
              </a:rPr>
              <a:t>&gt;</a:t>
            </a:r>
            <a:r>
              <a:rPr lang="en-US" sz="1800" dirty="0" smtClean="0">
                <a:latin typeface="Courier New" pitchFamily="49" charset="0"/>
              </a:rPr>
              <a:t>",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‘A'</a:t>
            </a:r>
            <a:r>
              <a:rPr lang="en-US" sz="1800" dirty="0" smtClean="0">
                <a:latin typeface="Courier New" pitchFamily="49" charset="0"/>
              </a:rPr>
              <a:t>);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dirty="0" err="1" smtClean="0">
                <a:latin typeface="Courier New" pitchFamily="49" charset="0"/>
              </a:rPr>
              <a:t>shmid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solidFill>
                  <a:schemeClr val="hlink"/>
                </a:solidFill>
                <a:latin typeface="Courier New" pitchFamily="49" charset="0"/>
              </a:rPr>
              <a:t>shmget</a:t>
            </a:r>
            <a:r>
              <a:rPr lang="en-US" sz="1800" dirty="0" smtClean="0">
                <a:latin typeface="Courier New" pitchFamily="49" charset="0"/>
              </a:rPr>
              <a:t>(key, 1024, 0644);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dirty="0" err="1" smtClean="0">
                <a:latin typeface="Courier New" pitchFamily="49" charset="0"/>
              </a:rPr>
              <a:t>sharedmem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solidFill>
                  <a:schemeClr val="hlink"/>
                </a:solidFill>
                <a:latin typeface="Courier New" pitchFamily="49" charset="0"/>
              </a:rPr>
              <a:t>shmat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shmid</a:t>
            </a:r>
            <a:r>
              <a:rPr lang="en-US" sz="1800" dirty="0" smtClean="0">
                <a:latin typeface="Courier New" pitchFamily="49" charset="0"/>
              </a:rPr>
              <a:t>, (void *)0, 0);  // Attach </a:t>
            </a:r>
            <a:r>
              <a:rPr lang="en-US" sz="1800" dirty="0" err="1" smtClean="0">
                <a:latin typeface="Courier New" pitchFamily="49" charset="0"/>
              </a:rPr>
              <a:t>smem</a:t>
            </a:r>
            <a:endParaRPr lang="en-US" sz="1800" dirty="0" smtClean="0"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// Use shared memory segment (address is in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sharedmem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…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shmdt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sharedmem</a:t>
            </a:r>
            <a:r>
              <a:rPr lang="en-US" sz="1800" dirty="0" smtClean="0">
                <a:latin typeface="Courier New" pitchFamily="49" charset="0"/>
              </a:rPr>
              <a:t>); // Detach </a:t>
            </a:r>
            <a:r>
              <a:rPr lang="en-US" sz="1800" dirty="0" err="1" smtClean="0">
                <a:latin typeface="Courier New" pitchFamily="49" charset="0"/>
              </a:rPr>
              <a:t>smem</a:t>
            </a:r>
            <a:r>
              <a:rPr lang="en-US" sz="1800" dirty="0" smtClean="0">
                <a:latin typeface="Courier New" pitchFamily="49" charset="0"/>
              </a:rPr>
              <a:t> (all finished)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6878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2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File System Caching</a:t>
            </a:r>
          </a:p>
        </p:txBody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05863" cy="6248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Key Idea: Exploit locality by caching data in memory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Name translations: Mapping from </a:t>
            </a:r>
            <a:r>
              <a:rPr lang="en-US" altLang="ko-KR" dirty="0" err="1" smtClean="0">
                <a:ea typeface="굴림" panose="020B0600000101010101" pitchFamily="34" charset="-127"/>
              </a:rPr>
              <a:t>paths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inodes</a:t>
            </a:r>
            <a:endParaRPr lang="en-US" altLang="ko-KR" dirty="0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Disk blocks: Mapping from block </a:t>
            </a:r>
            <a:r>
              <a:rPr lang="en-US" altLang="ko-KR" dirty="0" err="1" smtClean="0">
                <a:ea typeface="굴림" panose="020B0600000101010101" pitchFamily="34" charset="-127"/>
              </a:rPr>
              <a:t>address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disk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 content</a:t>
            </a:r>
            <a:r>
              <a:rPr lang="en-US" altLang="ko-KR" dirty="0" smtClean="0">
                <a:ea typeface="굴림" panose="020B0600000101010101" pitchFamily="34" charset="-127"/>
              </a:rPr>
              <a:t>	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Buffer Cache:</a:t>
            </a:r>
            <a:r>
              <a:rPr lang="en-US" altLang="ko-KR" dirty="0" smtClean="0">
                <a:ea typeface="굴림" panose="020B0600000101010101" pitchFamily="34" charset="-127"/>
              </a:rPr>
              <a:t> Memory used to cache kernel resources, including disk blocks and name translations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contain “dirty” blocks (blocks yet on disk)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Replacement policy?  LRU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afford overhead of timestamps for each disk block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Advantages: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Works very well for name translation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Works well in general as long as memory is big enough to accommodate a host’s working set of files.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Disadvantages: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Fails when some application scans through file system, thereby flushing the cache with data used only once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Example: 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find . –exec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grep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foo {} \;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Other Replacement Policies?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Some systems allow applications to request other policies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Example, ‘Use Once’: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File system can discard blocks as soon as they are used</a:t>
            </a:r>
          </a:p>
        </p:txBody>
      </p:sp>
    </p:spTree>
    <p:extLst>
      <p:ext uri="{BB962C8B-B14F-4D97-AF65-F5344CB8AC3E}">
        <p14:creationId xmlns:p14="http://schemas.microsoft.com/office/powerpoint/2010/main" val="11069881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0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0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0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0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0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0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0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0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0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0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04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04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04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04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04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04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04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04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04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04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041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041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19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File System Caching (con’t)</a:t>
            </a:r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Cache Size: How much memory should the OS allocate to the buffer cache </a:t>
            </a:r>
            <a:r>
              <a:rPr lang="en-US" altLang="ko-KR" dirty="0" err="1" smtClean="0">
                <a:ea typeface="굴림" panose="020B0600000101010101" pitchFamily="34" charset="-127"/>
              </a:rPr>
              <a:t>vs</a:t>
            </a:r>
            <a:r>
              <a:rPr lang="en-US" altLang="ko-KR" dirty="0" smtClean="0">
                <a:ea typeface="굴림" panose="020B0600000101010101" pitchFamily="34" charset="-127"/>
              </a:rPr>
              <a:t> virtual memory?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Too much memory to the file system cache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 </a:t>
            </a:r>
            <a:r>
              <a:rPr lang="en-US" altLang="ko-KR" dirty="0" smtClean="0">
                <a:ea typeface="굴림" panose="020B0600000101010101" pitchFamily="34" charset="-127"/>
              </a:rPr>
              <a:t>won’t be able to run many applications at once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Too little memory to file system cache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r>
              <a:rPr lang="en-US" altLang="ko-KR" dirty="0" smtClean="0">
                <a:ea typeface="굴림" panose="020B0600000101010101" pitchFamily="34" charset="-127"/>
              </a:rPr>
              <a:t> many applications may run slowly (disk caching not effective)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Solution: adjust boundary dynamically so that the disk access rates for paging and file access are </a:t>
            </a:r>
            <a:r>
              <a:rPr lang="en-US" altLang="ko-KR" dirty="0" smtClean="0">
                <a:ea typeface="굴림" panose="020B0600000101010101" pitchFamily="34" charset="-127"/>
              </a:rPr>
              <a:t>balanced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Read Ahead Prefetching:</a:t>
            </a:r>
            <a:r>
              <a:rPr lang="en-US" altLang="ko-KR" dirty="0" smtClean="0">
                <a:ea typeface="굴림" panose="020B0600000101010101" pitchFamily="34" charset="-127"/>
              </a:rPr>
              <a:t> fetch sequential blocks early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Key Idea: exploit fact that most common file access is sequential by prefetching subsequent disk blocks ahead of current read request (if they are not already in memory)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Elevator algorithm can efficiently interleave groups of </a:t>
            </a:r>
            <a:r>
              <a:rPr lang="en-US" altLang="ko-KR" dirty="0" err="1" smtClean="0">
                <a:ea typeface="굴림" panose="020B0600000101010101" pitchFamily="34" charset="-127"/>
              </a:rPr>
              <a:t>prefetches</a:t>
            </a:r>
            <a:r>
              <a:rPr lang="en-US" altLang="ko-KR" dirty="0" smtClean="0">
                <a:ea typeface="굴림" panose="020B0600000101010101" pitchFamily="34" charset="-127"/>
              </a:rPr>
              <a:t> from concurrent applications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How much to </a:t>
            </a:r>
            <a:r>
              <a:rPr lang="en-US" altLang="ko-KR" dirty="0" err="1" smtClean="0">
                <a:ea typeface="굴림" panose="020B0600000101010101" pitchFamily="34" charset="-127"/>
              </a:rPr>
              <a:t>prefetch</a:t>
            </a:r>
            <a:r>
              <a:rPr lang="en-US" altLang="ko-KR" dirty="0" smtClean="0">
                <a:ea typeface="굴림" panose="020B0600000101010101" pitchFamily="34" charset="-127"/>
              </a:rPr>
              <a:t>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Too many imposes delays on requests by other applications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Too few causes many seeks (and rotational delays) among concurrent file requests</a:t>
            </a:r>
          </a:p>
        </p:txBody>
      </p:sp>
    </p:spTree>
    <p:extLst>
      <p:ext uri="{BB962C8B-B14F-4D97-AF65-F5344CB8AC3E}">
        <p14:creationId xmlns:p14="http://schemas.microsoft.com/office/powerpoint/2010/main" val="13355129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0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0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0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0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0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0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19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Components </a:t>
            </a:r>
            <a:r>
              <a:rPr lang="en-US" dirty="0" smtClean="0"/>
              <a:t>of a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93" y="2353603"/>
            <a:ext cx="8400707" cy="397099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Open performs </a:t>
            </a:r>
            <a:r>
              <a:rPr lang="en-US" sz="2800" i="1" dirty="0">
                <a:solidFill>
                  <a:srgbClr val="FF0000"/>
                </a:solidFill>
              </a:rPr>
              <a:t>N</a:t>
            </a:r>
            <a:r>
              <a:rPr lang="en-US" sz="2800" i="1" dirty="0" smtClean="0">
                <a:solidFill>
                  <a:srgbClr val="FF0000"/>
                </a:solidFill>
              </a:rPr>
              <a:t>ame </a:t>
            </a:r>
            <a:r>
              <a:rPr lang="en-US" sz="2800" i="1" dirty="0">
                <a:solidFill>
                  <a:srgbClr val="FF0000"/>
                </a:solidFill>
              </a:rPr>
              <a:t>R</a:t>
            </a:r>
            <a:r>
              <a:rPr lang="en-US" sz="2800" i="1" dirty="0" smtClean="0">
                <a:solidFill>
                  <a:srgbClr val="FF0000"/>
                </a:solidFill>
              </a:rPr>
              <a:t>esolution</a:t>
            </a:r>
            <a:endParaRPr lang="en-US" sz="2800" i="1" dirty="0" smtClean="0">
              <a:solidFill>
                <a:srgbClr val="FF0000"/>
              </a:solidFill>
            </a:endParaRPr>
          </a:p>
          <a:p>
            <a:pPr lvl="1"/>
            <a:r>
              <a:rPr lang="en-US" sz="2400" dirty="0" smtClean="0"/>
              <a:t>Translates pathname into a “file number”</a:t>
            </a:r>
          </a:p>
          <a:p>
            <a:pPr lvl="2"/>
            <a:r>
              <a:rPr lang="en-US" sz="2400" dirty="0" smtClean="0"/>
              <a:t>Used as an “index” to locate the blocks</a:t>
            </a:r>
          </a:p>
          <a:p>
            <a:pPr lvl="1"/>
            <a:r>
              <a:rPr lang="en-US" sz="2400" dirty="0" smtClean="0"/>
              <a:t>Creates a file descriptor in PCB within kernel</a:t>
            </a:r>
          </a:p>
          <a:p>
            <a:pPr lvl="1"/>
            <a:r>
              <a:rPr lang="en-US" sz="2400" dirty="0" smtClean="0"/>
              <a:t>Returns a “handle” (another </a:t>
            </a:r>
            <a:r>
              <a:rPr lang="en-US" sz="2400" dirty="0" smtClean="0"/>
              <a:t>integer) </a:t>
            </a:r>
            <a:r>
              <a:rPr lang="en-US" sz="2400" dirty="0" smtClean="0"/>
              <a:t>to user </a:t>
            </a:r>
            <a:r>
              <a:rPr lang="en-US" sz="2400" dirty="0" smtClean="0"/>
              <a:t>process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Read, Write, Seek, and Sync operate on handle</a:t>
            </a:r>
          </a:p>
          <a:p>
            <a:pPr lvl="1"/>
            <a:r>
              <a:rPr lang="en-US" sz="2400" dirty="0" smtClean="0"/>
              <a:t>Mapped to descriptor and to blocks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150077"/>
            <a:ext cx="14982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rgbClr val="3366FF"/>
                </a:solidFill>
                <a:latin typeface="Gill Sans Light"/>
                <a:cs typeface="Gill Sans Light"/>
              </a:rPr>
              <a:t>f</a:t>
            </a:r>
            <a:r>
              <a:rPr lang="en-US" sz="2800" i="1" dirty="0" smtClean="0">
                <a:solidFill>
                  <a:srgbClr val="3366FF"/>
                </a:solidFill>
                <a:latin typeface="Gill Sans Light"/>
                <a:cs typeface="Gill Sans Light"/>
              </a:rPr>
              <a:t>ile name</a:t>
            </a:r>
          </a:p>
          <a:p>
            <a:pPr algn="ctr"/>
            <a:r>
              <a:rPr lang="en-US" sz="2800" i="1" dirty="0" smtClean="0">
                <a:solidFill>
                  <a:srgbClr val="3366FF"/>
                </a:solidFill>
                <a:latin typeface="Gill Sans Light"/>
                <a:cs typeface="Gill Sans Light"/>
              </a:rPr>
              <a:t>offset</a:t>
            </a:r>
            <a:endParaRPr lang="en-US" sz="2800" i="1" dirty="0">
              <a:solidFill>
                <a:srgbClr val="3366FF"/>
              </a:solidFill>
              <a:latin typeface="Gill Sans Light"/>
              <a:cs typeface="Gill Sans Ligh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81200" y="1447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2444" y="1595735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 Light"/>
                <a:cs typeface="Gill Sans Light"/>
              </a:rPr>
              <a:t>directory</a:t>
            </a:r>
            <a:endParaRPr lang="en-US" sz="2400" dirty="0">
              <a:latin typeface="Gill Sans Light"/>
              <a:cs typeface="Gill Sans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3497" y="1116651"/>
            <a:ext cx="17565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rgbClr val="3366FF"/>
                </a:solidFill>
                <a:latin typeface="Gill Sans Light"/>
                <a:cs typeface="Gill Sans Light"/>
              </a:rPr>
              <a:t>f</a:t>
            </a:r>
            <a:r>
              <a:rPr lang="en-US" sz="2800" i="1" dirty="0" smtClean="0">
                <a:solidFill>
                  <a:srgbClr val="3366FF"/>
                </a:solidFill>
                <a:latin typeface="Gill Sans Light"/>
                <a:cs typeface="Gill Sans Light"/>
              </a:rPr>
              <a:t>ile number</a:t>
            </a:r>
          </a:p>
          <a:p>
            <a:pPr algn="ctr"/>
            <a:r>
              <a:rPr lang="en-US" sz="2800" i="1" dirty="0" smtClean="0">
                <a:solidFill>
                  <a:srgbClr val="3366FF"/>
                </a:solidFill>
                <a:latin typeface="Gill Sans Light"/>
                <a:cs typeface="Gill Sans Light"/>
              </a:rPr>
              <a:t>offset</a:t>
            </a:r>
            <a:endParaRPr lang="en-US" sz="2800" i="1" dirty="0">
              <a:solidFill>
                <a:srgbClr val="3366FF"/>
              </a:solidFill>
              <a:latin typeface="Gill Sans Light"/>
              <a:cs typeface="Gill Sans Ligh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206782" y="1447800"/>
            <a:ext cx="18798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81600" y="160020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Light"/>
                <a:cs typeface="Gill Sans Light"/>
              </a:rPr>
              <a:t>i</a:t>
            </a:r>
            <a:r>
              <a:rPr lang="en-US" sz="2400" dirty="0" smtClean="0">
                <a:latin typeface="Gill Sans Light"/>
                <a:cs typeface="Gill Sans Light"/>
              </a:rPr>
              <a:t>ndex structure</a:t>
            </a:r>
            <a:endParaRPr lang="en-US" sz="2400" dirty="0">
              <a:latin typeface="Gill Sans Light"/>
              <a:cs typeface="Gill Sans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57063" y="1217760"/>
            <a:ext cx="2010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3366FF"/>
                </a:solidFill>
                <a:latin typeface="Gill Sans Light"/>
                <a:cs typeface="Gill Sans Light"/>
              </a:rPr>
              <a:t>Storage block</a:t>
            </a:r>
            <a:endParaRPr lang="en-US" sz="2800" i="1" dirty="0">
              <a:solidFill>
                <a:srgbClr val="3366FF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533080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File System Caching (con’t)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Delayed Writes:</a:t>
            </a:r>
            <a:r>
              <a:rPr lang="en-US" altLang="ko-KR" dirty="0" smtClean="0">
                <a:ea typeface="굴림" panose="020B0600000101010101" pitchFamily="34" charset="-127"/>
              </a:rPr>
              <a:t> Writes to files not immediately sent out to disk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Instead, 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write()</a:t>
            </a:r>
            <a:r>
              <a:rPr lang="en-US" altLang="ko-KR" dirty="0" smtClean="0">
                <a:ea typeface="굴림" panose="020B0600000101010101" pitchFamily="34" charset="-127"/>
              </a:rPr>
              <a:t> copies data from user space buffer to kernel buffer (in cache)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Enabled by presence of buffer cache: can leave written file blocks in cache for a while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If some other application tries to read data before written to disk, file system will read from cache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Flushed to disk periodically (e.g. in UNIX, every 30 sec</a:t>
            </a:r>
            <a:r>
              <a:rPr lang="en-US" altLang="ko-KR" dirty="0" smtClean="0">
                <a:ea typeface="굴림" panose="020B0600000101010101" pitchFamily="34" charset="-127"/>
              </a:rPr>
              <a:t>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16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Advantages: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Disk scheduler can efficiently order lots of requests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Disk allocation algorithm can be run with correct size value for a file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Some files need never get written to disk! (</a:t>
            </a:r>
            <a:r>
              <a:rPr lang="en-US" altLang="ko-KR" dirty="0" err="1" smtClean="0">
                <a:ea typeface="굴림" panose="020B0600000101010101" pitchFamily="34" charset="-127"/>
              </a:rPr>
              <a:t>e..g</a:t>
            </a:r>
            <a:r>
              <a:rPr lang="en-US" altLang="ko-KR" dirty="0" smtClean="0">
                <a:ea typeface="굴림" panose="020B0600000101010101" pitchFamily="34" charset="-127"/>
              </a:rPr>
              <a:t> temporary scratch files written /</a:t>
            </a:r>
            <a:r>
              <a:rPr lang="en-US" altLang="ko-KR" dirty="0" err="1" smtClean="0">
                <a:ea typeface="굴림" panose="020B0600000101010101" pitchFamily="34" charset="-127"/>
              </a:rPr>
              <a:t>tmp</a:t>
            </a:r>
            <a:r>
              <a:rPr lang="en-US" altLang="ko-KR" dirty="0" smtClean="0">
                <a:ea typeface="굴림" panose="020B0600000101010101" pitchFamily="34" charset="-127"/>
              </a:rPr>
              <a:t> often don’t exist for 30 sec</a:t>
            </a:r>
            <a:r>
              <a:rPr lang="en-US" altLang="ko-KR" dirty="0" smtClean="0">
                <a:ea typeface="굴림" panose="020B0600000101010101" pitchFamily="34" charset="-127"/>
              </a:rPr>
              <a:t>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16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Disadvantages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if system crashes before file has been written out?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Worse yet, what if system crashes before a directory file has been written out? (lose pointer to </a:t>
            </a:r>
            <a:r>
              <a:rPr lang="en-US" altLang="ko-KR" dirty="0" err="1" smtClean="0">
                <a:ea typeface="굴림" panose="020B0600000101010101" pitchFamily="34" charset="-127"/>
              </a:rPr>
              <a:t>inode</a:t>
            </a:r>
            <a:r>
              <a:rPr lang="en-US" altLang="ko-KR" dirty="0" smtClean="0">
                <a:ea typeface="굴림" panose="020B0600000101010101" pitchFamily="34" charset="-127"/>
              </a:rPr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33115873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0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0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0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0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0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0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06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06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06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06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06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06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06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06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06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06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624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Important “ilities”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Availability:</a:t>
            </a:r>
            <a:r>
              <a:rPr lang="en-US" altLang="ko-KR" dirty="0" smtClean="0">
                <a:ea typeface="굴림" panose="020B0600000101010101" pitchFamily="34" charset="-127"/>
              </a:rPr>
              <a:t> the probability that the system can accept and process requests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Often measured in “nines” of probability.  So, a 99.9% probability is considered “3-nines of availability”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Key idea here is independence of </a:t>
            </a:r>
            <a:r>
              <a:rPr lang="en-US" altLang="ko-KR" dirty="0" smtClean="0">
                <a:ea typeface="굴림" panose="020B0600000101010101" pitchFamily="34" charset="-127"/>
              </a:rPr>
              <a:t>failures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Durability:</a:t>
            </a:r>
            <a:r>
              <a:rPr lang="en-US" altLang="ko-KR" dirty="0" smtClean="0">
                <a:ea typeface="굴림" panose="020B0600000101010101" pitchFamily="34" charset="-127"/>
              </a:rPr>
              <a:t> the ability of a system to recover data despite faults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This idea is fault tolerance applied to data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Doesn’t necessarily imply availability: information on pyramids was very durable, but could not be accessed until discovery of Rosetta </a:t>
            </a:r>
            <a:r>
              <a:rPr lang="en-US" altLang="ko-KR" dirty="0" smtClean="0">
                <a:ea typeface="굴림" panose="020B0600000101010101" pitchFamily="34" charset="-127"/>
              </a:rPr>
              <a:t>Stone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Reliability: </a:t>
            </a:r>
            <a:r>
              <a:rPr lang="en-US" altLang="ko-KR" dirty="0" smtClean="0">
                <a:ea typeface="굴림" panose="020B0600000101010101" pitchFamily="34" charset="-127"/>
              </a:rPr>
              <a:t>the ability of a system or component to perform its required functions under stated conditions for a specified period of time (IEEE definition)</a:t>
            </a:r>
            <a:endParaRPr lang="en-US" altLang="ko-KR" dirty="0" smtClean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Usually stronger than simply availability: means that the system is not only “up”, but also working correctly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Includes availability, security, fault tolerance/durability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Must make sure data survives system crashes, disk crashes, other problems</a:t>
            </a:r>
          </a:p>
        </p:txBody>
      </p:sp>
    </p:spTree>
    <p:extLst>
      <p:ext uri="{BB962C8B-B14F-4D97-AF65-F5344CB8AC3E}">
        <p14:creationId xmlns:p14="http://schemas.microsoft.com/office/powerpoint/2010/main" val="40831955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System Summary (1/2)</a:t>
            </a:r>
            <a:endParaRPr lang="en-US" dirty="0"/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23900"/>
            <a:ext cx="8839200" cy="6134100"/>
          </a:xfrm>
        </p:spPr>
        <p:txBody>
          <a:bodyPr>
            <a:normAutofit/>
          </a:bodyPr>
          <a:lstStyle/>
          <a:p>
            <a:r>
              <a:rPr lang="en-US" dirty="0" smtClean="0"/>
              <a:t>File System:</a:t>
            </a:r>
          </a:p>
          <a:p>
            <a:pPr lvl="1"/>
            <a:r>
              <a:rPr lang="en-US" dirty="0" smtClean="0"/>
              <a:t>Transforms blocks into Files and Directories</a:t>
            </a:r>
          </a:p>
          <a:p>
            <a:pPr lvl="1"/>
            <a:r>
              <a:rPr lang="en-US" dirty="0" smtClean="0"/>
              <a:t>Optimize for size, access and usage patterns</a:t>
            </a:r>
          </a:p>
          <a:p>
            <a:pPr lvl="1"/>
            <a:r>
              <a:rPr lang="en-US" dirty="0" smtClean="0"/>
              <a:t>Maximize sequential access, allow efficient random access</a:t>
            </a:r>
          </a:p>
          <a:p>
            <a:pPr lvl="1"/>
            <a:r>
              <a:rPr lang="en-US" dirty="0" smtClean="0"/>
              <a:t>Projects the OS protection and security regime (UGO </a:t>
            </a:r>
            <a:r>
              <a:rPr lang="en-US" dirty="0" err="1" smtClean="0"/>
              <a:t>vs</a:t>
            </a:r>
            <a:r>
              <a:rPr lang="en-US" dirty="0" smtClean="0"/>
              <a:t> ACL</a:t>
            </a:r>
            <a:r>
              <a:rPr lang="en-US" dirty="0" smtClean="0"/>
              <a:t>)</a:t>
            </a:r>
          </a:p>
          <a:p>
            <a:pPr lvl="1"/>
            <a:endParaRPr lang="en-US" sz="1050" dirty="0" smtClean="0"/>
          </a:p>
          <a:p>
            <a:r>
              <a:rPr lang="en-US" dirty="0" smtClean="0"/>
              <a:t>File defined by header, called “</a:t>
            </a:r>
            <a:r>
              <a:rPr lang="en-US" altLang="ja-JP" dirty="0" err="1" smtClean="0"/>
              <a:t>inode</a:t>
            </a:r>
            <a:r>
              <a:rPr lang="en-US" dirty="0" smtClean="0"/>
              <a:t>”</a:t>
            </a:r>
          </a:p>
          <a:p>
            <a:pPr lvl="1"/>
            <a:endParaRPr lang="en-US" sz="1050" dirty="0" smtClean="0"/>
          </a:p>
          <a:p>
            <a:r>
              <a:rPr lang="en-US" dirty="0" smtClean="0"/>
              <a:t>Naming: </a:t>
            </a:r>
            <a:r>
              <a:rPr lang="en-US" dirty="0" smtClean="0"/>
              <a:t>translating </a:t>
            </a:r>
            <a:r>
              <a:rPr lang="en-US" dirty="0" smtClean="0"/>
              <a:t>from user-visible names to actual </a:t>
            </a:r>
            <a:r>
              <a:rPr lang="en-US" dirty="0" smtClean="0"/>
              <a:t>sys </a:t>
            </a:r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Directories used for naming for local file systems</a:t>
            </a:r>
          </a:p>
          <a:p>
            <a:pPr lvl="1"/>
            <a:r>
              <a:rPr lang="en-US" dirty="0" smtClean="0"/>
              <a:t>Linked or tree structure stored in </a:t>
            </a:r>
            <a:r>
              <a:rPr lang="en-US" dirty="0" smtClean="0"/>
              <a:t>files</a:t>
            </a:r>
          </a:p>
          <a:p>
            <a:pPr lvl="1"/>
            <a:endParaRPr lang="en-US" sz="1050" dirty="0" smtClean="0"/>
          </a:p>
          <a:p>
            <a:r>
              <a:rPr lang="en-US" dirty="0" smtClean="0"/>
              <a:t>Multilevel Indexed Scheme</a:t>
            </a:r>
          </a:p>
          <a:p>
            <a:pPr lvl="1"/>
            <a:r>
              <a:rPr lang="en-US" dirty="0" err="1" smtClean="0"/>
              <a:t>inode</a:t>
            </a:r>
            <a:r>
              <a:rPr lang="en-US" dirty="0" smtClean="0"/>
              <a:t> contains file info, direct pointers to blocks, indirect blocks, doubly indirect, etc..</a:t>
            </a:r>
          </a:p>
          <a:p>
            <a:pPr lvl="1"/>
            <a:r>
              <a:rPr lang="en-US" dirty="0" smtClean="0"/>
              <a:t>NTFS: variable extents</a:t>
            </a:r>
            <a:r>
              <a:rPr lang="en-US" dirty="0"/>
              <a:t> </a:t>
            </a:r>
            <a:r>
              <a:rPr lang="en-US" dirty="0" smtClean="0"/>
              <a:t>not </a:t>
            </a:r>
            <a:r>
              <a:rPr lang="en-US" dirty="0" smtClean="0"/>
              <a:t>fixed </a:t>
            </a:r>
            <a:r>
              <a:rPr lang="en-US" dirty="0" smtClean="0"/>
              <a:t>blocks, </a:t>
            </a:r>
            <a:r>
              <a:rPr lang="en-US" dirty="0" smtClean="0"/>
              <a:t>tiny </a:t>
            </a:r>
            <a:r>
              <a:rPr lang="en-US" dirty="0" smtClean="0"/>
              <a:t>files data is in </a:t>
            </a:r>
            <a:r>
              <a:rPr lang="en-US" dirty="0" smtClean="0"/>
              <a:t>header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1671600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System Summary (2/2)</a:t>
            </a:r>
            <a:endParaRPr lang="en-US" dirty="0"/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915400" cy="6019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4.2 BSD Multilevel index files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contains </a:t>
            </a:r>
            <a:r>
              <a:rPr lang="en-US" dirty="0" err="1" smtClean="0"/>
              <a:t>ptrs</a:t>
            </a:r>
            <a:r>
              <a:rPr lang="en-US" dirty="0" smtClean="0"/>
              <a:t> to </a:t>
            </a:r>
            <a:r>
              <a:rPr lang="en-US" dirty="0"/>
              <a:t>actual blocks, indirect blocks, double indirect blocks, etc. </a:t>
            </a:r>
          </a:p>
          <a:p>
            <a:pPr lvl="1"/>
            <a:r>
              <a:rPr lang="en-US" dirty="0"/>
              <a:t>Optimizations for sequential access: start new files in open ranges of free blocks, rotational optimization</a:t>
            </a:r>
          </a:p>
          <a:p>
            <a:pPr lvl="1"/>
            <a:endParaRPr lang="en-US" sz="1100" dirty="0" smtClean="0"/>
          </a:p>
          <a:p>
            <a:r>
              <a:rPr lang="en-US" dirty="0" smtClean="0"/>
              <a:t>File </a:t>
            </a:r>
            <a:r>
              <a:rPr lang="en-US" dirty="0" smtClean="0"/>
              <a:t>layout driven by </a:t>
            </a:r>
            <a:r>
              <a:rPr lang="en-US" dirty="0" err="1" smtClean="0"/>
              <a:t>freespace</a:t>
            </a:r>
            <a:r>
              <a:rPr lang="en-US" dirty="0" smtClean="0"/>
              <a:t> management</a:t>
            </a:r>
          </a:p>
          <a:p>
            <a:pPr lvl="1"/>
            <a:r>
              <a:rPr lang="en-US" dirty="0" smtClean="0"/>
              <a:t>Integrate </a:t>
            </a:r>
            <a:r>
              <a:rPr lang="en-US" dirty="0" err="1" smtClean="0"/>
              <a:t>freespace</a:t>
            </a:r>
            <a:r>
              <a:rPr lang="en-US" dirty="0" smtClean="0"/>
              <a:t>, </a:t>
            </a:r>
            <a:r>
              <a:rPr lang="en-US" dirty="0" err="1" smtClean="0"/>
              <a:t>inode</a:t>
            </a:r>
            <a:r>
              <a:rPr lang="en-US" dirty="0" smtClean="0"/>
              <a:t> table, file blocks and </a:t>
            </a:r>
            <a:r>
              <a:rPr lang="en-US" dirty="0" err="1" smtClean="0"/>
              <a:t>dirs</a:t>
            </a:r>
            <a:r>
              <a:rPr lang="en-US" dirty="0" smtClean="0"/>
              <a:t> </a:t>
            </a:r>
            <a:r>
              <a:rPr lang="en-US" dirty="0" smtClean="0"/>
              <a:t>into block </a:t>
            </a:r>
            <a:r>
              <a:rPr lang="en-US" dirty="0" smtClean="0"/>
              <a:t>group</a:t>
            </a:r>
          </a:p>
          <a:p>
            <a:pPr lvl="1"/>
            <a:endParaRPr lang="en-US" sz="1050" dirty="0" smtClean="0"/>
          </a:p>
          <a:p>
            <a:r>
              <a:rPr lang="en-US" dirty="0" smtClean="0"/>
              <a:t>Deep interactions between </a:t>
            </a:r>
            <a:r>
              <a:rPr lang="en-US" dirty="0" err="1" smtClean="0"/>
              <a:t>mem</a:t>
            </a:r>
            <a:r>
              <a:rPr lang="en-US" dirty="0" smtClean="0"/>
              <a:t> </a:t>
            </a:r>
            <a:r>
              <a:rPr lang="en-US" dirty="0" smtClean="0"/>
              <a:t>management, file system, </a:t>
            </a:r>
            <a:r>
              <a:rPr lang="en-US" dirty="0" smtClean="0"/>
              <a:t>sharing</a:t>
            </a:r>
            <a:endParaRPr lang="en-US" dirty="0" smtClean="0"/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mmap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: map file or anonymous segment to memory</a:t>
            </a:r>
          </a:p>
          <a:p>
            <a:pPr lvl="1"/>
            <a:r>
              <a:rPr lang="en-US" dirty="0" err="1" smtClean="0"/>
              <a:t>ftok</a:t>
            </a:r>
            <a:r>
              <a:rPr lang="en-US" dirty="0" smtClean="0"/>
              <a:t>/</a:t>
            </a:r>
            <a:r>
              <a:rPr lang="en-US" dirty="0" err="1" smtClean="0"/>
              <a:t>shmget</a:t>
            </a:r>
            <a:r>
              <a:rPr lang="en-US" dirty="0" smtClean="0"/>
              <a:t>/</a:t>
            </a:r>
            <a:r>
              <a:rPr lang="en-US" dirty="0" err="1" smtClean="0"/>
              <a:t>shmat</a:t>
            </a:r>
            <a:r>
              <a:rPr lang="en-US" dirty="0" smtClean="0"/>
              <a:t>: Map (anon) shared-memory </a:t>
            </a:r>
            <a:r>
              <a:rPr lang="en-US" dirty="0" smtClean="0"/>
              <a:t>segments</a:t>
            </a:r>
          </a:p>
          <a:p>
            <a:pPr lvl="1"/>
            <a:endParaRPr lang="en-US" sz="1050" dirty="0" smtClean="0"/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Buffer Cache: </a:t>
            </a:r>
            <a:r>
              <a:rPr lang="en-US" altLang="ko-KR" dirty="0" smtClean="0">
                <a:ea typeface="굴림" panose="020B0600000101010101" pitchFamily="34" charset="-127"/>
              </a:rPr>
              <a:t>Mem</a:t>
            </a:r>
            <a:r>
              <a:rPr lang="en-US" altLang="ko-KR" dirty="0" smtClean="0">
                <a:ea typeface="굴림" panose="020B0600000101010101" pitchFamily="34" charset="-127"/>
              </a:rPr>
              <a:t>ory </a:t>
            </a:r>
            <a:r>
              <a:rPr lang="en-US" altLang="ko-KR" dirty="0" smtClean="0">
                <a:ea typeface="굴림" panose="020B0600000101010101" pitchFamily="34" charset="-127"/>
              </a:rPr>
              <a:t>cache of disk </a:t>
            </a:r>
            <a:r>
              <a:rPr lang="en-US" altLang="ko-KR" dirty="0" smtClean="0">
                <a:ea typeface="굴림" panose="020B0600000101010101" pitchFamily="34" charset="-127"/>
              </a:rPr>
              <a:t>blocks and name translations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</a:t>
            </a:r>
            <a:r>
              <a:rPr lang="en-US" altLang="ko-KR" dirty="0">
                <a:ea typeface="굴림" panose="020B0600000101010101" pitchFamily="34" charset="-127"/>
              </a:rPr>
              <a:t>contain “dirty” blocks (blocks yet on disk</a:t>
            </a:r>
            <a:r>
              <a:rPr lang="en-US" altLang="ko-KR" dirty="0" smtClean="0">
                <a:ea typeface="굴림" panose="020B0600000101010101" pitchFamily="34" charset="-127"/>
              </a:rPr>
              <a:t>)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sz="1050" dirty="0">
              <a:ea typeface="굴림" panose="020B0600000101010101" pitchFamily="34" charset="-127"/>
            </a:endParaRPr>
          </a:p>
          <a:p>
            <a:pPr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Important </a:t>
            </a:r>
            <a:r>
              <a:rPr lang="en-US" altLang="ko-KR" dirty="0">
                <a:ea typeface="굴림" panose="020B0600000101010101" pitchFamily="34" charset="-127"/>
              </a:rPr>
              <a:t>system properties</a:t>
            </a:r>
          </a:p>
          <a:p>
            <a:pPr lvl="1"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Availability: how often is the resource available?</a:t>
            </a:r>
          </a:p>
          <a:p>
            <a:pPr lvl="1"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Durability: how well is data preserved against faults?</a:t>
            </a:r>
          </a:p>
          <a:p>
            <a:pPr lvl="1"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Reliability: how often is resource performing correctly</a:t>
            </a:r>
            <a:r>
              <a:rPr lang="en-US" altLang="ko-KR" dirty="0" smtClean="0">
                <a:ea typeface="굴림" panose="020B0600000101010101" pitchFamily="34" charset="-127"/>
              </a:rPr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8933055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Building a File System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File System:</a:t>
            </a:r>
            <a:r>
              <a:rPr lang="en-US" altLang="ko-KR" smtClean="0">
                <a:ea typeface="굴림" panose="020B0600000101010101" pitchFamily="34" charset="-127"/>
              </a:rPr>
              <a:t> Layer of OS that transforms block interface of disks (or other block devices) into Files, Directories, etc.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File System Components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Disk Management: collecting disk blocks into files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Naming: Interface to find files by name, not by blocks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Protection: Layers to keep data secure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Reliability/Durability: Keeping of files durable despite crashes, media failures, attacks, etc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User vs. System View of a File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User’s view: 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Durable Data Structures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System’s view (system call interface):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Collection of Bytes (UNIX)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Doesn’t matter to system what kind of data structures you want to store on disk!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System’s view (inside OS):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Collection of blocks (a block is a logical transfer unit, while a sector is the physical transfer unit)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Block size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 sector size; in UNIX, block size is 4KB</a:t>
            </a:r>
          </a:p>
        </p:txBody>
      </p:sp>
    </p:spTree>
    <p:extLst>
      <p:ext uri="{BB962C8B-B14F-4D97-AF65-F5344CB8AC3E}">
        <p14:creationId xmlns:p14="http://schemas.microsoft.com/office/powerpoint/2010/main" val="36927234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4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4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4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4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4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4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4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4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42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42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42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42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42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42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42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42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Disk Management Policies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7630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Basic entities on a disk: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File:</a:t>
            </a:r>
            <a:r>
              <a:rPr lang="en-US" altLang="ko-KR" dirty="0" smtClean="0">
                <a:ea typeface="굴림" panose="020B0600000101010101" pitchFamily="34" charset="-127"/>
              </a:rPr>
              <a:t> user-visible group of blocks arranged sequentially in logical space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Directory:</a:t>
            </a:r>
            <a:r>
              <a:rPr lang="en-US" altLang="ko-KR" dirty="0" smtClean="0">
                <a:ea typeface="굴림" panose="020B0600000101010101" pitchFamily="34" charset="-127"/>
              </a:rPr>
              <a:t> user-visible index mapping names to files (next lecture)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Access disk as linear array of sectors.  Two Options: 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Identify sectors as vectors [cylinder, surface, sector]. Sort in cylinder-major order. Not used much anymore.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Logical Block Addressing (LBA).</a:t>
            </a:r>
            <a:r>
              <a:rPr lang="en-US" altLang="ko-KR" dirty="0" smtClean="0">
                <a:ea typeface="굴림" panose="020B0600000101010101" pitchFamily="34" charset="-127"/>
              </a:rPr>
              <a:t> Every sector has integer address from zero up to max number of sectors.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Controller translates from address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r>
              <a:rPr lang="en-US" altLang="ko-KR" dirty="0" smtClean="0">
                <a:ea typeface="굴림" panose="020B0600000101010101" pitchFamily="34" charset="-127"/>
              </a:rPr>
              <a:t> physical position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First case: OS/BIOS must deal with bad sectors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Second case: hardware shields OS from structure of disk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Need way to track free disk blocks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Link free blocks together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 too slow today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 bitmap to represent free space on disk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Need way to structure files: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File Header (“</a:t>
            </a:r>
            <a:r>
              <a:rPr lang="en-US" altLang="ko-KR" dirty="0" err="1" smtClean="0">
                <a:solidFill>
                  <a:schemeClr val="hlink"/>
                </a:solidFill>
                <a:ea typeface="굴림" panose="020B0600000101010101" pitchFamily="34" charset="-127"/>
              </a:rPr>
              <a:t>Inode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”)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Track which blocks belong at which offsets within the logical file structure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Optimize placement of files’ disk blocks to match access and usage patterns</a:t>
            </a:r>
          </a:p>
        </p:txBody>
      </p:sp>
    </p:spTree>
    <p:extLst>
      <p:ext uri="{BB962C8B-B14F-4D97-AF65-F5344CB8AC3E}">
        <p14:creationId xmlns:p14="http://schemas.microsoft.com/office/powerpoint/2010/main" val="22490507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4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4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4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4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4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4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4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4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4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4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4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4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4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4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46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46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46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46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46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46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461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461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7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386838" y="1941701"/>
            <a:ext cx="1172460" cy="27738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File System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2233686"/>
            <a:ext cx="1061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 </a:t>
            </a:r>
          </a:p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391280"/>
            <a:ext cx="99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path</a:t>
            </a:r>
            <a:endParaRPr lang="en-US" dirty="0"/>
          </a:p>
        </p:txBody>
      </p:sp>
      <p:cxnSp>
        <p:nvCxnSpPr>
          <p:cNvPr id="11" name="Elbow Connector 10"/>
          <p:cNvCxnSpPr>
            <a:stCxn id="9" idx="2"/>
            <a:endCxn id="8" idx="1"/>
          </p:cNvCxnSpPr>
          <p:nvPr/>
        </p:nvCxnSpPr>
        <p:spPr>
          <a:xfrm rot="16200000" flipH="1">
            <a:off x="386549" y="2328341"/>
            <a:ext cx="1568018" cy="43255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065499" y="1941701"/>
            <a:ext cx="1172460" cy="27738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981603" y="2237650"/>
            <a:ext cx="1428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File Index </a:t>
            </a:r>
          </a:p>
          <a:p>
            <a:pPr algn="ctr"/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804569" y="3752007"/>
            <a:ext cx="642325" cy="437977"/>
          </a:xfrm>
          <a:prstGeom prst="rect">
            <a:avLst/>
          </a:prstGeom>
          <a:solidFill>
            <a:srgbClr val="EBF1D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6" idx="3"/>
          </p:cNvCxnSpPr>
          <p:nvPr/>
        </p:nvCxnSpPr>
        <p:spPr>
          <a:xfrm flipV="1">
            <a:off x="2446894" y="3562218"/>
            <a:ext cx="1348660" cy="408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70422" y="2678668"/>
            <a:ext cx="1476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File number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307293" y="3351927"/>
            <a:ext cx="642325" cy="437977"/>
          </a:xfrm>
          <a:prstGeom prst="rect">
            <a:avLst/>
          </a:prstGeom>
          <a:solidFill>
            <a:srgbClr val="EBF1D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>
            <a:off x="4949618" y="3570916"/>
            <a:ext cx="1473627" cy="40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n 23"/>
          <p:cNvSpPr/>
          <p:nvPr/>
        </p:nvSpPr>
        <p:spPr>
          <a:xfrm>
            <a:off x="7182355" y="4972175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6630442" y="3816773"/>
            <a:ext cx="364957" cy="1802120"/>
            <a:chOff x="7605706" y="1270135"/>
            <a:chExt cx="364957" cy="1802120"/>
          </a:xfrm>
        </p:grpSpPr>
        <p:sp>
          <p:nvSpPr>
            <p:cNvPr id="26" name="Rectangle 25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05706" y="2425537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125271" y="3352800"/>
            <a:ext cx="126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blocks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24287" y="4812268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inode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43200" y="295681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inumber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28590" y="2399884"/>
            <a:ext cx="339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One Block = multiple sectors</a:t>
            </a:r>
          </a:p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Eg</a:t>
            </a:r>
            <a:r>
              <a:rPr lang="en-US" dirty="0" smtClean="0">
                <a:solidFill>
                  <a:srgbClr val="FF0000"/>
                </a:solidFill>
              </a:rPr>
              <a:t>: 512 sector, 4K block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1888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93" y="2262885"/>
            <a:ext cx="8400707" cy="3970997"/>
          </a:xfrm>
        </p:spPr>
        <p:txBody>
          <a:bodyPr/>
          <a:lstStyle/>
          <a:p>
            <a:r>
              <a:rPr lang="en-US" dirty="0" smtClean="0"/>
              <a:t>Open performs </a:t>
            </a:r>
            <a:r>
              <a:rPr lang="en-US" i="1" dirty="0" smtClean="0"/>
              <a:t>name resolution</a:t>
            </a:r>
          </a:p>
          <a:p>
            <a:pPr lvl="1"/>
            <a:r>
              <a:rPr lang="en-US" dirty="0" smtClean="0"/>
              <a:t>Translates pathname into a “file number”</a:t>
            </a:r>
          </a:p>
          <a:p>
            <a:pPr lvl="2"/>
            <a:r>
              <a:rPr lang="en-US" dirty="0" smtClean="0"/>
              <a:t>Used as an “index” to locate the blocks</a:t>
            </a:r>
          </a:p>
          <a:p>
            <a:pPr lvl="1"/>
            <a:r>
              <a:rPr lang="en-US" dirty="0" smtClean="0"/>
              <a:t>Creates a file descriptor in PCB within kernel</a:t>
            </a:r>
          </a:p>
          <a:p>
            <a:pPr lvl="1"/>
            <a:r>
              <a:rPr lang="en-US" dirty="0" smtClean="0"/>
              <a:t>Returns a “handle” (another </a:t>
            </a:r>
            <a:r>
              <a:rPr lang="en-US" dirty="0" err="1" smtClean="0"/>
              <a:t>int</a:t>
            </a:r>
            <a:r>
              <a:rPr lang="en-US" dirty="0" smtClean="0"/>
              <a:t>) to user process</a:t>
            </a:r>
          </a:p>
          <a:p>
            <a:r>
              <a:rPr lang="en-US" dirty="0" smtClean="0"/>
              <a:t>Read, Write, Seek, and Sync operate on handle</a:t>
            </a:r>
          </a:p>
          <a:p>
            <a:pPr lvl="1"/>
            <a:r>
              <a:rPr lang="en-US" dirty="0" smtClean="0"/>
              <a:t>Mapped to descriptor and to blocks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4622" y="1150077"/>
            <a:ext cx="1223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rgbClr val="3366FF"/>
                </a:solidFill>
              </a:rPr>
              <a:t>f</a:t>
            </a:r>
            <a:r>
              <a:rPr lang="en-US" sz="2000" i="1" dirty="0" smtClean="0">
                <a:solidFill>
                  <a:srgbClr val="3366FF"/>
                </a:solidFill>
              </a:rPr>
              <a:t>ile name</a:t>
            </a:r>
          </a:p>
          <a:p>
            <a:pPr algn="ctr"/>
            <a:r>
              <a:rPr lang="en-US" sz="2000" i="1" dirty="0" smtClean="0">
                <a:solidFill>
                  <a:srgbClr val="3366FF"/>
                </a:solidFill>
              </a:rPr>
              <a:t>offset</a:t>
            </a:r>
            <a:endParaRPr lang="en-US" sz="2000" i="1" dirty="0">
              <a:solidFill>
                <a:srgbClr val="3366FF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08209" y="1420356"/>
            <a:ext cx="12994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68791" y="1473243"/>
            <a:ext cx="1035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80222" y="1116651"/>
            <a:ext cx="1443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rgbClr val="3366FF"/>
                </a:solidFill>
              </a:rPr>
              <a:t>f</a:t>
            </a:r>
            <a:r>
              <a:rPr lang="en-US" sz="2000" i="1" dirty="0" smtClean="0">
                <a:solidFill>
                  <a:srgbClr val="3366FF"/>
                </a:solidFill>
              </a:rPr>
              <a:t>ile number</a:t>
            </a:r>
          </a:p>
          <a:p>
            <a:pPr algn="ctr"/>
            <a:r>
              <a:rPr lang="en-US" sz="2000" i="1" dirty="0" smtClean="0">
                <a:solidFill>
                  <a:srgbClr val="3366FF"/>
                </a:solidFill>
              </a:rPr>
              <a:t>offset</a:t>
            </a:r>
            <a:endParaRPr lang="en-US" sz="2000" i="1" dirty="0">
              <a:solidFill>
                <a:srgbClr val="3366FF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206782" y="1336799"/>
            <a:ext cx="12994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61517" y="1391668"/>
            <a:ext cx="161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ndex structure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61822" y="1217760"/>
            <a:ext cx="1657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3366FF"/>
                </a:solidFill>
              </a:rPr>
              <a:t>Storage block</a:t>
            </a:r>
            <a:endParaRPr lang="en-US" sz="2000" i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7361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82000" cy="5105400"/>
          </a:xfrm>
        </p:spPr>
        <p:txBody>
          <a:bodyPr/>
          <a:lstStyle/>
          <a:p>
            <a:r>
              <a:rPr lang="en-US" dirty="0" smtClean="0"/>
              <a:t>HW3 – Moved deadline to Wednesday (11/04)</a:t>
            </a:r>
          </a:p>
          <a:p>
            <a:pPr lvl="1"/>
            <a:r>
              <a:rPr lang="en-US" dirty="0" smtClean="0"/>
              <a:t>Sorry about fact that server was down!</a:t>
            </a:r>
          </a:p>
          <a:p>
            <a:r>
              <a:rPr lang="en-US" dirty="0" smtClean="0"/>
              <a:t>Project 2 code due this Friday!</a:t>
            </a:r>
          </a:p>
          <a:p>
            <a:r>
              <a:rPr lang="en-US" dirty="0" smtClean="0"/>
              <a:t>Don’t forget Peer-review for project 1</a:t>
            </a:r>
          </a:p>
          <a:p>
            <a:pPr lvl="1"/>
            <a:r>
              <a:rPr lang="en-US" dirty="0" smtClean="0"/>
              <a:t>Everyone must submit one!</a:t>
            </a:r>
          </a:p>
          <a:p>
            <a:r>
              <a:rPr lang="en-US" dirty="0" smtClean="0"/>
              <a:t>Midterm I Regrade requests: Due Today!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Midterm II: Coming up in 3 weeks! (11/23)</a:t>
            </a:r>
          </a:p>
          <a:p>
            <a:pPr lvl="1"/>
            <a:r>
              <a:rPr lang="en-US" dirty="0" smtClean="0"/>
              <a:t>7-10PM, “here” (2040, 2050, 2060 VLSB)</a:t>
            </a:r>
          </a:p>
          <a:p>
            <a:pPr lvl="1"/>
            <a:r>
              <a:rPr lang="en-US" dirty="0" smtClean="0"/>
              <a:t>Topics up to and including previous Wednesday</a:t>
            </a:r>
          </a:p>
          <a:p>
            <a:pPr lvl="1"/>
            <a:r>
              <a:rPr lang="en-US" dirty="0" smtClean="0"/>
              <a:t>1 page of hand-written notes, both sides</a:t>
            </a:r>
          </a:p>
          <a:p>
            <a:r>
              <a:rPr lang="en-US" dirty="0" smtClean="0"/>
              <a:t>Only 30 people filled out course survey</a:t>
            </a:r>
          </a:p>
          <a:p>
            <a:pPr lvl="1"/>
            <a:r>
              <a:rPr lang="en-US" dirty="0" smtClean="0"/>
              <a:t>Please give us more feedback!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742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16" y="152400"/>
            <a:ext cx="8404768" cy="533400"/>
          </a:xfrm>
        </p:spPr>
        <p:txBody>
          <a:bodyPr/>
          <a:lstStyle/>
          <a:p>
            <a:r>
              <a:rPr lang="en-US" dirty="0" smtClean="0"/>
              <a:t>Our first filesystem: FAT (File Allocation Table)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899136"/>
            <a:ext cx="5693345" cy="61112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Assume (for now) we have a </a:t>
            </a:r>
            <a:br>
              <a:rPr lang="en-US" sz="2400" dirty="0" smtClean="0"/>
            </a:br>
            <a:r>
              <a:rPr lang="en-US" sz="2400" dirty="0" smtClean="0"/>
              <a:t>way to translate a path to a “file number”</a:t>
            </a:r>
          </a:p>
          <a:p>
            <a:pPr lvl="1"/>
            <a:r>
              <a:rPr lang="en-US" sz="2000" dirty="0" smtClean="0"/>
              <a:t>i.e., a directory structure</a:t>
            </a:r>
          </a:p>
          <a:p>
            <a:r>
              <a:rPr lang="en-US" sz="2400" dirty="0" smtClean="0"/>
              <a:t>Disk Storage is a collection of Blocks</a:t>
            </a:r>
          </a:p>
          <a:p>
            <a:pPr lvl="1"/>
            <a:r>
              <a:rPr lang="en-US" sz="2000" dirty="0" smtClean="0"/>
              <a:t>Just hold file data</a:t>
            </a:r>
          </a:p>
          <a:p>
            <a:r>
              <a:rPr lang="en-US" sz="2400" dirty="0" smtClean="0"/>
              <a:t>Example: </a:t>
            </a:r>
            <a:r>
              <a:rPr lang="en-US" sz="2400" dirty="0" err="1" smtClean="0"/>
              <a:t>file_read</a:t>
            </a:r>
            <a:r>
              <a:rPr lang="en-US" sz="2400" dirty="0" smtClean="0"/>
              <a:t> 31, &lt; 2, x &gt;</a:t>
            </a:r>
          </a:p>
          <a:p>
            <a:pPr lvl="1"/>
            <a:r>
              <a:rPr lang="en-US" sz="2200" dirty="0" smtClean="0"/>
              <a:t>Index into FAT with file number</a:t>
            </a:r>
          </a:p>
          <a:p>
            <a:pPr lvl="1"/>
            <a:r>
              <a:rPr lang="en-US" sz="2200" dirty="0" smtClean="0"/>
              <a:t>Follow linked list to block</a:t>
            </a:r>
          </a:p>
          <a:p>
            <a:pPr lvl="1"/>
            <a:r>
              <a:rPr lang="en-US" sz="2200" dirty="0" smtClean="0"/>
              <a:t>Read the block from disk into </a:t>
            </a:r>
            <a:r>
              <a:rPr lang="en-US" sz="2200" dirty="0" err="1" smtClean="0"/>
              <a:t>mem</a:t>
            </a:r>
            <a:endParaRPr lang="en-US" sz="2200" dirty="0" smtClean="0"/>
          </a:p>
          <a:p>
            <a:pPr lvl="1"/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038943" y="2294172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7144085" y="2280804"/>
            <a:ext cx="1637681" cy="321145"/>
            <a:chOff x="5374106" y="3569368"/>
            <a:chExt cx="1393002" cy="32114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81951" y="3582736"/>
              <a:ext cx="1385157" cy="307777"/>
            </a:xfrm>
            <a:prstGeom prst="rect">
              <a:avLst/>
            </a:prstGeom>
            <a:solidFill>
              <a:srgbClr val="BCFFBC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0</a:t>
              </a:r>
              <a:endParaRPr lang="en-US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44083" y="2601949"/>
            <a:ext cx="1634523" cy="321145"/>
            <a:chOff x="5374105" y="3569368"/>
            <a:chExt cx="1390316" cy="32114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81952" y="3582736"/>
              <a:ext cx="137887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1</a:t>
              </a:r>
              <a:endParaRPr lang="en-US" sz="14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44083" y="2923094"/>
            <a:ext cx="1634523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144083" y="324423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44083" y="3565384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139861" y="4207674"/>
            <a:ext cx="1634523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140924" y="452881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7140926" y="4849964"/>
            <a:ext cx="1640839" cy="321145"/>
            <a:chOff x="5374105" y="3569368"/>
            <a:chExt cx="1395688" cy="32114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0" name="Rectangle 4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384637" y="3582736"/>
              <a:ext cx="1385156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2</a:t>
              </a:r>
              <a:endParaRPr lang="en-US" sz="1400" dirty="0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7140924" y="517110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210923" y="1256347"/>
            <a:ext cx="1302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Disk Blocks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7144083" y="1638514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38943" y="1639574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038943" y="1256347"/>
            <a:ext cx="497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FAT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6503500" y="5574268"/>
            <a:ext cx="685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N-1: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799373" y="1568943"/>
            <a:ext cx="427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0: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716570" y="1568943"/>
            <a:ext cx="36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0: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410200" y="5574268"/>
            <a:ext cx="58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N-1: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031851" y="1688364"/>
            <a:ext cx="2044170" cy="957247"/>
            <a:chOff x="3348408" y="1975617"/>
            <a:chExt cx="2044170" cy="957247"/>
          </a:xfrm>
        </p:grpSpPr>
        <p:sp>
          <p:nvSpPr>
            <p:cNvPr id="66" name="Rectangle 65"/>
            <p:cNvSpPr/>
            <p:nvPr/>
          </p:nvSpPr>
          <p:spPr>
            <a:xfrm>
              <a:off x="4912158" y="2563532"/>
              <a:ext cx="4804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31: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48408" y="1975617"/>
              <a:ext cx="1270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66FF"/>
                  </a:solidFill>
                </a:rPr>
                <a:t>f</a:t>
              </a:r>
              <a:r>
                <a:rPr lang="en-US" dirty="0" smtClean="0">
                  <a:solidFill>
                    <a:srgbClr val="3366FF"/>
                  </a:solidFill>
                </a:rPr>
                <a:t>ile number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038943" y="2360866"/>
            <a:ext cx="610791" cy="576051"/>
            <a:chOff x="5351525" y="2687055"/>
            <a:chExt cx="610791" cy="576051"/>
          </a:xfrm>
        </p:grpSpPr>
        <p:sp>
          <p:nvSpPr>
            <p:cNvPr id="74" name="Rectangle 7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035783" y="2815390"/>
            <a:ext cx="667424" cy="2353483"/>
            <a:chOff x="5348365" y="3141579"/>
            <a:chExt cx="667424" cy="2353483"/>
          </a:xfrm>
        </p:grpSpPr>
        <p:sp>
          <p:nvSpPr>
            <p:cNvPr id="75" name="Rectangle 74"/>
            <p:cNvSpPr/>
            <p:nvPr/>
          </p:nvSpPr>
          <p:spPr>
            <a:xfrm>
              <a:off x="5348365" y="5173917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angle 81"/>
          <p:cNvSpPr/>
          <p:nvPr/>
        </p:nvSpPr>
        <p:spPr>
          <a:xfrm>
            <a:off x="3733799" y="5282065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970533" y="6203340"/>
            <a:ext cx="66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84" name="Can 83"/>
          <p:cNvSpPr/>
          <p:nvPr/>
        </p:nvSpPr>
        <p:spPr>
          <a:xfrm>
            <a:off x="8068699" y="5399859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60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232 L -0.37066 0.10324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76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16" y="152400"/>
            <a:ext cx="8404768" cy="533400"/>
          </a:xfrm>
        </p:spPr>
        <p:txBody>
          <a:bodyPr/>
          <a:lstStyle/>
          <a:p>
            <a:r>
              <a:rPr lang="en-US" dirty="0" smtClean="0"/>
              <a:t>Recall: FAT (</a:t>
            </a:r>
            <a:r>
              <a:rPr lang="en-US" dirty="0"/>
              <a:t>File Allocation Table</a:t>
            </a:r>
            <a:r>
              <a:rPr lang="en-US" dirty="0" smtClean="0"/>
              <a:t>) </a:t>
            </a:r>
            <a:r>
              <a:rPr lang="en-US" dirty="0" err="1" smtClean="0"/>
              <a:t>filesystem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685800"/>
            <a:ext cx="7620001" cy="611126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The most commonly used </a:t>
            </a:r>
            <a:r>
              <a:rPr lang="en-US" sz="2400" dirty="0" err="1" smtClean="0">
                <a:solidFill>
                  <a:srgbClr val="FF0000"/>
                </a:solidFill>
              </a:rPr>
              <a:t>filesystem</a:t>
            </a:r>
            <a:r>
              <a:rPr lang="en-US" sz="2400" dirty="0" smtClean="0">
                <a:solidFill>
                  <a:srgbClr val="FF0000"/>
                </a:solidFill>
              </a:rPr>
              <a:t> in the world!</a:t>
            </a:r>
          </a:p>
          <a:p>
            <a:endParaRPr lang="en-US" sz="1600" dirty="0" smtClean="0"/>
          </a:p>
          <a:p>
            <a:r>
              <a:rPr lang="en-US" sz="2400" dirty="0" smtClean="0"/>
              <a:t>Assume </a:t>
            </a:r>
            <a:r>
              <a:rPr lang="en-US" sz="2400" dirty="0" smtClean="0"/>
              <a:t>(for now) we have a </a:t>
            </a:r>
            <a:br>
              <a:rPr lang="en-US" sz="2400" dirty="0" smtClean="0"/>
            </a:br>
            <a:r>
              <a:rPr lang="en-US" sz="2400" dirty="0" smtClean="0"/>
              <a:t>way to translate a path to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 </a:t>
            </a:r>
            <a:r>
              <a:rPr lang="en-US" sz="2400" dirty="0" smtClean="0"/>
              <a:t>“file number”</a:t>
            </a:r>
          </a:p>
          <a:p>
            <a:pPr lvl="1"/>
            <a:r>
              <a:rPr lang="en-US" sz="2000" dirty="0" smtClean="0"/>
              <a:t>i.e., a directory </a:t>
            </a:r>
            <a:r>
              <a:rPr lang="en-US" sz="2000" dirty="0" smtClean="0"/>
              <a:t>structure</a:t>
            </a:r>
          </a:p>
          <a:p>
            <a:endParaRPr lang="en-US" sz="1600" dirty="0" smtClean="0"/>
          </a:p>
          <a:p>
            <a:r>
              <a:rPr lang="en-US" sz="2400" dirty="0" smtClean="0"/>
              <a:t>Disk Storage is a collection of Blocks</a:t>
            </a:r>
          </a:p>
          <a:p>
            <a:pPr lvl="1"/>
            <a:r>
              <a:rPr lang="en-US" sz="2000" dirty="0" smtClean="0"/>
              <a:t>Just hold file </a:t>
            </a:r>
            <a:r>
              <a:rPr lang="en-US" sz="2000" dirty="0" smtClean="0"/>
              <a:t>data</a:t>
            </a:r>
          </a:p>
          <a:p>
            <a:endParaRPr lang="en-US" sz="1600" dirty="0" smtClean="0"/>
          </a:p>
          <a:p>
            <a:r>
              <a:rPr lang="en-US" sz="2400" dirty="0" smtClean="0"/>
              <a:t>Example: </a:t>
            </a:r>
            <a:r>
              <a:rPr lang="en-US" sz="2400" dirty="0" err="1" smtClean="0"/>
              <a:t>file_read</a:t>
            </a:r>
            <a:r>
              <a:rPr lang="en-US" sz="2400" dirty="0" smtClean="0"/>
              <a:t> 31, &lt; 2, x &gt;</a:t>
            </a:r>
          </a:p>
          <a:p>
            <a:pPr lvl="1"/>
            <a:r>
              <a:rPr lang="en-US" sz="2200" dirty="0" smtClean="0"/>
              <a:t>Index into FAT with file number</a:t>
            </a:r>
          </a:p>
          <a:p>
            <a:pPr lvl="1"/>
            <a:r>
              <a:rPr lang="en-US" sz="2200" dirty="0" smtClean="0"/>
              <a:t>Follow linked list to block</a:t>
            </a:r>
          </a:p>
          <a:p>
            <a:pPr lvl="1"/>
            <a:r>
              <a:rPr lang="en-US" sz="2200" dirty="0" smtClean="0"/>
              <a:t>Read the block from disk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into memory</a:t>
            </a:r>
            <a:endParaRPr lang="en-US" sz="2200" dirty="0" smtClean="0"/>
          </a:p>
          <a:p>
            <a:pPr lvl="1"/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038943" y="2294172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144085" y="2280804"/>
            <a:ext cx="1637681" cy="351922"/>
            <a:chOff x="5374106" y="3569368"/>
            <a:chExt cx="1393002" cy="35192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solidFill>
              <a:srgbClr val="BCFFBC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Gill Sans Light"/>
                  <a:cs typeface="Gill Sans Light"/>
                </a:rPr>
                <a:t>File 31, Block 0</a:t>
              </a:r>
              <a:endParaRPr lang="en-US" sz="1600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44083" y="2601949"/>
            <a:ext cx="1634523" cy="351922"/>
            <a:chOff x="5374105" y="3569368"/>
            <a:chExt cx="1390316" cy="35192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Gill Sans Light"/>
                  <a:cs typeface="Gill Sans Light"/>
                </a:rPr>
                <a:t>File 31, Block 1</a:t>
              </a:r>
              <a:endParaRPr lang="en-US" sz="1600" dirty="0">
                <a:latin typeface="Gill Sans Light"/>
                <a:cs typeface="Gill Sans Light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44083" y="2923094"/>
            <a:ext cx="1634523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44083" y="324423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4083" y="3565384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39861" y="4207674"/>
            <a:ext cx="1634523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140924" y="452881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7140926" y="4849964"/>
            <a:ext cx="1640839" cy="351922"/>
            <a:chOff x="5374105" y="3569368"/>
            <a:chExt cx="1395688" cy="35192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0" name="Rectangle 4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Gill Sans Light"/>
                  <a:cs typeface="Gill Sans Light"/>
                </a:rPr>
                <a:t>File 31, Block 2</a:t>
              </a:r>
              <a:endParaRPr lang="en-US" sz="1600" dirty="0">
                <a:latin typeface="Gill Sans Light"/>
                <a:cs typeface="Gill Sans Light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7140924" y="517110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10923" y="1256347"/>
            <a:ext cx="130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Disk Blocks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144083" y="1638514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038943" y="1639574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38943" y="125634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FAT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503500" y="5574268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N-1: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373" y="1568943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0: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716570" y="1568943"/>
            <a:ext cx="3582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0: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410200" y="5574268"/>
            <a:ext cx="6362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N-1:</a:t>
            </a:r>
            <a:endParaRPr lang="en-US" sz="2000" dirty="0">
              <a:latin typeface="Gill Sans Light"/>
              <a:cs typeface="Gill Sans Light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4031851" y="1688364"/>
            <a:ext cx="2050231" cy="988025"/>
            <a:chOff x="3348408" y="1975617"/>
            <a:chExt cx="2050231" cy="988025"/>
          </a:xfrm>
        </p:grpSpPr>
        <p:sp>
          <p:nvSpPr>
            <p:cNvPr id="66" name="Rectangle 65"/>
            <p:cNvSpPr/>
            <p:nvPr/>
          </p:nvSpPr>
          <p:spPr>
            <a:xfrm>
              <a:off x="4912158" y="2563532"/>
              <a:ext cx="48648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Gill Sans Light"/>
                  <a:cs typeface="Gill Sans Light"/>
                </a:rPr>
                <a:t>31:</a:t>
              </a:r>
              <a:endParaRPr lang="en-US" sz="2000" dirty="0">
                <a:latin typeface="Gill Sans Light"/>
                <a:cs typeface="Gill Sans Ligh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48408" y="1975617"/>
              <a:ext cx="13516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3366FF"/>
                  </a:solidFill>
                  <a:latin typeface="Gill Sans Light"/>
                  <a:cs typeface="Gill Sans Light"/>
                </a:rPr>
                <a:t>f</a:t>
              </a:r>
              <a:r>
                <a:rPr lang="en-US" sz="2000" dirty="0" smtClean="0">
                  <a:solidFill>
                    <a:srgbClr val="3366FF"/>
                  </a:solidFill>
                  <a:latin typeface="Gill Sans Light"/>
                  <a:cs typeface="Gill Sans Light"/>
                </a:rPr>
                <a:t>ile number</a:t>
              </a:r>
              <a:endParaRPr lang="en-US" sz="2000" dirty="0">
                <a:solidFill>
                  <a:srgbClr val="3366FF"/>
                </a:solidFill>
                <a:latin typeface="Gill Sans Light"/>
                <a:cs typeface="Gill Sans Light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038943" y="2360866"/>
            <a:ext cx="610791" cy="576051"/>
            <a:chOff x="5351525" y="2687055"/>
            <a:chExt cx="610791" cy="576051"/>
          </a:xfrm>
        </p:grpSpPr>
        <p:sp>
          <p:nvSpPr>
            <p:cNvPr id="74" name="Rectangle 7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76" name="Freeform 75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035783" y="2815390"/>
            <a:ext cx="667424" cy="2353483"/>
            <a:chOff x="5348365" y="3141579"/>
            <a:chExt cx="667424" cy="2353483"/>
          </a:xfrm>
        </p:grpSpPr>
        <p:sp>
          <p:nvSpPr>
            <p:cNvPr id="75" name="Rectangle 74"/>
            <p:cNvSpPr/>
            <p:nvPr/>
          </p:nvSpPr>
          <p:spPr>
            <a:xfrm>
              <a:off x="5348365" y="5173917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</p:grpSp>
      <p:sp>
        <p:nvSpPr>
          <p:cNvPr id="82" name="Rectangle 81"/>
          <p:cNvSpPr/>
          <p:nvPr/>
        </p:nvSpPr>
        <p:spPr>
          <a:xfrm>
            <a:off x="3733799" y="5282065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970533" y="6203340"/>
            <a:ext cx="703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Gill Sans Light"/>
                <a:cs typeface="Gill Sans Light"/>
              </a:rPr>
              <a:t>mem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84" name="Can 83"/>
          <p:cNvSpPr/>
          <p:nvPr/>
        </p:nvSpPr>
        <p:spPr>
          <a:xfrm>
            <a:off x="8068699" y="5399859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7098995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038591" y="1977754"/>
            <a:ext cx="446224" cy="310654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35" y="838200"/>
            <a:ext cx="5410697" cy="5181600"/>
          </a:xfrm>
        </p:spPr>
        <p:txBody>
          <a:bodyPr/>
          <a:lstStyle/>
          <a:p>
            <a:r>
              <a:rPr lang="en-US" dirty="0"/>
              <a:t>File is collection of disk blocks</a:t>
            </a:r>
          </a:p>
          <a:p>
            <a:r>
              <a:rPr lang="en-US" dirty="0"/>
              <a:t>FAT is linked list 1-1 with blocks</a:t>
            </a:r>
          </a:p>
          <a:p>
            <a:r>
              <a:rPr lang="en-US" dirty="0"/>
              <a:t>File Number is index of root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block list for the file</a:t>
            </a:r>
          </a:p>
          <a:p>
            <a:r>
              <a:rPr lang="en-US" dirty="0"/>
              <a:t>File offset (o = B:x )</a:t>
            </a:r>
          </a:p>
          <a:p>
            <a:r>
              <a:rPr lang="en-US" dirty="0"/>
              <a:t>Follow list to get block #</a:t>
            </a:r>
          </a:p>
          <a:p>
            <a:r>
              <a:rPr lang="en-US" dirty="0"/>
              <a:t>Unused blocks </a:t>
            </a:r>
            <a:r>
              <a:rPr lang="en-US" dirty="0">
                <a:sym typeface="Wingdings"/>
              </a:rPr>
              <a:t> FAT free list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38943" y="2294172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144080" y="2280804"/>
            <a:ext cx="1637683" cy="321145"/>
            <a:chOff x="5374103" y="3569368"/>
            <a:chExt cx="1393004" cy="321145"/>
          </a:xfrm>
          <a:solidFill>
            <a:srgbClr val="BCFFBC"/>
          </a:solidFill>
        </p:grpSpPr>
        <p:sp>
          <p:nvSpPr>
            <p:cNvPr id="7" name="Rectangle 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4103" y="3582736"/>
              <a:ext cx="1393004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0</a:t>
              </a:r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44083" y="2601949"/>
            <a:ext cx="1634523" cy="321145"/>
            <a:chOff x="5374105" y="3569368"/>
            <a:chExt cx="1390316" cy="321145"/>
          </a:xfrm>
          <a:solidFill>
            <a:srgbClr val="BCFFBC"/>
          </a:solidFill>
        </p:grpSpPr>
        <p:sp>
          <p:nvSpPr>
            <p:cNvPr id="10" name="Rectangle 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1952" y="3582736"/>
              <a:ext cx="137887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1</a:t>
              </a:r>
              <a:endParaRPr lang="en-US" sz="1400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7144083" y="2923094"/>
            <a:ext cx="1634523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44083" y="324423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44083" y="3565384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39861" y="4207674"/>
            <a:ext cx="1634523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40924" y="452881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140926" y="4849964"/>
            <a:ext cx="1640839" cy="321145"/>
            <a:chOff x="5374105" y="3569368"/>
            <a:chExt cx="1395688" cy="321145"/>
          </a:xfrm>
          <a:solidFill>
            <a:srgbClr val="BCFFBC"/>
          </a:solidFill>
        </p:grpSpPr>
        <p:sp>
          <p:nvSpPr>
            <p:cNvPr id="18" name="Rectangle 17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637" y="3582736"/>
              <a:ext cx="1385156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2</a:t>
              </a:r>
              <a:endParaRPr lang="en-US" sz="14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40924" y="517110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10923" y="1256347"/>
            <a:ext cx="1302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Disk Blocks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7144083" y="1638514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38943" y="1639574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038943" y="1256347"/>
            <a:ext cx="497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FAT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6503500" y="5574268"/>
            <a:ext cx="685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N-1: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799373" y="1568943"/>
            <a:ext cx="427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0: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716570" y="1568943"/>
            <a:ext cx="36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0: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410200" y="5574268"/>
            <a:ext cx="58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N-1: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031851" y="1688364"/>
            <a:ext cx="2044170" cy="957247"/>
            <a:chOff x="3348408" y="1975617"/>
            <a:chExt cx="2044170" cy="957247"/>
          </a:xfrm>
        </p:grpSpPr>
        <p:sp>
          <p:nvSpPr>
            <p:cNvPr id="30" name="Rectangle 29"/>
            <p:cNvSpPr/>
            <p:nvPr/>
          </p:nvSpPr>
          <p:spPr>
            <a:xfrm>
              <a:off x="4912158" y="2563532"/>
              <a:ext cx="4804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31: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48408" y="1975617"/>
              <a:ext cx="1270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66FF"/>
                  </a:solidFill>
                </a:rPr>
                <a:t>f</a:t>
              </a:r>
              <a:r>
                <a:rPr lang="en-US" dirty="0" smtClean="0">
                  <a:solidFill>
                    <a:srgbClr val="3366FF"/>
                  </a:solidFill>
                </a:rPr>
                <a:t>ile number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038943" y="2360866"/>
            <a:ext cx="610791" cy="576051"/>
            <a:chOff x="5351525" y="2687055"/>
            <a:chExt cx="610791" cy="576051"/>
          </a:xfrm>
        </p:grpSpPr>
        <p:sp>
          <p:nvSpPr>
            <p:cNvPr id="34" name="Rectangle 3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30776" y="2815390"/>
            <a:ext cx="672431" cy="2369087"/>
            <a:chOff x="5343358" y="3141579"/>
            <a:chExt cx="672431" cy="2369087"/>
          </a:xfrm>
        </p:grpSpPr>
        <p:sp>
          <p:nvSpPr>
            <p:cNvPr id="37" name="Rectangle 36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Can 40"/>
          <p:cNvSpPr/>
          <p:nvPr/>
        </p:nvSpPr>
        <p:spPr>
          <a:xfrm>
            <a:off x="8068699" y="5399859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4923297" y="3915221"/>
            <a:ext cx="1561518" cy="675596"/>
            <a:chOff x="4235879" y="4214685"/>
            <a:chExt cx="1561518" cy="675596"/>
          </a:xfrm>
        </p:grpSpPr>
        <p:sp>
          <p:nvSpPr>
            <p:cNvPr id="50" name="Rectangle 49"/>
            <p:cNvSpPr/>
            <p:nvPr/>
          </p:nvSpPr>
          <p:spPr>
            <a:xfrm>
              <a:off x="5351173" y="4214685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35879" y="4520949"/>
              <a:ext cx="565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free</a:t>
              </a:r>
              <a:endParaRPr lang="en-US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4809477" y="4358105"/>
              <a:ext cx="542048" cy="374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Freeform 52"/>
          <p:cNvSpPr/>
          <p:nvPr/>
        </p:nvSpPr>
        <p:spPr>
          <a:xfrm>
            <a:off x="6318062" y="4010520"/>
            <a:ext cx="307474" cy="347579"/>
          </a:xfrm>
          <a:custGeom>
            <a:avLst/>
            <a:gdLst>
              <a:gd name="connsiteX0" fmla="*/ 0 w 307474"/>
              <a:gd name="connsiteY0" fmla="*/ 0 h 347579"/>
              <a:gd name="connsiteX1" fmla="*/ 307474 w 307474"/>
              <a:gd name="connsiteY1" fmla="*/ 0 h 347579"/>
              <a:gd name="connsiteX2" fmla="*/ 307474 w 307474"/>
              <a:gd name="connsiteY2" fmla="*/ 347579 h 347579"/>
              <a:gd name="connsiteX3" fmla="*/ 173790 w 307474"/>
              <a:gd name="connsiteY3" fmla="*/ 334210 h 34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474" h="347579">
                <a:moveTo>
                  <a:pt x="0" y="0"/>
                </a:moveTo>
                <a:lnTo>
                  <a:pt x="307474" y="0"/>
                </a:lnTo>
                <a:lnTo>
                  <a:pt x="307474" y="347579"/>
                </a:lnTo>
                <a:lnTo>
                  <a:pt x="173790" y="33421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038943" y="42368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6355627" y="3136719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039936" y="2932007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6387370" y="2116455"/>
            <a:ext cx="561474" cy="913319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733799" y="5282065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970533" y="6203340"/>
            <a:ext cx="66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004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" grpId="0" build="p"/>
      <p:bldP spid="53" grpId="0" animBg="1"/>
      <p:bldP spid="55" grpId="0" animBg="1"/>
      <p:bldP spid="56" grpId="0" animBg="1"/>
      <p:bldP spid="58" grpId="0" animBg="1"/>
      <p:bldP spid="5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038591" y="1977754"/>
            <a:ext cx="446224" cy="310654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038943" y="42368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35" y="838200"/>
            <a:ext cx="5410697" cy="5181600"/>
          </a:xfrm>
        </p:spPr>
        <p:txBody>
          <a:bodyPr/>
          <a:lstStyle/>
          <a:p>
            <a:r>
              <a:rPr lang="en-US" dirty="0"/>
              <a:t>File is collection of disk blocks</a:t>
            </a:r>
          </a:p>
          <a:p>
            <a:r>
              <a:rPr lang="en-US" dirty="0"/>
              <a:t>FAT is linked list 1-1 with blocks</a:t>
            </a:r>
          </a:p>
          <a:p>
            <a:r>
              <a:rPr lang="en-US" dirty="0"/>
              <a:t>File Number is index of root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block list for the file</a:t>
            </a:r>
          </a:p>
          <a:p>
            <a:r>
              <a:rPr lang="en-US" dirty="0"/>
              <a:t>File offset (o = B:x )</a:t>
            </a:r>
          </a:p>
          <a:p>
            <a:r>
              <a:rPr lang="en-US" dirty="0"/>
              <a:t>Follow list to get block #</a:t>
            </a:r>
          </a:p>
          <a:p>
            <a:r>
              <a:rPr lang="en-US" dirty="0"/>
              <a:t>Unused blocks </a:t>
            </a:r>
            <a:r>
              <a:rPr lang="en-US" dirty="0">
                <a:sym typeface="Wingdings"/>
              </a:rPr>
              <a:t> FAT free </a:t>
            </a:r>
            <a:r>
              <a:rPr lang="en-US" dirty="0" smtClean="0">
                <a:sym typeface="Wingdings"/>
              </a:rPr>
              <a:t>list</a:t>
            </a:r>
          </a:p>
          <a:p>
            <a:r>
              <a:rPr lang="en-US" dirty="0" smtClean="0">
                <a:sym typeface="Wingdings"/>
              </a:rPr>
              <a:t>Ex: </a:t>
            </a:r>
            <a:r>
              <a:rPr lang="en-US" dirty="0" err="1">
                <a:sym typeface="Wingdings"/>
              </a:rPr>
              <a:t>file_write</a:t>
            </a:r>
            <a:r>
              <a:rPr lang="en-US" dirty="0">
                <a:sym typeface="Wingdings"/>
              </a:rPr>
              <a:t>(51, &lt;3, y&gt; </a:t>
            </a:r>
            <a:r>
              <a:rPr lang="en-US" dirty="0" smtClean="0">
                <a:sym typeface="Wingdings"/>
              </a:rPr>
              <a:t>)</a:t>
            </a:r>
          </a:p>
          <a:p>
            <a:pPr lvl="1"/>
            <a:r>
              <a:rPr lang="en-US" dirty="0" smtClean="0">
                <a:sym typeface="Wingdings"/>
              </a:rPr>
              <a:t>Grab blocks from free list</a:t>
            </a:r>
          </a:p>
          <a:p>
            <a:pPr lvl="1"/>
            <a:r>
              <a:rPr lang="en-US" dirty="0" smtClean="0">
                <a:sym typeface="Wingdings"/>
              </a:rPr>
              <a:t>Linking </a:t>
            </a:r>
            <a:r>
              <a:rPr lang="en-US" dirty="0">
                <a:sym typeface="Wingdings"/>
              </a:rPr>
              <a:t>them </a:t>
            </a:r>
            <a:r>
              <a:rPr lang="en-US" dirty="0" smtClean="0">
                <a:sym typeface="Wingdings"/>
              </a:rPr>
              <a:t>into file</a:t>
            </a:r>
            <a:endParaRPr lang="en-US" dirty="0">
              <a:sym typeface="Wingdings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38943" y="2294172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144080" y="2280804"/>
            <a:ext cx="1637683" cy="321145"/>
            <a:chOff x="5374103" y="3569368"/>
            <a:chExt cx="1393004" cy="321145"/>
          </a:xfrm>
          <a:solidFill>
            <a:srgbClr val="BCFFBC"/>
          </a:solidFill>
        </p:grpSpPr>
        <p:sp>
          <p:nvSpPr>
            <p:cNvPr id="7" name="Rectangle 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4103" y="3582736"/>
              <a:ext cx="1393004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0</a:t>
              </a:r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44083" y="2601949"/>
            <a:ext cx="1634523" cy="321145"/>
            <a:chOff x="5374105" y="3569368"/>
            <a:chExt cx="1390316" cy="321145"/>
          </a:xfrm>
          <a:solidFill>
            <a:srgbClr val="BCFFBC"/>
          </a:solidFill>
        </p:grpSpPr>
        <p:sp>
          <p:nvSpPr>
            <p:cNvPr id="10" name="Rectangle 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1952" y="3582736"/>
              <a:ext cx="137887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1</a:t>
              </a:r>
              <a:endParaRPr lang="en-US" sz="1400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7144083" y="2923094"/>
            <a:ext cx="1634523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44083" y="324423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44083" y="3565384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39861" y="4207674"/>
            <a:ext cx="1634523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40924" y="452881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140926" y="4849964"/>
            <a:ext cx="1640839" cy="321145"/>
            <a:chOff x="5374105" y="3569368"/>
            <a:chExt cx="1395688" cy="321145"/>
          </a:xfrm>
          <a:solidFill>
            <a:srgbClr val="BCFFBC"/>
          </a:solidFill>
        </p:grpSpPr>
        <p:sp>
          <p:nvSpPr>
            <p:cNvPr id="18" name="Rectangle 17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637" y="3582736"/>
              <a:ext cx="1385156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2</a:t>
              </a:r>
              <a:endParaRPr lang="en-US" sz="14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40924" y="517110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10923" y="1256347"/>
            <a:ext cx="1302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Disk Blocks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7144083" y="1638514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38943" y="1639574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038943" y="1256347"/>
            <a:ext cx="497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FAT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6503500" y="5574268"/>
            <a:ext cx="685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N-1: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799373" y="1568943"/>
            <a:ext cx="427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0: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716570" y="1568943"/>
            <a:ext cx="36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0: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410200" y="5574268"/>
            <a:ext cx="58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N-1: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031851" y="1688364"/>
            <a:ext cx="2044170" cy="957247"/>
            <a:chOff x="3348408" y="1975617"/>
            <a:chExt cx="2044170" cy="957247"/>
          </a:xfrm>
        </p:grpSpPr>
        <p:sp>
          <p:nvSpPr>
            <p:cNvPr id="30" name="Rectangle 29"/>
            <p:cNvSpPr/>
            <p:nvPr/>
          </p:nvSpPr>
          <p:spPr>
            <a:xfrm>
              <a:off x="4912158" y="2563532"/>
              <a:ext cx="4804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31: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48408" y="1975617"/>
              <a:ext cx="1270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66FF"/>
                  </a:solidFill>
                </a:rPr>
                <a:t>f</a:t>
              </a:r>
              <a:r>
                <a:rPr lang="en-US" dirty="0" smtClean="0">
                  <a:solidFill>
                    <a:srgbClr val="3366FF"/>
                  </a:solidFill>
                </a:rPr>
                <a:t>ile number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038943" y="2360866"/>
            <a:ext cx="610791" cy="576051"/>
            <a:chOff x="5351525" y="2687055"/>
            <a:chExt cx="610791" cy="576051"/>
          </a:xfrm>
        </p:grpSpPr>
        <p:sp>
          <p:nvSpPr>
            <p:cNvPr id="34" name="Rectangle 3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30776" y="2815390"/>
            <a:ext cx="672431" cy="2369087"/>
            <a:chOff x="5343358" y="3141579"/>
            <a:chExt cx="672431" cy="2369087"/>
          </a:xfrm>
        </p:grpSpPr>
        <p:sp>
          <p:nvSpPr>
            <p:cNvPr id="37" name="Rectangle 36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Can 40"/>
          <p:cNvSpPr/>
          <p:nvPr/>
        </p:nvSpPr>
        <p:spPr>
          <a:xfrm>
            <a:off x="8068699" y="5399859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038591" y="39152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923297" y="4221485"/>
            <a:ext cx="56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5496895" y="4058641"/>
            <a:ext cx="542048" cy="374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>
          <a:xfrm>
            <a:off x="6318062" y="4010520"/>
            <a:ext cx="307474" cy="347579"/>
          </a:xfrm>
          <a:custGeom>
            <a:avLst/>
            <a:gdLst>
              <a:gd name="connsiteX0" fmla="*/ 0 w 307474"/>
              <a:gd name="connsiteY0" fmla="*/ 0 h 347579"/>
              <a:gd name="connsiteX1" fmla="*/ 307474 w 307474"/>
              <a:gd name="connsiteY1" fmla="*/ 0 h 347579"/>
              <a:gd name="connsiteX2" fmla="*/ 307474 w 307474"/>
              <a:gd name="connsiteY2" fmla="*/ 347579 h 347579"/>
              <a:gd name="connsiteX3" fmla="*/ 173790 w 307474"/>
              <a:gd name="connsiteY3" fmla="*/ 334210 h 34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474" h="347579">
                <a:moveTo>
                  <a:pt x="0" y="0"/>
                </a:moveTo>
                <a:lnTo>
                  <a:pt x="307474" y="0"/>
                </a:lnTo>
                <a:lnTo>
                  <a:pt x="307474" y="347579"/>
                </a:lnTo>
                <a:lnTo>
                  <a:pt x="173790" y="33421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039936" y="2932007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6387370" y="2116455"/>
            <a:ext cx="561474" cy="913319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733799" y="5282065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970533" y="6203340"/>
            <a:ext cx="66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Properties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55" idx="1"/>
          </p:cNvCxnSpPr>
          <p:nvPr/>
        </p:nvCxnSpPr>
        <p:spPr>
          <a:xfrm flipV="1">
            <a:off x="5496895" y="4397394"/>
            <a:ext cx="542048" cy="35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Freeform 56"/>
          <p:cNvSpPr/>
          <p:nvPr/>
        </p:nvSpPr>
        <p:spPr>
          <a:xfrm flipV="1">
            <a:off x="6400800" y="4145365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030776" y="3907332"/>
            <a:ext cx="446224" cy="321145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7140924" y="3886529"/>
            <a:ext cx="1640839" cy="321145"/>
            <a:chOff x="5374105" y="3569368"/>
            <a:chExt cx="1395688" cy="321145"/>
          </a:xfrm>
          <a:solidFill>
            <a:srgbClr val="BCFFBC"/>
          </a:solidFill>
        </p:grpSpPr>
        <p:sp>
          <p:nvSpPr>
            <p:cNvPr id="67" name="Rectangle 6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84637" y="3582736"/>
              <a:ext cx="1385156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3</a:t>
              </a:r>
              <a:endParaRPr lang="en-US" sz="1400" dirty="0"/>
            </a:p>
          </p:txBody>
        </p:sp>
      </p:grpSp>
      <p:sp>
        <p:nvSpPr>
          <p:cNvPr id="56" name="Freeform 55"/>
          <p:cNvSpPr/>
          <p:nvPr/>
        </p:nvSpPr>
        <p:spPr>
          <a:xfrm>
            <a:off x="6355627" y="3136719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994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6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5"/>
          <p:cNvSpPr/>
          <p:nvPr/>
        </p:nvSpPr>
        <p:spPr>
          <a:xfrm>
            <a:off x="6355627" y="3136719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6355627" y="3136718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rgbClr val="618FFD"/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35" y="838200"/>
            <a:ext cx="5410697" cy="5181600"/>
          </a:xfrm>
        </p:spPr>
        <p:txBody>
          <a:bodyPr/>
          <a:lstStyle/>
          <a:p>
            <a:r>
              <a:rPr lang="en-US" dirty="0"/>
              <a:t>File is collection of disk blocks</a:t>
            </a:r>
          </a:p>
          <a:p>
            <a:r>
              <a:rPr lang="en-US" dirty="0"/>
              <a:t>FAT is linked list 1-1 with blocks</a:t>
            </a:r>
          </a:p>
          <a:p>
            <a:r>
              <a:rPr lang="en-US" dirty="0"/>
              <a:t>File Number is index of root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block list for the file</a:t>
            </a:r>
          </a:p>
          <a:p>
            <a:r>
              <a:rPr lang="en-US" dirty="0">
                <a:sym typeface="Wingdings"/>
              </a:rPr>
              <a:t>Grow file by allocating free blocks and linking them </a:t>
            </a:r>
            <a:r>
              <a:rPr lang="en-US" dirty="0" smtClean="0">
                <a:sym typeface="Wingdings"/>
              </a:rPr>
              <a:t>in</a:t>
            </a:r>
          </a:p>
          <a:p>
            <a:r>
              <a:rPr lang="en-US" dirty="0" smtClean="0">
                <a:sym typeface="Wingdings"/>
              </a:rPr>
              <a:t>Ex: Create </a:t>
            </a:r>
            <a:r>
              <a:rPr lang="en-US" dirty="0">
                <a:sym typeface="Wingdings"/>
              </a:rPr>
              <a:t>file, write, write</a:t>
            </a:r>
          </a:p>
          <a:p>
            <a:endParaRPr lang="en-US" dirty="0">
              <a:sym typeface="Wingdings"/>
            </a:endParaRP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7140924" y="3886529"/>
            <a:ext cx="1640839" cy="321145"/>
            <a:chOff x="5374105" y="3569368"/>
            <a:chExt cx="1395688" cy="321145"/>
          </a:xfrm>
          <a:solidFill>
            <a:srgbClr val="BCFFBC"/>
          </a:solidFill>
        </p:grpSpPr>
        <p:sp>
          <p:nvSpPr>
            <p:cNvPr id="67" name="Rectangle 6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84637" y="3582736"/>
              <a:ext cx="1385156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3</a:t>
              </a:r>
              <a:endParaRPr lang="en-US" sz="1400" dirty="0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6038591" y="1977754"/>
            <a:ext cx="446224" cy="310654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38943" y="2294172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144080" y="2280804"/>
            <a:ext cx="1637683" cy="321145"/>
            <a:chOff x="5374103" y="3569368"/>
            <a:chExt cx="1393004" cy="321145"/>
          </a:xfrm>
          <a:solidFill>
            <a:srgbClr val="BCFFBC"/>
          </a:solidFill>
        </p:grpSpPr>
        <p:sp>
          <p:nvSpPr>
            <p:cNvPr id="7" name="Rectangle 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4103" y="3582736"/>
              <a:ext cx="1393004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0</a:t>
              </a:r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44083" y="2601949"/>
            <a:ext cx="1634523" cy="321145"/>
            <a:chOff x="5374105" y="3569368"/>
            <a:chExt cx="1390316" cy="321145"/>
          </a:xfrm>
          <a:solidFill>
            <a:srgbClr val="BCFFBC"/>
          </a:solidFill>
        </p:grpSpPr>
        <p:sp>
          <p:nvSpPr>
            <p:cNvPr id="10" name="Rectangle 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1952" y="3582736"/>
              <a:ext cx="137887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1</a:t>
              </a:r>
              <a:endParaRPr lang="en-US" sz="1400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7144083" y="2923094"/>
            <a:ext cx="1634523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44083" y="324423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44083" y="3565384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39861" y="4207674"/>
            <a:ext cx="1634523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40924" y="452881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140926" y="4849964"/>
            <a:ext cx="1640839" cy="321145"/>
            <a:chOff x="5374105" y="3569368"/>
            <a:chExt cx="1395688" cy="321145"/>
          </a:xfrm>
          <a:solidFill>
            <a:srgbClr val="BCFFBC"/>
          </a:solidFill>
        </p:grpSpPr>
        <p:sp>
          <p:nvSpPr>
            <p:cNvPr id="18" name="Rectangle 17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637" y="3582736"/>
              <a:ext cx="1385156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2</a:t>
              </a:r>
              <a:endParaRPr lang="en-US" sz="14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40924" y="517110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10923" y="1256347"/>
            <a:ext cx="1302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Disk Blocks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7144083" y="1638514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38943" y="1639574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038943" y="1256347"/>
            <a:ext cx="497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FAT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6503500" y="5574268"/>
            <a:ext cx="685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N-1: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799373" y="1568943"/>
            <a:ext cx="427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0: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716570" y="1568943"/>
            <a:ext cx="36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0: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410200" y="5574268"/>
            <a:ext cx="58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N-1: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031851" y="1688364"/>
            <a:ext cx="2044170" cy="957247"/>
            <a:chOff x="3348408" y="1975617"/>
            <a:chExt cx="2044170" cy="957247"/>
          </a:xfrm>
        </p:grpSpPr>
        <p:sp>
          <p:nvSpPr>
            <p:cNvPr id="30" name="Rectangle 29"/>
            <p:cNvSpPr/>
            <p:nvPr/>
          </p:nvSpPr>
          <p:spPr>
            <a:xfrm>
              <a:off x="4912158" y="2563532"/>
              <a:ext cx="4804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31: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48408" y="1975617"/>
              <a:ext cx="1270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66FF"/>
                  </a:solidFill>
                </a:rPr>
                <a:t>f</a:t>
              </a:r>
              <a:r>
                <a:rPr lang="en-US" dirty="0" smtClean="0">
                  <a:solidFill>
                    <a:srgbClr val="3366FF"/>
                  </a:solidFill>
                </a:rPr>
                <a:t>ile number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038943" y="2360866"/>
            <a:ext cx="610791" cy="576051"/>
            <a:chOff x="5351525" y="2687055"/>
            <a:chExt cx="610791" cy="576051"/>
          </a:xfrm>
        </p:grpSpPr>
        <p:sp>
          <p:nvSpPr>
            <p:cNvPr id="34" name="Rectangle 3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30776" y="2815390"/>
            <a:ext cx="672431" cy="2369087"/>
            <a:chOff x="5343358" y="3141579"/>
            <a:chExt cx="672431" cy="2369087"/>
          </a:xfrm>
        </p:grpSpPr>
        <p:sp>
          <p:nvSpPr>
            <p:cNvPr id="37" name="Rectangle 36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Can 40"/>
          <p:cNvSpPr/>
          <p:nvPr/>
        </p:nvSpPr>
        <p:spPr>
          <a:xfrm>
            <a:off x="8068699" y="5399859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038591" y="39152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923297" y="4221485"/>
            <a:ext cx="56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038943" y="42368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039936" y="2932007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6387370" y="2116455"/>
            <a:ext cx="561474" cy="913319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733799" y="5282065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970533" y="6203340"/>
            <a:ext cx="66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Properties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55" idx="1"/>
          </p:cNvCxnSpPr>
          <p:nvPr/>
        </p:nvCxnSpPr>
        <p:spPr>
          <a:xfrm flipV="1">
            <a:off x="5496895" y="4397394"/>
            <a:ext cx="542048" cy="35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Freeform 56"/>
          <p:cNvSpPr/>
          <p:nvPr/>
        </p:nvSpPr>
        <p:spPr>
          <a:xfrm flipV="1">
            <a:off x="6400800" y="4145365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043309" y="3907332"/>
            <a:ext cx="446224" cy="321145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5515326" y="2123972"/>
            <a:ext cx="526920" cy="2308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035530" y="4240932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40704" y="2934937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7147990" y="2923094"/>
            <a:ext cx="1634523" cy="321145"/>
            <a:chOff x="5374105" y="3569368"/>
            <a:chExt cx="1390316" cy="321145"/>
          </a:xfrm>
          <a:solidFill>
            <a:srgbClr val="FFFFBD"/>
          </a:solidFill>
        </p:grpSpPr>
        <p:sp>
          <p:nvSpPr>
            <p:cNvPr id="72" name="Rectangle 71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81952" y="3582736"/>
              <a:ext cx="137887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63, Block 1</a:t>
              </a:r>
              <a:endParaRPr lang="en-US" sz="14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143602" y="4200990"/>
            <a:ext cx="1634523" cy="321145"/>
            <a:chOff x="5374105" y="3569368"/>
            <a:chExt cx="1390316" cy="321145"/>
          </a:xfrm>
          <a:solidFill>
            <a:srgbClr val="FFFFBD"/>
          </a:solidFill>
        </p:grpSpPr>
        <p:sp>
          <p:nvSpPr>
            <p:cNvPr id="75" name="Rectangle 74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81952" y="3582736"/>
              <a:ext cx="137887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63, Block 0</a:t>
              </a:r>
              <a:endParaRPr lang="en-US" sz="14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139603" y="4590817"/>
            <a:ext cx="2455998" cy="529376"/>
            <a:chOff x="3025037" y="4288837"/>
            <a:chExt cx="2455998" cy="529376"/>
          </a:xfrm>
        </p:grpSpPr>
        <p:sp>
          <p:nvSpPr>
            <p:cNvPr id="78" name="TextBox 77"/>
            <p:cNvSpPr txBox="1"/>
            <p:nvPr/>
          </p:nvSpPr>
          <p:spPr>
            <a:xfrm>
              <a:off x="3025037" y="4448881"/>
              <a:ext cx="1476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File 2 number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V="1">
              <a:off x="4714971" y="4288837"/>
              <a:ext cx="766064" cy="3195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5554616" y="4281039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63:</a:t>
            </a:r>
            <a:endParaRPr lang="en-US" dirty="0"/>
          </a:p>
        </p:txBody>
      </p:sp>
      <p:cxnSp>
        <p:nvCxnSpPr>
          <p:cNvPr id="81" name="Straight Arrow Connector 80"/>
          <p:cNvCxnSpPr>
            <a:endCxn id="70" idx="1"/>
          </p:cNvCxnSpPr>
          <p:nvPr/>
        </p:nvCxnSpPr>
        <p:spPr>
          <a:xfrm flipV="1">
            <a:off x="5523493" y="3095510"/>
            <a:ext cx="517211" cy="13457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6937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5" grpId="0" animBg="1"/>
      <p:bldP spid="59" grpId="0" animBg="1"/>
      <p:bldP spid="69" grpId="0" animBg="1"/>
      <p:bldP spid="70" grpId="0" animBg="1"/>
      <p:bldP spid="8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7140924" y="3886529"/>
            <a:ext cx="1640839" cy="321145"/>
            <a:chOff x="5374105" y="3569368"/>
            <a:chExt cx="1395688" cy="321145"/>
          </a:xfrm>
          <a:solidFill>
            <a:srgbClr val="BCFFBC"/>
          </a:solidFill>
        </p:grpSpPr>
        <p:sp>
          <p:nvSpPr>
            <p:cNvPr id="67" name="Rectangle 6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84637" y="3582736"/>
              <a:ext cx="1385156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3</a:t>
              </a:r>
              <a:endParaRPr lang="en-US" sz="1400" dirty="0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6038591" y="1977754"/>
            <a:ext cx="446224" cy="310654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35" y="838200"/>
            <a:ext cx="5410697" cy="5181600"/>
          </a:xfrm>
        </p:spPr>
        <p:txBody>
          <a:bodyPr/>
          <a:lstStyle/>
          <a:p>
            <a:r>
              <a:rPr lang="en-US" dirty="0">
                <a:sym typeface="Wingdings"/>
              </a:rPr>
              <a:t>Used in DOS, Windows, thumb drives, …</a:t>
            </a:r>
          </a:p>
          <a:p>
            <a:r>
              <a:rPr lang="en-US" dirty="0">
                <a:sym typeface="Wingdings"/>
              </a:rPr>
              <a:t>Where is FAT </a:t>
            </a:r>
            <a:r>
              <a:rPr lang="en-US" dirty="0" smtClean="0">
                <a:sym typeface="Wingdings"/>
              </a:rPr>
              <a:t>stored?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On Disk, restore on boot, copy in memory</a:t>
            </a:r>
          </a:p>
          <a:p>
            <a:r>
              <a:rPr lang="en-US" dirty="0">
                <a:sym typeface="Wingdings"/>
              </a:rPr>
              <a:t>What happens when you format a disk?</a:t>
            </a:r>
          </a:p>
          <a:p>
            <a:pPr lvl="1"/>
            <a:r>
              <a:rPr lang="en-US" dirty="0">
                <a:sym typeface="Wingdings"/>
              </a:rPr>
              <a:t>Zero the blocks, link up the FAT </a:t>
            </a:r>
            <a:r>
              <a:rPr lang="en-US" dirty="0" smtClean="0">
                <a:sym typeface="Wingdings"/>
              </a:rPr>
              <a:t>free-list</a:t>
            </a: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Simple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US" dirty="0">
              <a:sym typeface="Wingding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38943" y="2294172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144080" y="2280804"/>
            <a:ext cx="1637683" cy="321145"/>
            <a:chOff x="5374103" y="3569368"/>
            <a:chExt cx="1393004" cy="321145"/>
          </a:xfrm>
          <a:solidFill>
            <a:srgbClr val="BCFFBC"/>
          </a:solidFill>
        </p:grpSpPr>
        <p:sp>
          <p:nvSpPr>
            <p:cNvPr id="7" name="Rectangle 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4103" y="3582736"/>
              <a:ext cx="1393004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0</a:t>
              </a:r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44083" y="2601949"/>
            <a:ext cx="1634523" cy="321145"/>
            <a:chOff x="5374105" y="3569368"/>
            <a:chExt cx="1390316" cy="321145"/>
          </a:xfrm>
          <a:solidFill>
            <a:srgbClr val="BCFFBC"/>
          </a:solidFill>
        </p:grpSpPr>
        <p:sp>
          <p:nvSpPr>
            <p:cNvPr id="10" name="Rectangle 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1952" y="3582736"/>
              <a:ext cx="137887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1</a:t>
              </a:r>
              <a:endParaRPr lang="en-US" sz="1400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7144083" y="2923094"/>
            <a:ext cx="1634523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44083" y="324423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44083" y="3565384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39861" y="4207674"/>
            <a:ext cx="1634523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40924" y="452881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140926" y="4849964"/>
            <a:ext cx="1640839" cy="321145"/>
            <a:chOff x="5374105" y="3569368"/>
            <a:chExt cx="1395688" cy="321145"/>
          </a:xfrm>
          <a:solidFill>
            <a:srgbClr val="BCFFBC"/>
          </a:solidFill>
        </p:grpSpPr>
        <p:sp>
          <p:nvSpPr>
            <p:cNvPr id="18" name="Rectangle 17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637" y="3582736"/>
              <a:ext cx="1385156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2</a:t>
              </a:r>
              <a:endParaRPr lang="en-US" sz="14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40924" y="517110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10923" y="1256347"/>
            <a:ext cx="1302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Disk Blocks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7144083" y="1638514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38943" y="1639574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038943" y="1256347"/>
            <a:ext cx="497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FAT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6503500" y="5574268"/>
            <a:ext cx="685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N-1: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799373" y="1568943"/>
            <a:ext cx="427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0: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716570" y="1568943"/>
            <a:ext cx="36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0: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410200" y="5574268"/>
            <a:ext cx="58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N-1: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031851" y="1688364"/>
            <a:ext cx="2044170" cy="957247"/>
            <a:chOff x="3348408" y="1975617"/>
            <a:chExt cx="2044170" cy="957247"/>
          </a:xfrm>
        </p:grpSpPr>
        <p:sp>
          <p:nvSpPr>
            <p:cNvPr id="30" name="Rectangle 29"/>
            <p:cNvSpPr/>
            <p:nvPr/>
          </p:nvSpPr>
          <p:spPr>
            <a:xfrm>
              <a:off x="4912158" y="2563532"/>
              <a:ext cx="4804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31: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48408" y="1975617"/>
              <a:ext cx="1270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66FF"/>
                  </a:solidFill>
                </a:rPr>
                <a:t>f</a:t>
              </a:r>
              <a:r>
                <a:rPr lang="en-US" dirty="0" smtClean="0">
                  <a:solidFill>
                    <a:srgbClr val="3366FF"/>
                  </a:solidFill>
                </a:rPr>
                <a:t>ile number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038943" y="2360866"/>
            <a:ext cx="610791" cy="576051"/>
            <a:chOff x="5351525" y="2687055"/>
            <a:chExt cx="610791" cy="576051"/>
          </a:xfrm>
        </p:grpSpPr>
        <p:sp>
          <p:nvSpPr>
            <p:cNvPr id="34" name="Rectangle 3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30776" y="2815390"/>
            <a:ext cx="672431" cy="2369087"/>
            <a:chOff x="5343358" y="3141579"/>
            <a:chExt cx="672431" cy="2369087"/>
          </a:xfrm>
        </p:grpSpPr>
        <p:sp>
          <p:nvSpPr>
            <p:cNvPr id="37" name="Rectangle 36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Can 40"/>
          <p:cNvSpPr/>
          <p:nvPr/>
        </p:nvSpPr>
        <p:spPr>
          <a:xfrm>
            <a:off x="8068699" y="5399859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038591" y="39152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923297" y="4221485"/>
            <a:ext cx="56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038943" y="42368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6355627" y="3136719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039936" y="2932007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733799" y="5282065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970533" y="6203340"/>
            <a:ext cx="66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Assessment</a:t>
            </a:r>
            <a:endParaRPr lang="en-US" dirty="0"/>
          </a:p>
        </p:txBody>
      </p:sp>
      <p:sp>
        <p:nvSpPr>
          <p:cNvPr id="57" name="Freeform 56"/>
          <p:cNvSpPr/>
          <p:nvPr/>
        </p:nvSpPr>
        <p:spPr>
          <a:xfrm flipV="1">
            <a:off x="6400800" y="4145365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043309" y="3907332"/>
            <a:ext cx="446224" cy="321145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5515326" y="2123972"/>
            <a:ext cx="526920" cy="2308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Freeform 64"/>
          <p:cNvSpPr/>
          <p:nvPr/>
        </p:nvSpPr>
        <p:spPr>
          <a:xfrm>
            <a:off x="6355627" y="3135095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rgbClr val="618FFD"/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035530" y="4240932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40704" y="2934937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7147990" y="2923094"/>
            <a:ext cx="1634523" cy="321145"/>
            <a:chOff x="5374105" y="3569368"/>
            <a:chExt cx="1390316" cy="321145"/>
          </a:xfrm>
          <a:solidFill>
            <a:srgbClr val="FFFFBD"/>
          </a:solidFill>
        </p:grpSpPr>
        <p:sp>
          <p:nvSpPr>
            <p:cNvPr id="72" name="Rectangle 71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81952" y="3582736"/>
              <a:ext cx="137887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63, Block 1</a:t>
              </a:r>
              <a:endParaRPr lang="en-US" sz="14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143602" y="4200990"/>
            <a:ext cx="1634523" cy="321145"/>
            <a:chOff x="5374105" y="3569368"/>
            <a:chExt cx="1390316" cy="321145"/>
          </a:xfrm>
          <a:solidFill>
            <a:srgbClr val="FFFFBD"/>
          </a:solidFill>
        </p:grpSpPr>
        <p:sp>
          <p:nvSpPr>
            <p:cNvPr id="75" name="Rectangle 74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81952" y="3582736"/>
              <a:ext cx="137887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63, Block 0</a:t>
              </a:r>
              <a:endParaRPr lang="en-US" sz="1400" dirty="0"/>
            </a:p>
          </p:txBody>
        </p:sp>
      </p:grpSp>
      <p:sp>
        <p:nvSpPr>
          <p:cNvPr id="80" name="Rectangle 79"/>
          <p:cNvSpPr/>
          <p:nvPr/>
        </p:nvSpPr>
        <p:spPr>
          <a:xfrm>
            <a:off x="5554616" y="4281039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63:</a:t>
            </a:r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3139603" y="4590817"/>
            <a:ext cx="2455998" cy="529376"/>
            <a:chOff x="3025037" y="4288837"/>
            <a:chExt cx="2455998" cy="529376"/>
          </a:xfrm>
        </p:grpSpPr>
        <p:sp>
          <p:nvSpPr>
            <p:cNvPr id="82" name="TextBox 81"/>
            <p:cNvSpPr txBox="1"/>
            <p:nvPr/>
          </p:nvSpPr>
          <p:spPr>
            <a:xfrm>
              <a:off x="3025037" y="4448881"/>
              <a:ext cx="1476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File 2 number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V="1">
              <a:off x="4714971" y="4288837"/>
              <a:ext cx="766064" cy="3195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75442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7140924" y="3886529"/>
            <a:ext cx="1640839" cy="321145"/>
            <a:chOff x="5374105" y="3569368"/>
            <a:chExt cx="1395688" cy="321145"/>
          </a:xfrm>
          <a:solidFill>
            <a:srgbClr val="BCFFBC"/>
          </a:solidFill>
        </p:grpSpPr>
        <p:sp>
          <p:nvSpPr>
            <p:cNvPr id="67" name="Rectangle 6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84637" y="3582736"/>
              <a:ext cx="1385156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3</a:t>
              </a:r>
              <a:endParaRPr lang="en-US" sz="1400" dirty="0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6038591" y="1977754"/>
            <a:ext cx="446224" cy="310654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35" y="838200"/>
            <a:ext cx="5718901" cy="5181600"/>
          </a:xfrm>
        </p:spPr>
        <p:txBody>
          <a:bodyPr/>
          <a:lstStyle/>
          <a:p>
            <a:r>
              <a:rPr lang="en-US" dirty="0">
                <a:sym typeface="Wingdings"/>
              </a:rPr>
              <a:t>Time to find block (large files) ??</a:t>
            </a:r>
          </a:p>
          <a:p>
            <a:r>
              <a:rPr lang="en-US" dirty="0" smtClean="0">
                <a:sym typeface="Wingdings"/>
              </a:rPr>
              <a:t>Block </a:t>
            </a:r>
            <a:r>
              <a:rPr lang="en-US" dirty="0">
                <a:sym typeface="Wingdings"/>
              </a:rPr>
              <a:t>layout for file ???</a:t>
            </a:r>
          </a:p>
          <a:p>
            <a:r>
              <a:rPr lang="en-US" dirty="0">
                <a:sym typeface="Wingdings"/>
              </a:rPr>
              <a:t>Sequential Access ???</a:t>
            </a:r>
          </a:p>
          <a:p>
            <a:r>
              <a:rPr lang="en-US" dirty="0">
                <a:sym typeface="Wingdings"/>
              </a:rPr>
              <a:t>Random Access ???</a:t>
            </a:r>
          </a:p>
          <a:p>
            <a:r>
              <a:rPr lang="en-US" dirty="0">
                <a:sym typeface="Wingdings"/>
              </a:rPr>
              <a:t>Fragmentation ???</a:t>
            </a:r>
          </a:p>
          <a:p>
            <a:r>
              <a:rPr lang="en-US" dirty="0">
                <a:sym typeface="Wingdings"/>
              </a:rPr>
              <a:t>Small files ???</a:t>
            </a:r>
          </a:p>
          <a:p>
            <a:r>
              <a:rPr lang="en-US" dirty="0">
                <a:sym typeface="Wingdings"/>
              </a:rPr>
              <a:t>Big files ???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US" dirty="0">
              <a:sym typeface="Wingding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38943" y="2294172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144080" y="2280804"/>
            <a:ext cx="1637683" cy="321145"/>
            <a:chOff x="5374103" y="3569368"/>
            <a:chExt cx="1393004" cy="321145"/>
          </a:xfrm>
          <a:solidFill>
            <a:srgbClr val="BCFFBC"/>
          </a:solidFill>
        </p:grpSpPr>
        <p:sp>
          <p:nvSpPr>
            <p:cNvPr id="7" name="Rectangle 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4103" y="3582736"/>
              <a:ext cx="1393004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0</a:t>
              </a:r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44083" y="2601949"/>
            <a:ext cx="1634523" cy="321145"/>
            <a:chOff x="5374105" y="3569368"/>
            <a:chExt cx="1390316" cy="321145"/>
          </a:xfrm>
          <a:solidFill>
            <a:srgbClr val="BCFFBC"/>
          </a:solidFill>
        </p:grpSpPr>
        <p:sp>
          <p:nvSpPr>
            <p:cNvPr id="10" name="Rectangle 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1952" y="3582736"/>
              <a:ext cx="137887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1</a:t>
              </a:r>
              <a:endParaRPr lang="en-US" sz="1400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7144083" y="2923094"/>
            <a:ext cx="1634523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44083" y="324423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44083" y="3565384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39861" y="4207674"/>
            <a:ext cx="1634523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40924" y="452881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140926" y="4849964"/>
            <a:ext cx="1640839" cy="321145"/>
            <a:chOff x="5374105" y="3569368"/>
            <a:chExt cx="1395688" cy="321145"/>
          </a:xfrm>
          <a:solidFill>
            <a:srgbClr val="BCFFBC"/>
          </a:solidFill>
        </p:grpSpPr>
        <p:sp>
          <p:nvSpPr>
            <p:cNvPr id="18" name="Rectangle 17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637" y="3582736"/>
              <a:ext cx="1385156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31, Block 2</a:t>
              </a:r>
              <a:endParaRPr lang="en-US" sz="14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40924" y="517110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10923" y="1256347"/>
            <a:ext cx="1302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Disk Blocks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7144083" y="1638514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38943" y="1639574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038943" y="1256347"/>
            <a:ext cx="497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FAT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6503500" y="5574268"/>
            <a:ext cx="685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N-1: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799373" y="1568943"/>
            <a:ext cx="427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0: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716570" y="1568943"/>
            <a:ext cx="36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0: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410200" y="5574268"/>
            <a:ext cx="58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N-1: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031851" y="1688364"/>
            <a:ext cx="2044170" cy="957247"/>
            <a:chOff x="3348408" y="1975617"/>
            <a:chExt cx="2044170" cy="957247"/>
          </a:xfrm>
        </p:grpSpPr>
        <p:sp>
          <p:nvSpPr>
            <p:cNvPr id="30" name="Rectangle 29"/>
            <p:cNvSpPr/>
            <p:nvPr/>
          </p:nvSpPr>
          <p:spPr>
            <a:xfrm>
              <a:off x="4912158" y="2563532"/>
              <a:ext cx="4804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31: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48408" y="1975617"/>
              <a:ext cx="1270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66FF"/>
                  </a:solidFill>
                </a:rPr>
                <a:t>f</a:t>
              </a:r>
              <a:r>
                <a:rPr lang="en-US" dirty="0" smtClean="0">
                  <a:solidFill>
                    <a:srgbClr val="3366FF"/>
                  </a:solidFill>
                </a:rPr>
                <a:t>ile number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038943" y="2360866"/>
            <a:ext cx="610791" cy="576051"/>
            <a:chOff x="5351525" y="2687055"/>
            <a:chExt cx="610791" cy="576051"/>
          </a:xfrm>
        </p:grpSpPr>
        <p:sp>
          <p:nvSpPr>
            <p:cNvPr id="34" name="Rectangle 3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30776" y="2815390"/>
            <a:ext cx="672431" cy="2369087"/>
            <a:chOff x="5343358" y="3141579"/>
            <a:chExt cx="672431" cy="2369087"/>
          </a:xfrm>
        </p:grpSpPr>
        <p:sp>
          <p:nvSpPr>
            <p:cNvPr id="37" name="Rectangle 36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Can 40"/>
          <p:cNvSpPr/>
          <p:nvPr/>
        </p:nvSpPr>
        <p:spPr>
          <a:xfrm>
            <a:off x="8068699" y="5399859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038591" y="39152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923297" y="4221485"/>
            <a:ext cx="56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038943" y="42368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6355627" y="3136719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039936" y="2932007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733799" y="5282065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970533" y="6203340"/>
            <a:ext cx="66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Assessment</a:t>
            </a:r>
            <a:endParaRPr lang="en-US" dirty="0"/>
          </a:p>
        </p:txBody>
      </p:sp>
      <p:sp>
        <p:nvSpPr>
          <p:cNvPr id="57" name="Freeform 56"/>
          <p:cNvSpPr/>
          <p:nvPr/>
        </p:nvSpPr>
        <p:spPr>
          <a:xfrm flipV="1">
            <a:off x="6400800" y="4145365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043309" y="3907332"/>
            <a:ext cx="446224" cy="321145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5515326" y="2123972"/>
            <a:ext cx="526920" cy="2308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Freeform 64"/>
          <p:cNvSpPr/>
          <p:nvPr/>
        </p:nvSpPr>
        <p:spPr>
          <a:xfrm>
            <a:off x="6355627" y="3135095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rgbClr val="618FFD"/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035530" y="4240932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40704" y="2934937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7147990" y="2923094"/>
            <a:ext cx="1634523" cy="321145"/>
            <a:chOff x="5374105" y="3569368"/>
            <a:chExt cx="1390316" cy="321145"/>
          </a:xfrm>
          <a:solidFill>
            <a:srgbClr val="FFFFBD"/>
          </a:solidFill>
        </p:grpSpPr>
        <p:sp>
          <p:nvSpPr>
            <p:cNvPr id="72" name="Rectangle 71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81952" y="3582736"/>
              <a:ext cx="137887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63, Block 1</a:t>
              </a:r>
              <a:endParaRPr lang="en-US" sz="14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143602" y="4200990"/>
            <a:ext cx="1634523" cy="321145"/>
            <a:chOff x="5374105" y="3569368"/>
            <a:chExt cx="1390316" cy="321145"/>
          </a:xfrm>
          <a:solidFill>
            <a:srgbClr val="FFFFBD"/>
          </a:solidFill>
        </p:grpSpPr>
        <p:sp>
          <p:nvSpPr>
            <p:cNvPr id="75" name="Rectangle 74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81952" y="3582736"/>
              <a:ext cx="137887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File 63, Block 0</a:t>
              </a:r>
              <a:endParaRPr lang="en-US" sz="1400" dirty="0"/>
            </a:p>
          </p:txBody>
        </p:sp>
      </p:grpSp>
      <p:sp>
        <p:nvSpPr>
          <p:cNvPr id="80" name="Rectangle 79"/>
          <p:cNvSpPr/>
          <p:nvPr/>
        </p:nvSpPr>
        <p:spPr>
          <a:xfrm>
            <a:off x="5554616" y="4281039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63:</a:t>
            </a:r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3139603" y="4590817"/>
            <a:ext cx="2455998" cy="529376"/>
            <a:chOff x="3025037" y="4288837"/>
            <a:chExt cx="2455998" cy="529376"/>
          </a:xfrm>
        </p:grpSpPr>
        <p:sp>
          <p:nvSpPr>
            <p:cNvPr id="82" name="TextBox 81"/>
            <p:cNvSpPr txBox="1"/>
            <p:nvPr/>
          </p:nvSpPr>
          <p:spPr>
            <a:xfrm>
              <a:off x="3025037" y="4448881"/>
              <a:ext cx="1476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File 2 number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V="1">
              <a:off x="4714971" y="4288837"/>
              <a:ext cx="766064" cy="3195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44163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4-10-21 at 1.03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982585"/>
            <a:ext cx="8445500" cy="19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Directory?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68" y="2871549"/>
            <a:ext cx="8571832" cy="3451714"/>
          </a:xfrm>
        </p:spPr>
        <p:txBody>
          <a:bodyPr/>
          <a:lstStyle/>
          <a:p>
            <a:r>
              <a:rPr lang="en-US" dirty="0" smtClean="0"/>
              <a:t>Essentially a file containing 							 &lt;</a:t>
            </a:r>
            <a:r>
              <a:rPr lang="en-US" dirty="0" err="1" smtClean="0"/>
              <a:t>file_name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file_number</a:t>
            </a:r>
            <a:r>
              <a:rPr lang="en-US" dirty="0" smtClean="0"/>
              <a:t>&gt; mappings</a:t>
            </a:r>
          </a:p>
          <a:p>
            <a:r>
              <a:rPr lang="en-US" dirty="0" smtClean="0"/>
              <a:t>Free space for new entries</a:t>
            </a:r>
          </a:p>
          <a:p>
            <a:r>
              <a:rPr lang="en-US" dirty="0" smtClean="0"/>
              <a:t>In FAT: attributes kept in directory (!!!)</a:t>
            </a:r>
          </a:p>
          <a:p>
            <a:r>
              <a:rPr lang="en-US" dirty="0" smtClean="0"/>
              <a:t>Each directory a linked list of entries</a:t>
            </a:r>
          </a:p>
          <a:p>
            <a:r>
              <a:rPr lang="en-US" dirty="0" smtClean="0"/>
              <a:t>Where do you find root directory ( “/” 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711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3" charset="-128"/>
              </a:rPr>
              <a:t>Directory Structure (Con’t)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1"/>
            <a:ext cx="8229600" cy="594360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latin typeface="+mj-lt"/>
                <a:ea typeface="ＭＳ Ｐゴシック" pitchFamily="-83" charset="-128"/>
              </a:rPr>
              <a:t>How many disk accesses to resolve 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+mj-lt"/>
                <a:ea typeface="Courier New" pitchFamily="-83" charset="0"/>
                <a:cs typeface="Courier New" pitchFamily="-83" charset="0"/>
              </a:rPr>
              <a:t>/my/book/count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”</a:t>
            </a:r>
            <a:r>
              <a:rPr lang="en-US" altLang="ja-JP" dirty="0">
                <a:latin typeface="+mj-lt"/>
                <a:ea typeface="ＭＳ Ｐゴシック" pitchFamily="-83" charset="-128"/>
              </a:rPr>
              <a:t>?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latin typeface="+mj-lt"/>
                <a:ea typeface="ＭＳ Ｐゴシック" pitchFamily="-83" charset="-128"/>
              </a:rPr>
              <a:t>Read in file header for root (fixed spot on disk)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latin typeface="+mj-lt"/>
                <a:ea typeface="ＭＳ Ｐゴシック" pitchFamily="-83" charset="-128"/>
              </a:rPr>
              <a:t>Read in first data block for root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latin typeface="+mj-lt"/>
                <a:ea typeface="ＭＳ Ｐゴシック" pitchFamily="-83" charset="-128"/>
              </a:rPr>
              <a:t>Table of file name/index pairs.  Search linearly – ok since directories typically very small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latin typeface="+mj-lt"/>
                <a:ea typeface="ＭＳ Ｐゴシック" pitchFamily="-83" charset="-128"/>
              </a:rPr>
              <a:t>Read in file header for 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+mj-lt"/>
                <a:ea typeface="ＭＳ Ｐゴシック" pitchFamily="-83" charset="-128"/>
              </a:rPr>
              <a:t>my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”</a:t>
            </a:r>
            <a:endParaRPr lang="en-US" altLang="ja-JP" dirty="0">
              <a:latin typeface="+mj-lt"/>
              <a:ea typeface="ＭＳ Ｐゴシック" pitchFamily="-83" charset="-128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latin typeface="+mj-lt"/>
                <a:ea typeface="ＭＳ Ｐゴシック" pitchFamily="-83" charset="-128"/>
              </a:rPr>
              <a:t>Read in first data block for 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+mj-lt"/>
                <a:ea typeface="ＭＳ Ｐゴシック" pitchFamily="-83" charset="-128"/>
              </a:rPr>
              <a:t>my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”</a:t>
            </a:r>
            <a:r>
              <a:rPr lang="en-US" altLang="ja-JP" dirty="0">
                <a:latin typeface="+mj-lt"/>
                <a:ea typeface="ＭＳ Ｐゴシック" pitchFamily="-83" charset="-128"/>
              </a:rPr>
              <a:t>; search for 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+mj-lt"/>
                <a:ea typeface="ＭＳ Ｐゴシック" pitchFamily="-83" charset="-128"/>
              </a:rPr>
              <a:t>book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”</a:t>
            </a:r>
            <a:endParaRPr lang="en-US" altLang="ja-JP" dirty="0">
              <a:latin typeface="+mj-lt"/>
              <a:ea typeface="ＭＳ Ｐゴシック" pitchFamily="-83" charset="-128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latin typeface="+mj-lt"/>
                <a:ea typeface="ＭＳ Ｐゴシック" pitchFamily="-83" charset="-128"/>
              </a:rPr>
              <a:t>Read in file header for 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+mj-lt"/>
                <a:ea typeface="ＭＳ Ｐゴシック" pitchFamily="-83" charset="-128"/>
              </a:rPr>
              <a:t>book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”</a:t>
            </a:r>
            <a:endParaRPr lang="en-US" altLang="ja-JP" dirty="0">
              <a:latin typeface="+mj-lt"/>
              <a:ea typeface="ＭＳ Ｐゴシック" pitchFamily="-83" charset="-128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latin typeface="+mj-lt"/>
                <a:ea typeface="ＭＳ Ｐゴシック" pitchFamily="-83" charset="-128"/>
              </a:rPr>
              <a:t>Read in first data block for 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+mj-lt"/>
                <a:ea typeface="ＭＳ Ｐゴシック" pitchFamily="-83" charset="-128"/>
              </a:rPr>
              <a:t>book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”</a:t>
            </a:r>
            <a:r>
              <a:rPr lang="en-US" altLang="ja-JP" dirty="0">
                <a:latin typeface="+mj-lt"/>
                <a:ea typeface="ＭＳ Ｐゴシック" pitchFamily="-83" charset="-128"/>
              </a:rPr>
              <a:t>; search for 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+mj-lt"/>
                <a:ea typeface="ＭＳ Ｐゴシック" pitchFamily="-83" charset="-128"/>
              </a:rPr>
              <a:t>count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”</a:t>
            </a:r>
            <a:endParaRPr lang="en-US" altLang="ja-JP" dirty="0">
              <a:latin typeface="+mj-lt"/>
              <a:ea typeface="ＭＳ Ｐゴシック" pitchFamily="-83" charset="-128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latin typeface="+mj-lt"/>
                <a:ea typeface="ＭＳ Ｐゴシック" pitchFamily="-83" charset="-128"/>
              </a:rPr>
              <a:t>Read in file header for 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+mj-lt"/>
                <a:ea typeface="ＭＳ Ｐゴシック" pitchFamily="-83" charset="-128"/>
              </a:rPr>
              <a:t>count</a:t>
            </a:r>
            <a:r>
              <a:rPr lang="ja-JP" altLang="en-US" dirty="0" smtClean="0">
                <a:latin typeface="+mj-lt"/>
                <a:ea typeface="ＭＳ Ｐゴシック" pitchFamily="-83" charset="-128"/>
              </a:rPr>
              <a:t>”</a:t>
            </a:r>
            <a:endParaRPr lang="en-US" dirty="0">
              <a:solidFill>
                <a:schemeClr val="hlink"/>
              </a:solidFill>
              <a:latin typeface="+mj-lt"/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solidFill>
                  <a:schemeClr val="hlink"/>
                </a:solidFill>
                <a:latin typeface="+mj-lt"/>
                <a:ea typeface="ＭＳ Ｐゴシック" pitchFamily="-83" charset="-128"/>
              </a:rPr>
              <a:t>Current working directory: </a:t>
            </a:r>
            <a:r>
              <a:rPr lang="en-US" dirty="0">
                <a:latin typeface="+mj-lt"/>
                <a:ea typeface="ＭＳ Ｐゴシック" pitchFamily="-83" charset="-128"/>
              </a:rPr>
              <a:t>Per-address-space pointer to a directory (</a:t>
            </a:r>
            <a:r>
              <a:rPr lang="en-US" dirty="0" err="1">
                <a:latin typeface="+mj-lt"/>
                <a:ea typeface="ＭＳ Ｐゴシック" pitchFamily="-83" charset="-128"/>
              </a:rPr>
              <a:t>inode</a:t>
            </a:r>
            <a:r>
              <a:rPr lang="en-US" dirty="0">
                <a:latin typeface="+mj-lt"/>
                <a:ea typeface="ＭＳ Ｐゴシック" pitchFamily="-83" charset="-128"/>
              </a:rPr>
              <a:t>) used for resolving file names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latin typeface="+mj-lt"/>
                <a:ea typeface="ＭＳ Ｐゴシック" pitchFamily="-83" charset="-128"/>
              </a:rPr>
              <a:t>Allows user to specify relative filename instead of absolute path (say CWD=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+mj-lt"/>
                <a:ea typeface="Courier New" pitchFamily="-83" charset="0"/>
                <a:cs typeface="Courier New" pitchFamily="-83" charset="0"/>
              </a:rPr>
              <a:t>/my/book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”</a:t>
            </a:r>
            <a:r>
              <a:rPr lang="en-US" altLang="ja-JP" dirty="0">
                <a:latin typeface="+mj-lt"/>
                <a:ea typeface="ＭＳ Ｐゴシック" pitchFamily="-83" charset="-128"/>
              </a:rPr>
              <a:t> can resolve 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+mj-lt"/>
                <a:ea typeface="ＭＳ Ｐゴシック" pitchFamily="-83" charset="-128"/>
              </a:rPr>
              <a:t>count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”</a:t>
            </a:r>
            <a:r>
              <a:rPr lang="en-US" altLang="ja-JP" dirty="0">
                <a:latin typeface="+mj-lt"/>
                <a:ea typeface="ＭＳ Ｐゴシック" pitchFamily="-83" charset="-128"/>
              </a:rPr>
              <a:t>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dirty="0">
              <a:latin typeface="+mj-lt"/>
              <a:ea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4483132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FAT security holes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FAT has no access rights</a:t>
            </a:r>
          </a:p>
          <a:p>
            <a:r>
              <a:rPr lang="en-US" dirty="0" smtClean="0"/>
              <a:t>FAT has no header in the file blocks</a:t>
            </a:r>
          </a:p>
          <a:p>
            <a:r>
              <a:rPr lang="en-US" dirty="0" smtClean="0"/>
              <a:t>Just gives and index into the FAT </a:t>
            </a:r>
          </a:p>
          <a:p>
            <a:pPr lvl="1"/>
            <a:r>
              <a:rPr lang="en-US" dirty="0" smtClean="0"/>
              <a:t>(file number = block number)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843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4953000" cy="5105400"/>
          </a:xfrm>
        </p:spPr>
        <p:txBody>
          <a:bodyPr/>
          <a:lstStyle/>
          <a:p>
            <a:r>
              <a:rPr lang="en-US" dirty="0" smtClean="0"/>
              <a:t>Most files are small</a:t>
            </a:r>
          </a:p>
          <a:p>
            <a:r>
              <a:rPr lang="en-US" dirty="0" smtClean="0"/>
              <a:t>Most of the space is occupied by the rare big ones</a:t>
            </a:r>
            <a:endParaRPr lang="en-US" dirty="0"/>
          </a:p>
        </p:txBody>
      </p:sp>
      <p:pic>
        <p:nvPicPr>
          <p:cNvPr id="7" name="Picture 6" descr="Screen Shot 2014-10-21 at 1.40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1453"/>
            <a:ext cx="4912891" cy="3044412"/>
          </a:xfrm>
          <a:prstGeom prst="rect">
            <a:avLst/>
          </a:prstGeom>
        </p:spPr>
      </p:pic>
      <p:pic>
        <p:nvPicPr>
          <p:cNvPr id="8" name="Picture 7" descr="Screen Shot 2014-10-21 at 1.50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852" y="2467274"/>
            <a:ext cx="4487147" cy="3438591"/>
          </a:xfrm>
          <a:prstGeom prst="rect">
            <a:avLst/>
          </a:prstGeom>
        </p:spPr>
      </p:pic>
      <p:pic>
        <p:nvPicPr>
          <p:cNvPr id="9" name="Picture 8" descr="Screen Shot 2014-10-21 at 1.49.39 P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330" y="728389"/>
            <a:ext cx="3369382" cy="109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748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smtClean="0"/>
              <a:t>What About </a:t>
            </a:r>
            <a:r>
              <a:rPr lang="en-US" dirty="0" smtClean="0"/>
              <a:t>a </a:t>
            </a:r>
            <a:r>
              <a:rPr lang="en-US" dirty="0" smtClean="0"/>
              <a:t>“Real</a:t>
            </a:r>
            <a:r>
              <a:rPr lang="en-US" dirty="0" smtClean="0"/>
              <a:t>” </a:t>
            </a:r>
            <a:r>
              <a:rPr lang="en-US" dirty="0" smtClean="0"/>
              <a:t>File </a:t>
            </a:r>
            <a:r>
              <a:rPr lang="en-US" dirty="0" smtClean="0"/>
              <a:t>S</a:t>
            </a:r>
            <a:r>
              <a:rPr lang="en-US" dirty="0" smtClean="0"/>
              <a:t>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572"/>
            <a:ext cx="8229600" cy="76553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Meet the </a:t>
            </a:r>
            <a:r>
              <a:rPr lang="en-US" sz="3200" dirty="0" err="1" smtClean="0">
                <a:solidFill>
                  <a:srgbClr val="FF0000"/>
                </a:solidFill>
              </a:rPr>
              <a:t>inode</a:t>
            </a:r>
            <a:r>
              <a:rPr lang="en-US" sz="3200" dirty="0" smtClean="0">
                <a:solidFill>
                  <a:srgbClr val="FF0000"/>
                </a:solidFill>
              </a:rPr>
              <a:t>: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7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776015" y="1740385"/>
            <a:ext cx="8291785" cy="456016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28600" y="2728318"/>
            <a:ext cx="1646605" cy="1309591"/>
            <a:chOff x="228600" y="2728318"/>
            <a:chExt cx="1646605" cy="1309591"/>
          </a:xfrm>
        </p:grpSpPr>
        <p:sp>
          <p:nvSpPr>
            <p:cNvPr id="8" name="TextBox 7"/>
            <p:cNvSpPr txBox="1"/>
            <p:nvPr/>
          </p:nvSpPr>
          <p:spPr>
            <a:xfrm>
              <a:off x="228600" y="2728318"/>
              <a:ext cx="16466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latin typeface="Gill Sans Light"/>
                  <a:cs typeface="Gill Sans Light"/>
                </a:rPr>
                <a:t>f</a:t>
              </a:r>
              <a:r>
                <a:rPr lang="en-US" sz="2400" dirty="0" err="1" smtClean="0">
                  <a:solidFill>
                    <a:srgbClr val="0000FF"/>
                  </a:solidFill>
                  <a:latin typeface="Gill Sans Light"/>
                  <a:cs typeface="Gill Sans Light"/>
                </a:rPr>
                <a:t>ile_number</a:t>
              </a:r>
              <a:endParaRPr lang="en-US" sz="2400" dirty="0">
                <a:solidFill>
                  <a:srgbClr val="0000FF"/>
                </a:solidFill>
                <a:latin typeface="Gill Sans Light"/>
                <a:cs typeface="Gill Sans Light"/>
              </a:endParaRPr>
            </a:p>
          </p:txBody>
        </p:sp>
        <p:cxnSp>
          <p:nvCxnSpPr>
            <p:cNvPr id="9" name="Elbow Connector 8"/>
            <p:cNvCxnSpPr>
              <a:stCxn id="8" idx="2"/>
            </p:cNvCxnSpPr>
            <p:nvPr/>
          </p:nvCxnSpPr>
          <p:spPr>
            <a:xfrm rot="16200000" flipH="1">
              <a:off x="901313" y="3340572"/>
              <a:ext cx="847927" cy="546747"/>
            </a:xfrm>
            <a:prstGeom prst="bentConnector3">
              <a:avLst>
                <a:gd name="adj1" fmla="val 9992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91344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533400"/>
          </a:xfrm>
        </p:spPr>
        <p:txBody>
          <a:bodyPr/>
          <a:lstStyle/>
          <a:p>
            <a:r>
              <a:rPr lang="en-US" dirty="0" smtClean="0"/>
              <a:t>Unix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91600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Original </a:t>
            </a:r>
            <a:r>
              <a:rPr lang="en-US" dirty="0" err="1" smtClean="0"/>
              <a:t>inode</a:t>
            </a:r>
            <a:r>
              <a:rPr lang="en-US" dirty="0" smtClean="0"/>
              <a:t> format appeared in BSD 4.1</a:t>
            </a:r>
          </a:p>
          <a:p>
            <a:pPr lvl="1"/>
            <a:r>
              <a:rPr lang="en-US" dirty="0" smtClean="0"/>
              <a:t>Berkeley Standard Distribution Unix</a:t>
            </a:r>
          </a:p>
          <a:p>
            <a:pPr lvl="1"/>
            <a:r>
              <a:rPr lang="en-US" dirty="0" smtClean="0"/>
              <a:t>Part of your heritage!</a:t>
            </a:r>
          </a:p>
          <a:p>
            <a:pPr lvl="1"/>
            <a:r>
              <a:rPr lang="en-US" dirty="0" smtClean="0"/>
              <a:t>Similar structure for Linux Ext2/3</a:t>
            </a:r>
          </a:p>
          <a:p>
            <a:r>
              <a:rPr lang="en-US" dirty="0" smtClean="0"/>
              <a:t>File Number is index into </a:t>
            </a:r>
            <a:r>
              <a:rPr lang="en-US" dirty="0" err="1" smtClean="0"/>
              <a:t>inode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Multi-level index structure</a:t>
            </a:r>
          </a:p>
          <a:p>
            <a:pPr lvl="1"/>
            <a:r>
              <a:rPr lang="en-US" dirty="0" smtClean="0"/>
              <a:t>Great for little and large files</a:t>
            </a:r>
          </a:p>
          <a:p>
            <a:pPr lvl="1"/>
            <a:r>
              <a:rPr lang="en-US" dirty="0" smtClean="0"/>
              <a:t>Asymmetric tree with fixed sized blocks</a:t>
            </a:r>
          </a:p>
          <a:p>
            <a:r>
              <a:rPr lang="en-US" dirty="0" smtClean="0"/>
              <a:t>Metadata associated with the file</a:t>
            </a:r>
          </a:p>
          <a:p>
            <a:pPr lvl="1"/>
            <a:r>
              <a:rPr lang="en-US" dirty="0" smtClean="0"/>
              <a:t>Rather than in the directory that points to it</a:t>
            </a:r>
          </a:p>
          <a:p>
            <a:r>
              <a:rPr lang="en-US" dirty="0" smtClean="0"/>
              <a:t>UNIX FFS: BSD 4.2: Locality Heuristics</a:t>
            </a:r>
          </a:p>
          <a:p>
            <a:pPr lvl="1"/>
            <a:r>
              <a:rPr lang="en-US" dirty="0" smtClean="0"/>
              <a:t>Block group placement</a:t>
            </a:r>
          </a:p>
          <a:p>
            <a:pPr lvl="1"/>
            <a:r>
              <a:rPr lang="en-US" dirty="0" smtClean="0"/>
              <a:t>Reserve space</a:t>
            </a:r>
          </a:p>
          <a:p>
            <a:r>
              <a:rPr lang="en-US" dirty="0" smtClean="0"/>
              <a:t>Scalable directory structure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77286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/>
              <a:t>“Almost </a:t>
            </a:r>
            <a:r>
              <a:rPr lang="en-US" dirty="0"/>
              <a:t>R</a:t>
            </a:r>
            <a:r>
              <a:rPr lang="en-US" dirty="0" smtClean="0"/>
              <a:t>eal</a:t>
            </a:r>
            <a:r>
              <a:rPr lang="en-US" dirty="0" smtClean="0"/>
              <a:t>” </a:t>
            </a:r>
            <a:r>
              <a:rPr lang="en-US" dirty="0" smtClean="0"/>
              <a:t>File </a:t>
            </a:r>
            <a:r>
              <a:rPr lang="en-US" dirty="0"/>
              <a:t>S</a:t>
            </a:r>
            <a:r>
              <a:rPr lang="en-US" dirty="0" smtClean="0"/>
              <a:t>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238" y="921566"/>
            <a:ext cx="8229600" cy="765534"/>
          </a:xfrm>
        </p:spPr>
        <p:txBody>
          <a:bodyPr/>
          <a:lstStyle/>
          <a:p>
            <a:r>
              <a:rPr lang="en-US" dirty="0" smtClean="0"/>
              <a:t>Pintos: </a:t>
            </a:r>
            <a:r>
              <a:rPr lang="en-US" dirty="0" err="1" smtClean="0">
                <a:latin typeface="Courier New"/>
                <a:cs typeface="Courier New"/>
              </a:rPr>
              <a:t>src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filesys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file.c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inode.c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7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712535" y="1740385"/>
            <a:ext cx="8291785" cy="45601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7491" y="2728318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Gill Sans Light"/>
                <a:cs typeface="Gill Sans Light"/>
              </a:rPr>
              <a:t>f</a:t>
            </a:r>
            <a:r>
              <a:rPr lang="en-US" sz="2000" dirty="0" err="1" smtClean="0">
                <a:solidFill>
                  <a:srgbClr val="0000FF"/>
                </a:solidFill>
                <a:latin typeface="Gill Sans Light"/>
                <a:cs typeface="Gill Sans Light"/>
              </a:rPr>
              <a:t>ile_number</a:t>
            </a:r>
            <a:endParaRPr lang="en-US" sz="2000" dirty="0">
              <a:solidFill>
                <a:srgbClr val="0000FF"/>
              </a:solidFill>
              <a:latin typeface="Gill Sans Light"/>
              <a:cs typeface="Gill Sans Light"/>
            </a:endParaRPr>
          </a:p>
        </p:txBody>
      </p:sp>
      <p:cxnSp>
        <p:nvCxnSpPr>
          <p:cNvPr id="10" name="Elbow Connector 9"/>
          <p:cNvCxnSpPr>
            <a:stCxn id="8" idx="2"/>
          </p:cNvCxnSpPr>
          <p:nvPr/>
        </p:nvCxnSpPr>
        <p:spPr>
          <a:xfrm rot="16200000" flipH="1">
            <a:off x="901718" y="3252087"/>
            <a:ext cx="909482" cy="662164"/>
          </a:xfrm>
          <a:prstGeom prst="bentConnector3">
            <a:avLst>
              <a:gd name="adj1" fmla="val 985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creen Shot 2014-10-22 at 5.02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91" y="1527628"/>
            <a:ext cx="6629400" cy="1371600"/>
          </a:xfrm>
          <a:prstGeom prst="rect">
            <a:avLst/>
          </a:prstGeom>
          <a:ln w="38100" cmpd="sng">
            <a:solidFill>
              <a:srgbClr val="0000FF"/>
            </a:solidFill>
          </a:ln>
        </p:spPr>
      </p:pic>
      <p:pic>
        <p:nvPicPr>
          <p:cNvPr id="11" name="Picture 10" descr="Screen Shot 2014-10-22 at 5.04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441" y="4897623"/>
            <a:ext cx="5994400" cy="1879600"/>
          </a:xfrm>
          <a:prstGeom prst="rect">
            <a:avLst/>
          </a:prstGeom>
          <a:ln w="38100" cmpd="sng">
            <a:solidFill>
              <a:srgbClr val="0000FF"/>
            </a:solidFill>
          </a:ln>
        </p:spPr>
      </p:pic>
      <p:pic>
        <p:nvPicPr>
          <p:cNvPr id="14" name="Picture 13" descr="Screen Shot 2014-10-22 at 5.05.1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2946517"/>
            <a:ext cx="7302500" cy="1905000"/>
          </a:xfrm>
          <a:prstGeom prst="rect">
            <a:avLst/>
          </a:prstGeom>
          <a:ln w="38100" cmpd="sng"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9691123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572"/>
            <a:ext cx="8229600" cy="765534"/>
          </a:xfrm>
        </p:spPr>
        <p:txBody>
          <a:bodyPr/>
          <a:lstStyle/>
          <a:p>
            <a:r>
              <a:rPr lang="en-US" dirty="0" err="1" smtClean="0"/>
              <a:t>Inode</a:t>
            </a:r>
            <a:r>
              <a:rPr lang="en-US" dirty="0" smtClean="0"/>
              <a:t> metadata</a:t>
            </a:r>
            <a:endParaRPr lang="en-US" dirty="0"/>
          </a:p>
        </p:txBody>
      </p:sp>
      <p:pic>
        <p:nvPicPr>
          <p:cNvPr id="7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712535" y="1740385"/>
            <a:ext cx="8291785" cy="45601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10681" y="2430684"/>
            <a:ext cx="982239" cy="91274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320" y="3551774"/>
            <a:ext cx="3711272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User</a:t>
            </a:r>
          </a:p>
          <a:p>
            <a:r>
              <a:rPr lang="en-US" sz="2000" dirty="0" smtClean="0">
                <a:latin typeface="Gill Sans Light"/>
                <a:cs typeface="Gill Sans Light"/>
              </a:rPr>
              <a:t>Group</a:t>
            </a:r>
          </a:p>
          <a:p>
            <a:r>
              <a:rPr lang="en-US" sz="2000" dirty="0" smtClean="0">
                <a:latin typeface="Gill Sans Light"/>
                <a:cs typeface="Gill Sans Light"/>
              </a:rPr>
              <a:t>9 basic access control bits </a:t>
            </a:r>
          </a:p>
          <a:p>
            <a:r>
              <a:rPr lang="en-US" sz="2000" dirty="0">
                <a:latin typeface="Gill Sans Light"/>
                <a:cs typeface="Gill Sans Light"/>
              </a:rPr>
              <a:t> </a:t>
            </a:r>
            <a:r>
              <a:rPr lang="en-US" sz="2000" dirty="0" smtClean="0">
                <a:latin typeface="Gill Sans Light"/>
                <a:cs typeface="Gill Sans Light"/>
              </a:rPr>
              <a:t>  - UGO x RWX</a:t>
            </a:r>
          </a:p>
          <a:p>
            <a:r>
              <a:rPr lang="en-US" sz="2000" dirty="0" err="1" smtClean="0">
                <a:latin typeface="Gill Sans Light"/>
                <a:cs typeface="Gill Sans Light"/>
              </a:rPr>
              <a:t>Setuid</a:t>
            </a:r>
            <a:r>
              <a:rPr lang="en-US" sz="2000" dirty="0" smtClean="0">
                <a:latin typeface="Gill Sans Light"/>
                <a:cs typeface="Gill Sans Light"/>
              </a:rPr>
              <a:t> bit</a:t>
            </a:r>
          </a:p>
          <a:p>
            <a:r>
              <a:rPr lang="en-US" sz="2000" dirty="0" smtClean="0">
                <a:latin typeface="Gill Sans Light"/>
                <a:cs typeface="Gill Sans Light"/>
              </a:rPr>
              <a:t>    - execute at owner permissions</a:t>
            </a:r>
          </a:p>
          <a:p>
            <a:r>
              <a:rPr lang="en-US" sz="2000" dirty="0" smtClean="0">
                <a:latin typeface="Gill Sans Light"/>
                <a:cs typeface="Gill Sans Light"/>
              </a:rPr>
              <a:t>    - rather than user</a:t>
            </a:r>
          </a:p>
          <a:p>
            <a:r>
              <a:rPr lang="en-US" sz="2000" dirty="0" err="1" smtClean="0">
                <a:latin typeface="Gill Sans Light"/>
                <a:cs typeface="Gill Sans Light"/>
              </a:rPr>
              <a:t>Getgid</a:t>
            </a:r>
            <a:r>
              <a:rPr lang="en-US" sz="2000" dirty="0" smtClean="0">
                <a:latin typeface="Gill Sans Light"/>
                <a:cs typeface="Gill Sans Light"/>
              </a:rPr>
              <a:t> bit</a:t>
            </a:r>
          </a:p>
          <a:p>
            <a:r>
              <a:rPr lang="en-US" sz="2000" dirty="0" smtClean="0">
                <a:latin typeface="Gill Sans Light"/>
                <a:cs typeface="Gill Sans Light"/>
              </a:rPr>
              <a:t>    - execute at group’s permissions</a:t>
            </a:r>
            <a:endParaRPr lang="en-US" sz="2000" dirty="0">
              <a:latin typeface="Gill Sans Light"/>
              <a:cs typeface="Gill Sans Ligh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523464" y="3343430"/>
            <a:ext cx="187217" cy="208344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3037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71653</TotalTime>
  <Pages>60</Pages>
  <Words>3984</Words>
  <Application>Microsoft Macintosh PowerPoint</Application>
  <PresentationFormat>On-screen Show (4:3)</PresentationFormat>
  <Paragraphs>782</Paragraphs>
  <Slides>58</Slides>
  <Notes>15</Notes>
  <HiddenSlides>15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</vt:lpstr>
      <vt:lpstr>CS162 Operating Systems and Systems Programming Lecture 19   File Systems (Con’t), MMAP, Buffer Cache</vt:lpstr>
      <vt:lpstr>Recall: Building a File System</vt:lpstr>
      <vt:lpstr>Recall: Components of a File System</vt:lpstr>
      <vt:lpstr>Recall: Components of a file system</vt:lpstr>
      <vt:lpstr>Recall: FAT (File Allocation Table) filesystem</vt:lpstr>
      <vt:lpstr>So What About a “Real” File System?</vt:lpstr>
      <vt:lpstr>Unix File System</vt:lpstr>
      <vt:lpstr>An “Almost Real” File System</vt:lpstr>
      <vt:lpstr>File Attributes</vt:lpstr>
      <vt:lpstr>Data Storage</vt:lpstr>
      <vt:lpstr>Data Storage</vt:lpstr>
      <vt:lpstr>UNIX BSD 4.2</vt:lpstr>
      <vt:lpstr>Attack of the Rotational Delay</vt:lpstr>
      <vt:lpstr>Where are inodes Stored?</vt:lpstr>
      <vt:lpstr>Where are inodes Stored?</vt:lpstr>
      <vt:lpstr>4.2 BSD Locality: Block Groups</vt:lpstr>
      <vt:lpstr>UNIX 4.2 BSD FFS First Fit Block Allocation</vt:lpstr>
      <vt:lpstr>UNIX 4.2 BSD FFS</vt:lpstr>
      <vt:lpstr>Linux Example: Ext2/3 Disk Layout</vt:lpstr>
      <vt:lpstr>A bit more on directories</vt:lpstr>
      <vt:lpstr>Links</vt:lpstr>
      <vt:lpstr>Large Directories: B-Trees (dirhash)</vt:lpstr>
      <vt:lpstr>NTFS</vt:lpstr>
      <vt:lpstr>NTFS</vt:lpstr>
      <vt:lpstr>NTFS Small File</vt:lpstr>
      <vt:lpstr>NTFS Medium File</vt:lpstr>
      <vt:lpstr>NTFS Multiple Indirect Blocks</vt:lpstr>
      <vt:lpstr>PowerPoint Presentation</vt:lpstr>
      <vt:lpstr>Memory Mapped Files</vt:lpstr>
      <vt:lpstr>Recall: Who Does What, When?</vt:lpstr>
      <vt:lpstr>Using Paging to mmap() Files</vt:lpstr>
      <vt:lpstr>mmap() system call</vt:lpstr>
      <vt:lpstr>An Example</vt:lpstr>
      <vt:lpstr>Sharing through Mapped Files</vt:lpstr>
      <vt:lpstr>System-V-style Shared Memory</vt:lpstr>
      <vt:lpstr>Creating Shared Memory</vt:lpstr>
      <vt:lpstr>Attach and Detach Shared Memory</vt:lpstr>
      <vt:lpstr>File System Caching</vt:lpstr>
      <vt:lpstr>File System Caching (con’t)</vt:lpstr>
      <vt:lpstr>File System Caching (con’t)</vt:lpstr>
      <vt:lpstr>Important “ilities”</vt:lpstr>
      <vt:lpstr>File System Summary (1/2)</vt:lpstr>
      <vt:lpstr>File System Summary (2/2)</vt:lpstr>
      <vt:lpstr>Recall: Building a File System</vt:lpstr>
      <vt:lpstr>Disk Management Policies</vt:lpstr>
      <vt:lpstr>Components of a File System</vt:lpstr>
      <vt:lpstr>Components of a file system</vt:lpstr>
      <vt:lpstr>Administrivia</vt:lpstr>
      <vt:lpstr>Our first filesystem: FAT (File Allocation Table)</vt:lpstr>
      <vt:lpstr>FAT Properties</vt:lpstr>
      <vt:lpstr>FAT Properties</vt:lpstr>
      <vt:lpstr>FAT Properties</vt:lpstr>
      <vt:lpstr>FAT Assessment</vt:lpstr>
      <vt:lpstr>FAT Assessment</vt:lpstr>
      <vt:lpstr>What about the Directory?</vt:lpstr>
      <vt:lpstr>Directory Structure (Con’t)</vt:lpstr>
      <vt:lpstr>Big FAT security holes</vt:lpstr>
      <vt:lpstr>Characteristics of Files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Anthony D. Joseph</cp:lastModifiedBy>
  <cp:revision>896</cp:revision>
  <cp:lastPrinted>2015-11-04T20:41:07Z</cp:lastPrinted>
  <dcterms:created xsi:type="dcterms:W3CDTF">1995-08-12T11:37:26Z</dcterms:created>
  <dcterms:modified xsi:type="dcterms:W3CDTF">2016-04-02T00:40:13Z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