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1803" r:id="rId3"/>
    <p:sldId id="1775" r:id="rId4"/>
    <p:sldId id="1776" r:id="rId5"/>
    <p:sldId id="1777" r:id="rId6"/>
    <p:sldId id="1778" r:id="rId7"/>
    <p:sldId id="1779" r:id="rId8"/>
    <p:sldId id="1780" r:id="rId9"/>
    <p:sldId id="1781" r:id="rId10"/>
    <p:sldId id="1782" r:id="rId11"/>
    <p:sldId id="1783" r:id="rId12"/>
    <p:sldId id="1784" r:id="rId13"/>
    <p:sldId id="1785" r:id="rId14"/>
    <p:sldId id="1786" r:id="rId15"/>
    <p:sldId id="1787" r:id="rId16"/>
    <p:sldId id="1788" r:id="rId17"/>
    <p:sldId id="1789" r:id="rId18"/>
    <p:sldId id="1790" r:id="rId19"/>
    <p:sldId id="1791" r:id="rId20"/>
    <p:sldId id="1792" r:id="rId21"/>
    <p:sldId id="1773" r:id="rId22"/>
    <p:sldId id="1808" r:id="rId23"/>
    <p:sldId id="1793" r:id="rId24"/>
    <p:sldId id="1794" r:id="rId25"/>
    <p:sldId id="1795" r:id="rId26"/>
    <p:sldId id="1796" r:id="rId27"/>
    <p:sldId id="1797" r:id="rId28"/>
    <p:sldId id="1798" r:id="rId29"/>
    <p:sldId id="1799" r:id="rId30"/>
    <p:sldId id="1800" r:id="rId31"/>
    <p:sldId id="1801" r:id="rId32"/>
    <p:sldId id="1802" r:id="rId33"/>
    <p:sldId id="1659" r:id="rId34"/>
    <p:sldId id="1660" r:id="rId35"/>
    <p:sldId id="1661" r:id="rId36"/>
    <p:sldId id="1662" r:id="rId37"/>
    <p:sldId id="1663" r:id="rId38"/>
    <p:sldId id="1664" r:id="rId39"/>
    <p:sldId id="1665" r:id="rId40"/>
    <p:sldId id="1666" r:id="rId41"/>
    <p:sldId id="1768" r:id="rId42"/>
    <p:sldId id="1668" r:id="rId43"/>
    <p:sldId id="1669" r:id="rId44"/>
    <p:sldId id="1771" r:id="rId45"/>
    <p:sldId id="1772" r:id="rId46"/>
    <p:sldId id="1672" r:id="rId47"/>
    <p:sldId id="1673" r:id="rId48"/>
    <p:sldId id="1674" r:id="rId49"/>
    <p:sldId id="1675" r:id="rId50"/>
    <p:sldId id="1676" r:id="rId51"/>
    <p:sldId id="1740" r:id="rId52"/>
    <p:sldId id="1741" r:id="rId53"/>
    <p:sldId id="1717" r:id="rId54"/>
    <p:sldId id="1715" r:id="rId55"/>
    <p:sldId id="1764" r:id="rId56"/>
    <p:sldId id="1765" r:id="rId57"/>
    <p:sldId id="1805" r:id="rId58"/>
    <p:sldId id="1806" r:id="rId59"/>
    <p:sldId id="1807" r:id="rId60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935"/>
    <a:srgbClr val="FF79DC"/>
    <a:srgbClr val="FFFFBD"/>
    <a:srgbClr val="9933FF"/>
    <a:srgbClr val="FFC5F0"/>
    <a:srgbClr val="FF33CC"/>
    <a:srgbClr val="FF99FF"/>
    <a:srgbClr val="29C6D7"/>
    <a:srgbClr val="FC230C"/>
    <a:srgbClr val="ECE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799" autoAdjust="0"/>
  </p:normalViewPr>
  <p:slideViewPr>
    <p:cSldViewPr>
      <p:cViewPr varScale="1">
        <p:scale>
          <a:sx n="107" d="100"/>
          <a:sy n="107" d="100"/>
        </p:scale>
        <p:origin x="-7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8576"/>
    </p:cViewPr>
  </p:sorterViewPr>
  <p:notesViewPr>
    <p:cSldViewPr>
      <p:cViewPr varScale="1">
        <p:scale>
          <a:sx n="72" d="100"/>
          <a:sy n="72" d="100"/>
        </p:scale>
        <p:origin x="179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2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22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8543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250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192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9570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8666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2653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335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370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49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1BFB74BD-F100-1044-AE1F-053B9DAB1CFB}" type="slidenum">
              <a:rPr lang="en-US"/>
              <a:pPr/>
              <a:t>50</a:t>
            </a:fld>
            <a:endParaRPr lang="en-US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3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829" y="9119891"/>
            <a:ext cx="3170162" cy="47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AE07D92-03E3-4918-A221-44DF4D53EC6B}" type="slidenum">
              <a:rPr lang="en-US"/>
              <a:pPr/>
              <a:t>51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876" y="4560988"/>
            <a:ext cx="5365448" cy="4319289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Each node is assigned an ID randomly</a:t>
            </a:r>
          </a:p>
          <a:p>
            <a:pPr>
              <a:buFontTx/>
              <a:buChar char="-"/>
            </a:pPr>
            <a:r>
              <a:rPr lang="en-US" smtClean="0"/>
              <a:t>IDs are arranged into a ring by numerical order, top ID wraps around to 0</a:t>
            </a:r>
          </a:p>
          <a:p>
            <a:pPr>
              <a:buFontTx/>
              <a:buChar char="-"/>
            </a:pPr>
            <a:r>
              <a:rPr lang="en-US" smtClean="0"/>
              <a:t>Each node maintains two sets of neighbors, its leaf set and routing table</a:t>
            </a:r>
          </a:p>
          <a:p>
            <a:pPr>
              <a:buFontTx/>
              <a:buChar char="-"/>
            </a:pPr>
            <a:r>
              <a:rPr lang="en-US" smtClean="0"/>
              <a:t>Leaf set is immediate predecessor and successor</a:t>
            </a:r>
          </a:p>
          <a:p>
            <a:pPr>
              <a:buFontTx/>
              <a:buChar char="-"/>
            </a:pPr>
            <a:r>
              <a:rPr lang="en-US" smtClean="0"/>
              <a:t>Routing table neighbors resolve successively longer matching prefixes of node’s own ID</a:t>
            </a:r>
          </a:p>
          <a:p>
            <a:pPr>
              <a:buFontTx/>
              <a:buChar char="-"/>
            </a:pPr>
            <a:r>
              <a:rPr lang="en-US" smtClean="0"/>
              <a:t>Lookup queries are routed greedily to node with closest matching ID (numerically, not lexigraphically)</a:t>
            </a:r>
          </a:p>
          <a:p>
            <a:pPr>
              <a:buFontTx/>
              <a:buChar char="-"/>
            </a:pPr>
            <a:r>
              <a:rPr lang="en-US" smtClean="0"/>
              <a:t>Response is sent directly to querying node</a:t>
            </a:r>
          </a:p>
          <a:p>
            <a:pPr>
              <a:buFontTx/>
              <a:buChar char="-"/>
            </a:pPr>
            <a:r>
              <a:rPr lang="en-US" smtClean="0"/>
              <a:t>Lookup handled differently in other DHTs; see Gummadi et al.’s SIGCOMM paper for details</a:t>
            </a:r>
          </a:p>
        </p:txBody>
      </p:sp>
    </p:spTree>
    <p:extLst>
      <p:ext uri="{BB962C8B-B14F-4D97-AF65-F5344CB8AC3E}">
        <p14:creationId xmlns:p14="http://schemas.microsoft.com/office/powerpoint/2010/main" val="1960389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62425" y="9150350"/>
            <a:ext cx="3176588" cy="427038"/>
          </a:xfrm>
          <a:prstGeom prst="rect">
            <a:avLst/>
          </a:prstGeom>
          <a:ln/>
        </p:spPr>
        <p:txBody>
          <a:bodyPr/>
          <a:lstStyle/>
          <a:p>
            <a:fld id="{E0AC0854-3D27-4D1B-B0E1-A95492B4D542}" type="slidenum">
              <a:rPr lang="en-US"/>
              <a:pPr/>
              <a:t>52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1043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101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6150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474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99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66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510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503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474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8714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425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2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  <a:latin typeface="Gill Sans Light"/>
                <a:cs typeface="Gill Sans Light"/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  <a:latin typeface="Gill Sans Light"/>
                <a:cs typeface="Gill Sans Light"/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23.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  <a:latin typeface="Gill Sans Light"/>
              <a:cs typeface="Gill Sans Light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4890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4/25/16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2120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Gill Sans Light"/>
          <a:ea typeface="+mj-ea"/>
          <a:cs typeface="Gill Sans Light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Gill Sans Light"/>
          <a:cs typeface="Gill Sans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Gill Sans Light"/>
          <a:cs typeface="Gill Sans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Gill Sans Light"/>
          <a:cs typeface="Gill Sans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Gill Sans Light"/>
          <a:cs typeface="Gill Sans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5.w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23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TCP/IP (Finished),</a:t>
            </a:r>
            <a:br>
              <a:rPr lang="en-US" altLang="en-US" sz="3000" dirty="0" smtClean="0"/>
            </a:br>
            <a:r>
              <a:rPr lang="en-US" altLang="en-US" sz="3000" dirty="0" smtClean="0"/>
              <a:t>Distributed Storage,</a:t>
            </a:r>
            <a:br>
              <a:rPr lang="en-US" altLang="en-US" sz="3000" dirty="0" smtClean="0"/>
            </a:br>
            <a:r>
              <a:rPr lang="en-US" altLang="en-US" sz="3000" dirty="0" smtClean="0"/>
              <a:t>Key-Value Stores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25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2016</a:t>
            </a:r>
          </a:p>
          <a:p>
            <a:pPr marL="285750" indent="-285750"/>
            <a:r>
              <a:rPr lang="en-US" altLang="en-US" dirty="0" smtClean="0"/>
              <a:t>Prof. Anthony D. Joseph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"/>
          <p:cNvGrpSpPr>
            <a:grpSpLocks/>
          </p:cNvGrpSpPr>
          <p:nvPr/>
        </p:nvGrpSpPr>
        <p:grpSpPr bwMode="auto">
          <a:xfrm>
            <a:off x="6561138" y="865188"/>
            <a:ext cx="2430462" cy="1496607"/>
            <a:chOff x="2304" y="672"/>
            <a:chExt cx="1824" cy="1150"/>
          </a:xfrm>
        </p:grpSpPr>
        <p:grpSp>
          <p:nvGrpSpPr>
            <p:cNvPr id="20521" name="Group 9"/>
            <p:cNvGrpSpPr>
              <a:grpSpLocks/>
            </p:cNvGrpSpPr>
            <p:nvPr/>
          </p:nvGrpSpPr>
          <p:grpSpPr bwMode="auto">
            <a:xfrm>
              <a:off x="2304" y="672"/>
              <a:ext cx="981" cy="1150"/>
              <a:chOff x="2043" y="624"/>
              <a:chExt cx="981" cy="1150"/>
            </a:xfrm>
          </p:grpSpPr>
          <p:pic>
            <p:nvPicPr>
              <p:cNvPr id="20527" name="Picture 10" descr="MCj0398435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" y="624"/>
                <a:ext cx="981" cy="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28" name="Text Box 11"/>
              <p:cNvSpPr txBox="1">
                <a:spLocks noChangeArrowheads="1"/>
              </p:cNvSpPr>
              <p:nvPr/>
            </p:nvSpPr>
            <p:spPr bwMode="auto">
              <a:xfrm>
                <a:off x="2060" y="1469"/>
                <a:ext cx="64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latin typeface="Gill Sans Light"/>
                    <a:cs typeface="Gill Sans Light"/>
                  </a:rPr>
                  <a:t>Server</a:t>
                </a:r>
              </a:p>
            </p:txBody>
          </p:sp>
        </p:grpSp>
        <p:grpSp>
          <p:nvGrpSpPr>
            <p:cNvPr id="20522" name="Group 12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20524" name="AutoShape 13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  <p:sp>
            <p:nvSpPr>
              <p:cNvPr id="20525" name="AutoShape 14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  <p:sp>
            <p:nvSpPr>
              <p:cNvPr id="20526" name="AutoShape 15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0523" name="AutoShape 16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>
                <a:latin typeface="Gill Sans Light"/>
                <a:cs typeface="Gill Sans Light"/>
              </a:endParaRPr>
            </a:p>
          </p:txBody>
        </p:sp>
      </p:grpSp>
      <p:sp>
        <p:nvSpPr>
          <p:cNvPr id="1013792" name="Rectangle 32"/>
          <p:cNvSpPr>
            <a:spLocks noChangeArrowheads="1"/>
          </p:cNvSpPr>
          <p:nvPr/>
        </p:nvSpPr>
        <p:spPr bwMode="auto">
          <a:xfrm>
            <a:off x="7475538" y="1855788"/>
            <a:ext cx="8382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cache</a:t>
            </a:r>
          </a:p>
        </p:txBody>
      </p:sp>
      <p:sp>
        <p:nvSpPr>
          <p:cNvPr id="1013798" name="Rectangle 38"/>
          <p:cNvSpPr>
            <a:spLocks noChangeArrowheads="1"/>
          </p:cNvSpPr>
          <p:nvPr/>
        </p:nvSpPr>
        <p:spPr bwMode="auto">
          <a:xfrm>
            <a:off x="7531100" y="22367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F1:V1</a:t>
            </a:r>
          </a:p>
        </p:txBody>
      </p:sp>
      <p:sp>
        <p:nvSpPr>
          <p:cNvPr id="1013801" name="Rectangle 41"/>
          <p:cNvSpPr>
            <a:spLocks noChangeArrowheads="1"/>
          </p:cNvSpPr>
          <p:nvPr/>
        </p:nvSpPr>
        <p:spPr bwMode="auto">
          <a:xfrm>
            <a:off x="7531100" y="2236788"/>
            <a:ext cx="6985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F1:V2</a:t>
            </a:r>
          </a:p>
        </p:txBody>
      </p:sp>
      <p:sp>
        <p:nvSpPr>
          <p:cNvPr id="20486" name="Cloud"/>
          <p:cNvSpPr>
            <a:spLocks noChangeAspect="1" noEditPoints="1" noChangeArrowheads="1"/>
          </p:cNvSpPr>
          <p:nvPr/>
        </p:nvSpPr>
        <p:spPr bwMode="auto">
          <a:xfrm>
            <a:off x="4275138" y="636588"/>
            <a:ext cx="2286000" cy="2590800"/>
          </a:xfrm>
          <a:custGeom>
            <a:avLst/>
            <a:gdLst>
              <a:gd name="T0" fmla="*/ 7091 w 21600"/>
              <a:gd name="T1" fmla="*/ 1295400 h 21600"/>
              <a:gd name="T2" fmla="*/ 1143000 w 21600"/>
              <a:gd name="T3" fmla="*/ 2588041 h 21600"/>
              <a:gd name="T4" fmla="*/ 2284095 w 21600"/>
              <a:gd name="T5" fmla="*/ 1295400 h 21600"/>
              <a:gd name="T6" fmla="*/ 1143000 w 21600"/>
              <a:gd name="T7" fmla="*/ 14813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Use of Caching to Reduce </a:t>
            </a:r>
            <a:r>
              <a:rPr lang="en-US" altLang="ko-KR" dirty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etwork Load</a:t>
            </a:r>
          </a:p>
        </p:txBody>
      </p:sp>
      <p:grpSp>
        <p:nvGrpSpPr>
          <p:cNvPr id="1013777" name="Group 17"/>
          <p:cNvGrpSpPr>
            <a:grpSpLocks/>
          </p:cNvGrpSpPr>
          <p:nvPr/>
        </p:nvGrpSpPr>
        <p:grpSpPr bwMode="auto">
          <a:xfrm>
            <a:off x="4419600" y="898527"/>
            <a:ext cx="2057400" cy="396876"/>
            <a:chOff x="1877" y="421"/>
            <a:chExt cx="1060" cy="250"/>
          </a:xfrm>
        </p:grpSpPr>
        <p:sp>
          <p:nvSpPr>
            <p:cNvPr id="20519" name="Line 18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0520" name="Text Box 19"/>
            <p:cNvSpPr txBox="1">
              <a:spLocks noChangeArrowheads="1"/>
            </p:cNvSpPr>
            <p:nvPr/>
          </p:nvSpPr>
          <p:spPr bwMode="auto">
            <a:xfrm>
              <a:off x="2070" y="421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 Light"/>
                  <a:cs typeface="Gill Sans Light"/>
                </a:rPr>
                <a:t>Read (RPC)</a:t>
              </a:r>
            </a:p>
          </p:txBody>
        </p:sp>
      </p:grpSp>
      <p:grpSp>
        <p:nvGrpSpPr>
          <p:cNvPr id="1013780" name="Group 20"/>
          <p:cNvGrpSpPr>
            <a:grpSpLocks/>
          </p:cNvGrpSpPr>
          <p:nvPr/>
        </p:nvGrpSpPr>
        <p:grpSpPr bwMode="auto">
          <a:xfrm>
            <a:off x="4359275" y="1322392"/>
            <a:ext cx="2043113" cy="396876"/>
            <a:chOff x="1877" y="912"/>
            <a:chExt cx="1060" cy="250"/>
          </a:xfrm>
        </p:grpSpPr>
        <p:sp>
          <p:nvSpPr>
            <p:cNvPr id="20517" name="Line 21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0518" name="Text Box 22"/>
            <p:cNvSpPr txBox="1">
              <a:spLocks noChangeArrowheads="1"/>
            </p:cNvSpPr>
            <p:nvPr/>
          </p:nvSpPr>
          <p:spPr bwMode="auto">
            <a:xfrm>
              <a:off x="1996" y="912"/>
              <a:ext cx="8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Return (Data)</a:t>
              </a:r>
            </a:p>
          </p:txBody>
        </p:sp>
      </p:grpSp>
      <p:grpSp>
        <p:nvGrpSpPr>
          <p:cNvPr id="1013786" name="Group 26"/>
          <p:cNvGrpSpPr>
            <a:grpSpLocks/>
          </p:cNvGrpSpPr>
          <p:nvPr/>
        </p:nvGrpSpPr>
        <p:grpSpPr bwMode="auto">
          <a:xfrm rot="-1562509">
            <a:off x="4560194" y="1881354"/>
            <a:ext cx="1982787" cy="396876"/>
            <a:chOff x="2016" y="1312"/>
            <a:chExt cx="1036" cy="250"/>
          </a:xfrm>
        </p:grpSpPr>
        <p:sp>
          <p:nvSpPr>
            <p:cNvPr id="20515" name="Text Box 27"/>
            <p:cNvSpPr txBox="1">
              <a:spLocks noChangeArrowheads="1"/>
            </p:cNvSpPr>
            <p:nvPr/>
          </p:nvSpPr>
          <p:spPr bwMode="auto">
            <a:xfrm>
              <a:off x="2171" y="1312"/>
              <a:ext cx="7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Write (RPC)</a:t>
              </a:r>
            </a:p>
          </p:txBody>
        </p:sp>
        <p:sp>
          <p:nvSpPr>
            <p:cNvPr id="20516" name="Line 28"/>
            <p:cNvSpPr>
              <a:spLocks noChangeShapeType="1"/>
            </p:cNvSpPr>
            <p:nvPr/>
          </p:nvSpPr>
          <p:spPr bwMode="auto">
            <a:xfrm flipV="1">
              <a:off x="2016" y="1533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1013789" name="Group 29"/>
          <p:cNvGrpSpPr>
            <a:grpSpLocks/>
          </p:cNvGrpSpPr>
          <p:nvPr/>
        </p:nvGrpSpPr>
        <p:grpSpPr bwMode="auto">
          <a:xfrm rot="-1590130">
            <a:off x="4673808" y="2368217"/>
            <a:ext cx="2030412" cy="396874"/>
            <a:chOff x="2016" y="1840"/>
            <a:chExt cx="1036" cy="250"/>
          </a:xfrm>
        </p:grpSpPr>
        <p:sp>
          <p:nvSpPr>
            <p:cNvPr id="20513" name="Text Box 30"/>
            <p:cNvSpPr txBox="1">
              <a:spLocks noChangeArrowheads="1"/>
            </p:cNvSpPr>
            <p:nvPr/>
          </p:nvSpPr>
          <p:spPr bwMode="auto">
            <a:xfrm>
              <a:off x="2032" y="1840"/>
              <a:ext cx="10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dirty="0">
                  <a:latin typeface="Gill Sans Light"/>
                  <a:cs typeface="Gill Sans Light"/>
                </a:rPr>
                <a:t>ACK</a:t>
              </a:r>
            </a:p>
          </p:txBody>
        </p:sp>
        <p:sp>
          <p:nvSpPr>
            <p:cNvPr id="20514" name="Line 31"/>
            <p:cNvSpPr>
              <a:spLocks noChangeShapeType="1"/>
            </p:cNvSpPr>
            <p:nvPr/>
          </p:nvSpPr>
          <p:spPr bwMode="auto">
            <a:xfrm flipH="1" flipV="1">
              <a:off x="2016" y="1844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20492" name="Group 23"/>
          <p:cNvGrpSpPr>
            <a:grpSpLocks/>
          </p:cNvGrpSpPr>
          <p:nvPr/>
        </p:nvGrpSpPr>
        <p:grpSpPr bwMode="auto">
          <a:xfrm>
            <a:off x="3055938" y="609600"/>
            <a:ext cx="1295400" cy="1430908"/>
            <a:chOff x="528" y="768"/>
            <a:chExt cx="973" cy="1100"/>
          </a:xfrm>
        </p:grpSpPr>
        <p:pic>
          <p:nvPicPr>
            <p:cNvPr id="20511" name="Picture 24" descr="MCj0398505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2" name="Text Box 25"/>
            <p:cNvSpPr txBox="1">
              <a:spLocks noChangeArrowheads="1"/>
            </p:cNvSpPr>
            <p:nvPr/>
          </p:nvSpPr>
          <p:spPr bwMode="auto">
            <a:xfrm>
              <a:off x="627" y="1562"/>
              <a:ext cx="59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Client</a:t>
              </a:r>
            </a:p>
          </p:txBody>
        </p:sp>
      </p:grpSp>
      <p:sp>
        <p:nvSpPr>
          <p:cNvPr id="1013793" name="Rectangle 33"/>
          <p:cNvSpPr>
            <a:spLocks noChangeArrowheads="1"/>
          </p:cNvSpPr>
          <p:nvPr/>
        </p:nvSpPr>
        <p:spPr bwMode="auto">
          <a:xfrm>
            <a:off x="2217738" y="9413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20494" name="Group 5"/>
          <p:cNvGrpSpPr>
            <a:grpSpLocks/>
          </p:cNvGrpSpPr>
          <p:nvPr/>
        </p:nvGrpSpPr>
        <p:grpSpPr bwMode="auto">
          <a:xfrm>
            <a:off x="3360738" y="2160588"/>
            <a:ext cx="1296987" cy="1429694"/>
            <a:chOff x="528" y="768"/>
            <a:chExt cx="973" cy="1098"/>
          </a:xfrm>
        </p:grpSpPr>
        <p:pic>
          <p:nvPicPr>
            <p:cNvPr id="20509" name="Picture 6" descr="MCj0398505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0" name="Text Box 7"/>
            <p:cNvSpPr txBox="1">
              <a:spLocks noChangeArrowheads="1"/>
            </p:cNvSpPr>
            <p:nvPr/>
          </p:nvSpPr>
          <p:spPr bwMode="auto">
            <a:xfrm>
              <a:off x="627" y="1561"/>
              <a:ext cx="58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Client</a:t>
              </a:r>
            </a:p>
          </p:txBody>
        </p:sp>
      </p:grpSp>
      <p:sp>
        <p:nvSpPr>
          <p:cNvPr id="1013794" name="Rectangle 34"/>
          <p:cNvSpPr>
            <a:spLocks noChangeArrowheads="1"/>
          </p:cNvSpPr>
          <p:nvPr/>
        </p:nvSpPr>
        <p:spPr bwMode="auto">
          <a:xfrm>
            <a:off x="2522538" y="26177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cache</a:t>
            </a:r>
          </a:p>
        </p:txBody>
      </p:sp>
      <p:sp>
        <p:nvSpPr>
          <p:cNvPr id="1013795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152400" y="3657600"/>
            <a:ext cx="8902700" cy="304323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Idea: Use caching to reduce network load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practice: use buffer cache at source and destination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Advantage: if open/read/write/close can be done locally, don’t need to do any network traffic…fast!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Problems: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Failure: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Client caches have data not committed at server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Cache consistency!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Client caches not consistent with server/each other</a:t>
            </a:r>
          </a:p>
        </p:txBody>
      </p:sp>
      <p:sp>
        <p:nvSpPr>
          <p:cNvPr id="1013796" name="Rectangle 36"/>
          <p:cNvSpPr>
            <a:spLocks noChangeArrowheads="1"/>
          </p:cNvSpPr>
          <p:nvPr/>
        </p:nvSpPr>
        <p:spPr bwMode="auto">
          <a:xfrm>
            <a:off x="2286000" y="13223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F1:V1</a:t>
            </a:r>
          </a:p>
        </p:txBody>
      </p:sp>
      <p:sp>
        <p:nvSpPr>
          <p:cNvPr id="1013797" name="Rectangle 37"/>
          <p:cNvSpPr>
            <a:spLocks noChangeArrowheads="1"/>
          </p:cNvSpPr>
          <p:nvPr/>
        </p:nvSpPr>
        <p:spPr bwMode="auto">
          <a:xfrm>
            <a:off x="2654300" y="2998788"/>
            <a:ext cx="6223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F1:V2</a:t>
            </a:r>
          </a:p>
        </p:txBody>
      </p:sp>
      <p:sp>
        <p:nvSpPr>
          <p:cNvPr id="1013803" name="Text Box 43"/>
          <p:cNvSpPr txBox="1">
            <a:spLocks noChangeArrowheads="1"/>
          </p:cNvSpPr>
          <p:nvPr/>
        </p:nvSpPr>
        <p:spPr bwMode="auto">
          <a:xfrm>
            <a:off x="152400" y="788988"/>
            <a:ext cx="11536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read(f1)</a:t>
            </a:r>
          </a:p>
        </p:txBody>
      </p:sp>
      <p:sp>
        <p:nvSpPr>
          <p:cNvPr id="1013804" name="Text Box 44"/>
          <p:cNvSpPr txBox="1">
            <a:spLocks noChangeArrowheads="1"/>
          </p:cNvSpPr>
          <p:nvPr/>
        </p:nvSpPr>
        <p:spPr bwMode="auto">
          <a:xfrm>
            <a:off x="152400" y="2870200"/>
            <a:ext cx="1241757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write(f1)</a:t>
            </a:r>
          </a:p>
        </p:txBody>
      </p:sp>
      <p:sp>
        <p:nvSpPr>
          <p:cNvPr id="1013805" name="Text Box 45"/>
          <p:cNvSpPr txBox="1">
            <a:spLocks noChangeArrowheads="1"/>
          </p:cNvSpPr>
          <p:nvPr/>
        </p:nvSpPr>
        <p:spPr bwMode="auto">
          <a:xfrm>
            <a:off x="1143000" y="836310"/>
            <a:ext cx="823223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latin typeface="Gill Sans Light"/>
                <a:cs typeface="Gill Sans Light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6" name="Text Box 46"/>
          <p:cNvSpPr txBox="1">
            <a:spLocks noChangeArrowheads="1"/>
          </p:cNvSpPr>
          <p:nvPr/>
        </p:nvSpPr>
        <p:spPr bwMode="auto">
          <a:xfrm>
            <a:off x="152400" y="1093788"/>
            <a:ext cx="17941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read(f1)</a:t>
            </a:r>
            <a:r>
              <a:rPr lang="en-US" altLang="en-US" sz="2400">
                <a:latin typeface="Gill Sans Light"/>
                <a:cs typeface="Gill Sans Light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8" name="Text Box 48"/>
          <p:cNvSpPr txBox="1">
            <a:spLocks noChangeArrowheads="1"/>
          </p:cNvSpPr>
          <p:nvPr/>
        </p:nvSpPr>
        <p:spPr bwMode="auto">
          <a:xfrm>
            <a:off x="152400" y="1398588"/>
            <a:ext cx="17941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read(f1)</a:t>
            </a:r>
            <a:r>
              <a:rPr lang="en-US" altLang="en-US" sz="2400">
                <a:latin typeface="Gill Sans Light"/>
                <a:cs typeface="Gill Sans Light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9" name="Text Box 49"/>
          <p:cNvSpPr txBox="1">
            <a:spLocks noChangeArrowheads="1"/>
          </p:cNvSpPr>
          <p:nvPr/>
        </p:nvSpPr>
        <p:spPr bwMode="auto">
          <a:xfrm>
            <a:off x="1207083" y="2893710"/>
            <a:ext cx="926517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latin typeface="Gill Sans Light"/>
                <a:cs typeface="Gill Sans Light"/>
                <a:sym typeface="Symbol" panose="05050102010706020507" pitchFamily="18" charset="2"/>
              </a:rPr>
              <a:t>OK</a:t>
            </a:r>
          </a:p>
        </p:txBody>
      </p:sp>
      <p:sp>
        <p:nvSpPr>
          <p:cNvPr id="1013810" name="Text Box 50"/>
          <p:cNvSpPr txBox="1">
            <a:spLocks noChangeArrowheads="1"/>
          </p:cNvSpPr>
          <p:nvPr/>
        </p:nvSpPr>
        <p:spPr bwMode="auto">
          <a:xfrm>
            <a:off x="152400" y="1727200"/>
            <a:ext cx="17941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latin typeface="Gill Sans Light"/>
                <a:cs typeface="Gill Sans Light"/>
              </a:rPr>
              <a:t>read(f1)</a:t>
            </a:r>
            <a:r>
              <a:rPr lang="en-US" altLang="en-US" sz="2400" dirty="0">
                <a:latin typeface="Gill Sans Light"/>
                <a:cs typeface="Gill Sans Light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FF0000"/>
                </a:solidFill>
                <a:latin typeface="Gill Sans Light"/>
                <a:cs typeface="Gill Sans Light"/>
                <a:sym typeface="Symbol" panose="05050102010706020507" pitchFamily="18" charset="2"/>
              </a:rPr>
              <a:t>V1</a:t>
            </a:r>
          </a:p>
        </p:txBody>
      </p:sp>
      <p:sp>
        <p:nvSpPr>
          <p:cNvPr id="1013811" name="Text Box 51"/>
          <p:cNvSpPr txBox="1">
            <a:spLocks noChangeArrowheads="1"/>
          </p:cNvSpPr>
          <p:nvPr/>
        </p:nvSpPr>
        <p:spPr bwMode="auto">
          <a:xfrm>
            <a:off x="152400" y="3151188"/>
            <a:ext cx="1811374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latin typeface="Gill Sans Light"/>
                <a:cs typeface="Gill Sans Light"/>
              </a:rPr>
              <a:t>read(f1)</a:t>
            </a:r>
            <a:r>
              <a:rPr lang="en-US" altLang="en-US" sz="2400" dirty="0">
                <a:latin typeface="Gill Sans Light"/>
                <a:cs typeface="Gill Sans Light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FF0000"/>
                </a:solidFill>
                <a:latin typeface="Gill Sans Light"/>
                <a:cs typeface="Gill Sans Light"/>
                <a:sym typeface="Symbol" panose="05050102010706020507" pitchFamily="18" charset="2"/>
              </a:rPr>
              <a:t>V2</a:t>
            </a:r>
          </a:p>
        </p:txBody>
      </p:sp>
      <p:sp>
        <p:nvSpPr>
          <p:cNvPr id="1013812" name="AutoShape 52"/>
          <p:cNvSpPr>
            <a:spLocks noChangeArrowheads="1"/>
          </p:cNvSpPr>
          <p:nvPr/>
        </p:nvSpPr>
        <p:spPr bwMode="auto">
          <a:xfrm>
            <a:off x="-1295400" y="381000"/>
            <a:ext cx="1219200" cy="990600"/>
          </a:xfrm>
          <a:prstGeom prst="irregularSeal1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Crash!</a:t>
            </a:r>
          </a:p>
        </p:txBody>
      </p:sp>
      <p:sp>
        <p:nvSpPr>
          <p:cNvPr id="1013814" name="AutoShape 54"/>
          <p:cNvSpPr>
            <a:spLocks noChangeArrowheads="1"/>
          </p:cNvSpPr>
          <p:nvPr/>
        </p:nvSpPr>
        <p:spPr bwMode="auto">
          <a:xfrm>
            <a:off x="-1295400" y="314960"/>
            <a:ext cx="1219200" cy="1056640"/>
          </a:xfrm>
          <a:prstGeom prst="irregularSeal1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Crash!</a:t>
            </a:r>
          </a:p>
        </p:txBody>
      </p:sp>
    </p:spTree>
    <p:extLst>
      <p:ext uri="{BB962C8B-B14F-4D97-AF65-F5344CB8AC3E}">
        <p14:creationId xmlns:p14="http://schemas.microsoft.com/office/powerpoint/2010/main" val="3006769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1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1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49 4.25532E-7 C 0.07621 -0.01133 0.13992 -0.02243 0.22482 -0.01295 C 0.30954 -0.00347 0.47586 0.02613 0.52204 0.05643 C 0.56822 0.08672 0.521 0.12303 0.50155 0.16952 C 0.48193 0.21577 0.42412 0.30111 0.40381 0.33557 " pathEditMode="fixed" rAng="0" ptsTypes="aaaaa">
                                      <p:cBhvr>
                                        <p:cTn id="88" dur="500" fill="hold"/>
                                        <p:tgtEl>
                                          <p:spTgt spid="1013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78" y="156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1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01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0.00787 C 0.07465 -0.00347 0.13837 -0.01457 0.22326 -0.00508 C 0.30799 0.0044 0.47431 0.034 0.52049 0.0643 C 0.56667 0.09459 0.51944 0.1309 0.5 0.17739 C 0.48038 0.22364 0.42257 0.30898 0.40226 0.34343 " pathEditMode="fixed" rAng="0" ptsTypes="aaaaa">
                                      <p:cBhvr>
                                        <p:cTn id="109" dur="500" fill="hold"/>
                                        <p:tgtEl>
                                          <p:spTgt spid="1013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78" y="156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1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1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1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1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2" grpId="0" animBg="1"/>
      <p:bldP spid="1013798" grpId="0" animBg="1"/>
      <p:bldP spid="1013801" grpId="0" animBg="1"/>
      <p:bldP spid="1013793" grpId="0" animBg="1"/>
      <p:bldP spid="1013794" grpId="0" animBg="1"/>
      <p:bldP spid="1013795" grpId="0" build="p"/>
      <p:bldP spid="1013796" grpId="0" animBg="1"/>
      <p:bldP spid="1013797" grpId="0" animBg="1"/>
      <p:bldP spid="1013803" grpId="0"/>
      <p:bldP spid="1013804" grpId="0"/>
      <p:bldP spid="1013805" grpId="0"/>
      <p:bldP spid="1013806" grpId="0"/>
      <p:bldP spid="1013808" grpId="0"/>
      <p:bldP spid="1013809" grpId="0"/>
      <p:bldP spid="1013810" grpId="0"/>
      <p:bldP spid="1013811" grpId="0"/>
      <p:bldP spid="1013812" grpId="0" animBg="1"/>
      <p:bldP spid="10138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Failures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011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server crashes? Can client wait until server comes back up and continue as before?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Any data in server memory but not on disk can be lost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Shared state across RPC: What if server crashes after seek? Then, when client does “read”, it will fail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Message retries: suppose server crashes after it does UNIX “</a:t>
            </a:r>
            <a:r>
              <a:rPr lang="en-US" altLang="ko-KR" dirty="0" err="1" smtClean="0">
                <a:latin typeface="Courier New"/>
                <a:ea typeface="굴림" panose="020B0600000101010101" pitchFamily="34" charset="-127"/>
                <a:cs typeface="Courier New"/>
              </a:rPr>
              <a:t>rm</a:t>
            </a:r>
            <a:r>
              <a:rPr lang="en-US" altLang="ko-KR" dirty="0" smtClean="0">
                <a:latin typeface="Courier New"/>
                <a:ea typeface="굴림" panose="020B0600000101010101" pitchFamily="34" charset="-127"/>
                <a:cs typeface="Courier New"/>
              </a:rPr>
              <a:t> foo</a:t>
            </a:r>
            <a:r>
              <a:rPr lang="en-US" altLang="ko-KR" dirty="0" smtClean="0">
                <a:ea typeface="굴림" panose="020B0600000101010101" pitchFamily="34" charset="-127"/>
              </a:rPr>
              <a:t>”, but before acknowledgment?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Message system will retry: send it again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does it know not to delete it again? (could solve with two-phase commit protocol, but NFS takes a more ad hoc approach)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10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Stateless protocol:</a:t>
            </a:r>
            <a:r>
              <a:rPr lang="en-US" altLang="ko-KR" dirty="0" smtClean="0">
                <a:ea typeface="굴림" panose="020B0600000101010101" pitchFamily="34" charset="-127"/>
              </a:rPr>
              <a:t> A protocol in which all information required to process a request is passed with request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Server keeps no state about client, except as hints to help improve performance (e.g., a cache)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Thus, if server crashes and restarted, requests can continue where left off (in many cases)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10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client crashes?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Might lose modified data in client cache</a:t>
            </a:r>
          </a:p>
        </p:txBody>
      </p:sp>
      <p:pic>
        <p:nvPicPr>
          <p:cNvPr id="21508" name="Picture 6" descr="MCj039843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0"/>
            <a:ext cx="1306512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9" name="Group 8"/>
          <p:cNvGrpSpPr>
            <a:grpSpLocks/>
          </p:cNvGrpSpPr>
          <p:nvPr/>
        </p:nvGrpSpPr>
        <p:grpSpPr bwMode="auto">
          <a:xfrm>
            <a:off x="8440738" y="61913"/>
            <a:ext cx="703262" cy="1125537"/>
            <a:chOff x="3600" y="720"/>
            <a:chExt cx="528" cy="864"/>
          </a:xfrm>
        </p:grpSpPr>
        <p:sp>
          <p:nvSpPr>
            <p:cNvPr id="21512" name="AutoShape 9"/>
            <p:cNvSpPr>
              <a:spLocks noChangeArrowheads="1"/>
            </p:cNvSpPr>
            <p:nvPr/>
          </p:nvSpPr>
          <p:spPr bwMode="auto">
            <a:xfrm>
              <a:off x="3600" y="720"/>
              <a:ext cx="336" cy="480"/>
            </a:xfrm>
            <a:prstGeom prst="can">
              <a:avLst>
                <a:gd name="adj" fmla="val 35714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3" name="AutoShape 10"/>
            <p:cNvSpPr>
              <a:spLocks noChangeArrowheads="1"/>
            </p:cNvSpPr>
            <p:nvPr/>
          </p:nvSpPr>
          <p:spPr bwMode="auto">
            <a:xfrm>
              <a:off x="3696" y="912"/>
              <a:ext cx="336" cy="480"/>
            </a:xfrm>
            <a:prstGeom prst="can">
              <a:avLst>
                <a:gd name="adj" fmla="val 35714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4" name="AutoShape 11"/>
            <p:cNvSpPr>
              <a:spLocks noChangeArrowheads="1"/>
            </p:cNvSpPr>
            <p:nvPr/>
          </p:nvSpPr>
          <p:spPr bwMode="auto">
            <a:xfrm>
              <a:off x="3792" y="1104"/>
              <a:ext cx="336" cy="480"/>
            </a:xfrm>
            <a:prstGeom prst="can">
              <a:avLst>
                <a:gd name="adj" fmla="val 35714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1510" name="AutoShape 12"/>
          <p:cNvSpPr>
            <a:spLocks noChangeArrowheads="1"/>
          </p:cNvSpPr>
          <p:nvPr/>
        </p:nvSpPr>
        <p:spPr bwMode="auto">
          <a:xfrm>
            <a:off x="7737475" y="436563"/>
            <a:ext cx="574675" cy="438150"/>
          </a:xfrm>
          <a:prstGeom prst="leftRightArrow">
            <a:avLst>
              <a:gd name="adj1" fmla="val 50000"/>
              <a:gd name="adj2" fmla="val 26232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AutoShape 13"/>
          <p:cNvSpPr>
            <a:spLocks noChangeArrowheads="1"/>
          </p:cNvSpPr>
          <p:nvPr/>
        </p:nvSpPr>
        <p:spPr bwMode="auto">
          <a:xfrm>
            <a:off x="6637338" y="0"/>
            <a:ext cx="1211262" cy="990600"/>
          </a:xfrm>
          <a:prstGeom prst="irregularSeal1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>
                <a:latin typeface="Gill Sans Light"/>
                <a:cs typeface="Gill Sans Light"/>
              </a:rPr>
              <a:t>Crash!</a:t>
            </a:r>
          </a:p>
        </p:txBody>
      </p:sp>
    </p:spTree>
    <p:extLst>
      <p:ext uri="{BB962C8B-B14F-4D97-AF65-F5344CB8AC3E}">
        <p14:creationId xmlns:p14="http://schemas.microsoft.com/office/powerpoint/2010/main" val="1155047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Network File System (NFS)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096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Three Layers for NFS system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UNIX </a:t>
            </a:r>
            <a:r>
              <a:rPr lang="en-US" altLang="ko-KR" sz="2400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filesystem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 API:</a:t>
            </a:r>
            <a:r>
              <a:rPr lang="en-US" altLang="ko-KR" sz="2400" dirty="0" smtClean="0">
                <a:ea typeface="굴림" panose="020B0600000101010101" pitchFamily="34" charset="-127"/>
              </a:rPr>
              <a:t> open, read, write, close calls + file descriptors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VFS layer:</a:t>
            </a:r>
            <a:r>
              <a:rPr lang="en-US" altLang="ko-KR" sz="2400" dirty="0" smtClean="0">
                <a:ea typeface="굴림" panose="020B0600000101010101" pitchFamily="34" charset="-127"/>
              </a:rPr>
              <a:t> distinguishes local from remote files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Calls the NFS protocol procedures for remote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NFS service layer:</a:t>
            </a:r>
            <a:r>
              <a:rPr lang="en-US" altLang="ko-KR" sz="2400" dirty="0" smtClean="0">
                <a:ea typeface="굴림" panose="020B0600000101010101" pitchFamily="34" charset="-127"/>
              </a:rPr>
              <a:t> bottom layer of the architecture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Implements the NFS protocol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z="105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NFS Protocol: RPC for file operations on server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Reading/searching a directory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</a:t>
            </a:r>
            <a:r>
              <a:rPr lang="en-US" altLang="ko-KR" sz="2400" dirty="0" smtClean="0">
                <a:ea typeface="굴림" panose="020B0600000101010101" pitchFamily="34" charset="-127"/>
              </a:rPr>
              <a:t>anipulating links and directories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</a:t>
            </a:r>
            <a:r>
              <a:rPr lang="en-US" altLang="ko-KR" sz="2400" dirty="0" smtClean="0">
                <a:ea typeface="굴림" panose="020B0600000101010101" pitchFamily="34" charset="-127"/>
              </a:rPr>
              <a:t>ccessing file attributes/reading and writing files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z="105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Write-through caching:</a:t>
            </a:r>
            <a:r>
              <a:rPr lang="en-US" altLang="ko-KR" sz="2800" dirty="0" smtClean="0">
                <a:ea typeface="굴림" panose="020B0600000101010101" pitchFamily="34" charset="-127"/>
              </a:rPr>
              <a:t> Modified data committed to server’s disk before results are returned to the client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</a:t>
            </a:r>
            <a:r>
              <a:rPr lang="en-US" altLang="ko-KR" sz="2400" dirty="0" smtClean="0">
                <a:ea typeface="굴림" panose="020B0600000101010101" pitchFamily="34" charset="-127"/>
              </a:rPr>
              <a:t>ose some of the advantages of caching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</a:t>
            </a:r>
            <a:r>
              <a:rPr lang="en-US" altLang="ko-KR" sz="2400" dirty="0" smtClean="0">
                <a:ea typeface="굴림" panose="020B0600000101010101" pitchFamily="34" charset="-127"/>
              </a:rPr>
              <a:t>ime to perform write() can be long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Need some mechanism for readers to eventually notice changes!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(more on this later)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sz="28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60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NFS Continued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747712"/>
            <a:ext cx="8826500" cy="60340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NFS servers are </a:t>
            </a: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stateless</a:t>
            </a:r>
            <a:r>
              <a:rPr lang="en-US" altLang="ko-KR" sz="2800" dirty="0" smtClean="0">
                <a:ea typeface="굴림" panose="020B0600000101010101" pitchFamily="34" charset="-127"/>
              </a:rPr>
              <a:t>; each request provides all arguments require for execution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E.g. reads include information for entire operation, such as </a:t>
            </a:r>
            <a:r>
              <a:rPr lang="en-US" altLang="ko-KR" sz="24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ReadAt</a:t>
            </a:r>
            <a:r>
              <a:rPr lang="en-US" altLang="ko-KR" sz="24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4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inumber,position</a:t>
            </a:r>
            <a:r>
              <a:rPr lang="en-US" altLang="ko-KR" sz="24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sz="2400" dirty="0" smtClean="0">
                <a:ea typeface="굴림" panose="020B0600000101010101" pitchFamily="34" charset="-127"/>
              </a:rPr>
              <a:t>, not </a:t>
            </a:r>
            <a:r>
              <a:rPr lang="en-US" altLang="ko-KR" sz="24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Read(</a:t>
            </a:r>
            <a:r>
              <a:rPr lang="en-US" altLang="ko-KR" sz="24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openfile</a:t>
            </a:r>
            <a:r>
              <a:rPr lang="en-US" altLang="ko-KR" sz="24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No need to perform network open() or close() on file – each operation stands on its own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Idempotent:</a:t>
            </a:r>
            <a:r>
              <a:rPr lang="en-US" altLang="ko-KR" sz="2800" dirty="0" smtClean="0">
                <a:ea typeface="굴림" panose="020B0600000101010101" pitchFamily="34" charset="-127"/>
              </a:rPr>
              <a:t> Performing requests multiple times has same effect as performing it exactly once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Example: Server crashes between disk I/O and message send, client resend read, server does operation again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Example: Read and write file blocks: just re-read or re-write file block – no side effects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Example: What about “remove”?  NFS does operation twice and second time returns an advisory error </a:t>
            </a:r>
          </a:p>
        </p:txBody>
      </p:sp>
    </p:spTree>
    <p:extLst>
      <p:ext uri="{BB962C8B-B14F-4D97-AF65-F5344CB8AC3E}">
        <p14:creationId xmlns:p14="http://schemas.microsoft.com/office/powerpoint/2010/main" val="2255380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NFS Failure Model</a:t>
            </a:r>
            <a:endParaRPr lang="en-US" altLang="ko-KR" dirty="0" smtClean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Transparent to client system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Is this a good idea?  What if you are in the middle of reading a file and server crashes?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Options – NFS provides both choices:</a:t>
            </a:r>
          </a:p>
          <a:p>
            <a:pPr lvl="1"/>
            <a:r>
              <a:rPr lang="en-US" altLang="ko-KR" dirty="0" smtClean="0"/>
              <a:t>Hang until server comes back up (next week?)</a:t>
            </a:r>
          </a:p>
          <a:p>
            <a:pPr lvl="1"/>
            <a:r>
              <a:rPr lang="en-US" altLang="ko-KR" dirty="0" smtClean="0"/>
              <a:t>Return an error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o</a:t>
            </a:r>
            <a:r>
              <a:rPr lang="en-US" altLang="ko-KR" dirty="0" smtClean="0"/>
              <a:t>f course, most applications don’t know they are talking over a network) </a:t>
            </a:r>
          </a:p>
        </p:txBody>
      </p:sp>
    </p:spTree>
    <p:extLst>
      <p:ext uri="{BB962C8B-B14F-4D97-AF65-F5344CB8AC3E}">
        <p14:creationId xmlns:p14="http://schemas.microsoft.com/office/powerpoint/2010/main" val="122113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727075"/>
            <a:ext cx="8877300" cy="61309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NFS protocol: weak consistency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Client polls server periodically to check for changes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Polls server for changes to data in last 3-30 seconds (tunable parameter)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Thus, when file is changed on one client, server is notified, but other clients use old version of file until timeout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multiple clients write to same file?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NFS, can get either version (or parts of both)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Completely arbitrary</a:t>
            </a:r>
          </a:p>
        </p:txBody>
      </p:sp>
      <p:grpSp>
        <p:nvGrpSpPr>
          <p:cNvPr id="1020969" name="Group 41"/>
          <p:cNvGrpSpPr>
            <a:grpSpLocks/>
          </p:cNvGrpSpPr>
          <p:nvPr/>
        </p:nvGrpSpPr>
        <p:grpSpPr bwMode="auto">
          <a:xfrm>
            <a:off x="1295400" y="2286000"/>
            <a:ext cx="6773863" cy="2981324"/>
            <a:chOff x="816" y="1635"/>
            <a:chExt cx="4267" cy="1878"/>
          </a:xfrm>
        </p:grpSpPr>
        <p:sp>
          <p:nvSpPr>
            <p:cNvPr id="25612" name="Rectangle 5"/>
            <p:cNvSpPr>
              <a:spLocks noChangeArrowheads="1"/>
            </p:cNvSpPr>
            <p:nvPr/>
          </p:nvSpPr>
          <p:spPr bwMode="auto">
            <a:xfrm>
              <a:off x="4128" y="2420"/>
              <a:ext cx="528" cy="576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>
                  <a:latin typeface="Gill Sans Light"/>
                  <a:cs typeface="Gill Sans Light"/>
                </a:rPr>
                <a:t>cache</a:t>
              </a:r>
            </a:p>
          </p:txBody>
        </p:sp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4163" y="2660"/>
              <a:ext cx="440" cy="232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F1:V2</a:t>
              </a:r>
            </a:p>
          </p:txBody>
        </p:sp>
        <p:grpSp>
          <p:nvGrpSpPr>
            <p:cNvPr id="25614" name="Group 7"/>
            <p:cNvGrpSpPr>
              <a:grpSpLocks/>
            </p:cNvGrpSpPr>
            <p:nvPr/>
          </p:nvGrpSpPr>
          <p:grpSpPr bwMode="auto">
            <a:xfrm>
              <a:off x="3552" y="1796"/>
              <a:ext cx="1531" cy="943"/>
              <a:chOff x="2304" y="672"/>
              <a:chExt cx="1824" cy="1150"/>
            </a:xfrm>
          </p:grpSpPr>
          <p:grpSp>
            <p:nvGrpSpPr>
              <p:cNvPr id="25632" name="Group 8"/>
              <p:cNvGrpSpPr>
                <a:grpSpLocks/>
              </p:cNvGrpSpPr>
              <p:nvPr/>
            </p:nvGrpSpPr>
            <p:grpSpPr bwMode="auto">
              <a:xfrm>
                <a:off x="2304" y="672"/>
                <a:ext cx="981" cy="1150"/>
                <a:chOff x="2043" y="624"/>
                <a:chExt cx="981" cy="1150"/>
              </a:xfrm>
            </p:grpSpPr>
            <p:pic>
              <p:nvPicPr>
                <p:cNvPr id="25638" name="Picture 9" descr="MCj03984350000[1]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43" y="624"/>
                  <a:ext cx="981" cy="8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3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60" y="1469"/>
                  <a:ext cx="647" cy="3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>
                      <a:latin typeface="Gill Sans Light"/>
                      <a:cs typeface="Gill Sans Light"/>
                    </a:rPr>
                    <a:t>Server</a:t>
                  </a:r>
                </a:p>
              </p:txBody>
            </p:sp>
          </p:grpSp>
          <p:grpSp>
            <p:nvGrpSpPr>
              <p:cNvPr id="25633" name="Group 11"/>
              <p:cNvGrpSpPr>
                <a:grpSpLocks/>
              </p:cNvGrpSpPr>
              <p:nvPr/>
            </p:nvGrpSpPr>
            <p:grpSpPr bwMode="auto">
              <a:xfrm>
                <a:off x="3600" y="720"/>
                <a:ext cx="528" cy="864"/>
                <a:chOff x="3600" y="720"/>
                <a:chExt cx="528" cy="864"/>
              </a:xfrm>
            </p:grpSpPr>
            <p:sp>
              <p:nvSpPr>
                <p:cNvPr id="25635" name="AutoShape 12"/>
                <p:cNvSpPr>
                  <a:spLocks noChangeArrowheads="1"/>
                </p:cNvSpPr>
                <p:nvPr/>
              </p:nvSpPr>
              <p:spPr bwMode="auto">
                <a:xfrm>
                  <a:off x="3600" y="720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4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636" name="AutoShape 13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4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637" name="AutoShape 14"/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4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25634" name="AutoShape 15"/>
              <p:cNvSpPr>
                <a:spLocks noChangeArrowheads="1"/>
              </p:cNvSpPr>
              <p:nvPr/>
            </p:nvSpPr>
            <p:spPr bwMode="auto">
              <a:xfrm>
                <a:off x="3072" y="1008"/>
                <a:ext cx="432" cy="336"/>
              </a:xfrm>
              <a:prstGeom prst="leftRightArrow">
                <a:avLst>
                  <a:gd name="adj1" fmla="val 50000"/>
                  <a:gd name="adj2" fmla="val 25714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5615" name="Cloud"/>
            <p:cNvSpPr>
              <a:spLocks noChangeAspect="1" noEditPoints="1" noChangeArrowheads="1"/>
            </p:cNvSpPr>
            <p:nvPr/>
          </p:nvSpPr>
          <p:spPr bwMode="auto">
            <a:xfrm>
              <a:off x="2112" y="1652"/>
              <a:ext cx="1440" cy="1632"/>
            </a:xfrm>
            <a:custGeom>
              <a:avLst/>
              <a:gdLst>
                <a:gd name="T0" fmla="*/ 4 w 21600"/>
                <a:gd name="T1" fmla="*/ 816 h 21600"/>
                <a:gd name="T2" fmla="*/ 720 w 21600"/>
                <a:gd name="T3" fmla="*/ 1630 h 21600"/>
                <a:gd name="T4" fmla="*/ 1439 w 21600"/>
                <a:gd name="T5" fmla="*/ 816 h 21600"/>
                <a:gd name="T6" fmla="*/ 720 w 21600"/>
                <a:gd name="T7" fmla="*/ 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0 w 21600"/>
                <a:gd name="T13" fmla="*/ 3256 h 21600"/>
                <a:gd name="T14" fmla="*/ 17085 w 21600"/>
                <a:gd name="T15" fmla="*/ 173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grpSp>
          <p:nvGrpSpPr>
            <p:cNvPr id="25616" name="Group 23"/>
            <p:cNvGrpSpPr>
              <a:grpSpLocks/>
            </p:cNvGrpSpPr>
            <p:nvPr/>
          </p:nvGrpSpPr>
          <p:grpSpPr bwMode="auto">
            <a:xfrm rot="-1562509">
              <a:off x="2292" y="2436"/>
              <a:ext cx="1249" cy="250"/>
              <a:chOff x="2016" y="1312"/>
              <a:chExt cx="1036" cy="250"/>
            </a:xfrm>
          </p:grpSpPr>
          <p:sp>
            <p:nvSpPr>
              <p:cNvPr id="25630" name="Text Box 24"/>
              <p:cNvSpPr txBox="1">
                <a:spLocks noChangeArrowheads="1"/>
              </p:cNvSpPr>
              <p:nvPr/>
            </p:nvSpPr>
            <p:spPr bwMode="auto">
              <a:xfrm>
                <a:off x="2171" y="1312"/>
                <a:ext cx="7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latin typeface="Gill Sans Light"/>
                    <a:cs typeface="Gill Sans Light"/>
                  </a:rPr>
                  <a:t>Write (RPC)</a:t>
                </a:r>
              </a:p>
            </p:txBody>
          </p:sp>
          <p:sp>
            <p:nvSpPr>
              <p:cNvPr id="25631" name="Line 25"/>
              <p:cNvSpPr>
                <a:spLocks noChangeShapeType="1"/>
              </p:cNvSpPr>
              <p:nvPr/>
            </p:nvSpPr>
            <p:spPr bwMode="auto">
              <a:xfrm flipV="1">
                <a:off x="2016" y="1533"/>
                <a:ext cx="10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5617" name="Group 26"/>
            <p:cNvGrpSpPr>
              <a:grpSpLocks/>
            </p:cNvGrpSpPr>
            <p:nvPr/>
          </p:nvGrpSpPr>
          <p:grpSpPr bwMode="auto">
            <a:xfrm rot="-1590130">
              <a:off x="2363" y="2743"/>
              <a:ext cx="1279" cy="250"/>
              <a:chOff x="2016" y="1840"/>
              <a:chExt cx="1036" cy="250"/>
            </a:xfrm>
          </p:grpSpPr>
          <p:sp>
            <p:nvSpPr>
              <p:cNvPr id="25628" name="Text Box 27"/>
              <p:cNvSpPr txBox="1">
                <a:spLocks noChangeArrowheads="1"/>
              </p:cNvSpPr>
              <p:nvPr/>
            </p:nvSpPr>
            <p:spPr bwMode="auto">
              <a:xfrm>
                <a:off x="2032" y="1840"/>
                <a:ext cx="10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Gill Sans Light"/>
                    <a:cs typeface="Gill Sans Light"/>
                  </a:rPr>
                  <a:t>ACK</a:t>
                </a:r>
              </a:p>
            </p:txBody>
          </p:sp>
          <p:sp>
            <p:nvSpPr>
              <p:cNvPr id="25629" name="Line 28"/>
              <p:cNvSpPr>
                <a:spLocks noChangeShapeType="1"/>
              </p:cNvSpPr>
              <p:nvPr/>
            </p:nvSpPr>
            <p:spPr bwMode="auto">
              <a:xfrm flipH="1" flipV="1">
                <a:off x="2016" y="1844"/>
                <a:ext cx="10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5618" name="Group 29"/>
            <p:cNvGrpSpPr>
              <a:grpSpLocks/>
            </p:cNvGrpSpPr>
            <p:nvPr/>
          </p:nvGrpSpPr>
          <p:grpSpPr bwMode="auto">
            <a:xfrm>
              <a:off x="1344" y="1635"/>
              <a:ext cx="816" cy="901"/>
              <a:chOff x="528" y="768"/>
              <a:chExt cx="973" cy="1099"/>
            </a:xfrm>
          </p:grpSpPr>
          <p:pic>
            <p:nvPicPr>
              <p:cNvPr id="25626" name="Picture 30" descr="MCj0398505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768"/>
                <a:ext cx="973" cy="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27" name="Text Box 31"/>
              <p:cNvSpPr txBox="1">
                <a:spLocks noChangeArrowheads="1"/>
              </p:cNvSpPr>
              <p:nvPr/>
            </p:nvSpPr>
            <p:spPr bwMode="auto">
              <a:xfrm>
                <a:off x="627" y="1562"/>
                <a:ext cx="590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latin typeface="Gill Sans Light"/>
                    <a:cs typeface="Gill Sans Light"/>
                  </a:rPr>
                  <a:t>Client</a:t>
                </a:r>
              </a:p>
            </p:txBody>
          </p:sp>
        </p:grpSp>
        <p:sp>
          <p:nvSpPr>
            <p:cNvPr id="25619" name="Rectangle 32"/>
            <p:cNvSpPr>
              <a:spLocks noChangeArrowheads="1"/>
            </p:cNvSpPr>
            <p:nvPr/>
          </p:nvSpPr>
          <p:spPr bwMode="auto">
            <a:xfrm>
              <a:off x="816" y="1844"/>
              <a:ext cx="528" cy="528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>
                  <a:latin typeface="Gill Sans Light"/>
                  <a:cs typeface="Gill Sans Light"/>
                </a:rPr>
                <a:t>cache</a:t>
              </a:r>
            </a:p>
          </p:txBody>
        </p:sp>
        <p:grpSp>
          <p:nvGrpSpPr>
            <p:cNvPr id="25620" name="Group 33"/>
            <p:cNvGrpSpPr>
              <a:grpSpLocks/>
            </p:cNvGrpSpPr>
            <p:nvPr/>
          </p:nvGrpSpPr>
          <p:grpSpPr bwMode="auto">
            <a:xfrm>
              <a:off x="1536" y="2612"/>
              <a:ext cx="817" cy="901"/>
              <a:chOff x="528" y="768"/>
              <a:chExt cx="973" cy="1098"/>
            </a:xfrm>
          </p:grpSpPr>
          <p:pic>
            <p:nvPicPr>
              <p:cNvPr id="25624" name="Picture 34" descr="MCj0398505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768"/>
                <a:ext cx="973" cy="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25" name="Text Box 35"/>
              <p:cNvSpPr txBox="1">
                <a:spLocks noChangeArrowheads="1"/>
              </p:cNvSpPr>
              <p:nvPr/>
            </p:nvSpPr>
            <p:spPr bwMode="auto">
              <a:xfrm>
                <a:off x="627" y="1561"/>
                <a:ext cx="589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latin typeface="Gill Sans Light"/>
                    <a:cs typeface="Gill Sans Light"/>
                  </a:rPr>
                  <a:t>Client</a:t>
                </a:r>
              </a:p>
            </p:txBody>
          </p:sp>
        </p:grpSp>
        <p:sp>
          <p:nvSpPr>
            <p:cNvPr id="25621" name="Rectangle 36"/>
            <p:cNvSpPr>
              <a:spLocks noChangeArrowheads="1"/>
            </p:cNvSpPr>
            <p:nvPr/>
          </p:nvSpPr>
          <p:spPr bwMode="auto">
            <a:xfrm>
              <a:off x="1008" y="2900"/>
              <a:ext cx="528" cy="528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>
                  <a:latin typeface="Gill Sans Light"/>
                  <a:cs typeface="Gill Sans Light"/>
                </a:rPr>
                <a:t>cache</a:t>
              </a:r>
            </a:p>
          </p:txBody>
        </p:sp>
        <p:sp>
          <p:nvSpPr>
            <p:cNvPr id="25622" name="Rectangle 37"/>
            <p:cNvSpPr>
              <a:spLocks noChangeArrowheads="1"/>
            </p:cNvSpPr>
            <p:nvPr/>
          </p:nvSpPr>
          <p:spPr bwMode="auto">
            <a:xfrm>
              <a:off x="859" y="2084"/>
              <a:ext cx="440" cy="232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F1:V1</a:t>
              </a:r>
            </a:p>
          </p:txBody>
        </p:sp>
        <p:sp>
          <p:nvSpPr>
            <p:cNvPr id="25623" name="Rectangle 38"/>
            <p:cNvSpPr>
              <a:spLocks noChangeArrowheads="1"/>
            </p:cNvSpPr>
            <p:nvPr/>
          </p:nvSpPr>
          <p:spPr bwMode="auto">
            <a:xfrm>
              <a:off x="1091" y="3140"/>
              <a:ext cx="392" cy="232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F1:V2</a:t>
              </a:r>
            </a:p>
          </p:txBody>
        </p:sp>
      </p:grpSp>
      <p:sp>
        <p:nvSpPr>
          <p:cNvPr id="1020967" name="Rectangle 39"/>
          <p:cNvSpPr>
            <a:spLocks noChangeArrowheads="1"/>
          </p:cNvSpPr>
          <p:nvPr/>
        </p:nvSpPr>
        <p:spPr bwMode="auto">
          <a:xfrm>
            <a:off x="1363663" y="2984500"/>
            <a:ext cx="6985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F1:V2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NFS Cache Consistency</a:t>
            </a:r>
          </a:p>
        </p:txBody>
      </p:sp>
      <p:grpSp>
        <p:nvGrpSpPr>
          <p:cNvPr id="1020945" name="Group 17"/>
          <p:cNvGrpSpPr>
            <a:grpSpLocks/>
          </p:cNvGrpSpPr>
          <p:nvPr/>
        </p:nvGrpSpPr>
        <p:grpSpPr bwMode="auto">
          <a:xfrm>
            <a:off x="3497263" y="2570164"/>
            <a:ext cx="2058987" cy="396876"/>
            <a:chOff x="1877" y="418"/>
            <a:chExt cx="1060" cy="250"/>
          </a:xfrm>
        </p:grpSpPr>
        <p:sp>
          <p:nvSpPr>
            <p:cNvPr id="25610" name="Line 18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5611" name="Text Box 19"/>
            <p:cNvSpPr txBox="1">
              <a:spLocks noChangeArrowheads="1"/>
            </p:cNvSpPr>
            <p:nvPr/>
          </p:nvSpPr>
          <p:spPr bwMode="auto">
            <a:xfrm>
              <a:off x="2058" y="418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 Light"/>
                  <a:cs typeface="Gill Sans Light"/>
                </a:rPr>
                <a:t>F1 still ok?</a:t>
              </a:r>
            </a:p>
          </p:txBody>
        </p:sp>
      </p:grpSp>
      <p:grpSp>
        <p:nvGrpSpPr>
          <p:cNvPr id="1020948" name="Group 20"/>
          <p:cNvGrpSpPr>
            <a:grpSpLocks/>
          </p:cNvGrpSpPr>
          <p:nvPr/>
        </p:nvGrpSpPr>
        <p:grpSpPr bwMode="auto">
          <a:xfrm>
            <a:off x="3436938" y="2998791"/>
            <a:ext cx="2043112" cy="396876"/>
            <a:chOff x="1877" y="912"/>
            <a:chExt cx="1060" cy="250"/>
          </a:xfrm>
        </p:grpSpPr>
        <p:sp>
          <p:nvSpPr>
            <p:cNvPr id="25608" name="Line 21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5609" name="Text Box 22"/>
            <p:cNvSpPr txBox="1">
              <a:spLocks noChangeArrowheads="1"/>
            </p:cNvSpPr>
            <p:nvPr/>
          </p:nvSpPr>
          <p:spPr bwMode="auto">
            <a:xfrm>
              <a:off x="2043" y="912"/>
              <a:ext cx="7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No: (F1:V2)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7273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  <p:bldP spid="10209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685800"/>
            <a:ext cx="9144000" cy="59896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What sort of cache coherence might we expect?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One CPU changes file, and before it’s done, another CPU reads file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Example: Start with file contents = “A”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1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10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What would we actually want?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Assume we want distributed system to behave exactly the same as if all processes are running on single system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read finishes before write starts, get old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read starts after write finishes, get new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Otherwise, get either new or old copy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For NFS: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read starts more than 30 seconds after write, get new copy; otherwise, could get partial update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Sequential Ordering Constraints</a:t>
            </a:r>
          </a:p>
        </p:txBody>
      </p:sp>
      <p:grpSp>
        <p:nvGrpSpPr>
          <p:cNvPr id="1024021" name="Group 21"/>
          <p:cNvGrpSpPr>
            <a:grpSpLocks/>
          </p:cNvGrpSpPr>
          <p:nvPr/>
        </p:nvGrpSpPr>
        <p:grpSpPr bwMode="auto">
          <a:xfrm>
            <a:off x="381000" y="1905000"/>
            <a:ext cx="8531225" cy="1829412"/>
            <a:chOff x="50" y="2016"/>
            <a:chExt cx="5374" cy="1309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1008" y="2037"/>
              <a:ext cx="124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Read: gets A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296" y="2325"/>
              <a:ext cx="1344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Read: gets A or B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304" y="2037"/>
              <a:ext cx="100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Write B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688" y="2325"/>
              <a:ext cx="100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Write C</a:t>
              </a:r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584" cy="21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 Light"/>
                  <a:cs typeface="Gill Sans Light"/>
                </a:rPr>
                <a:t>Read: parts of B or C</a:t>
              </a:r>
            </a:p>
          </p:txBody>
        </p:sp>
        <p:sp>
          <p:nvSpPr>
            <p:cNvPr id="26634" name="Text Box 13"/>
            <p:cNvSpPr txBox="1">
              <a:spLocks noChangeArrowheads="1"/>
            </p:cNvSpPr>
            <p:nvPr/>
          </p:nvSpPr>
          <p:spPr bwMode="auto">
            <a:xfrm>
              <a:off x="50" y="2052"/>
              <a:ext cx="7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>
                  <a:latin typeface="Gill Sans Light"/>
                  <a:cs typeface="Gill Sans Light"/>
                </a:rPr>
                <a:t>Client 1:</a:t>
              </a:r>
            </a:p>
          </p:txBody>
        </p:sp>
        <p:sp>
          <p:nvSpPr>
            <p:cNvPr id="26635" name="Text Box 14"/>
            <p:cNvSpPr txBox="1">
              <a:spLocks noChangeArrowheads="1"/>
            </p:cNvSpPr>
            <p:nvPr/>
          </p:nvSpPr>
          <p:spPr bwMode="auto">
            <a:xfrm>
              <a:off x="50" y="2325"/>
              <a:ext cx="7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>
                  <a:latin typeface="Gill Sans Light"/>
                  <a:cs typeface="Gill Sans Light"/>
                </a:rPr>
                <a:t>Client 2:</a:t>
              </a:r>
            </a:p>
          </p:txBody>
        </p:sp>
        <p:sp>
          <p:nvSpPr>
            <p:cNvPr id="26636" name="Text Box 15"/>
            <p:cNvSpPr txBox="1">
              <a:spLocks noChangeArrowheads="1"/>
            </p:cNvSpPr>
            <p:nvPr/>
          </p:nvSpPr>
          <p:spPr bwMode="auto">
            <a:xfrm>
              <a:off x="50" y="2565"/>
              <a:ext cx="7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>
                  <a:latin typeface="Gill Sans Light"/>
                  <a:cs typeface="Gill Sans Light"/>
                </a:rPr>
                <a:t>Client 3:</a:t>
              </a:r>
            </a:p>
          </p:txBody>
        </p:sp>
        <p:sp>
          <p:nvSpPr>
            <p:cNvPr id="26637" name="Rectangle 16"/>
            <p:cNvSpPr>
              <a:spLocks noChangeArrowheads="1"/>
            </p:cNvSpPr>
            <p:nvPr/>
          </p:nvSpPr>
          <p:spPr bwMode="auto">
            <a:xfrm>
              <a:off x="3360" y="2613"/>
              <a:ext cx="1584" cy="21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Read: parts of B or C</a:t>
              </a:r>
            </a:p>
          </p:txBody>
        </p:sp>
        <p:grpSp>
          <p:nvGrpSpPr>
            <p:cNvPr id="26638" name="Group 20"/>
            <p:cNvGrpSpPr>
              <a:grpSpLocks/>
            </p:cNvGrpSpPr>
            <p:nvPr/>
          </p:nvGrpSpPr>
          <p:grpSpPr bwMode="auto">
            <a:xfrm>
              <a:off x="1008" y="2949"/>
              <a:ext cx="4128" cy="376"/>
              <a:chOff x="1008" y="3072"/>
              <a:chExt cx="4128" cy="376"/>
            </a:xfrm>
          </p:grpSpPr>
          <p:sp>
            <p:nvSpPr>
              <p:cNvPr id="26639" name="Line 17"/>
              <p:cNvSpPr>
                <a:spLocks noChangeShapeType="1"/>
              </p:cNvSpPr>
              <p:nvPr/>
            </p:nvSpPr>
            <p:spPr bwMode="auto">
              <a:xfrm>
                <a:off x="1008" y="3072"/>
                <a:ext cx="4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6640" name="Text Box 18"/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511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>
                    <a:latin typeface="Gill Sans Light"/>
                    <a:cs typeface="Gill Sans Light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4639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Implementation of NFS</a:t>
            </a:r>
            <a:endParaRPr lang="en-US" altLang="ko-KR" sz="1800" dirty="0" smtClean="0">
              <a:ea typeface="굴림" panose="020B0600000101010101" pitchFamily="34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914400" y="838200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45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NFS Pros and Cons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NFS Pros:</a:t>
            </a:r>
          </a:p>
          <a:p>
            <a:pPr lvl="1"/>
            <a:r>
              <a:rPr lang="en-US" altLang="ko-KR" sz="2400" dirty="0" smtClean="0"/>
              <a:t>Simple, Highly portable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NFS Cons:</a:t>
            </a:r>
          </a:p>
          <a:p>
            <a:pPr lvl="1"/>
            <a:r>
              <a:rPr lang="en-US" altLang="ko-KR" sz="2400" dirty="0" smtClean="0"/>
              <a:t>Sometimes inconsistent!</a:t>
            </a:r>
          </a:p>
          <a:p>
            <a:pPr lvl="1"/>
            <a:r>
              <a:rPr lang="en-US" altLang="ko-KR" sz="2400" dirty="0" smtClean="0"/>
              <a:t>Doesn’t scale to large numbers of clients</a:t>
            </a:r>
          </a:p>
          <a:p>
            <a:pPr lvl="2"/>
            <a:r>
              <a:rPr lang="en-US" altLang="ko-KR" sz="2400" dirty="0" smtClean="0"/>
              <a:t>Must keep checking to see if caches out of date</a:t>
            </a:r>
          </a:p>
          <a:p>
            <a:pPr lvl="2"/>
            <a:r>
              <a:rPr lang="en-US" altLang="ko-KR" sz="2400" dirty="0" smtClean="0"/>
              <a:t>Server becomes bottleneck due to polling traffic</a:t>
            </a:r>
          </a:p>
          <a:p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40531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Andrew File System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762000"/>
            <a:ext cx="8931275" cy="6096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Andrew File System (AFS, late 80’s)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 DCE DFS (commercial product)</a:t>
            </a:r>
          </a:p>
          <a:p>
            <a:endParaRPr lang="en-US" altLang="ko-KR" sz="10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Callbacks: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Server records who has copy of file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On changes, server immediately tells all with old copy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No polling bandwidth (continuous checking) needed</a:t>
            </a:r>
          </a:p>
          <a:p>
            <a:endParaRPr lang="en-US" altLang="ko-KR" sz="10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Write through on close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Changes not propagated to server until close()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Session semantics: updates visible to other clients only after file is closed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As a result, do not get partial writes: all or nothing!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Although, for processes on local machine, updates visible immediately to other programs who have file open</a:t>
            </a:r>
          </a:p>
          <a:p>
            <a:endParaRPr lang="en-US" altLang="ko-KR" sz="10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 AFS, everyone who has file open sees old version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Don’t get newer versions until reopen file</a:t>
            </a:r>
          </a:p>
        </p:txBody>
      </p:sp>
    </p:spTree>
    <p:extLst>
      <p:ext uri="{BB962C8B-B14F-4D97-AF65-F5344CB8AC3E}">
        <p14:creationId xmlns:p14="http://schemas.microsoft.com/office/powerpoint/2010/main" val="18126903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Recall: Open Connection – 3</a:t>
            </a:r>
            <a:r>
              <a:rPr lang="en-US" dirty="0">
                <a:ea typeface="ＭＳ Ｐゴシック" charset="0"/>
                <a:cs typeface="ＭＳ Ｐゴシック" charset="0"/>
              </a:rPr>
              <a:t>-Way Handshaking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067800" cy="21336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</a:rPr>
              <a:t>If it has enough resources, server calls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accept()</a:t>
            </a:r>
            <a:r>
              <a:rPr lang="en-US" dirty="0">
                <a:ea typeface="ＭＳ Ｐゴシック" charset="0"/>
              </a:rPr>
              <a:t> to accept connection, and sends back a SYN ACK packet containing</a:t>
            </a:r>
          </a:p>
          <a:p>
            <a:pPr lvl="1"/>
            <a:r>
              <a:rPr lang="en-US" dirty="0">
                <a:ea typeface="ＭＳ Ｐゴシック" charset="0"/>
              </a:rPr>
              <a:t>Client’s sequence number incremented by one, (x + 1)</a:t>
            </a:r>
          </a:p>
          <a:p>
            <a:pPr lvl="2"/>
            <a:r>
              <a:rPr lang="en-US" dirty="0">
                <a:ea typeface="ＭＳ Ｐゴシック" charset="0"/>
              </a:rPr>
              <a:t>Why is this needed? </a:t>
            </a:r>
          </a:p>
          <a:p>
            <a:pPr lvl="1"/>
            <a:r>
              <a:rPr lang="en-US" dirty="0">
                <a:ea typeface="ＭＳ Ｐゴシック" charset="0"/>
              </a:rPr>
              <a:t>A sequence number proposal, y, for first byte server will send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1985963" y="32512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89000" y="290988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Client (initiator)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323013" y="2895600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Server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6858000" y="3251200"/>
            <a:ext cx="0" cy="290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5607" name="Group 8"/>
          <p:cNvGrpSpPr>
            <a:grpSpLocks/>
          </p:cNvGrpSpPr>
          <p:nvPr/>
        </p:nvGrpSpPr>
        <p:grpSpPr bwMode="auto">
          <a:xfrm>
            <a:off x="1981200" y="3503613"/>
            <a:ext cx="4876800" cy="738187"/>
            <a:chOff x="1248" y="2175"/>
            <a:chExt cx="3072" cy="465"/>
          </a:xfrm>
        </p:grpSpPr>
        <p:sp>
          <p:nvSpPr>
            <p:cNvPr id="25622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3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SYN, SeqNum = x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893906" y="4370391"/>
            <a:ext cx="4964095" cy="633413"/>
            <a:chOff x="1192" y="2721"/>
            <a:chExt cx="3128" cy="399"/>
          </a:xfrm>
        </p:grpSpPr>
        <p:sp>
          <p:nvSpPr>
            <p:cNvPr id="25620" name="Line 12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1" name="Text Box 13"/>
            <p:cNvSpPr txBox="1">
              <a:spLocks noChangeArrowheads="1"/>
            </p:cNvSpPr>
            <p:nvPr/>
          </p:nvSpPr>
          <p:spPr bwMode="auto">
            <a:xfrm rot="21224390">
              <a:off x="1192" y="2721"/>
              <a:ext cx="31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Helvetica" charset="0"/>
                  <a:cs typeface="Helvetica" charset="0"/>
                </a:rPr>
                <a:t>SYN and ACK,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SeqNum</a:t>
              </a:r>
              <a:r>
                <a:rPr lang="en-US" sz="1800" dirty="0">
                  <a:latin typeface="Helvetica" charset="0"/>
                  <a:cs typeface="Helvetica" charset="0"/>
                </a:rPr>
                <a:t> = y and </a:t>
              </a:r>
              <a:r>
                <a:rPr lang="en-US" sz="1800" dirty="0" smtClean="0">
                  <a:latin typeface="Helvetica" charset="0"/>
                  <a:cs typeface="Helvetica" charset="0"/>
                </a:rPr>
                <a:t>ACK = </a:t>
              </a:r>
              <a:r>
                <a:rPr lang="en-US" sz="1800" dirty="0">
                  <a:latin typeface="Helvetica" charset="0"/>
                  <a:cs typeface="Helvetica" charset="0"/>
                </a:rPr>
                <a:t>x + 1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5180016"/>
            <a:ext cx="4876800" cy="738188"/>
            <a:chOff x="1248" y="3231"/>
            <a:chExt cx="3072" cy="465"/>
          </a:xfrm>
        </p:grpSpPr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19" name="Text Box 16"/>
            <p:cNvSpPr txBox="1">
              <a:spLocks noChangeArrowheads="1"/>
            </p:cNvSpPr>
            <p:nvPr/>
          </p:nvSpPr>
          <p:spPr bwMode="auto">
            <a:xfrm rot="429064">
              <a:off x="1935" y="3231"/>
              <a:ext cx="1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Helvetica" charset="0"/>
                  <a:cs typeface="Helvetica" charset="0"/>
                </a:rPr>
                <a:t>ACK, </a:t>
              </a:r>
              <a:r>
                <a:rPr lang="en-US" sz="1800" dirty="0" smtClean="0">
                  <a:latin typeface="Helvetica" charset="0"/>
                  <a:cs typeface="Helvetica" charset="0"/>
                </a:rPr>
                <a:t>ACK = </a:t>
              </a:r>
              <a:r>
                <a:rPr lang="en-US" sz="1800" dirty="0">
                  <a:latin typeface="Helvetica" charset="0"/>
                  <a:cs typeface="Helvetica" charset="0"/>
                </a:rPr>
                <a:t>y + 1</a:t>
              </a:r>
            </a:p>
          </p:txBody>
        </p:sp>
      </p:grp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-104775" y="3152775"/>
            <a:ext cx="9239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Active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8054975" y="3609975"/>
            <a:ext cx="1092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Passive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2" name="Text Box 19"/>
          <p:cNvSpPr txBox="1">
            <a:spLocks noChangeArrowheads="1"/>
          </p:cNvSpPr>
          <p:nvPr/>
        </p:nvSpPr>
        <p:spPr bwMode="auto">
          <a:xfrm>
            <a:off x="646113" y="3400425"/>
            <a:ext cx="133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0000FF"/>
                </a:solidFill>
                <a:latin typeface="Helvetica" charset="0"/>
                <a:cs typeface="Helvetica" charset="0"/>
              </a:rPr>
              <a:t>connect()</a:t>
            </a:r>
          </a:p>
        </p:txBody>
      </p:sp>
      <p:sp>
        <p:nvSpPr>
          <p:cNvPr id="25613" name="Text Box 20"/>
          <p:cNvSpPr txBox="1">
            <a:spLocks noChangeArrowheads="1"/>
          </p:cNvSpPr>
          <p:nvPr/>
        </p:nvSpPr>
        <p:spPr bwMode="auto">
          <a:xfrm>
            <a:off x="6900863" y="3311525"/>
            <a:ext cx="1023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listen()</a:t>
            </a:r>
          </a:p>
        </p:txBody>
      </p:sp>
      <p:sp>
        <p:nvSpPr>
          <p:cNvPr id="25614" name="Text Box 21"/>
          <p:cNvSpPr txBox="1">
            <a:spLocks noChangeArrowheads="1"/>
          </p:cNvSpPr>
          <p:nvPr/>
        </p:nvSpPr>
        <p:spPr bwMode="auto">
          <a:xfrm>
            <a:off x="6934200" y="4162425"/>
            <a:ext cx="1166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accept()</a:t>
            </a:r>
          </a:p>
        </p:txBody>
      </p:sp>
      <p:sp>
        <p:nvSpPr>
          <p:cNvPr id="14351" name="Text Box 22"/>
          <p:cNvSpPr txBox="1">
            <a:spLocks noChangeArrowheads="1"/>
          </p:cNvSpPr>
          <p:nvPr/>
        </p:nvSpPr>
        <p:spPr bwMode="auto">
          <a:xfrm>
            <a:off x="6934200" y="5514975"/>
            <a:ext cx="1708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allocate</a:t>
            </a:r>
            <a:b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</a:br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buffer space</a:t>
            </a:r>
          </a:p>
        </p:txBody>
      </p:sp>
      <p:sp>
        <p:nvSpPr>
          <p:cNvPr id="25616" name="TextBox 22"/>
          <p:cNvSpPr txBox="1">
            <a:spLocks noChangeArrowheads="1"/>
          </p:cNvSpPr>
          <p:nvPr/>
        </p:nvSpPr>
        <p:spPr bwMode="auto">
          <a:xfrm rot="-5400000">
            <a:off x="1140619" y="50903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25617" name="Straight Arrow Connector 23"/>
          <p:cNvCxnSpPr>
            <a:cxnSpLocks noChangeShapeType="1"/>
          </p:cNvCxnSpPr>
          <p:nvPr/>
        </p:nvCxnSpPr>
        <p:spPr bwMode="auto">
          <a:xfrm>
            <a:off x="1676400" y="48641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48749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Andrew File System (con’t)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Data cached on local disk of client as well as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 open with a cache miss (file not on local disk):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Get file from server, set up callback with server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 write followed by close: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Send copy to server; tells all clients with copies to fetch new version from server on next open (using callbacks)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0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server crashes? Lose all callback state!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Reconstruct callback information from client: go ask everyone “who has which files cached?”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0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AFS Pro: Relative to NFS, less server load: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as cache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more files can be cached locally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Callbacks  server not involved if file is read-only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000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For both AFS and NFS: central server is bottleneck!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Performance: all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writesserver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, cache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missesserver</a:t>
            </a: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Availability: Server is single point of failure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Cost: server machine’s high cost relative to workstation</a:t>
            </a:r>
          </a:p>
        </p:txBody>
      </p:sp>
    </p:spTree>
    <p:extLst>
      <p:ext uri="{BB962C8B-B14F-4D97-AF65-F5344CB8AC3E}">
        <p14:creationId xmlns:p14="http://schemas.microsoft.com/office/powerpoint/2010/main" val="21711787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4-22 at 12.57.0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/>
          <a:stretch/>
        </p:blipFill>
        <p:spPr>
          <a:xfrm>
            <a:off x="2101159" y="76200"/>
            <a:ext cx="7042841" cy="2438400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Administrivia</a:t>
            </a:r>
          </a:p>
        </p:txBody>
      </p:sp>
      <p:sp>
        <p:nvSpPr>
          <p:cNvPr id="1076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2209800"/>
            <a:ext cx="89154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Midterm 2 </a:t>
            </a: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Solutions have been posted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Will </a:t>
            </a:r>
            <a:r>
              <a:rPr lang="en-US" altLang="ko-KR" dirty="0" smtClean="0">
                <a:ea typeface="굴림" charset="-127"/>
              </a:rPr>
              <a:t>have until midweek (</a:t>
            </a:r>
            <a:r>
              <a:rPr lang="en-US" altLang="ko-KR" dirty="0" smtClean="0">
                <a:ea typeface="굴림" charset="-127"/>
              </a:rPr>
              <a:t>Wed 4/27 at 5pm) </a:t>
            </a:r>
            <a:r>
              <a:rPr lang="en-US" altLang="ko-KR" dirty="0" smtClean="0">
                <a:ea typeface="굴림" charset="-127"/>
              </a:rPr>
              <a:t>to </a:t>
            </a:r>
            <a:r>
              <a:rPr lang="en-US" altLang="ko-KR" dirty="0" smtClean="0">
                <a:ea typeface="굴림" charset="-127"/>
              </a:rPr>
              <a:t>submit </a:t>
            </a:r>
            <a:r>
              <a:rPr lang="en-US" altLang="ko-KR" dirty="0" err="1" smtClean="0">
                <a:ea typeface="굴림" charset="-127"/>
              </a:rPr>
              <a:t>regrade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requests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Upcoming deadlines: HW4 due today (4/25),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Project </a:t>
            </a:r>
            <a:r>
              <a:rPr lang="en-US" altLang="ko-KR" dirty="0" smtClean="0">
                <a:ea typeface="굴림" charset="-127"/>
              </a:rPr>
              <a:t>3 </a:t>
            </a:r>
            <a:r>
              <a:rPr lang="en-US" altLang="ko-KR" dirty="0" smtClean="0">
                <a:ea typeface="굴림" charset="-127"/>
              </a:rPr>
              <a:t>due 5/3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Final exam: </a:t>
            </a:r>
            <a:r>
              <a:rPr lang="en-US" altLang="ko-KR" i="1" dirty="0" smtClean="0">
                <a:ea typeface="굴림" charset="-127"/>
              </a:rPr>
              <a:t>Monday May 9</a:t>
            </a:r>
            <a:r>
              <a:rPr lang="en-US" altLang="ko-KR" i="1" baseline="30000" dirty="0" smtClean="0">
                <a:ea typeface="굴림" charset="-127"/>
              </a:rPr>
              <a:t>th</a:t>
            </a:r>
            <a:r>
              <a:rPr lang="en-US" altLang="ko-KR" i="1" dirty="0">
                <a:ea typeface="굴림" charset="-127"/>
              </a:rPr>
              <a:t> </a:t>
            </a:r>
            <a:r>
              <a:rPr lang="en-US" altLang="ko-KR" i="1" dirty="0" smtClean="0">
                <a:ea typeface="굴림" charset="-127"/>
              </a:rPr>
              <a:t>3-6 PM Wheeler Auditorium</a:t>
            </a:r>
            <a:endParaRPr lang="en-US" altLang="ko-KR" i="1" dirty="0" smtClean="0">
              <a:ea typeface="굴림" charset="-127"/>
            </a:endParaRPr>
          </a:p>
          <a:p>
            <a:r>
              <a:rPr lang="en-US" dirty="0" smtClean="0"/>
              <a:t>Take </a:t>
            </a:r>
            <a:r>
              <a:rPr lang="en-US" dirty="0"/>
              <a:t>Peer Reviews seriously!</a:t>
            </a:r>
          </a:p>
          <a:p>
            <a:pPr lvl="1"/>
            <a:r>
              <a:rPr lang="en-US" dirty="0"/>
              <a:t>We look carefully at your grades *and* comments!</a:t>
            </a:r>
          </a:p>
          <a:p>
            <a:pPr lvl="2"/>
            <a:r>
              <a:rPr lang="en-US" dirty="0"/>
              <a:t>Make sure to give us enough information to evaluate the group dynamic</a:t>
            </a:r>
          </a:p>
          <a:p>
            <a:pPr lvl="1"/>
            <a:r>
              <a:rPr lang="en-US" dirty="0"/>
              <a:t>Projects are a zero-sum game </a:t>
            </a:r>
          </a:p>
          <a:p>
            <a:pPr lvl="2"/>
            <a:r>
              <a:rPr lang="en-US" dirty="0"/>
              <a:t>If you don’t participate, you won’t get the same grade as your partners!</a:t>
            </a:r>
          </a:p>
          <a:p>
            <a:pPr lvl="2">
              <a:lnSpc>
                <a:spcPct val="70000"/>
              </a:lnSpc>
            </a:pPr>
            <a:r>
              <a:rPr lang="en-US" dirty="0"/>
              <a:t>Your points can be </a:t>
            </a:r>
            <a:r>
              <a:rPr lang="en-US" dirty="0">
                <a:sym typeface="Symbol" panose="05050102010706020507" pitchFamily="18" charset="2"/>
              </a:rPr>
              <a:t>given to your group members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5824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8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Enabling Factor: Virtual </a:t>
            </a:r>
            <a:r>
              <a:rPr lang="en-US" altLang="ko-KR" dirty="0" err="1" smtClean="0">
                <a:ea typeface="굴림" charset="-127"/>
              </a:rPr>
              <a:t>Filesystem</a:t>
            </a:r>
            <a:r>
              <a:rPr lang="en-US" altLang="ko-KR" dirty="0" smtClean="0">
                <a:ea typeface="굴림" charset="-127"/>
              </a:rPr>
              <a:t> (VFS)</a:t>
            </a:r>
            <a:endParaRPr lang="en-US" altLang="ko-KR" sz="1800" dirty="0" smtClean="0">
              <a:ea typeface="굴림" charset="-127"/>
            </a:endParaRPr>
          </a:p>
        </p:txBody>
      </p:sp>
      <p:sp>
        <p:nvSpPr>
          <p:cNvPr id="1008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3810000"/>
            <a:ext cx="8915400" cy="2819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VFS:</a:t>
            </a:r>
            <a:r>
              <a:rPr lang="en-US" altLang="ko-KR" dirty="0" smtClean="0">
                <a:ea typeface="굴림" charset="-127"/>
              </a:rPr>
              <a:t> Virtual abstraction similar to local file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Provides virtual superblocks, </a:t>
            </a:r>
            <a:r>
              <a:rPr lang="en-US" altLang="ko-KR" dirty="0" err="1" smtClean="0">
                <a:ea typeface="굴림" charset="-127"/>
              </a:rPr>
              <a:t>inodes</a:t>
            </a:r>
            <a:r>
              <a:rPr lang="en-US" altLang="ko-KR" dirty="0" smtClean="0">
                <a:ea typeface="굴림" charset="-127"/>
              </a:rPr>
              <a:t>, files, </a:t>
            </a:r>
            <a:r>
              <a:rPr lang="en-US" altLang="ko-KR" dirty="0" err="1" smtClean="0">
                <a:ea typeface="굴림" charset="-127"/>
              </a:rPr>
              <a:t>etc</a:t>
            </a:r>
            <a:endParaRPr lang="en-US" altLang="ko-KR" dirty="0" smtClean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Compatible with a variety of local and remote file systems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P</a:t>
            </a:r>
            <a:r>
              <a:rPr lang="en-US" altLang="ko-KR" dirty="0" smtClean="0">
                <a:ea typeface="굴림" charset="-127"/>
              </a:rPr>
              <a:t>rovides object-oriented way of implementing file systems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VFS allows the same system call interface (the API) to be used for different types of file systems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The API is to the VFS interface, rather than any specific type of file system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In </a:t>
            </a: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linux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, “VFS” stands for “Virtual </a:t>
            </a: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Filesystem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 Switch”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2011843" y="859830"/>
            <a:ext cx="5531957" cy="27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76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 Common File Model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00400"/>
            <a:ext cx="8763000" cy="35145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Four primary object types for VFS:</a:t>
            </a:r>
          </a:p>
          <a:p>
            <a:pPr lvl="1"/>
            <a:r>
              <a:rPr lang="en-US" dirty="0"/>
              <a:t>superblock object: represents a specific mounted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 err="1"/>
              <a:t>inode</a:t>
            </a:r>
            <a:r>
              <a:rPr lang="en-US" dirty="0"/>
              <a:t> object: represents a specific file</a:t>
            </a:r>
          </a:p>
          <a:p>
            <a:pPr lvl="1"/>
            <a:r>
              <a:rPr lang="en-US" dirty="0" err="1"/>
              <a:t>dentry</a:t>
            </a:r>
            <a:r>
              <a:rPr lang="en-US" dirty="0"/>
              <a:t> object: represents a directory entry 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/>
              <a:t>object: represents </a:t>
            </a:r>
            <a:r>
              <a:rPr lang="en-US" dirty="0" smtClean="0"/>
              <a:t>open </a:t>
            </a:r>
            <a:r>
              <a:rPr lang="en-US" dirty="0"/>
              <a:t>file associated with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There </a:t>
            </a:r>
            <a:r>
              <a:rPr lang="en-US" dirty="0"/>
              <a:t>is no specific directory </a:t>
            </a:r>
            <a:r>
              <a:rPr lang="en-US" dirty="0" smtClean="0"/>
              <a:t>object (VFS treats directories as files)</a:t>
            </a:r>
          </a:p>
          <a:p>
            <a:r>
              <a:rPr lang="en-US" dirty="0" smtClean="0"/>
              <a:t>May need to fit the model by faking it</a:t>
            </a:r>
          </a:p>
          <a:p>
            <a:pPr lvl="1"/>
            <a:r>
              <a:rPr lang="en-US" dirty="0" smtClean="0"/>
              <a:t>Example: make it look like directories are files</a:t>
            </a:r>
          </a:p>
          <a:p>
            <a:pPr lvl="1"/>
            <a:r>
              <a:rPr lang="en-US" dirty="0" smtClean="0"/>
              <a:t>Example: make it look like have </a:t>
            </a:r>
            <a:r>
              <a:rPr lang="en-US" dirty="0" err="1" smtClean="0"/>
              <a:t>inodes</a:t>
            </a:r>
            <a:r>
              <a:rPr lang="en-US" dirty="0" smtClean="0"/>
              <a:t>, superblocks,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7"/>
          <a:stretch/>
        </p:blipFill>
        <p:spPr bwMode="auto">
          <a:xfrm>
            <a:off x="838200" y="533400"/>
            <a:ext cx="5257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600"/>
            <a:ext cx="1666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851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00" y="2590800"/>
            <a:ext cx="91440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An operations object is contained within each primary object type to set operations of specific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super_operations</a:t>
            </a:r>
            <a:r>
              <a:rPr lang="en-US" dirty="0" smtClean="0"/>
              <a:t>”: methods that kernel can invoke on a specific </a:t>
            </a:r>
            <a:r>
              <a:rPr lang="en-US" dirty="0" err="1" smtClean="0"/>
              <a:t>filesystem</a:t>
            </a:r>
            <a:r>
              <a:rPr lang="en-US" dirty="0" smtClean="0"/>
              <a:t>, i.e.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write_inode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sync_fs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inode_operations</a:t>
            </a:r>
            <a:r>
              <a:rPr lang="en-US" dirty="0" smtClean="0"/>
              <a:t>”: methods that kernel can invoke on a specific file, such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link()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dentry_operations</a:t>
            </a:r>
            <a:r>
              <a:rPr lang="en-US" dirty="0" smtClean="0"/>
              <a:t>”: methods that kernel can invoke on a specific directory entry, such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d_compare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d_delete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file_operations</a:t>
            </a:r>
            <a:r>
              <a:rPr lang="en-US" dirty="0" smtClean="0"/>
              <a:t>”: methods that process can invoke on an open file, such as </a:t>
            </a:r>
            <a:r>
              <a:rPr lang="en-US" dirty="0" smtClean="0">
                <a:latin typeface="Courier New"/>
                <a:cs typeface="Courier New"/>
              </a:rPr>
              <a:t>read()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write()</a:t>
            </a:r>
          </a:p>
          <a:p>
            <a:r>
              <a:rPr lang="en-US" dirty="0" smtClean="0"/>
              <a:t>There are a lot of operations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688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write()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024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Courier New"/>
                <a:cs typeface="Courier New"/>
              </a:rPr>
              <a:t>s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ys_write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360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Gill Sans Light"/>
                <a:cs typeface="Gill Sans Light"/>
              </a:rPr>
              <a:t>f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ilesystem’s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Gill Sans Light"/>
                <a:cs typeface="Gill Sans Light"/>
              </a:rPr>
              <a:t>w</a:t>
            </a:r>
            <a:r>
              <a:rPr lang="en-US" sz="2000" dirty="0" smtClean="0">
                <a:latin typeface="Gill Sans Light"/>
                <a:cs typeface="Gill Sans Light"/>
              </a:rPr>
              <a:t>rite method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7369659" y="1066800"/>
            <a:ext cx="783741" cy="762000"/>
          </a:xfrm>
          <a:prstGeom prst="can">
            <a:avLst>
              <a:gd name="adj" fmla="val 35714"/>
            </a:avLst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2721459" y="14478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 bwMode="auto">
          <a:xfrm>
            <a:off x="4855059" y="14478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988659" y="14605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28194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70866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49530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139677" y="2043499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user-space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51081" y="2043499"/>
            <a:ext cx="56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VFS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2440" y="2043499"/>
            <a:ext cx="116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Gill Sans Light"/>
                <a:cs typeface="Gill Sans Light"/>
              </a:rPr>
              <a:t>filesystem</a:t>
            </a:r>
            <a:endParaRPr lang="en-US" sz="2000" dirty="0" smtClean="0"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92625" y="1905000"/>
            <a:ext cx="947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physical</a:t>
            </a:r>
          </a:p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3931983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dirty="0" smtClean="0"/>
              <a:t>Network-Attached Storage and the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615997"/>
            <a:ext cx="8991600" cy="31658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Consistency: </a:t>
            </a:r>
          </a:p>
          <a:p>
            <a:pPr lvl="1"/>
            <a:r>
              <a:rPr lang="en-US" dirty="0" smtClean="0"/>
              <a:t>Changes appear to everyone in the same serial order</a:t>
            </a:r>
          </a:p>
          <a:p>
            <a:r>
              <a:rPr lang="en-US" dirty="0" smtClean="0"/>
              <a:t>Availability:</a:t>
            </a:r>
          </a:p>
          <a:p>
            <a:pPr lvl="1"/>
            <a:r>
              <a:rPr lang="en-US" dirty="0" smtClean="0"/>
              <a:t>Can get a result at any time</a:t>
            </a:r>
          </a:p>
          <a:p>
            <a:r>
              <a:rPr lang="en-US" dirty="0" smtClean="0"/>
              <a:t>Partition-Tolerance</a:t>
            </a:r>
          </a:p>
          <a:p>
            <a:pPr lvl="1"/>
            <a:r>
              <a:rPr lang="en-US" dirty="0" smtClean="0"/>
              <a:t>System continues to work even when network becomes partitioned</a:t>
            </a:r>
          </a:p>
          <a:p>
            <a:r>
              <a:rPr lang="en-US" dirty="0" smtClean="0"/>
              <a:t>Consistency, Availability, Partition-Tolerance (CAP) Theorem: </a:t>
            </a:r>
            <a:r>
              <a:rPr lang="en-US" dirty="0" smtClean="0">
                <a:solidFill>
                  <a:srgbClr val="FF0000"/>
                </a:solidFill>
              </a:rPr>
              <a:t>Cannot have all three at same time</a:t>
            </a:r>
          </a:p>
          <a:p>
            <a:pPr lvl="1"/>
            <a:r>
              <a:rPr lang="en-US" dirty="0" smtClean="0"/>
              <a:t>Otherwise known as “Brewer’s Theorem”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loud 3"/>
          <p:cNvSpPr/>
          <p:nvPr/>
        </p:nvSpPr>
        <p:spPr bwMode="auto">
          <a:xfrm>
            <a:off x="2590800" y="838200"/>
            <a:ext cx="3657600" cy="2362200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latin typeface="Gill Sans Light"/>
                <a:cs typeface="Gill Sans Light"/>
              </a:rPr>
              <a:t>Network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3886200" y="582699"/>
            <a:ext cx="1772653" cy="1027644"/>
            <a:chOff x="2304" y="672"/>
            <a:chExt cx="1824" cy="912"/>
          </a:xfrm>
        </p:grpSpPr>
        <p:pic>
          <p:nvPicPr>
            <p:cNvPr id="17" name="Picture 5" descr="MCj039843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672"/>
              <a:ext cx="98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14" name="AutoShape 2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5" name="AutoShape 21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6" name="AutoShape 22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3226785" y="2728499"/>
            <a:ext cx="1772653" cy="1027644"/>
            <a:chOff x="2304" y="672"/>
            <a:chExt cx="1824" cy="912"/>
          </a:xfrm>
        </p:grpSpPr>
        <p:pic>
          <p:nvPicPr>
            <p:cNvPr id="21" name="Picture 5" descr="MCj039843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672"/>
              <a:ext cx="98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4" name="Group 26"/>
          <p:cNvGrpSpPr>
            <a:grpSpLocks/>
          </p:cNvGrpSpPr>
          <p:nvPr/>
        </p:nvGrpSpPr>
        <p:grpSpPr bwMode="auto">
          <a:xfrm>
            <a:off x="5085347" y="2248956"/>
            <a:ext cx="1772653" cy="1027644"/>
            <a:chOff x="2304" y="672"/>
            <a:chExt cx="1824" cy="912"/>
          </a:xfrm>
        </p:grpSpPr>
        <p:pic>
          <p:nvPicPr>
            <p:cNvPr id="35" name="Picture 5" descr="MCj039843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672"/>
              <a:ext cx="98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" name="Group 25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38" name="AutoShape 2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AutoShape 21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AutoShape 22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7" name="AutoShape 23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804862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05000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71525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9" y="2607324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679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-Right Arrow 10"/>
          <p:cNvSpPr/>
          <p:nvPr/>
        </p:nvSpPr>
        <p:spPr bwMode="auto">
          <a:xfrm>
            <a:off x="1272208" y="1878495"/>
            <a:ext cx="1742661" cy="28374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47" name="Left-Right Arrow 46"/>
          <p:cNvSpPr/>
          <p:nvPr/>
        </p:nvSpPr>
        <p:spPr bwMode="auto">
          <a:xfrm rot="20023723">
            <a:off x="1792144" y="2601915"/>
            <a:ext cx="1467402" cy="296566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48" name="Left-Right Arrow 47"/>
          <p:cNvSpPr/>
          <p:nvPr/>
        </p:nvSpPr>
        <p:spPr bwMode="auto">
          <a:xfrm rot="1829678">
            <a:off x="2450831" y="1489235"/>
            <a:ext cx="839688" cy="27787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49" name="Left-Right Arrow 48"/>
          <p:cNvSpPr/>
          <p:nvPr/>
        </p:nvSpPr>
        <p:spPr bwMode="auto">
          <a:xfrm rot="20773327">
            <a:off x="5840443" y="1391320"/>
            <a:ext cx="1742661" cy="28374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50" name="Left-Right Arrow 49"/>
          <p:cNvSpPr/>
          <p:nvPr/>
        </p:nvSpPr>
        <p:spPr bwMode="auto">
          <a:xfrm rot="738253">
            <a:off x="5894585" y="2009112"/>
            <a:ext cx="1409183" cy="259184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09245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Value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372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Handle huge volumes of data, e.g., </a:t>
            </a:r>
            <a:r>
              <a:rPr lang="en-US" sz="2800" dirty="0" err="1" smtClean="0"/>
              <a:t>PetaBytes</a:t>
            </a:r>
            <a:r>
              <a:rPr lang="en-US" sz="2800" dirty="0" smtClean="0"/>
              <a:t>!</a:t>
            </a:r>
          </a:p>
          <a:p>
            <a:pPr lvl="1"/>
            <a:r>
              <a:rPr lang="en-US" sz="2400" dirty="0" smtClean="0"/>
              <a:t>Store (key, value) tuples</a:t>
            </a:r>
          </a:p>
          <a:p>
            <a:pPr lvl="2"/>
            <a:endParaRPr lang="en-US" sz="2400" dirty="0" smtClean="0"/>
          </a:p>
          <a:p>
            <a:r>
              <a:rPr lang="en-US" sz="2800" dirty="0" smtClean="0"/>
              <a:t>Simple interface</a:t>
            </a: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put(key, value); </a:t>
            </a:r>
            <a:r>
              <a:rPr lang="en-US" sz="2400" dirty="0" smtClean="0"/>
              <a:t>// insert/write “value” associated with “key”</a:t>
            </a: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value = get(key); </a:t>
            </a:r>
            <a:r>
              <a:rPr lang="en-US" sz="2400" dirty="0" smtClean="0"/>
              <a:t>// get/read data associated with “key”</a:t>
            </a:r>
          </a:p>
          <a:p>
            <a:pPr lvl="2"/>
            <a:endParaRPr lang="en-US" sz="2400" dirty="0" smtClean="0"/>
          </a:p>
          <a:p>
            <a:r>
              <a:rPr lang="en-US" sz="2800" dirty="0" smtClean="0"/>
              <a:t>Used sometimes as a simpler but more scalable “database”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0659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Amazon:</a:t>
            </a:r>
          </a:p>
          <a:p>
            <a:pPr lvl="1"/>
            <a:r>
              <a:rPr lang="en-US" dirty="0" smtClean="0"/>
              <a:t>Key: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 lvl="1"/>
            <a:r>
              <a:rPr lang="en-US" dirty="0" smtClean="0"/>
              <a:t>Value: customer profile (e.g., buying history, credit card, ..)</a:t>
            </a:r>
          </a:p>
          <a:p>
            <a:endParaRPr lang="en-US" dirty="0" smtClean="0"/>
          </a:p>
          <a:p>
            <a:r>
              <a:rPr lang="en-US" dirty="0" smtClean="0"/>
              <a:t>Facebook, Twitter:</a:t>
            </a:r>
          </a:p>
          <a:p>
            <a:pPr lvl="1"/>
            <a:r>
              <a:rPr lang="en-US" dirty="0" smtClean="0"/>
              <a:t>Key: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Value: user profile (e.g., posting history, photos, friends, …)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</a:p>
          <a:p>
            <a:r>
              <a:rPr lang="en-US" dirty="0" err="1" smtClean="0"/>
              <a:t>iCloud</a:t>
            </a:r>
            <a:r>
              <a:rPr lang="en-US" dirty="0" smtClean="0"/>
              <a:t>/iTunes:</a:t>
            </a:r>
          </a:p>
          <a:p>
            <a:pPr lvl="1"/>
            <a:r>
              <a:rPr lang="en-US" dirty="0" smtClean="0"/>
              <a:t>Key: Movie/song name</a:t>
            </a:r>
          </a:p>
          <a:p>
            <a:pPr lvl="1"/>
            <a:r>
              <a:rPr lang="en-US" dirty="0" smtClean="0"/>
              <a:t>Value: Movie, Song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152400"/>
            <a:ext cx="22098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Values: Examples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76700" y="2234976"/>
            <a:ext cx="2324100" cy="1117824"/>
            <a:chOff x="3619500" y="2234976"/>
            <a:chExt cx="2324100" cy="11178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234976"/>
              <a:ext cx="1143000" cy="11178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500" y="2247900"/>
              <a:ext cx="1104900" cy="11049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015295" y="3911600"/>
            <a:ext cx="2283905" cy="1041400"/>
            <a:chOff x="3558095" y="3733800"/>
            <a:chExt cx="2283905" cy="1041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8095" y="3797300"/>
              <a:ext cx="1242505" cy="927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0600" y="3733800"/>
              <a:ext cx="1041400" cy="104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902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S</a:t>
            </a:r>
            <a:r>
              <a:rPr lang="en-US" dirty="0" smtClean="0"/>
              <a:t>ystems in Real </a:t>
            </a:r>
            <a:r>
              <a:rPr lang="en-US" dirty="0"/>
              <a:t>L</a:t>
            </a:r>
            <a:r>
              <a:rPr lang="en-US" dirty="0" smtClean="0"/>
              <a:t>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20200" cy="5715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Amazon</a:t>
            </a:r>
          </a:p>
          <a:p>
            <a:pPr lvl="1"/>
            <a:r>
              <a:rPr lang="en-US" dirty="0" err="1" smtClean="0"/>
              <a:t>DynamoDB</a:t>
            </a:r>
            <a:r>
              <a:rPr lang="en-US" dirty="0" smtClean="0"/>
              <a:t>: internal key value store used for </a:t>
            </a:r>
            <a:r>
              <a:rPr lang="en-US" dirty="0" err="1" smtClean="0"/>
              <a:t>Amazon.com</a:t>
            </a:r>
            <a:r>
              <a:rPr lang="en-US" dirty="0" smtClean="0"/>
              <a:t> (shopping cart)</a:t>
            </a:r>
          </a:p>
          <a:p>
            <a:pPr lvl="1"/>
            <a:r>
              <a:rPr lang="en-US" dirty="0" smtClean="0"/>
              <a:t>Simple Storage System (S3)</a:t>
            </a:r>
          </a:p>
          <a:p>
            <a:pPr lvl="2"/>
            <a:endParaRPr lang="en-US" dirty="0" smtClean="0"/>
          </a:p>
          <a:p>
            <a:r>
              <a:rPr lang="en-US" b="1" dirty="0" err="1" smtClean="0"/>
              <a:t>BigTable</a:t>
            </a:r>
            <a:r>
              <a:rPr lang="en-US" b="1" dirty="0" smtClean="0"/>
              <a:t>/</a:t>
            </a:r>
            <a:r>
              <a:rPr lang="en-US" b="1" dirty="0" err="1" smtClean="0"/>
              <a:t>HBase</a:t>
            </a:r>
            <a:r>
              <a:rPr lang="en-US" b="1" dirty="0" smtClean="0"/>
              <a:t>/</a:t>
            </a:r>
            <a:r>
              <a:rPr lang="en-US" b="1" dirty="0" err="1" smtClean="0"/>
              <a:t>Hypertable</a:t>
            </a:r>
            <a:r>
              <a:rPr lang="en-US" b="1" dirty="0" smtClean="0"/>
              <a:t>: </a:t>
            </a:r>
            <a:r>
              <a:rPr lang="en-US" dirty="0" smtClean="0"/>
              <a:t>distributed, </a:t>
            </a:r>
            <a:r>
              <a:rPr lang="en-US" dirty="0"/>
              <a:t>scalable </a:t>
            </a:r>
            <a:r>
              <a:rPr lang="en-US" dirty="0" smtClean="0"/>
              <a:t>data storage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Cassandra</a:t>
            </a:r>
            <a:r>
              <a:rPr lang="en-US" dirty="0"/>
              <a:t>: “distributed data management system” (developed by Facebook</a:t>
            </a:r>
            <a:r>
              <a:rPr lang="en-US" dirty="0" smtClean="0"/>
              <a:t>)</a:t>
            </a:r>
          </a:p>
          <a:p>
            <a:pPr lvl="4"/>
            <a:endParaRPr lang="en-US" dirty="0"/>
          </a:p>
          <a:p>
            <a:r>
              <a:rPr lang="en-US" b="1" dirty="0" err="1" smtClean="0"/>
              <a:t>Memcached</a:t>
            </a:r>
            <a:r>
              <a:rPr lang="en-US" b="1" dirty="0"/>
              <a:t>:</a:t>
            </a:r>
            <a:r>
              <a:rPr lang="en-US" dirty="0"/>
              <a:t> in-memory key-value store for small chunks of arbitrary data (strings, objects) </a:t>
            </a:r>
          </a:p>
          <a:p>
            <a:pPr lvl="3"/>
            <a:endParaRPr lang="en-US" dirty="0" smtClean="0"/>
          </a:p>
          <a:p>
            <a:r>
              <a:rPr lang="en-US" b="1" dirty="0" err="1" smtClean="0"/>
              <a:t>BitTorrent</a:t>
            </a:r>
            <a:r>
              <a:rPr lang="en-US" b="1" dirty="0" smtClean="0"/>
              <a:t> distributed file location:</a:t>
            </a:r>
            <a:r>
              <a:rPr lang="en-US" dirty="0" smtClean="0"/>
              <a:t> peer-to-peer sharing system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4727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3-Way Handshaking (cont’</a:t>
            </a:r>
            <a:r>
              <a:rPr lang="en-US" altLang="ja-JP" dirty="0" smtClean="0"/>
              <a:t>d) </a:t>
            </a:r>
            <a:endParaRPr lang="en-US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105400"/>
          </a:xfrm>
        </p:spPr>
        <p:txBody>
          <a:bodyPr/>
          <a:lstStyle/>
          <a:p>
            <a:r>
              <a:rPr lang="en-US" dirty="0" smtClean="0"/>
              <a:t>Three-way handshake adds 1 RTT delay </a:t>
            </a:r>
          </a:p>
          <a:p>
            <a:endParaRPr lang="en-US" dirty="0" smtClean="0"/>
          </a:p>
          <a:p>
            <a:r>
              <a:rPr lang="en-US" dirty="0" smtClean="0"/>
              <a:t>Why do it this way?</a:t>
            </a:r>
          </a:p>
          <a:p>
            <a:pPr lvl="1"/>
            <a:r>
              <a:rPr lang="en-US" dirty="0" smtClean="0"/>
              <a:t>Congestion control: SYN (40 byte) acts as cheap probe</a:t>
            </a:r>
          </a:p>
          <a:p>
            <a:pPr lvl="1"/>
            <a:r>
              <a:rPr lang="en-US" dirty="0" smtClean="0"/>
              <a:t>Protects against delayed packets from a previous connection</a:t>
            </a:r>
            <a:br>
              <a:rPr lang="en-US" dirty="0" smtClean="0"/>
            </a:br>
            <a:r>
              <a:rPr lang="en-US" dirty="0" smtClean="0"/>
              <a:t>(would confuse receiver)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284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152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Also called Distributed </a:t>
            </a:r>
            <a:r>
              <a:rPr lang="en-US" sz="2800" dirty="0"/>
              <a:t>H</a:t>
            </a:r>
            <a:r>
              <a:rPr lang="en-US" sz="2800" dirty="0" smtClean="0"/>
              <a:t>ash Tables (DHT)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Main idea: partition set of key-values across many machines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</p:txBody>
      </p:sp>
      <p:grpSp>
        <p:nvGrpSpPr>
          <p:cNvPr id="98" name="Group 97"/>
          <p:cNvGrpSpPr/>
          <p:nvPr/>
        </p:nvGrpSpPr>
        <p:grpSpPr>
          <a:xfrm>
            <a:off x="6781800" y="2379821"/>
            <a:ext cx="533400" cy="1753394"/>
            <a:chOff x="7010400" y="1600200"/>
            <a:chExt cx="533400" cy="1753394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0400" y="1600200"/>
              <a:ext cx="533400" cy="17526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" name="Straight Connector 6"/>
            <p:cNvCxnSpPr>
              <a:stCxn id="5" idx="0"/>
              <a:endCxn id="5" idx="2"/>
            </p:cNvCxnSpPr>
            <p:nvPr/>
          </p:nvCxnSpPr>
          <p:spPr bwMode="auto">
            <a:xfrm rot="16200000" flipH="1">
              <a:off x="6400800" y="2476500"/>
              <a:ext cx="17526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010400" y="1676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010400" y="1752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010400" y="1828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010400" y="1905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010400" y="1979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010400" y="2057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010400" y="2133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010400" y="2209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010400" y="2286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010400" y="2360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010400" y="2438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7010400" y="2514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010400" y="2590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7010400" y="2667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010400" y="2741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7010400" y="2819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0400" y="2895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010400" y="2971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7010400" y="32750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742815"/>
            <a:ext cx="685800" cy="685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742815"/>
            <a:ext cx="685800" cy="685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742815"/>
            <a:ext cx="685800" cy="685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42021"/>
            <a:ext cx="685800" cy="685800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6248400" y="4437221"/>
            <a:ext cx="533400" cy="381794"/>
            <a:chOff x="6477000" y="3657600"/>
            <a:chExt cx="533400" cy="381794"/>
          </a:xfrm>
        </p:grpSpPr>
        <p:sp>
          <p:nvSpPr>
            <p:cNvPr id="78" name="Rectangle 77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1524000" y="4436427"/>
            <a:ext cx="533400" cy="381000"/>
            <a:chOff x="1752600" y="3656806"/>
            <a:chExt cx="533400" cy="381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2971800" y="4437221"/>
            <a:ext cx="533400" cy="381000"/>
            <a:chOff x="3200400" y="3657600"/>
            <a:chExt cx="533400" cy="38100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4267200" y="4437221"/>
            <a:ext cx="533400" cy="381794"/>
            <a:chOff x="4495800" y="3657600"/>
            <a:chExt cx="533400" cy="38179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3" name="Straight Connector 72"/>
            <p:cNvCxnSpPr>
              <a:stCxn id="72" idx="0"/>
              <a:endCxn id="7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8" name="Left Brace 87"/>
          <p:cNvSpPr/>
          <p:nvPr/>
        </p:nvSpPr>
        <p:spPr bwMode="auto">
          <a:xfrm>
            <a:off x="6629400" y="2379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e 88"/>
          <p:cNvSpPr/>
          <p:nvPr/>
        </p:nvSpPr>
        <p:spPr bwMode="auto">
          <a:xfrm>
            <a:off x="6629400" y="2760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/>
          <p:cNvSpPr/>
          <p:nvPr/>
        </p:nvSpPr>
        <p:spPr bwMode="auto">
          <a:xfrm>
            <a:off x="6629400" y="3141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 bwMode="auto">
          <a:xfrm>
            <a:off x="6629400" y="37514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88721" y="2133600"/>
            <a:ext cx="778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/>
                <a:cs typeface="Arial Narrow"/>
              </a:rPr>
              <a:t>key, value</a:t>
            </a:r>
          </a:p>
        </p:txBody>
      </p:sp>
      <p:sp>
        <p:nvSpPr>
          <p:cNvPr id="93" name="Freeform 92"/>
          <p:cNvSpPr/>
          <p:nvPr/>
        </p:nvSpPr>
        <p:spPr bwMode="auto">
          <a:xfrm>
            <a:off x="1816100" y="2595721"/>
            <a:ext cx="4762500" cy="1676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 bwMode="auto">
          <a:xfrm>
            <a:off x="3276600" y="2989421"/>
            <a:ext cx="3276600" cy="1295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 bwMode="auto">
          <a:xfrm>
            <a:off x="4572000" y="3370421"/>
            <a:ext cx="1981200" cy="914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 bwMode="auto">
          <a:xfrm>
            <a:off x="6477000" y="3980021"/>
            <a:ext cx="152400" cy="3048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486400" y="46658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5102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153400" cy="4495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Fault Tolerance: </a:t>
            </a:r>
            <a:r>
              <a:rPr lang="en-US" sz="2800" dirty="0" smtClean="0"/>
              <a:t>handle machine failures without losing data  and without degradation in performance</a:t>
            </a:r>
          </a:p>
          <a:p>
            <a:r>
              <a:rPr lang="en-US" sz="2800" b="1" dirty="0" smtClean="0"/>
              <a:t>Scalability: 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eed to scale to thousands of machines </a:t>
            </a:r>
          </a:p>
          <a:p>
            <a:pPr lvl="1"/>
            <a:r>
              <a:rPr lang="en-US" sz="2400" dirty="0" smtClean="0"/>
              <a:t>Need to allow easy addition of new machines</a:t>
            </a:r>
          </a:p>
          <a:p>
            <a:r>
              <a:rPr lang="en-US" sz="2800" b="1" dirty="0" smtClean="0"/>
              <a:t>Consistency: </a:t>
            </a:r>
            <a:r>
              <a:rPr lang="en-US" sz="2800" dirty="0" smtClean="0"/>
              <a:t>maintain data consistency in face of node failures and message losses </a:t>
            </a:r>
          </a:p>
          <a:p>
            <a:r>
              <a:rPr lang="en-US" sz="2800" b="1" dirty="0" smtClean="0"/>
              <a:t>Heterogeneity</a:t>
            </a:r>
            <a:r>
              <a:rPr lang="en-US" sz="2800" dirty="0" smtClean="0"/>
              <a:t> (if deployed as peer-to-peer systems):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Latency: 1ms to 1000ms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Bandwidth: 32Kb/s to 100Mb/s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20788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20788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20788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19994"/>
            <a:ext cx="685800" cy="685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77000" y="915194"/>
            <a:ext cx="533400" cy="381794"/>
            <a:chOff x="6477000" y="3657600"/>
            <a:chExt cx="533400" cy="381794"/>
          </a:xfrm>
          <a:solidFill>
            <a:srgbClr val="FFFFAA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752600" y="914400"/>
            <a:ext cx="533400" cy="381794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200400" y="915194"/>
            <a:ext cx="533400" cy="381794"/>
            <a:chOff x="3200400" y="3657600"/>
            <a:chExt cx="533400" cy="381794"/>
          </a:xfrm>
          <a:solidFill>
            <a:srgbClr val="FFFFAA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32766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4495800" y="915194"/>
            <a:ext cx="533400" cy="381794"/>
            <a:chOff x="4495800" y="3657600"/>
            <a:chExt cx="533400" cy="381794"/>
          </a:xfrm>
          <a:solidFill>
            <a:srgbClr val="FFFFAA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33" name="Straight Connector 32"/>
            <p:cNvCxnSpPr>
              <a:stCxn id="32" idx="0"/>
              <a:endCxn id="3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11437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276600" y="914400"/>
            <a:ext cx="762001" cy="762000"/>
            <a:chOff x="3505199" y="2971800"/>
            <a:chExt cx="762001" cy="762000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3505200" y="30480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3467099" y="30099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47704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105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ourier New"/>
                <a:cs typeface="Courier New"/>
              </a:rPr>
              <a:t>p</a:t>
            </a:r>
            <a:r>
              <a:rPr lang="en-US" sz="2800" b="1" dirty="0" smtClean="0">
                <a:latin typeface="Courier New"/>
                <a:cs typeface="Courier New"/>
              </a:rPr>
              <a:t>ut(key, value)</a:t>
            </a:r>
            <a:r>
              <a:rPr lang="en-US" sz="2800" dirty="0" smtClean="0"/>
              <a:t>: where to store a new (key, value) tuple?</a:t>
            </a:r>
            <a:endParaRPr lang="en-US" sz="2800" b="1" dirty="0" smtClean="0"/>
          </a:p>
          <a:p>
            <a:endParaRPr lang="en-US" sz="2800" b="1" dirty="0" smtClean="0">
              <a:latin typeface="Courier New"/>
              <a:cs typeface="Courier New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get(key)</a:t>
            </a:r>
            <a:r>
              <a:rPr lang="en-US" sz="2800" dirty="0" smtClean="0"/>
              <a:t>: where is the value associated with a given “key” stored?</a:t>
            </a:r>
          </a:p>
          <a:p>
            <a:endParaRPr lang="en-US" sz="2800" dirty="0"/>
          </a:p>
          <a:p>
            <a:r>
              <a:rPr lang="en-US" sz="2800" dirty="0" smtClean="0"/>
              <a:t>And, do the above while providing </a:t>
            </a:r>
          </a:p>
          <a:p>
            <a:pPr lvl="1"/>
            <a:r>
              <a:rPr lang="en-US" sz="2400" dirty="0" smtClean="0"/>
              <a:t>Fault Tolerance</a:t>
            </a:r>
          </a:p>
          <a:p>
            <a:pPr lvl="1"/>
            <a:r>
              <a:rPr lang="en-US" sz="2400" dirty="0" smtClean="0"/>
              <a:t>Scalability</a:t>
            </a:r>
          </a:p>
          <a:p>
            <a:pPr lvl="1"/>
            <a:r>
              <a:rPr lang="en-US" sz="2400" dirty="0" smtClean="0"/>
              <a:t>Consistency</a:t>
            </a:r>
          </a:p>
          <a:p>
            <a:pPr lvl="1"/>
            <a:endParaRPr lang="en-US" sz="24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3556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137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Have a node maintain the mapping between </a:t>
            </a:r>
            <a:r>
              <a:rPr lang="en-US" sz="2800" b="1" dirty="0" smtClean="0"/>
              <a:t>keys</a:t>
            </a:r>
            <a:r>
              <a:rPr lang="en-US" sz="2800" dirty="0" smtClean="0"/>
              <a:t> and the </a:t>
            </a:r>
            <a:r>
              <a:rPr lang="en-US" sz="2800" b="1" dirty="0" smtClean="0"/>
              <a:t>machines (nodes) </a:t>
            </a:r>
            <a:r>
              <a:rPr lang="en-US" sz="2800" dirty="0" smtClean="0"/>
              <a:t>that store the </a:t>
            </a:r>
            <a:r>
              <a:rPr lang="en-US" sz="2800" b="1" dirty="0" smtClean="0"/>
              <a:t>values</a:t>
            </a:r>
            <a:r>
              <a:rPr lang="en-US" sz="2800" dirty="0" smtClean="0"/>
              <a:t> associated with the</a:t>
            </a:r>
            <a:r>
              <a:rPr lang="en-US" sz="2800" b="1" dirty="0" smtClean="0"/>
              <a:t> keys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6670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6670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013144" cy="381000"/>
            <a:chOff x="5486400" y="3048000"/>
            <a:chExt cx="1013144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79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004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5500" y="22098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667000"/>
            <a:ext cx="3581400" cy="400110"/>
            <a:chOff x="1292462" y="2667000"/>
            <a:chExt cx="3581400" cy="400110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767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20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3059718" y="2867055"/>
              <a:ext cx="1814144" cy="2854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363353" y="2946178"/>
            <a:ext cx="780147" cy="1608997"/>
            <a:chOff x="4363353" y="2946178"/>
            <a:chExt cx="780147" cy="1608997"/>
          </a:xfrm>
        </p:grpSpPr>
        <p:cxnSp>
          <p:nvCxnSpPr>
            <p:cNvPr id="99" name="Straight Arrow Connector 98"/>
            <p:cNvCxnSpPr>
              <a:stCxn id="44" idx="2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7781587">
              <a:off x="3743520" y="3566011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81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077200" cy="106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Have a node maintain the mapping between </a:t>
            </a:r>
            <a:r>
              <a:rPr lang="en-US" sz="2800" b="1" dirty="0"/>
              <a:t>keys</a:t>
            </a:r>
            <a:r>
              <a:rPr lang="en-US" sz="2800" dirty="0"/>
              <a:t> and the </a:t>
            </a:r>
            <a:r>
              <a:rPr lang="en-US" sz="2800" b="1" dirty="0"/>
              <a:t>machines (nodes) </a:t>
            </a:r>
            <a:r>
              <a:rPr lang="en-US" sz="2800" dirty="0"/>
              <a:t>that store the </a:t>
            </a:r>
            <a:r>
              <a:rPr lang="en-US" sz="2800" b="1" dirty="0"/>
              <a:t>values</a:t>
            </a:r>
            <a:r>
              <a:rPr lang="en-US" sz="2800" dirty="0"/>
              <a:t> associated with the</a:t>
            </a:r>
            <a:r>
              <a:rPr lang="en-US" sz="2800" b="1" dirty="0"/>
              <a:t>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6670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6670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013144" cy="381000"/>
            <a:chOff x="5486400" y="3048000"/>
            <a:chExt cx="1013144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79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004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2475" y="22098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676400" y="2590800"/>
            <a:ext cx="3200400" cy="400110"/>
            <a:chOff x="1676400" y="2590800"/>
            <a:chExt cx="3200400" cy="400110"/>
          </a:xfrm>
        </p:grpSpPr>
        <p:sp>
          <p:nvSpPr>
            <p:cNvPr id="94" name="TextBox 93"/>
            <p:cNvSpPr txBox="1"/>
            <p:nvPr/>
          </p:nvSpPr>
          <p:spPr>
            <a:xfrm>
              <a:off x="1676400" y="2590800"/>
              <a:ext cx="1168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328011" y="3215671"/>
            <a:ext cx="590150" cy="1127729"/>
            <a:chOff x="4553350" y="3215671"/>
            <a:chExt cx="590150" cy="1127729"/>
          </a:xfrm>
        </p:grpSpPr>
        <p:cxnSp>
          <p:nvCxnSpPr>
            <p:cNvPr id="99" name="Straight Arrow Connector 98"/>
            <p:cNvCxnSpPr>
              <a:stCxn id="44" idx="2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7781587">
              <a:off x="4203010" y="3566011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799412" y="3440743"/>
            <a:ext cx="534588" cy="914400"/>
            <a:chOff x="4608912" y="3429000"/>
            <a:chExt cx="534588" cy="914400"/>
          </a:xfrm>
        </p:grpSpPr>
        <p:cxnSp>
          <p:nvCxnSpPr>
            <p:cNvPr id="118" name="Straight Arrow Connector 117"/>
            <p:cNvCxnSpPr/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 rot="17781587">
              <a:off x="4495885" y="367313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193450" y="2938046"/>
            <a:ext cx="2664390" cy="400110"/>
            <a:chOff x="2212410" y="2667000"/>
            <a:chExt cx="2664390" cy="400110"/>
          </a:xfrm>
        </p:grpSpPr>
        <p:sp>
          <p:nvSpPr>
            <p:cNvPr id="123" name="TextBox 122"/>
            <p:cNvSpPr txBox="1"/>
            <p:nvPr/>
          </p:nvSpPr>
          <p:spPr>
            <a:xfrm>
              <a:off x="2212410" y="2667000"/>
              <a:ext cx="641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7042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Directory-Based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Having the master relay the requests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b="1" dirty="0" smtClean="0">
                <a:sym typeface="Wingdings"/>
              </a:rPr>
              <a:t>recursive query</a:t>
            </a:r>
          </a:p>
          <a:p>
            <a:r>
              <a:rPr lang="en-US" sz="2800" dirty="0" smtClean="0">
                <a:sym typeface="Wingdings"/>
              </a:rPr>
              <a:t>Another method: </a:t>
            </a:r>
            <a:r>
              <a:rPr lang="en-US" sz="2800" b="1" dirty="0" smtClean="0">
                <a:solidFill>
                  <a:srgbClr val="FF0000"/>
                </a:solidFill>
                <a:sym typeface="Wingdings"/>
              </a:rPr>
              <a:t>iterative query </a:t>
            </a:r>
            <a:r>
              <a:rPr lang="en-US" sz="2800" dirty="0" smtClean="0">
                <a:sym typeface="Wingdings"/>
              </a:rPr>
              <a:t>(this slide)</a:t>
            </a:r>
          </a:p>
          <a:p>
            <a:pPr lvl="1"/>
            <a:r>
              <a:rPr lang="en-US" sz="2400" dirty="0" smtClean="0">
                <a:sym typeface="Wingdings"/>
              </a:rPr>
              <a:t>Return node to requester and let requester contact node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6670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6670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013144" cy="369332"/>
            <a:chOff x="5486400" y="3048000"/>
            <a:chExt cx="1013144" cy="36933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2"/>
              <a:ext cx="479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004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69332"/>
            <a:chOff x="1292462" y="2667000"/>
            <a:chExt cx="3581400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901459" y="2851666"/>
              <a:ext cx="1972403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910010" y="3541374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296243" y="2861846"/>
            <a:ext cx="2504357" cy="369332"/>
            <a:chOff x="2293305" y="2667000"/>
            <a:chExt cx="2504357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2293305" y="2667000"/>
              <a:ext cx="479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773049" y="2851666"/>
              <a:ext cx="2024613" cy="39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3538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1295400"/>
          </a:xfrm>
        </p:spPr>
        <p:txBody>
          <a:bodyPr>
            <a:noAutofit/>
          </a:bodyPr>
          <a:lstStyle/>
          <a:p>
            <a:r>
              <a:rPr lang="en-US" sz="2800" dirty="0"/>
              <a:t>Having the master relay the requests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b="1" dirty="0">
                <a:sym typeface="Wingdings"/>
              </a:rPr>
              <a:t>recursive query</a:t>
            </a:r>
          </a:p>
          <a:p>
            <a:r>
              <a:rPr lang="en-US" sz="2800" dirty="0">
                <a:sym typeface="Wingdings"/>
              </a:rPr>
              <a:t>Another method: </a:t>
            </a:r>
            <a:r>
              <a:rPr lang="en-US" sz="2800" b="1" dirty="0">
                <a:sym typeface="Wingdings"/>
              </a:rPr>
              <a:t>iterative query</a:t>
            </a:r>
          </a:p>
          <a:p>
            <a:pPr lvl="1"/>
            <a:r>
              <a:rPr lang="en-US" sz="2400" dirty="0">
                <a:sym typeface="Wingdings"/>
              </a:rPr>
              <a:t>Return node to requester and let requester contact node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6670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6670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013144" cy="369332"/>
            <a:chOff x="5486400" y="3048000"/>
            <a:chExt cx="1013144" cy="369336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79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004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2475" y="22098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847760" y="2514600"/>
            <a:ext cx="3029040" cy="369332"/>
            <a:chOff x="1847760" y="2667000"/>
            <a:chExt cx="3029040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1847760" y="2667000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895600" y="3276600"/>
            <a:ext cx="1981200" cy="1066800"/>
            <a:chOff x="2743200" y="3276600"/>
            <a:chExt cx="1981200" cy="10668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743200" y="3276600"/>
              <a:ext cx="19812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883155">
              <a:off x="3244488" y="3451058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193450" y="3090446"/>
            <a:ext cx="2264250" cy="1264697"/>
            <a:chOff x="2002950" y="3078703"/>
            <a:chExt cx="2264250" cy="1264697"/>
          </a:xfrm>
        </p:grpSpPr>
        <p:cxnSp>
          <p:nvCxnSpPr>
            <p:cNvPr id="118" name="Straight Arrow Connector 117"/>
            <p:cNvCxnSpPr/>
            <p:nvPr/>
          </p:nvCxnSpPr>
          <p:spPr bwMode="auto">
            <a:xfrm>
              <a:off x="2552700" y="3417257"/>
              <a:ext cx="1714500" cy="9261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2002950" y="3078703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6243" y="2785646"/>
            <a:ext cx="2561597" cy="369332"/>
            <a:chOff x="2315203" y="2667000"/>
            <a:chExt cx="2561597" cy="369332"/>
          </a:xfrm>
        </p:grpSpPr>
        <p:sp>
          <p:nvSpPr>
            <p:cNvPr id="123" name="TextBox 122"/>
            <p:cNvSpPr txBox="1"/>
            <p:nvPr/>
          </p:nvSpPr>
          <p:spPr>
            <a:xfrm>
              <a:off x="2315203" y="2667000"/>
              <a:ext cx="479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N3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63142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533400"/>
          </a:xfrm>
        </p:spPr>
        <p:txBody>
          <a:bodyPr/>
          <a:lstStyle/>
          <a:p>
            <a:r>
              <a:rPr lang="en-US" dirty="0" smtClean="0"/>
              <a:t>Discussion: Iterative vs. Recursive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0772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Recursive Query:</a:t>
            </a:r>
          </a:p>
          <a:p>
            <a:pPr lvl="1"/>
            <a:r>
              <a:rPr lang="en-US" dirty="0" smtClean="0"/>
              <a:t>Advantages: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aster, as typically master/directory closer to nodes</a:t>
            </a:r>
          </a:p>
          <a:p>
            <a:pPr lvl="2"/>
            <a:r>
              <a:rPr lang="en-US" dirty="0" smtClean="0"/>
              <a:t>Easier to maintain consistency, as master/directory can serialize puts()/gets()</a:t>
            </a:r>
          </a:p>
          <a:p>
            <a:pPr lvl="1"/>
            <a:r>
              <a:rPr lang="en-US" dirty="0" smtClean="0"/>
              <a:t>Disadvantages: scalability bottleneck, as all “Values” go through  master/directory</a:t>
            </a:r>
          </a:p>
          <a:p>
            <a:r>
              <a:rPr lang="en-US" dirty="0" smtClean="0"/>
              <a:t>Iterative Query</a:t>
            </a:r>
          </a:p>
          <a:p>
            <a:pPr lvl="1"/>
            <a:r>
              <a:rPr lang="en-US" dirty="0" smtClean="0"/>
              <a:t>Advantages: more scalable</a:t>
            </a:r>
          </a:p>
          <a:p>
            <a:pPr lvl="1"/>
            <a:r>
              <a:rPr lang="en-US" dirty="0" smtClean="0"/>
              <a:t>Disadvantages: slower, harder to enforce data consistency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57200" y="637620"/>
            <a:ext cx="3594868" cy="2486580"/>
            <a:chOff x="1219200" y="2209800"/>
            <a:chExt cx="6330094" cy="4157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5714999" y="5257005"/>
              <a:ext cx="550987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7" name="Rectangle 26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8" name="Straight Connector 27"/>
              <p:cNvCxnSpPr>
                <a:stCxn id="27" idx="0"/>
                <a:endCxn id="27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5" name="Rectangle 34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36" name="Straight Connector 35"/>
              <p:cNvCxnSpPr>
                <a:stCxn id="35" idx="0"/>
                <a:endCxn id="35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2024270" y="5955267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1400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4871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9871" y="5943600"/>
              <a:ext cx="739423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10439" y="4710228"/>
              <a:ext cx="1276416" cy="472635"/>
              <a:chOff x="4010439" y="4710228"/>
              <a:chExt cx="1276416" cy="47263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10439" y="4724382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59892" y="4710228"/>
                <a:ext cx="726963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5456581" y="2824825"/>
              <a:ext cx="1177056" cy="458483"/>
              <a:chOff x="5456581" y="2977225"/>
              <a:chExt cx="1177056" cy="458483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456581" y="2977225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19803" y="2977226"/>
                <a:ext cx="613834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672475" y="2209800"/>
              <a:ext cx="1981401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847760" y="2667000"/>
              <a:ext cx="3029040" cy="458481"/>
              <a:chOff x="1847760" y="2667000"/>
              <a:chExt cx="3029040" cy="458481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847760" y="2667000"/>
                <a:ext cx="119127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2" name="Group 71"/>
            <p:cNvGrpSpPr/>
            <p:nvPr/>
          </p:nvGrpSpPr>
          <p:grpSpPr>
            <a:xfrm>
              <a:off x="4295895" y="3120809"/>
              <a:ext cx="622266" cy="1259735"/>
              <a:chOff x="4521234" y="3120809"/>
              <a:chExt cx="622266" cy="1259735"/>
            </a:xfrm>
          </p:grpSpPr>
          <p:cxnSp>
            <p:nvCxnSpPr>
              <p:cNvPr id="73" name="Straight Arrow Connector 72"/>
              <p:cNvCxnSpPr>
                <a:stCxn id="17" idx="2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4" name="TextBox 73"/>
              <p:cNvSpPr txBox="1"/>
              <p:nvPr/>
            </p:nvSpPr>
            <p:spPr>
              <a:xfrm rot="17781587">
                <a:off x="4108148" y="3533895"/>
                <a:ext cx="1259735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767295" y="3440743"/>
              <a:ext cx="566705" cy="914400"/>
              <a:chOff x="4576795" y="3429000"/>
              <a:chExt cx="566705" cy="914400"/>
            </a:xfrm>
          </p:grpSpPr>
          <p:cxnSp>
            <p:nvCxnSpPr>
              <p:cNvPr id="76" name="Straight Arrow Connector 75"/>
              <p:cNvCxnSpPr/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 rot="17781587">
                <a:off x="4409206" y="3641020"/>
                <a:ext cx="768742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193450" y="2938046"/>
              <a:ext cx="2664390" cy="458481"/>
              <a:chOff x="2212410" y="2667000"/>
              <a:chExt cx="2664390" cy="45848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212410" y="2667000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grpSp>
        <p:nvGrpSpPr>
          <p:cNvPr id="82" name="Group 81"/>
          <p:cNvGrpSpPr/>
          <p:nvPr/>
        </p:nvGrpSpPr>
        <p:grpSpPr>
          <a:xfrm>
            <a:off x="4876800" y="609600"/>
            <a:ext cx="3387806" cy="2555637"/>
            <a:chOff x="1219200" y="2209800"/>
            <a:chExt cx="6381681" cy="418866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7" name="Group 86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53" name="Rectangle 15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54" name="Straight Connector 153"/>
              <p:cNvCxnSpPr>
                <a:stCxn id="153" idx="0"/>
                <a:endCxn id="15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88" name="TextBox 87"/>
            <p:cNvSpPr txBox="1"/>
            <p:nvPr/>
          </p:nvSpPr>
          <p:spPr>
            <a:xfrm>
              <a:off x="5715000" y="5257006"/>
              <a:ext cx="58942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46" name="Rectangle 14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7" name="Straight Connector 146"/>
              <p:cNvCxnSpPr>
                <a:stCxn id="146" idx="0"/>
                <a:endCxn id="14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1" name="Group 90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9" name="Rectangle 1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0" name="Straight Connector 139"/>
              <p:cNvCxnSpPr>
                <a:stCxn id="139" idx="0"/>
                <a:endCxn id="1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2" name="Group 91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33" name="Straight Connector 132"/>
              <p:cNvCxnSpPr>
                <a:stCxn id="132" idx="0"/>
                <a:endCxn id="132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2080437" y="5955270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1399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04872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09871" y="5943601"/>
              <a:ext cx="791010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987210" y="4705886"/>
              <a:ext cx="1343082" cy="458436"/>
              <a:chOff x="3987210" y="4705886"/>
              <a:chExt cx="1343082" cy="458436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987210" y="4721127"/>
                <a:ext cx="777681" cy="443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552611" y="4705886"/>
                <a:ext cx="77768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24" name="Straight Connector 123"/>
              <p:cNvCxnSpPr>
                <a:stCxn id="123" idx="0"/>
                <a:endCxn id="12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05" name="Group 104"/>
            <p:cNvGrpSpPr/>
            <p:nvPr/>
          </p:nvGrpSpPr>
          <p:grpSpPr>
            <a:xfrm>
              <a:off x="5422604" y="2804160"/>
              <a:ext cx="1253859" cy="472440"/>
              <a:chOff x="5422604" y="2956560"/>
              <a:chExt cx="1253859" cy="472440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5422604" y="2985803"/>
                <a:ext cx="777683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019802" y="295656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4672475" y="2209800"/>
              <a:ext cx="211963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847760" y="2514600"/>
              <a:ext cx="3029040" cy="443197"/>
              <a:chOff x="1847760" y="2667000"/>
              <a:chExt cx="3029040" cy="44319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1847760" y="2667000"/>
                <a:ext cx="1274384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0" name="Group 109"/>
            <p:cNvGrpSpPr/>
            <p:nvPr/>
          </p:nvGrpSpPr>
          <p:grpSpPr>
            <a:xfrm>
              <a:off x="2895600" y="3276600"/>
              <a:ext cx="1981200" cy="1066800"/>
              <a:chOff x="2743200" y="3276600"/>
              <a:chExt cx="1981200" cy="1066800"/>
            </a:xfrm>
          </p:grpSpPr>
          <p:cxnSp>
            <p:nvCxnSpPr>
              <p:cNvPr id="117" name="Straight Arrow Connector 116"/>
              <p:cNvCxnSpPr/>
              <p:nvPr/>
            </p:nvCxnSpPr>
            <p:spPr bwMode="auto">
              <a:xfrm>
                <a:off x="2743200" y="3276600"/>
                <a:ext cx="1981200" cy="10668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8" name="TextBox 117"/>
              <p:cNvSpPr txBox="1"/>
              <p:nvPr/>
            </p:nvSpPr>
            <p:spPr>
              <a:xfrm rot="1883155">
                <a:off x="3142302" y="3414127"/>
                <a:ext cx="1274384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193450" y="3090446"/>
              <a:ext cx="2264250" cy="1264697"/>
              <a:chOff x="2002950" y="3078703"/>
              <a:chExt cx="2264250" cy="1264697"/>
            </a:xfrm>
          </p:grpSpPr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2552700" y="3417257"/>
                <a:ext cx="1714500" cy="92614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116" name="TextBox 115"/>
              <p:cNvSpPr txBox="1"/>
              <p:nvPr/>
            </p:nvSpPr>
            <p:spPr>
              <a:xfrm>
                <a:off x="2002950" y="3078703"/>
                <a:ext cx="777681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6243" y="2785646"/>
              <a:ext cx="2561597" cy="443197"/>
              <a:chOff x="2315203" y="2667000"/>
              <a:chExt cx="2561597" cy="443197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2315203" y="266700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N3</a:t>
                </a: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sp>
        <p:nvSpPr>
          <p:cNvPr id="160" name="TextBox 159"/>
          <p:cNvSpPr txBox="1"/>
          <p:nvPr/>
        </p:nvSpPr>
        <p:spPr>
          <a:xfrm>
            <a:off x="457200" y="1504890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Recursive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876800" y="1600200"/>
            <a:ext cx="109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3953393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Replicate value on several nodes</a:t>
            </a:r>
          </a:p>
          <a:p>
            <a:r>
              <a:rPr lang="en-US" sz="2800" dirty="0" smtClean="0"/>
              <a:t>Usually, place replicas on different racks in a datacenter</a:t>
            </a:r>
            <a:r>
              <a:rPr lang="en-US" sz="2800" dirty="0"/>
              <a:t> </a:t>
            </a:r>
            <a:r>
              <a:rPr lang="en-US" sz="2800" dirty="0" smtClean="0"/>
              <a:t>to guard against rack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6670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6670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372354" cy="369332"/>
            <a:chOff x="5486400" y="3048000"/>
            <a:chExt cx="1372354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83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004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69332"/>
            <a:chOff x="1292462" y="2667000"/>
            <a:chExt cx="3581400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901459" y="2851666"/>
              <a:ext cx="1972403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16079" cy="990600"/>
            <a:chOff x="2514600" y="3352800"/>
            <a:chExt cx="2216079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698339" y="3541374"/>
              <a:ext cx="203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V14), N1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05000" y="2861846"/>
            <a:ext cx="2895600" cy="369332"/>
            <a:chOff x="1902062" y="2667000"/>
            <a:chExt cx="2895600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1902062" y="2667000"/>
              <a:ext cx="90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 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805149" y="2851666"/>
              <a:ext cx="1992513" cy="39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12900" y="3657600"/>
            <a:ext cx="2654300" cy="723900"/>
            <a:chOff x="1612900" y="3657600"/>
            <a:chExt cx="2654300" cy="723900"/>
          </a:xfrm>
        </p:grpSpPr>
        <p:sp>
          <p:nvSpPr>
            <p:cNvPr id="8" name="Freeform 7"/>
            <p:cNvSpPr/>
            <p:nvPr/>
          </p:nvSpPr>
          <p:spPr>
            <a:xfrm>
              <a:off x="1612900" y="4000483"/>
              <a:ext cx="2654300" cy="381017"/>
            </a:xfrm>
            <a:custGeom>
              <a:avLst/>
              <a:gdLst>
                <a:gd name="connsiteX0" fmla="*/ 2654300 w 2654300"/>
                <a:gd name="connsiteY0" fmla="*/ 368317 h 381017"/>
                <a:gd name="connsiteX1" fmla="*/ 1295400 w 2654300"/>
                <a:gd name="connsiteY1" fmla="*/ 17 h 381017"/>
                <a:gd name="connsiteX2" fmla="*/ 0 w 2654300"/>
                <a:gd name="connsiteY2" fmla="*/ 381017 h 38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4300" h="381017">
                  <a:moveTo>
                    <a:pt x="2654300" y="368317"/>
                  </a:moveTo>
                  <a:cubicBezTo>
                    <a:pt x="2196041" y="183108"/>
                    <a:pt x="1737783" y="-2100"/>
                    <a:pt x="1295400" y="17"/>
                  </a:cubicBezTo>
                  <a:cubicBezTo>
                    <a:pt x="853017" y="2134"/>
                    <a:pt x="0" y="381017"/>
                    <a:pt x="0" y="381017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54462" y="36576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724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Again, we can have </a:t>
            </a:r>
          </a:p>
          <a:p>
            <a:pPr lvl="1"/>
            <a:r>
              <a:rPr lang="en-US" sz="2400" b="1" dirty="0"/>
              <a:t>R</a:t>
            </a:r>
            <a:r>
              <a:rPr lang="en-US" sz="2400" b="1" dirty="0" smtClean="0"/>
              <a:t>ecursive</a:t>
            </a:r>
            <a:r>
              <a:rPr lang="en-US" sz="2400" dirty="0" smtClean="0"/>
              <a:t> replication (previous slide)</a:t>
            </a:r>
          </a:p>
          <a:p>
            <a:pPr lvl="1"/>
            <a:r>
              <a:rPr lang="en-US" sz="2400" b="1" dirty="0" smtClean="0"/>
              <a:t>Iterative </a:t>
            </a:r>
            <a:r>
              <a:rPr lang="en-US" sz="2400" dirty="0" smtClean="0"/>
              <a:t>replication (this slide)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6670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6670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372354" cy="369332"/>
            <a:chOff x="5486400" y="3048000"/>
            <a:chExt cx="1372354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83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004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69332"/>
            <a:chOff x="1292462" y="2667000"/>
            <a:chExt cx="3581400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901459" y="2851666"/>
              <a:ext cx="1972403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910010" y="3541374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05000" y="2861846"/>
            <a:ext cx="2895600" cy="369332"/>
            <a:chOff x="1902062" y="2667000"/>
            <a:chExt cx="2895600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1902062" y="2667000"/>
              <a:ext cx="90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 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805149" y="2851666"/>
              <a:ext cx="1992513" cy="39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571398" y="2941930"/>
            <a:ext cx="562202" cy="1608997"/>
            <a:chOff x="1952398" y="2941930"/>
            <a:chExt cx="562202" cy="1608997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 flipH="1">
              <a:off x="1981200" y="3352800"/>
              <a:ext cx="5334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 rot="18038937">
              <a:off x="1332565" y="3561763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131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Close Connection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977107"/>
            <a:ext cx="7162800" cy="685800"/>
          </a:xfrm>
        </p:spPr>
        <p:txBody>
          <a:bodyPr>
            <a:noAutofit/>
          </a:bodyPr>
          <a:lstStyle/>
          <a:p>
            <a:r>
              <a:rPr lang="en-US" dirty="0">
                <a:ea typeface="ＭＳ Ｐゴシック" charset="0"/>
              </a:rPr>
              <a:t>Goal: both sides agree to close the connection</a:t>
            </a:r>
          </a:p>
          <a:p>
            <a:r>
              <a:rPr lang="en-US" dirty="0">
                <a:ea typeface="ＭＳ Ｐゴシック" charset="0"/>
              </a:rPr>
              <a:t>4-way connection tear down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340100" y="2462213"/>
            <a:ext cx="4346575" cy="533400"/>
            <a:chOff x="3340100" y="2462213"/>
            <a:chExt cx="4346575" cy="533400"/>
          </a:xfrm>
        </p:grpSpPr>
        <p:sp>
          <p:nvSpPr>
            <p:cNvPr id="28702" name="Line 4"/>
            <p:cNvSpPr>
              <a:spLocks noChangeShapeType="1"/>
            </p:cNvSpPr>
            <p:nvPr/>
          </p:nvSpPr>
          <p:spPr bwMode="auto">
            <a:xfrm>
              <a:off x="3340100" y="2732088"/>
              <a:ext cx="4346575" cy="263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3" name="Text Box 6"/>
            <p:cNvSpPr txBox="1">
              <a:spLocks noChangeArrowheads="1"/>
            </p:cNvSpPr>
            <p:nvPr/>
          </p:nvSpPr>
          <p:spPr bwMode="auto">
            <a:xfrm>
              <a:off x="5243513" y="2462213"/>
              <a:ext cx="620712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340100" y="2933700"/>
            <a:ext cx="4346575" cy="538163"/>
            <a:chOff x="3340100" y="2933700"/>
            <a:chExt cx="4346575" cy="538163"/>
          </a:xfrm>
        </p:grpSpPr>
        <p:sp>
          <p:nvSpPr>
            <p:cNvPr id="28700" name="Line 5"/>
            <p:cNvSpPr>
              <a:spLocks noChangeShapeType="1"/>
            </p:cNvSpPr>
            <p:nvPr/>
          </p:nvSpPr>
          <p:spPr bwMode="auto">
            <a:xfrm flipH="1">
              <a:off x="3340100" y="3071813"/>
              <a:ext cx="4346575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1" name="Text Box 7"/>
            <p:cNvSpPr txBox="1">
              <a:spLocks noChangeArrowheads="1"/>
            </p:cNvSpPr>
            <p:nvPr/>
          </p:nvSpPr>
          <p:spPr bwMode="auto">
            <a:xfrm>
              <a:off x="3671888" y="2933700"/>
              <a:ext cx="1306512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 ACK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40100" y="3735388"/>
            <a:ext cx="4346575" cy="585787"/>
            <a:chOff x="3340100" y="3735388"/>
            <a:chExt cx="4346575" cy="585787"/>
          </a:xfrm>
        </p:grpSpPr>
        <p:sp>
          <p:nvSpPr>
            <p:cNvPr id="28698" name="Line 8"/>
            <p:cNvSpPr>
              <a:spLocks noChangeShapeType="1"/>
            </p:cNvSpPr>
            <p:nvPr/>
          </p:nvSpPr>
          <p:spPr bwMode="auto">
            <a:xfrm flipH="1">
              <a:off x="3340100" y="3887788"/>
              <a:ext cx="4346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9" name="Text Box 10"/>
            <p:cNvSpPr txBox="1">
              <a:spLocks noChangeArrowheads="1"/>
            </p:cNvSpPr>
            <p:nvPr/>
          </p:nvSpPr>
          <p:spPr bwMode="auto">
            <a:xfrm>
              <a:off x="5243513" y="3735388"/>
              <a:ext cx="620712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40100" y="4156075"/>
            <a:ext cx="4349750" cy="546100"/>
            <a:chOff x="3340100" y="4156075"/>
            <a:chExt cx="4349750" cy="546100"/>
          </a:xfrm>
        </p:grpSpPr>
        <p:sp>
          <p:nvSpPr>
            <p:cNvPr id="28696" name="Line 9"/>
            <p:cNvSpPr>
              <a:spLocks noChangeShapeType="1"/>
            </p:cNvSpPr>
            <p:nvPr/>
          </p:nvSpPr>
          <p:spPr bwMode="auto">
            <a:xfrm>
              <a:off x="3340100" y="4425950"/>
              <a:ext cx="4349750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7" name="Text Box 11"/>
            <p:cNvSpPr txBox="1">
              <a:spLocks noChangeArrowheads="1"/>
            </p:cNvSpPr>
            <p:nvPr/>
          </p:nvSpPr>
          <p:spPr bwMode="auto">
            <a:xfrm>
              <a:off x="5327650" y="4156075"/>
              <a:ext cx="1306513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 ACK</a:t>
              </a:r>
            </a:p>
          </p:txBody>
        </p:sp>
      </p:grpSp>
      <p:sp>
        <p:nvSpPr>
          <p:cNvPr id="28679" name="Line 12"/>
          <p:cNvSpPr>
            <a:spLocks noChangeShapeType="1"/>
          </p:cNvSpPr>
          <p:nvPr/>
        </p:nvSpPr>
        <p:spPr bwMode="auto">
          <a:xfrm>
            <a:off x="3340100" y="2438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0" name="Line 13"/>
          <p:cNvSpPr>
            <a:spLocks noChangeShapeType="1"/>
          </p:cNvSpPr>
          <p:nvPr/>
        </p:nvSpPr>
        <p:spPr bwMode="auto">
          <a:xfrm>
            <a:off x="7683500" y="2438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2949575" y="2071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Host 1</a:t>
            </a:r>
          </a:p>
        </p:txBody>
      </p:sp>
      <p:sp>
        <p:nvSpPr>
          <p:cNvPr id="28682" name="Text Box 15"/>
          <p:cNvSpPr txBox="1">
            <a:spLocks noChangeArrowheads="1"/>
          </p:cNvSpPr>
          <p:nvPr/>
        </p:nvSpPr>
        <p:spPr bwMode="auto">
          <a:xfrm>
            <a:off x="7232650" y="2071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Host 2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76200" y="4645025"/>
            <a:ext cx="2903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Can retransmit FIN ACK</a:t>
            </a:r>
            <a:br>
              <a:rPr lang="en-US" sz="1800">
                <a:latin typeface="Helvetica" charset="0"/>
                <a:cs typeface="Helvetica" charset="0"/>
              </a:rPr>
            </a:br>
            <a:r>
              <a:rPr lang="en-US" sz="1800">
                <a:latin typeface="Helvetica" charset="0"/>
                <a:cs typeface="Helvetica" charset="0"/>
              </a:rPr>
              <a:t> if it is lost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14600" y="4419600"/>
            <a:ext cx="915988" cy="1408113"/>
            <a:chOff x="2514600" y="4419600"/>
            <a:chExt cx="915988" cy="1408112"/>
          </a:xfrm>
        </p:grpSpPr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>
              <a:off x="3041650" y="4430712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3041650" y="5421312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 flipH="1" flipV="1">
              <a:off x="3200400" y="4430712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 rot="-5400000">
              <a:off x="2486819" y="4750594"/>
              <a:ext cx="10318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timeout</a:t>
              </a:r>
            </a:p>
          </p:txBody>
        </p:sp>
        <p:sp>
          <p:nvSpPr>
            <p:cNvPr id="28695" name="Text Box 21"/>
            <p:cNvSpPr txBox="1">
              <a:spLocks noChangeArrowheads="1"/>
            </p:cNvSpPr>
            <p:nvPr/>
          </p:nvSpPr>
          <p:spPr bwMode="auto">
            <a:xfrm>
              <a:off x="2514600" y="5457825"/>
              <a:ext cx="9159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Helvetica" charset="0"/>
                  <a:cs typeface="Helvetica" charset="0"/>
                </a:rPr>
                <a:t>closed</a:t>
              </a:r>
            </a:p>
          </p:txBody>
        </p:sp>
      </p:grpSp>
      <p:sp>
        <p:nvSpPr>
          <p:cNvPr id="28685" name="Text Box 22"/>
          <p:cNvSpPr txBox="1">
            <a:spLocks noChangeArrowheads="1"/>
          </p:cNvSpPr>
          <p:nvPr/>
        </p:nvSpPr>
        <p:spPr bwMode="auto">
          <a:xfrm>
            <a:off x="2514600" y="2514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Helvetica" charset="0"/>
                <a:cs typeface="Helvetica" charset="0"/>
              </a:rPr>
              <a:t>close</a:t>
            </a:r>
          </a:p>
        </p:txBody>
      </p:sp>
      <p:sp>
        <p:nvSpPr>
          <p:cNvPr id="16402" name="Text Box 23"/>
          <p:cNvSpPr txBox="1">
            <a:spLocks noChangeArrowheads="1"/>
          </p:cNvSpPr>
          <p:nvPr/>
        </p:nvSpPr>
        <p:spPr bwMode="auto">
          <a:xfrm>
            <a:off x="7664450" y="3668713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close</a:t>
            </a:r>
          </a:p>
        </p:txBody>
      </p:sp>
      <p:sp>
        <p:nvSpPr>
          <p:cNvPr id="16403" name="Text Box 23"/>
          <p:cNvSpPr txBox="1">
            <a:spLocks noChangeArrowheads="1"/>
          </p:cNvSpPr>
          <p:nvPr/>
        </p:nvSpPr>
        <p:spPr bwMode="auto">
          <a:xfrm>
            <a:off x="7683500" y="4506913"/>
            <a:ext cx="915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closed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52800" y="3236913"/>
            <a:ext cx="4346575" cy="625475"/>
            <a:chOff x="3352800" y="3236186"/>
            <a:chExt cx="4346575" cy="626201"/>
          </a:xfrm>
        </p:grpSpPr>
        <p:sp>
          <p:nvSpPr>
            <p:cNvPr id="28689" name="Line 8"/>
            <p:cNvSpPr>
              <a:spLocks noChangeShapeType="1"/>
            </p:cNvSpPr>
            <p:nvPr/>
          </p:nvSpPr>
          <p:spPr bwMode="auto">
            <a:xfrm flipH="1">
              <a:off x="3352800" y="3429000"/>
              <a:ext cx="4346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0" name="Text Box 6"/>
            <p:cNvSpPr txBox="1">
              <a:spLocks noChangeArrowheads="1"/>
            </p:cNvSpPr>
            <p:nvPr/>
          </p:nvSpPr>
          <p:spPr bwMode="auto">
            <a:xfrm>
              <a:off x="5257800" y="3236186"/>
              <a:ext cx="745818" cy="42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2497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  <p:bldP spid="16402" grpId="0"/>
      <p:bldP spid="1640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534400" cy="129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 we can use </a:t>
            </a:r>
            <a:r>
              <a:rPr lang="en-US" sz="2800" b="1" dirty="0" smtClean="0"/>
              <a:t>recursive</a:t>
            </a:r>
            <a:r>
              <a:rPr lang="en-US" sz="2800" dirty="0" smtClean="0"/>
              <a:t> query and </a:t>
            </a:r>
            <a:r>
              <a:rPr lang="en-US" sz="2800" b="1" dirty="0" smtClean="0"/>
              <a:t>iterative </a:t>
            </a:r>
            <a:r>
              <a:rPr lang="en-US" sz="2800" dirty="0" smtClean="0"/>
              <a:t>replication…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144839" cy="369332"/>
            <a:chOff x="4114800" y="4766846"/>
            <a:chExt cx="114483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6670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6670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372354" cy="369332"/>
            <a:chOff x="5486400" y="3048000"/>
            <a:chExt cx="1372354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83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004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69332"/>
            <a:chOff x="1292462" y="2667000"/>
            <a:chExt cx="3581400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901459" y="2851666"/>
              <a:ext cx="1972403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454482" y="3657600"/>
            <a:ext cx="1608997" cy="685800"/>
            <a:chOff x="4454482" y="3657600"/>
            <a:chExt cx="1608997" cy="6858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 flipH="1">
              <a:off x="4724400" y="3657600"/>
              <a:ext cx="1219200" cy="685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9942600">
              <a:off x="4454482" y="3659214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00200" y="3505200"/>
            <a:ext cx="3733800" cy="838200"/>
            <a:chOff x="1981200" y="3505200"/>
            <a:chExt cx="3733800" cy="838200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 flipH="1">
              <a:off x="1981200" y="3505200"/>
              <a:ext cx="3733800" cy="838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 rot="20794730">
              <a:off x="2843722" y="3561763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082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Storage: use more nodes</a:t>
            </a:r>
          </a:p>
          <a:p>
            <a:endParaRPr lang="en-US" dirty="0" smtClean="0"/>
          </a:p>
          <a:p>
            <a:r>
              <a:rPr lang="en-US" dirty="0" smtClean="0"/>
              <a:t>More Requests: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serve requests from all nodes on which a value is stored in parallel</a:t>
            </a:r>
          </a:p>
          <a:p>
            <a:pPr lvl="1"/>
            <a:r>
              <a:rPr lang="en-US" dirty="0" smtClean="0"/>
              <a:t>Master can replicate a popular value on more nodes</a:t>
            </a:r>
          </a:p>
          <a:p>
            <a:pPr lvl="1"/>
            <a:endParaRPr lang="en-US" dirty="0"/>
          </a:p>
          <a:p>
            <a:r>
              <a:rPr lang="en-US" dirty="0" smtClean="0"/>
              <a:t>Master/directory scalability:</a:t>
            </a:r>
          </a:p>
          <a:p>
            <a:pPr lvl="1"/>
            <a:r>
              <a:rPr lang="en-US" dirty="0" smtClean="0"/>
              <a:t>Replicate it</a:t>
            </a:r>
          </a:p>
          <a:p>
            <a:pPr lvl="1"/>
            <a:r>
              <a:rPr lang="en-US" dirty="0" smtClean="0"/>
              <a:t>Partition it, so different keys are served by different masters/directories</a:t>
            </a:r>
          </a:p>
          <a:p>
            <a:pPr lvl="2"/>
            <a:r>
              <a:rPr lang="en-US" dirty="0" smtClean="0"/>
              <a:t>How do you partition? </a:t>
            </a:r>
          </a:p>
        </p:txBody>
      </p:sp>
    </p:spTree>
    <p:extLst>
      <p:ext uri="{BB962C8B-B14F-4D97-AF65-F5344CB8AC3E}">
        <p14:creationId xmlns:p14="http://schemas.microsoft.com/office/powerpoint/2010/main" val="2930751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Scalability: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keeps track of the storage availability at each node</a:t>
            </a:r>
          </a:p>
          <a:p>
            <a:pPr lvl="1"/>
            <a:r>
              <a:rPr lang="en-US" dirty="0" smtClean="0"/>
              <a:t>Preferentially insert new values on nodes with more storage available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happens when a new node is added?</a:t>
            </a:r>
          </a:p>
          <a:p>
            <a:pPr lvl="1"/>
            <a:r>
              <a:rPr lang="en-US" dirty="0" smtClean="0"/>
              <a:t>Cannot insert only new values on new node. Why?</a:t>
            </a:r>
          </a:p>
          <a:p>
            <a:pPr lvl="1"/>
            <a:r>
              <a:rPr lang="en-US" dirty="0" smtClean="0"/>
              <a:t>Move values from the heavy loaded nodes to the new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happens when a node fails?</a:t>
            </a:r>
          </a:p>
          <a:p>
            <a:pPr lvl="1"/>
            <a:r>
              <a:rPr lang="en-US" dirty="0" smtClean="0"/>
              <a:t>Need to replicate values from fail node to other nodes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60010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Need to make sure that a value is replicated correctly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you know a value has been replicated on every node? </a:t>
            </a:r>
          </a:p>
          <a:p>
            <a:pPr lvl="1"/>
            <a:r>
              <a:rPr lang="en-US" dirty="0" smtClean="0"/>
              <a:t>Wait for acknowledgements from every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happens if a node fails during replication?</a:t>
            </a:r>
          </a:p>
          <a:p>
            <a:pPr lvl="1"/>
            <a:r>
              <a:rPr lang="en-US" dirty="0" smtClean="0"/>
              <a:t>Pick another node and try again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happens if a node is slow?</a:t>
            </a:r>
          </a:p>
          <a:p>
            <a:pPr lvl="1"/>
            <a:r>
              <a:rPr lang="en-US" dirty="0" smtClean="0"/>
              <a:t>Slow down the entire put()? Pick another node?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general, with multiple replicas</a:t>
            </a:r>
          </a:p>
          <a:p>
            <a:pPr lvl="1"/>
            <a:r>
              <a:rPr lang="en-US" dirty="0" smtClean="0"/>
              <a:t>Slow puts and fast gets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4607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If concurrent updates (i.e., puts to same key) may need to make sure that updates happen in the same order </a:t>
            </a:r>
            <a:endParaRPr lang="en-US" sz="28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715000"/>
            <a:ext cx="685800" cy="685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715000"/>
            <a:ext cx="685800" cy="685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715000"/>
            <a:ext cx="685800" cy="685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714206"/>
            <a:ext cx="685800" cy="68580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7620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257800" y="5638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08" y="2667000"/>
            <a:ext cx="685800" cy="6858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2209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36576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5638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19" name="TextBox 118"/>
          <p:cNvSpPr txBox="1"/>
          <p:nvPr/>
        </p:nvSpPr>
        <p:spPr>
          <a:xfrm>
            <a:off x="1704471" y="6336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24200" y="6324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447671" y="6324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352671" y="6324600"/>
            <a:ext cx="56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5147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59254" y="5147846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581400" y="5147846"/>
            <a:ext cx="1144839" cy="369332"/>
            <a:chOff x="4114800" y="4766846"/>
            <a:chExt cx="1144839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562600" y="5147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117936" y="51478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Helvetica"/>
                <a:cs typeface="Helvetica"/>
              </a:rPr>
              <a:t>V</a:t>
            </a:r>
            <a:r>
              <a:rPr lang="en-US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089308" y="2514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8" name="TextBox 137"/>
          <p:cNvSpPr txBox="1"/>
          <p:nvPr/>
        </p:nvSpPr>
        <p:spPr>
          <a:xfrm>
            <a:off x="3089308" y="25908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38762" y="25908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</a:t>
            </a:r>
            <a:r>
              <a:rPr lang="en-US" b="0" dirty="0">
                <a:latin typeface="Helvetica"/>
                <a:cs typeface="Helvetica"/>
              </a:rPr>
              <a:t>2</a:t>
            </a:r>
            <a:endParaRPr lang="en-US" b="0" dirty="0" smtClean="0">
              <a:latin typeface="Helvetica"/>
              <a:cs typeface="Helvetica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089308" y="2819400"/>
            <a:ext cx="1372354" cy="369332"/>
            <a:chOff x="5486400" y="3048000"/>
            <a:chExt cx="1372354" cy="369332"/>
          </a:xfrm>
        </p:grpSpPr>
        <p:sp>
          <p:nvSpPr>
            <p:cNvPr id="141" name="TextBox 140"/>
            <p:cNvSpPr txBox="1"/>
            <p:nvPr/>
          </p:nvSpPr>
          <p:spPr>
            <a:xfrm>
              <a:off x="5486400" y="3048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9800" y="3048000"/>
              <a:ext cx="83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035044" y="31242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595037" y="31242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362200" y="213360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304800" y="2362200"/>
            <a:ext cx="2209800" cy="533400"/>
            <a:chOff x="1292462" y="2667000"/>
            <a:chExt cx="2209800" cy="533400"/>
          </a:xfrm>
        </p:grpSpPr>
        <p:sp>
          <p:nvSpPr>
            <p:cNvPr id="147" name="TextBox 146"/>
            <p:cNvSpPr txBox="1"/>
            <p:nvPr/>
          </p:nvSpPr>
          <p:spPr>
            <a:xfrm>
              <a:off x="1292462" y="2667000"/>
              <a:ext cx="166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  <p:cxnSp>
          <p:nvCxnSpPr>
            <p:cNvPr id="148" name="Straight Arrow Connector 147"/>
            <p:cNvCxnSpPr>
              <a:stCxn id="147" idx="3"/>
            </p:cNvCxnSpPr>
            <p:nvPr/>
          </p:nvCxnSpPr>
          <p:spPr bwMode="auto">
            <a:xfrm>
              <a:off x="2952742" y="2851666"/>
              <a:ext cx="549520" cy="3487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9" name="Group 148"/>
          <p:cNvGrpSpPr/>
          <p:nvPr/>
        </p:nvGrpSpPr>
        <p:grpSpPr>
          <a:xfrm>
            <a:off x="3733800" y="3294961"/>
            <a:ext cx="611844" cy="1660280"/>
            <a:chOff x="4352708" y="2837761"/>
            <a:chExt cx="611844" cy="1660280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 rot="4538305">
              <a:off x="3949746" y="3483235"/>
              <a:ext cx="166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85800" y="5147846"/>
            <a:ext cx="1144839" cy="369332"/>
            <a:chOff x="4114800" y="4766846"/>
            <a:chExt cx="1144839" cy="369332"/>
          </a:xfrm>
        </p:grpSpPr>
        <p:sp>
          <p:nvSpPr>
            <p:cNvPr id="153" name="TextBox 152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14400" y="3505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 rot="19612648">
              <a:off x="1775178" y="3493244"/>
              <a:ext cx="1707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8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008000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4800" y="2819400"/>
            <a:ext cx="2209800" cy="369332"/>
            <a:chOff x="1292462" y="2667000"/>
            <a:chExt cx="2209800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707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999968" y="2851666"/>
              <a:ext cx="502294" cy="4393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8" name="Group 167"/>
          <p:cNvGrpSpPr/>
          <p:nvPr/>
        </p:nvGrpSpPr>
        <p:grpSpPr>
          <a:xfrm>
            <a:off x="1524000" y="3505200"/>
            <a:ext cx="2133600" cy="1295400"/>
            <a:chOff x="1752600" y="3352800"/>
            <a:chExt cx="2209800" cy="1066800"/>
          </a:xfrm>
        </p:grpSpPr>
        <p:cxnSp>
          <p:nvCxnSpPr>
            <p:cNvPr id="169" name="Straight Arrow Connector 168"/>
            <p:cNvCxnSpPr/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 rot="19645509">
              <a:off x="1867491" y="3672043"/>
              <a:ext cx="1719576" cy="304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114800" y="3254497"/>
            <a:ext cx="624989" cy="1704350"/>
            <a:chOff x="4339563" y="2815726"/>
            <a:chExt cx="624989" cy="1704350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009D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 rot="4538305">
              <a:off x="3927711" y="3483235"/>
              <a:ext cx="1704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82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ut(K14, V14’')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581400" y="5147846"/>
            <a:ext cx="1243349" cy="369332"/>
            <a:chOff x="4114800" y="4766846"/>
            <a:chExt cx="1243349" cy="369332"/>
          </a:xfrm>
        </p:grpSpPr>
        <p:sp>
          <p:nvSpPr>
            <p:cNvPr id="181" name="TextBox 18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64254" y="4766846"/>
              <a:ext cx="693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V14’’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85800" y="5147846"/>
            <a:ext cx="1196123" cy="369332"/>
            <a:chOff x="4114800" y="4766846"/>
            <a:chExt cx="1196123" cy="369332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64254" y="4766846"/>
              <a:ext cx="64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V14’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4495800" y="1845089"/>
            <a:ext cx="4572000" cy="1569660"/>
          </a:xfrm>
          <a:prstGeom prst="rect">
            <a:avLst/>
          </a:prstGeom>
          <a:solidFill>
            <a:srgbClr val="FF693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>
                <a:latin typeface="Gill Sans Light"/>
                <a:cs typeface="Gill Sans Light"/>
              </a:rPr>
              <a:t>p</a:t>
            </a:r>
            <a:r>
              <a:rPr lang="en-US" sz="2400" b="0" dirty="0" smtClean="0">
                <a:latin typeface="Gill Sans Light"/>
                <a:cs typeface="Gill Sans Light"/>
              </a:rPr>
              <a:t>ut(K14, V14’) and put(K14, V14’’) reach N1 &amp; N3 in reverse  order</a:t>
            </a:r>
            <a:endParaRPr lang="en-US" sz="2400" b="0" dirty="0">
              <a:latin typeface="Gill Sans Light"/>
              <a:cs typeface="Gill Sans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latin typeface="Gill Sans Light"/>
                <a:cs typeface="Gill Sans Light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0" dirty="0" smtClean="0">
                <a:latin typeface="Gill Sans Light"/>
                <a:cs typeface="Gill Sans Light"/>
              </a:rPr>
              <a:t>Undefined!</a:t>
            </a:r>
          </a:p>
        </p:txBody>
      </p:sp>
    </p:spTree>
    <p:extLst>
      <p:ext uri="{BB962C8B-B14F-4D97-AF65-F5344CB8AC3E}">
        <p14:creationId xmlns:p14="http://schemas.microsoft.com/office/powerpoint/2010/main" val="272654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Variety of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Atomic </a:t>
            </a:r>
            <a:r>
              <a:rPr lang="en-US" dirty="0"/>
              <a:t>consistency (</a:t>
            </a:r>
            <a:r>
              <a:rPr lang="en-US" dirty="0" err="1"/>
              <a:t>linearizability</a:t>
            </a:r>
            <a:r>
              <a:rPr lang="en-US" dirty="0"/>
              <a:t>): </a:t>
            </a:r>
            <a:r>
              <a:rPr lang="en-US" dirty="0" smtClean="0"/>
              <a:t>reads</a:t>
            </a:r>
            <a:r>
              <a:rPr lang="en-US" dirty="0"/>
              <a:t>/</a:t>
            </a:r>
            <a:r>
              <a:rPr lang="en-US" dirty="0" smtClean="0"/>
              <a:t>writes (gets/puts) </a:t>
            </a:r>
            <a:r>
              <a:rPr lang="en-US" dirty="0"/>
              <a:t>to replicas </a:t>
            </a:r>
            <a:r>
              <a:rPr lang="en-US" dirty="0" smtClean="0"/>
              <a:t>appear as </a:t>
            </a:r>
            <a:r>
              <a:rPr lang="en-US" dirty="0"/>
              <a:t>if there was a single underlying replica (single system image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“one updated at a time”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Transactions</a:t>
            </a:r>
          </a:p>
          <a:p>
            <a:pPr lvl="1">
              <a:lnSpc>
                <a:spcPct val="100000"/>
              </a:lnSpc>
            </a:pPr>
            <a:endParaRPr lang="en-US" sz="1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Eventual consistency: given enough time all updates will propagate through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weakest form of consistency; used by many systems in practice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Must eventually converge on single value/key (coherence)</a:t>
            </a:r>
          </a:p>
          <a:p>
            <a:pPr lvl="1"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i="1" dirty="0" smtClean="0"/>
              <a:t>And many others: causal consistency, sequential consistency, strong consistency, …</a:t>
            </a:r>
          </a:p>
        </p:txBody>
      </p:sp>
    </p:spTree>
    <p:extLst>
      <p:ext uri="{BB962C8B-B14F-4D97-AF65-F5344CB8AC3E}">
        <p14:creationId xmlns:p14="http://schemas.microsoft.com/office/powerpoint/2010/main" val="19885080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Quorum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Improve put() and get() operation performance</a:t>
            </a:r>
          </a:p>
          <a:p>
            <a:endParaRPr lang="en-US" dirty="0" smtClean="0"/>
          </a:p>
          <a:p>
            <a:r>
              <a:rPr lang="en-US" dirty="0" smtClean="0"/>
              <a:t>Define a replica set of size 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ut() waits for acknowledgements from at least W replicas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et() waits for responses from at least R replicas</a:t>
            </a:r>
          </a:p>
          <a:p>
            <a:pPr lvl="1"/>
            <a:r>
              <a:rPr lang="en-US" dirty="0" smtClean="0"/>
              <a:t>W+R &gt; N</a:t>
            </a:r>
          </a:p>
          <a:p>
            <a:pPr lvl="1"/>
            <a:endParaRPr lang="en-US" dirty="0"/>
          </a:p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There is at least one node that contains the update</a:t>
            </a:r>
          </a:p>
          <a:p>
            <a:pPr lvl="1"/>
            <a:endParaRPr lang="en-US" dirty="0"/>
          </a:p>
          <a:p>
            <a:r>
              <a:rPr lang="en-US" dirty="0" smtClean="0"/>
              <a:t>Why might you use W+R &gt; N+1?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7303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305800" cy="129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N=3, W=2, R=2</a:t>
            </a:r>
          </a:p>
          <a:p>
            <a:r>
              <a:rPr lang="en-US" sz="2800" dirty="0" smtClean="0"/>
              <a:t>Replica set for K14: {N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Assume put() on 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fails</a:t>
            </a:r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4</a:t>
            </a:r>
            <a:endParaRPr lang="en-US" sz="2000" b="0" baseline="-25000" dirty="0" smtClean="0">
              <a:latin typeface="Helvetica"/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145135" cy="369332"/>
            <a:chOff x="5698650" y="4766846"/>
            <a:chExt cx="1145135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44419" y="2800723"/>
            <a:ext cx="1773260" cy="1648291"/>
            <a:chOff x="1544419" y="2800723"/>
            <a:chExt cx="1773260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544419" y="3383026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371195" y="3496874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38800" y="2734266"/>
            <a:ext cx="838200" cy="1733425"/>
            <a:chOff x="5638800" y="2734266"/>
            <a:chExt cx="838200" cy="1733425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5638800" y="2819400"/>
              <a:ext cx="83820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3841361">
              <a:off x="5383270" y="3354099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88717" y="2616374"/>
            <a:ext cx="369332" cy="1650826"/>
            <a:chOff x="4088717" y="2616374"/>
            <a:chExt cx="369332" cy="1650826"/>
          </a:xfrm>
        </p:grpSpPr>
        <p:cxnSp>
          <p:nvCxnSpPr>
            <p:cNvPr id="121" name="Straight Arrow Connector 120"/>
            <p:cNvCxnSpPr/>
            <p:nvPr/>
          </p:nvCxnSpPr>
          <p:spPr bwMode="auto">
            <a:xfrm>
              <a:off x="4419600" y="2819400"/>
              <a:ext cx="0" cy="1447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 rot="16200000">
              <a:off x="3468884" y="3236207"/>
              <a:ext cx="160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81600" y="2819400"/>
            <a:ext cx="838200" cy="1648295"/>
            <a:chOff x="5181600" y="2819400"/>
            <a:chExt cx="838200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5181600" y="2819400"/>
              <a:ext cx="8382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3824197">
              <a:off x="5442757" y="3362610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267200" y="4191000"/>
            <a:ext cx="304800" cy="304800"/>
            <a:chOff x="7391400" y="3581400"/>
            <a:chExt cx="304800" cy="304800"/>
          </a:xfrm>
        </p:grpSpPr>
        <p:cxnSp>
          <p:nvCxnSpPr>
            <p:cNvPr id="42" name="Straight Connector 41"/>
            <p:cNvCxnSpPr/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51310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Now, issuing get() to any two nodes out of three will return the answer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Helvetica"/>
                <a:cs typeface="Helvetica"/>
              </a:rPr>
              <a:t>N</a:t>
            </a:r>
            <a:r>
              <a:rPr lang="en-US" sz="20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6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N</a:t>
            </a:r>
            <a:r>
              <a:rPr lang="en-US" sz="2000" b="0" baseline="-25000" dirty="0">
                <a:latin typeface="Helvetica"/>
                <a:cs typeface="Helvetica"/>
              </a:rPr>
              <a:t>4</a:t>
            </a:r>
            <a:endParaRPr lang="en-US" sz="2000" b="0" baseline="-25000" dirty="0" smtClean="0">
              <a:latin typeface="Helvetica"/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145135" cy="369332"/>
            <a:chOff x="5698650" y="4766846"/>
            <a:chExt cx="1145135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144839" cy="369332"/>
            <a:chOff x="4114800" y="4766846"/>
            <a:chExt cx="1144839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20687" y="2800723"/>
            <a:ext cx="1696992" cy="1648291"/>
            <a:chOff x="1620687" y="2800723"/>
            <a:chExt cx="1696992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813910" y="3383026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403149" y="349687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17315" y="2819400"/>
            <a:ext cx="369332" cy="1648291"/>
            <a:chOff x="4393515" y="2819400"/>
            <a:chExt cx="369332" cy="1648291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4419600" y="2819400"/>
              <a:ext cx="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5400000">
              <a:off x="4043175" y="3481062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4400" y="2819400"/>
            <a:ext cx="396390" cy="1648295"/>
            <a:chOff x="6019800" y="2819400"/>
            <a:chExt cx="396390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6019800" y="2819400"/>
              <a:ext cx="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5400000">
              <a:off x="5959586" y="3483766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NIL</a:t>
              </a: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4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858000" cy="533400"/>
          </a:xfrm>
        </p:spPr>
        <p:txBody>
          <a:bodyPr/>
          <a:lstStyle/>
          <a:p>
            <a:r>
              <a:rPr lang="en-US" dirty="0" smtClean="0"/>
              <a:t>Scaling Up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10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Challenge:</a:t>
            </a:r>
          </a:p>
          <a:p>
            <a:pPr lvl="1"/>
            <a:r>
              <a:rPr lang="en-US" sz="2400" dirty="0" smtClean="0"/>
              <a:t>Directory contains a number of entries equal to number of (key, value) tuples in the system</a:t>
            </a:r>
          </a:p>
          <a:p>
            <a:pPr lvl="1"/>
            <a:r>
              <a:rPr lang="en-US" sz="2400" dirty="0" smtClean="0"/>
              <a:t>Can be tens or hundreds of billions of entries in the system!</a:t>
            </a:r>
          </a:p>
          <a:p>
            <a:pPr lvl="2"/>
            <a:endParaRPr lang="en-US" sz="2400" dirty="0"/>
          </a:p>
          <a:p>
            <a:r>
              <a:rPr lang="en-US" sz="2800" dirty="0" smtClean="0"/>
              <a:t>Solution: </a:t>
            </a:r>
            <a:r>
              <a:rPr lang="en-US" sz="2800" b="1" dirty="0" smtClean="0"/>
              <a:t>consistent hashing</a:t>
            </a:r>
            <a:endParaRPr lang="en-US" sz="2800" b="1" dirty="0"/>
          </a:p>
          <a:p>
            <a:r>
              <a:rPr lang="en-US" sz="2800" dirty="0"/>
              <a:t>Associate to each node </a:t>
            </a:r>
            <a:r>
              <a:rPr lang="en-US" sz="2800" dirty="0" smtClean="0"/>
              <a:t>a </a:t>
            </a:r>
            <a:r>
              <a:rPr lang="en-US" sz="2800" dirty="0"/>
              <a:t>unique </a:t>
            </a:r>
            <a:r>
              <a:rPr lang="en-US" sz="2800" i="1" dirty="0" smtClean="0"/>
              <a:t>id</a:t>
            </a:r>
            <a:r>
              <a:rPr lang="en-US" sz="2800" dirty="0" smtClean="0"/>
              <a:t> </a:t>
            </a:r>
            <a:r>
              <a:rPr lang="en-US" sz="2800" dirty="0"/>
              <a:t>in an </a:t>
            </a:r>
            <a:r>
              <a:rPr lang="en-US" sz="2800" i="1" dirty="0" err="1"/>
              <a:t>uni</a:t>
            </a:r>
            <a:r>
              <a:rPr lang="en-US" sz="2800" i="1" dirty="0"/>
              <a:t>-</a:t>
            </a:r>
            <a:r>
              <a:rPr lang="en-US" sz="2800" dirty="0"/>
              <a:t>dimensional space 0..2</a:t>
            </a:r>
            <a:r>
              <a:rPr lang="en-US" sz="2800" baseline="30000" dirty="0"/>
              <a:t>m</a:t>
            </a:r>
            <a:r>
              <a:rPr lang="en-US" sz="2800" dirty="0"/>
              <a:t>-</a:t>
            </a:r>
            <a:r>
              <a:rPr lang="en-US" sz="2800" dirty="0" smtClean="0"/>
              <a:t>1</a:t>
            </a:r>
          </a:p>
          <a:p>
            <a:pPr lvl="1"/>
            <a:r>
              <a:rPr lang="en-US" sz="2400" dirty="0" smtClean="0"/>
              <a:t>Partition </a:t>
            </a:r>
            <a:r>
              <a:rPr lang="en-US" sz="2400" dirty="0"/>
              <a:t>this space </a:t>
            </a:r>
            <a:r>
              <a:rPr lang="en-US" sz="2400" dirty="0" smtClean="0"/>
              <a:t>across </a:t>
            </a:r>
            <a:r>
              <a:rPr lang="en-US" sz="2400" i="1" dirty="0" smtClean="0"/>
              <a:t>m</a:t>
            </a:r>
            <a:r>
              <a:rPr lang="en-US" sz="2400" dirty="0" smtClean="0"/>
              <a:t> machines</a:t>
            </a:r>
          </a:p>
          <a:p>
            <a:pPr lvl="1"/>
            <a:r>
              <a:rPr lang="en-US" sz="2400" dirty="0" smtClean="0"/>
              <a:t>Assume keys are in same </a:t>
            </a:r>
            <a:r>
              <a:rPr lang="en-US" sz="2400" dirty="0" err="1" smtClean="0"/>
              <a:t>uni</a:t>
            </a:r>
            <a:r>
              <a:rPr lang="en-US" sz="2400" dirty="0" smtClean="0"/>
              <a:t>-dimensional space</a:t>
            </a:r>
            <a:endParaRPr lang="en-US" sz="2400" dirty="0"/>
          </a:p>
          <a:p>
            <a:pPr lvl="1"/>
            <a:r>
              <a:rPr lang="en-US" sz="2400" dirty="0"/>
              <a:t>Each </a:t>
            </a:r>
            <a:r>
              <a:rPr lang="en-US" sz="2400" dirty="0" smtClean="0"/>
              <a:t>(Key, Value) </a:t>
            </a:r>
            <a:r>
              <a:rPr lang="en-US" sz="2400" dirty="0"/>
              <a:t>is </a:t>
            </a:r>
            <a:r>
              <a:rPr lang="en-US" sz="2400" dirty="0" smtClean="0"/>
              <a:t>stored at </a:t>
            </a:r>
            <a:r>
              <a:rPr lang="en-US" sz="2400" dirty="0"/>
              <a:t>the node with the smallest </a:t>
            </a:r>
            <a:r>
              <a:rPr lang="en-US" sz="2400" dirty="0" smtClean="0"/>
              <a:t>ID larger than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0316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Network Address Translation (NAT)</a:t>
            </a:r>
            <a:endParaRPr lang="en-US" altLang="ko-KR" dirty="0" smtClean="0"/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6172200"/>
          </a:xfrm>
        </p:spPr>
        <p:txBody>
          <a:bodyPr/>
          <a:lstStyle/>
          <a:p>
            <a:r>
              <a:rPr lang="en-US" altLang="ko-KR" dirty="0" smtClean="0"/>
              <a:t>Problem:</a:t>
            </a:r>
          </a:p>
          <a:p>
            <a:pPr lvl="1"/>
            <a:r>
              <a:rPr lang="en-US" altLang="ko-KR" dirty="0" smtClean="0"/>
              <a:t>IPv4 supports 2</a:t>
            </a:r>
            <a:r>
              <a:rPr lang="en-US" altLang="ko-KR" baseline="30000" dirty="0" smtClean="0"/>
              <a:t>32</a:t>
            </a:r>
            <a:r>
              <a:rPr lang="en-US" altLang="ko-KR" dirty="0" smtClean="0"/>
              <a:t> hosts, but allocation classes mean not all addresses can practically be used</a:t>
            </a:r>
          </a:p>
          <a:p>
            <a:pPr lvl="1"/>
            <a:r>
              <a:rPr lang="en-US" altLang="ko-KR" dirty="0" smtClean="0"/>
              <a:t>Stanford, MIT each have class A allocation: 16,777,216 addresses!</a:t>
            </a:r>
          </a:p>
          <a:p>
            <a:pPr lvl="1"/>
            <a:r>
              <a:rPr lang="en-US" altLang="ko-KR" dirty="0" smtClean="0"/>
              <a:t>IPv6 deployment is going slowly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Solution – </a:t>
            </a:r>
            <a:r>
              <a:rPr lang="en-US" altLang="ko-KR" dirty="0" smtClean="0">
                <a:solidFill>
                  <a:srgbClr val="FF0000"/>
                </a:solidFill>
              </a:rPr>
              <a:t>Network Address Translation</a:t>
            </a:r>
          </a:p>
          <a:p>
            <a:pPr lvl="1"/>
            <a:r>
              <a:rPr lang="en-US" altLang="ko-KR" dirty="0" smtClean="0"/>
              <a:t>Local subnet (uses non-routable IP addresses) </a:t>
            </a:r>
            <a:r>
              <a:rPr lang="en-US" altLang="ko-KR" dirty="0" smtClean="0">
                <a:sym typeface="Symbol" panose="05050102010706020507" pitchFamily="18" charset="2"/>
              </a:rPr>
              <a:t> External IP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Router/firewall replaces local IP address/port combinations with external IP address/new port combinations</a:t>
            </a:r>
          </a:p>
          <a:p>
            <a:pPr lvl="1"/>
            <a:r>
              <a:rPr lang="en-US" altLang="ko-KR" dirty="0" smtClean="0"/>
              <a:t>Router/firewall maintains </a:t>
            </a:r>
            <a:r>
              <a:rPr lang="en-US" altLang="ko-KR" dirty="0"/>
              <a:t>translation table of current </a:t>
            </a:r>
            <a:r>
              <a:rPr lang="en-US" altLang="ko-KR" dirty="0" smtClean="0"/>
              <a:t>connections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371600" y="2339974"/>
            <a:ext cx="6127750" cy="2079626"/>
            <a:chOff x="768" y="2002"/>
            <a:chExt cx="3860" cy="1310"/>
          </a:xfrm>
        </p:grpSpPr>
        <p:pic>
          <p:nvPicPr>
            <p:cNvPr id="7" name="Picture 1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BFDFC"/>
                </a:clrFrom>
                <a:clrTo>
                  <a:srgbClr val="FBFD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2" r="6494" b="62292"/>
            <a:stretch>
              <a:fillRect/>
            </a:stretch>
          </p:blipFill>
          <p:spPr bwMode="auto">
            <a:xfrm>
              <a:off x="2991" y="2286"/>
              <a:ext cx="873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" y="2825"/>
              <a:ext cx="525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2800"/>
              <a:ext cx="525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247"/>
              <a:ext cx="525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" y="2287"/>
              <a:ext cx="91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84" y="2286"/>
              <a:ext cx="91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8"/>
            <a:stretch>
              <a:fillRect/>
            </a:stretch>
          </p:blipFill>
          <p:spPr bwMode="auto">
            <a:xfrm rot="5400000">
              <a:off x="1796" y="2484"/>
              <a:ext cx="39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5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8"/>
            <a:stretch>
              <a:fillRect/>
            </a:stretch>
          </p:blipFill>
          <p:spPr bwMode="auto">
            <a:xfrm rot="5400000">
              <a:off x="2312" y="2473"/>
              <a:ext cx="39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 rot="5400000">
              <a:off x="3979" y="2284"/>
              <a:ext cx="931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3200" dirty="0">
                  <a:latin typeface="Gill Sans Light"/>
                  <a:ea typeface="굴림" panose="020B0600000101010101" pitchFamily="34" charset="-127"/>
                  <a:cs typeface="Gill Sans Light"/>
                </a:rPr>
                <a:t>Internet</a:t>
              </a:r>
            </a:p>
          </p:txBody>
        </p:sp>
        <p:sp>
          <p:nvSpPr>
            <p:cNvPr id="16" name="AutoShape 27"/>
            <p:cNvSpPr>
              <a:spLocks noChangeArrowheads="1"/>
            </p:cNvSpPr>
            <p:nvPr/>
          </p:nvSpPr>
          <p:spPr bwMode="auto">
            <a:xfrm>
              <a:off x="3888" y="2324"/>
              <a:ext cx="397" cy="270"/>
            </a:xfrm>
            <a:prstGeom prst="leftRightArrow">
              <a:avLst>
                <a:gd name="adj1" fmla="val 50000"/>
                <a:gd name="adj2" fmla="val 2940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572000" y="3429000"/>
            <a:ext cx="914400" cy="12954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C230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54278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68580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to Node Mapping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88" y="898079"/>
            <a:ext cx="4205289" cy="47244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m</a:t>
            </a:r>
            <a:r>
              <a:rPr lang="en-US" sz="2400" dirty="0" smtClean="0"/>
              <a:t> = 6 </a:t>
            </a:r>
            <a:r>
              <a:rPr lang="en-US" sz="2400" dirty="0" smtClean="0">
                <a:sym typeface="Wingdings"/>
              </a:rPr>
              <a:t> ID space: 0..63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Node  </a:t>
            </a:r>
            <a:r>
              <a:rPr lang="en-US" sz="2400" dirty="0"/>
              <a:t>8 maps </a:t>
            </a:r>
            <a:r>
              <a:rPr lang="en-US" sz="2400" dirty="0" smtClean="0"/>
              <a:t>keys [</a:t>
            </a:r>
            <a:r>
              <a:rPr lang="en-US" sz="2400" dirty="0"/>
              <a:t>5,8]</a:t>
            </a:r>
          </a:p>
          <a:p>
            <a:pPr marL="342900" indent="-342900"/>
            <a:r>
              <a:rPr lang="en-US" sz="2400" dirty="0"/>
              <a:t>Node 15 maps </a:t>
            </a:r>
            <a:r>
              <a:rPr lang="en-US" sz="2400" dirty="0" smtClean="0"/>
              <a:t>keys [</a:t>
            </a:r>
            <a:r>
              <a:rPr lang="en-US" sz="2400" dirty="0"/>
              <a:t>9,15]</a:t>
            </a:r>
          </a:p>
          <a:p>
            <a:pPr marL="342900" indent="-342900"/>
            <a:r>
              <a:rPr lang="en-US" sz="2400" dirty="0"/>
              <a:t>Node 20 </a:t>
            </a:r>
            <a:r>
              <a:rPr lang="en-US" sz="2400" dirty="0" smtClean="0"/>
              <a:t>maps keys </a:t>
            </a:r>
            <a:r>
              <a:rPr lang="en-US" sz="2400" dirty="0"/>
              <a:t>[16, 20]</a:t>
            </a:r>
          </a:p>
          <a:p>
            <a:pPr marL="342900" indent="-342900"/>
            <a:r>
              <a:rPr lang="en-US" sz="2400" dirty="0"/>
              <a:t>…</a:t>
            </a:r>
          </a:p>
          <a:p>
            <a:pPr marL="342900" indent="-342900"/>
            <a:r>
              <a:rPr lang="en-US" sz="2400" dirty="0"/>
              <a:t>Node 4 </a:t>
            </a:r>
            <a:r>
              <a:rPr lang="en-US" sz="2400" dirty="0" smtClean="0"/>
              <a:t>maps keys [</a:t>
            </a:r>
            <a:r>
              <a:rPr lang="en-US" sz="2400" dirty="0"/>
              <a:t>59, 4]</a:t>
            </a: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</p:txBody>
      </p:sp>
      <p:sp>
        <p:nvSpPr>
          <p:cNvPr id="1351684" name="Oval 4"/>
          <p:cNvSpPr>
            <a:spLocks noChangeArrowheads="1"/>
          </p:cNvSpPr>
          <p:nvPr/>
        </p:nvSpPr>
        <p:spPr bwMode="auto">
          <a:xfrm>
            <a:off x="4076700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Key"/>
              <a:cs typeface="Key"/>
            </a:endParaRPr>
          </a:p>
        </p:txBody>
      </p:sp>
      <p:sp>
        <p:nvSpPr>
          <p:cNvPr id="1351685" name="Text Box 5"/>
          <p:cNvSpPr txBox="1">
            <a:spLocks noChangeArrowheads="1"/>
          </p:cNvSpPr>
          <p:nvPr/>
        </p:nvSpPr>
        <p:spPr bwMode="auto">
          <a:xfrm>
            <a:off x="6923087" y="1538288"/>
            <a:ext cx="327288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Key"/>
                <a:cs typeface="Key"/>
              </a:rPr>
              <a:t>4</a:t>
            </a:r>
          </a:p>
        </p:txBody>
      </p:sp>
      <p:pic>
        <p:nvPicPr>
          <p:cNvPr id="1351686" name="Picture 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75" y="990600"/>
            <a:ext cx="266700" cy="438150"/>
          </a:xfrm>
          <a:prstGeom prst="rect">
            <a:avLst/>
          </a:prstGeom>
          <a:noFill/>
        </p:spPr>
      </p:pic>
      <p:pic>
        <p:nvPicPr>
          <p:cNvPr id="1351687" name="Picture 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6800" y="4514850"/>
            <a:ext cx="266700" cy="438150"/>
          </a:xfrm>
          <a:prstGeom prst="rect">
            <a:avLst/>
          </a:prstGeom>
          <a:noFill/>
        </p:spPr>
      </p:pic>
      <p:sp>
        <p:nvSpPr>
          <p:cNvPr id="1351688" name="Text Box 8"/>
          <p:cNvSpPr txBox="1">
            <a:spLocks noChangeArrowheads="1"/>
          </p:cNvSpPr>
          <p:nvPr/>
        </p:nvSpPr>
        <p:spPr bwMode="auto">
          <a:xfrm>
            <a:off x="7999412" y="4343400"/>
            <a:ext cx="46993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Key"/>
                <a:cs typeface="Key"/>
              </a:rPr>
              <a:t>20</a:t>
            </a:r>
          </a:p>
        </p:txBody>
      </p:sp>
      <p:pic>
        <p:nvPicPr>
          <p:cNvPr id="1351689" name="Picture 9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6038850"/>
            <a:ext cx="266700" cy="438150"/>
          </a:xfrm>
          <a:prstGeom prst="rect">
            <a:avLst/>
          </a:prstGeom>
          <a:noFill/>
        </p:spPr>
      </p:pic>
      <p:sp>
        <p:nvSpPr>
          <p:cNvPr id="1351690" name="Text Box 10"/>
          <p:cNvSpPr txBox="1">
            <a:spLocks noChangeArrowheads="1"/>
          </p:cNvSpPr>
          <p:nvPr/>
        </p:nvSpPr>
        <p:spPr bwMode="auto">
          <a:xfrm>
            <a:off x="6153150" y="5486400"/>
            <a:ext cx="46993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Key"/>
                <a:cs typeface="Key"/>
              </a:rPr>
              <a:t>32</a:t>
            </a:r>
          </a:p>
        </p:txBody>
      </p:sp>
      <p:sp>
        <p:nvSpPr>
          <p:cNvPr id="1351691" name="Text Box 11"/>
          <p:cNvSpPr txBox="1">
            <a:spLocks noChangeArrowheads="1"/>
          </p:cNvSpPr>
          <p:nvPr/>
        </p:nvSpPr>
        <p:spPr bwMode="auto">
          <a:xfrm>
            <a:off x="5143500" y="5348288"/>
            <a:ext cx="46993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Key"/>
                <a:cs typeface="Key"/>
              </a:rPr>
              <a:t>35</a:t>
            </a:r>
          </a:p>
        </p:txBody>
      </p:sp>
      <p:pic>
        <p:nvPicPr>
          <p:cNvPr id="1351692" name="Picture 12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5900" y="5886450"/>
            <a:ext cx="266700" cy="438150"/>
          </a:xfrm>
          <a:prstGeom prst="rect">
            <a:avLst/>
          </a:prstGeom>
          <a:noFill/>
        </p:spPr>
      </p:pic>
      <p:sp>
        <p:nvSpPr>
          <p:cNvPr id="1351693" name="Text Box 13"/>
          <p:cNvSpPr txBox="1">
            <a:spLocks noChangeArrowheads="1"/>
          </p:cNvSpPr>
          <p:nvPr/>
        </p:nvSpPr>
        <p:spPr bwMode="auto">
          <a:xfrm>
            <a:off x="7658100" y="1995488"/>
            <a:ext cx="327288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Key"/>
                <a:cs typeface="Key"/>
              </a:rPr>
              <a:t>8</a:t>
            </a:r>
          </a:p>
        </p:txBody>
      </p:sp>
      <p:sp>
        <p:nvSpPr>
          <p:cNvPr id="1351694" name="Text Box 14"/>
          <p:cNvSpPr txBox="1">
            <a:spLocks noChangeArrowheads="1"/>
          </p:cNvSpPr>
          <p:nvPr/>
        </p:nvSpPr>
        <p:spPr bwMode="auto">
          <a:xfrm>
            <a:off x="8267700" y="3367088"/>
            <a:ext cx="46993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Key"/>
                <a:cs typeface="Key"/>
              </a:rPr>
              <a:t>15</a:t>
            </a:r>
          </a:p>
        </p:txBody>
      </p:sp>
      <p:sp>
        <p:nvSpPr>
          <p:cNvPr id="1351695" name="Text Box 15"/>
          <p:cNvSpPr txBox="1">
            <a:spLocks noChangeArrowheads="1"/>
          </p:cNvSpPr>
          <p:nvPr/>
        </p:nvSpPr>
        <p:spPr bwMode="auto">
          <a:xfrm>
            <a:off x="4305300" y="4267200"/>
            <a:ext cx="46993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Key"/>
                <a:cs typeface="Key"/>
              </a:rPr>
              <a:t>44</a:t>
            </a:r>
          </a:p>
        </p:txBody>
      </p:sp>
      <p:sp>
        <p:nvSpPr>
          <p:cNvPr id="1351696" name="Text Box 16"/>
          <p:cNvSpPr txBox="1">
            <a:spLocks noChangeArrowheads="1"/>
          </p:cNvSpPr>
          <p:nvPr/>
        </p:nvSpPr>
        <p:spPr bwMode="auto">
          <a:xfrm>
            <a:off x="5086350" y="1828800"/>
            <a:ext cx="46993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Key"/>
                <a:cs typeface="Key"/>
              </a:rPr>
              <a:t>58</a:t>
            </a:r>
          </a:p>
        </p:txBody>
      </p:sp>
      <p:pic>
        <p:nvPicPr>
          <p:cNvPr id="1351697" name="Picture 1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419600"/>
            <a:ext cx="266700" cy="438150"/>
          </a:xfrm>
          <a:prstGeom prst="rect">
            <a:avLst/>
          </a:prstGeom>
          <a:noFill/>
        </p:spPr>
      </p:pic>
      <p:pic>
        <p:nvPicPr>
          <p:cNvPr id="1351698" name="Picture 18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95400"/>
            <a:ext cx="266700" cy="438150"/>
          </a:xfrm>
          <a:prstGeom prst="rect">
            <a:avLst/>
          </a:prstGeom>
          <a:noFill/>
        </p:spPr>
      </p:pic>
      <p:sp>
        <p:nvSpPr>
          <p:cNvPr id="1351699" name="Line 19"/>
          <p:cNvSpPr>
            <a:spLocks noChangeShapeType="1"/>
          </p:cNvSpPr>
          <p:nvPr/>
        </p:nvSpPr>
        <p:spPr bwMode="auto">
          <a:xfrm flipV="1">
            <a:off x="4229100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Key"/>
              <a:cs typeface="Key"/>
            </a:endParaRPr>
          </a:p>
        </p:txBody>
      </p:sp>
      <p:sp>
        <p:nvSpPr>
          <p:cNvPr id="1351700" name="Line 20"/>
          <p:cNvSpPr>
            <a:spLocks noChangeShapeType="1"/>
          </p:cNvSpPr>
          <p:nvPr/>
        </p:nvSpPr>
        <p:spPr bwMode="auto">
          <a:xfrm>
            <a:off x="5057775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Key"/>
              <a:cs typeface="Key"/>
            </a:endParaRPr>
          </a:p>
        </p:txBody>
      </p:sp>
      <p:pic>
        <p:nvPicPr>
          <p:cNvPr id="1351701" name="Picture 21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3276600"/>
            <a:ext cx="266700" cy="438150"/>
          </a:xfrm>
          <a:prstGeom prst="rect">
            <a:avLst/>
          </a:prstGeom>
          <a:noFill/>
        </p:spPr>
      </p:pic>
      <p:sp>
        <p:nvSpPr>
          <p:cNvPr id="1351702" name="Line 22"/>
          <p:cNvSpPr>
            <a:spLocks noChangeShapeType="1"/>
          </p:cNvSpPr>
          <p:nvPr/>
        </p:nvSpPr>
        <p:spPr bwMode="auto">
          <a:xfrm flipV="1">
            <a:off x="5448300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Key"/>
              <a:cs typeface="Key"/>
            </a:endParaRPr>
          </a:p>
        </p:txBody>
      </p:sp>
      <p:sp>
        <p:nvSpPr>
          <p:cNvPr id="1351703" name="Line 23"/>
          <p:cNvSpPr>
            <a:spLocks noChangeShapeType="1"/>
          </p:cNvSpPr>
          <p:nvPr/>
        </p:nvSpPr>
        <p:spPr bwMode="auto">
          <a:xfrm flipV="1">
            <a:off x="6362700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Key"/>
              <a:cs typeface="Key"/>
            </a:endParaRPr>
          </a:p>
        </p:txBody>
      </p:sp>
      <p:sp>
        <p:nvSpPr>
          <p:cNvPr id="1351704" name="Line 24"/>
          <p:cNvSpPr>
            <a:spLocks noChangeShapeType="1"/>
          </p:cNvSpPr>
          <p:nvPr/>
        </p:nvSpPr>
        <p:spPr bwMode="auto">
          <a:xfrm flipH="1" flipV="1">
            <a:off x="8420100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Key"/>
              <a:cs typeface="Key"/>
            </a:endParaRPr>
          </a:p>
        </p:txBody>
      </p:sp>
      <p:sp>
        <p:nvSpPr>
          <p:cNvPr id="1351705" name="Line 25"/>
          <p:cNvSpPr>
            <a:spLocks noChangeShapeType="1"/>
          </p:cNvSpPr>
          <p:nvPr/>
        </p:nvSpPr>
        <p:spPr bwMode="auto">
          <a:xfrm flipH="1">
            <a:off x="8648700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Key"/>
              <a:cs typeface="Key"/>
            </a:endParaRPr>
          </a:p>
        </p:txBody>
      </p:sp>
      <p:sp>
        <p:nvSpPr>
          <p:cNvPr id="1351706" name="Line 26"/>
          <p:cNvSpPr>
            <a:spLocks noChangeShapeType="1"/>
          </p:cNvSpPr>
          <p:nvPr/>
        </p:nvSpPr>
        <p:spPr bwMode="auto">
          <a:xfrm flipV="1">
            <a:off x="7934325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Key"/>
              <a:cs typeface="Key"/>
            </a:endParaRPr>
          </a:p>
        </p:txBody>
      </p:sp>
      <p:pic>
        <p:nvPicPr>
          <p:cNvPr id="1351707" name="Picture 2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3712" y="1676400"/>
            <a:ext cx="268288" cy="438150"/>
          </a:xfrm>
          <a:prstGeom prst="rect">
            <a:avLst/>
          </a:prstGeom>
          <a:noFill/>
        </p:spPr>
      </p:pic>
      <p:sp>
        <p:nvSpPr>
          <p:cNvPr id="1351708" name="Line 28"/>
          <p:cNvSpPr>
            <a:spLocks noChangeShapeType="1"/>
          </p:cNvSpPr>
          <p:nvPr/>
        </p:nvSpPr>
        <p:spPr bwMode="auto">
          <a:xfrm rot="3575902">
            <a:off x="7123112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Key"/>
              <a:cs typeface="Key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11587" y="1108075"/>
            <a:ext cx="5089525" cy="5133975"/>
            <a:chOff x="1930" y="844"/>
            <a:chExt cx="3210" cy="3240"/>
          </a:xfrm>
        </p:grpSpPr>
        <p:sp>
          <p:nvSpPr>
            <p:cNvPr id="1351710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432" y="24"/>
                </a:cxn>
                <a:cxn ang="0">
                  <a:pos x="960" y="24"/>
                </a:cxn>
                <a:cxn ang="0">
                  <a:pos x="1200" y="72"/>
                </a:cxn>
              </a:cxnLst>
              <a:rect l="0" t="0" r="r" b="b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>
                <a:latin typeface="Key"/>
                <a:cs typeface="Key"/>
              </a:endParaRPr>
            </a:p>
          </p:txBody>
        </p:sp>
        <p:sp>
          <p:nvSpPr>
            <p:cNvPr id="1351711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36" y="240"/>
                </a:cxn>
              </a:cxnLst>
              <a:rect l="0" t="0" r="r" b="b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>
                <a:latin typeface="Key"/>
                <a:cs typeface="Key"/>
              </a:endParaRPr>
            </a:p>
          </p:txBody>
        </p:sp>
        <p:sp>
          <p:nvSpPr>
            <p:cNvPr id="1351712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240"/>
                </a:cxn>
                <a:cxn ang="0">
                  <a:pos x="288" y="624"/>
                </a:cxn>
              </a:cxnLst>
              <a:rect l="0" t="0" r="r" b="b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>
                <a:latin typeface="Key"/>
                <a:cs typeface="Key"/>
              </a:endParaRPr>
            </a:p>
          </p:txBody>
        </p:sp>
        <p:sp>
          <p:nvSpPr>
            <p:cNvPr id="1351713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40" y="204"/>
                </a:cxn>
                <a:cxn ang="0">
                  <a:pos x="0" y="340"/>
                </a:cxn>
              </a:cxnLst>
              <a:rect l="0" t="0" r="r" b="b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>
                <a:latin typeface="Key"/>
                <a:cs typeface="Key"/>
              </a:endParaRPr>
            </a:p>
          </p:txBody>
        </p:sp>
        <p:sp>
          <p:nvSpPr>
            <p:cNvPr id="1351714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/>
              <a:ahLst/>
              <a:cxnLst>
                <a:cxn ang="0">
                  <a:pos x="1188" y="0"/>
                </a:cxn>
                <a:cxn ang="0">
                  <a:pos x="824" y="460"/>
                </a:cxn>
                <a:cxn ang="0">
                  <a:pos x="320" y="716"/>
                </a:cxn>
                <a:cxn ang="0">
                  <a:pos x="0" y="764"/>
                </a:cxn>
              </a:cxnLst>
              <a:rect l="0" t="0" r="r" b="b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>
                <a:latin typeface="Key"/>
                <a:cs typeface="Key"/>
              </a:endParaRPr>
            </a:p>
          </p:txBody>
        </p:sp>
        <p:sp>
          <p:nvSpPr>
            <p:cNvPr id="1351715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/>
              <a:ahLst/>
              <a:cxnLst>
                <a:cxn ang="0">
                  <a:pos x="90" y="1620"/>
                </a:cxn>
                <a:cxn ang="0">
                  <a:pos x="6" y="1136"/>
                </a:cxn>
                <a:cxn ang="0">
                  <a:pos x="126" y="520"/>
                </a:cxn>
                <a:cxn ang="0">
                  <a:pos x="542" y="0"/>
                </a:cxn>
              </a:cxnLst>
              <a:rect l="0" t="0" r="r" b="b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>
                <a:latin typeface="Key"/>
                <a:cs typeface="Key"/>
              </a:endParaRPr>
            </a:p>
          </p:txBody>
        </p:sp>
        <p:sp>
          <p:nvSpPr>
            <p:cNvPr id="1351716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/>
              <a:ahLst/>
              <a:cxnLst>
                <a:cxn ang="0">
                  <a:pos x="624" y="624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>
                <a:latin typeface="Key"/>
                <a:cs typeface="Key"/>
              </a:endParaRPr>
            </a:p>
          </p:txBody>
        </p:sp>
        <p:sp>
          <p:nvSpPr>
            <p:cNvPr id="1351717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>
                <a:latin typeface="Key"/>
                <a:cs typeface="Key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11062" y="2785646"/>
            <a:ext cx="1437638" cy="644942"/>
            <a:chOff x="6672900" y="2785646"/>
            <a:chExt cx="1437638" cy="644942"/>
          </a:xfrm>
        </p:grpSpPr>
        <p:grpSp>
          <p:nvGrpSpPr>
            <p:cNvPr id="38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2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6672900" y="2785646"/>
              <a:ext cx="1145135" cy="369332"/>
              <a:chOff x="5698650" y="4766846"/>
              <a:chExt cx="1145135" cy="36933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698650" y="476684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248400" y="4766846"/>
                <a:ext cx="595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4" name="Straight Arrow Connector 3"/>
            <p:cNvCxnSpPr>
              <a:stCxn id="39" idx="2"/>
              <a:endCxn id="1351705" idx="1"/>
            </p:cNvCxnSpPr>
            <p:nvPr/>
          </p:nvCxnSpPr>
          <p:spPr bwMode="auto">
            <a:xfrm>
              <a:off x="7222650" y="3089971"/>
              <a:ext cx="887888" cy="34061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6116560" y="1371600"/>
            <a:ext cx="46993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Key"/>
                <a:cs typeface="Key"/>
              </a:rPr>
              <a:t>63</a:t>
            </a:r>
            <a:endParaRPr lang="en-US" sz="2000" b="1" dirty="0">
              <a:latin typeface="Key"/>
              <a:cs typeface="Key"/>
            </a:endParaRP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6473538" y="1371600"/>
            <a:ext cx="327288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Key"/>
                <a:cs typeface="Key"/>
              </a:rPr>
              <a:t>0</a:t>
            </a:r>
            <a:endParaRPr lang="en-US" sz="2000" b="1" dirty="0">
              <a:latin typeface="Key"/>
              <a:cs typeface="Key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V="1">
            <a:off x="6329362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Key"/>
              <a:cs typeface="Key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6557961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Key"/>
              <a:cs typeface="Key"/>
            </a:endParaRPr>
          </a:p>
        </p:txBody>
      </p:sp>
    </p:spTree>
    <p:extLst>
      <p:ext uri="{BB962C8B-B14F-4D97-AF65-F5344CB8AC3E}">
        <p14:creationId xmlns:p14="http://schemas.microsoft.com/office/powerpoint/2010/main" val="183238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159" y="171503"/>
            <a:ext cx="7772400" cy="609600"/>
          </a:xfrm>
        </p:spPr>
        <p:txBody>
          <a:bodyPr/>
          <a:lstStyle/>
          <a:p>
            <a:r>
              <a:rPr lang="en-US" dirty="0" smtClean="0"/>
              <a:t>Lookup in Chord-like system (with Leaf Set)</a:t>
            </a:r>
          </a:p>
        </p:txBody>
      </p:sp>
      <p:grpSp>
        <p:nvGrpSpPr>
          <p:cNvPr id="9318" name="Group 102"/>
          <p:cNvGrpSpPr>
            <a:grpSpLocks/>
          </p:cNvGrpSpPr>
          <p:nvPr/>
        </p:nvGrpSpPr>
        <p:grpSpPr bwMode="auto">
          <a:xfrm>
            <a:off x="4705350" y="1957388"/>
            <a:ext cx="3240088" cy="3870325"/>
            <a:chOff x="1584" y="819"/>
            <a:chExt cx="2650" cy="3165"/>
          </a:xfrm>
        </p:grpSpPr>
        <p:sp>
          <p:nvSpPr>
            <p:cNvPr id="27711" name="Freeform 4"/>
            <p:cNvSpPr>
              <a:spLocks/>
            </p:cNvSpPr>
            <p:nvPr/>
          </p:nvSpPr>
          <p:spPr bwMode="auto">
            <a:xfrm>
              <a:off x="2505" y="926"/>
              <a:ext cx="318" cy="245"/>
            </a:xfrm>
            <a:custGeom>
              <a:avLst/>
              <a:gdLst>
                <a:gd name="T0" fmla="*/ 0 w 288"/>
                <a:gd name="T1" fmla="*/ 245 h 222"/>
                <a:gd name="T2" fmla="*/ 13 w 288"/>
                <a:gd name="T3" fmla="*/ 86 h 222"/>
                <a:gd name="T4" fmla="*/ 73 w 288"/>
                <a:gd name="T5" fmla="*/ 13 h 222"/>
                <a:gd name="T6" fmla="*/ 179 w 288"/>
                <a:gd name="T7" fmla="*/ 0 h 222"/>
                <a:gd name="T8" fmla="*/ 272 w 288"/>
                <a:gd name="T9" fmla="*/ 20 h 222"/>
                <a:gd name="T10" fmla="*/ 318 w 288"/>
                <a:gd name="T11" fmla="*/ 11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222">
                  <a:moveTo>
                    <a:pt x="0" y="222"/>
                  </a:moveTo>
                  <a:lnTo>
                    <a:pt x="12" y="78"/>
                  </a:lnTo>
                  <a:lnTo>
                    <a:pt x="66" y="12"/>
                  </a:lnTo>
                  <a:lnTo>
                    <a:pt x="162" y="0"/>
                  </a:lnTo>
                  <a:lnTo>
                    <a:pt x="246" y="18"/>
                  </a:lnTo>
                  <a:lnTo>
                    <a:pt x="288" y="102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712" name="Freeform 6"/>
            <p:cNvSpPr>
              <a:spLocks/>
            </p:cNvSpPr>
            <p:nvPr/>
          </p:nvSpPr>
          <p:spPr bwMode="auto">
            <a:xfrm>
              <a:off x="1584" y="2533"/>
              <a:ext cx="1431" cy="3"/>
            </a:xfrm>
            <a:custGeom>
              <a:avLst/>
              <a:gdLst>
                <a:gd name="T0" fmla="*/ 0 w 1296"/>
                <a:gd name="T1" fmla="*/ 3 h 2"/>
                <a:gd name="T2" fmla="*/ 1431 w 1296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96" h="2">
                  <a:moveTo>
                    <a:pt x="0" y="2"/>
                  </a:move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713" name="Line 7"/>
            <p:cNvSpPr>
              <a:spLocks noChangeShapeType="1"/>
            </p:cNvSpPr>
            <p:nvPr/>
          </p:nvSpPr>
          <p:spPr bwMode="auto">
            <a:xfrm flipH="1" flipV="1">
              <a:off x="2007" y="1529"/>
              <a:ext cx="1008" cy="10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714" name="Freeform 11"/>
            <p:cNvSpPr>
              <a:spLocks/>
            </p:cNvSpPr>
            <p:nvPr/>
          </p:nvSpPr>
          <p:spPr bwMode="auto">
            <a:xfrm>
              <a:off x="2041" y="1084"/>
              <a:ext cx="444" cy="318"/>
            </a:xfrm>
            <a:custGeom>
              <a:avLst/>
              <a:gdLst>
                <a:gd name="T0" fmla="*/ 444 w 402"/>
                <a:gd name="T1" fmla="*/ 73 h 288"/>
                <a:gd name="T2" fmla="*/ 278 w 402"/>
                <a:gd name="T3" fmla="*/ 0 h 288"/>
                <a:gd name="T4" fmla="*/ 113 w 402"/>
                <a:gd name="T5" fmla="*/ 46 h 288"/>
                <a:gd name="T6" fmla="*/ 0 w 402"/>
                <a:gd name="T7" fmla="*/ 166 h 288"/>
                <a:gd name="T8" fmla="*/ 7 w 402"/>
                <a:gd name="T9" fmla="*/ 31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288">
                  <a:moveTo>
                    <a:pt x="402" y="66"/>
                  </a:moveTo>
                  <a:lnTo>
                    <a:pt x="252" y="0"/>
                  </a:lnTo>
                  <a:lnTo>
                    <a:pt x="102" y="42"/>
                  </a:lnTo>
                  <a:lnTo>
                    <a:pt x="0" y="150"/>
                  </a:lnTo>
                  <a:lnTo>
                    <a:pt x="6" y="288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715" name="Line 8"/>
            <p:cNvSpPr>
              <a:spLocks noChangeShapeType="1"/>
            </p:cNvSpPr>
            <p:nvPr/>
          </p:nvSpPr>
          <p:spPr bwMode="auto">
            <a:xfrm>
              <a:off x="2538" y="1210"/>
              <a:ext cx="1696" cy="6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716" name="Line 9"/>
            <p:cNvSpPr>
              <a:spLocks noChangeShapeType="1"/>
            </p:cNvSpPr>
            <p:nvPr/>
          </p:nvSpPr>
          <p:spPr bwMode="auto">
            <a:xfrm flipH="1">
              <a:off x="2007" y="1210"/>
              <a:ext cx="531" cy="22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717" name="Line 10"/>
            <p:cNvSpPr>
              <a:spLocks noChangeShapeType="1"/>
            </p:cNvSpPr>
            <p:nvPr/>
          </p:nvSpPr>
          <p:spPr bwMode="auto">
            <a:xfrm flipH="1">
              <a:off x="1742" y="1210"/>
              <a:ext cx="796" cy="7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718" name="Line 51"/>
            <p:cNvSpPr>
              <a:spLocks noChangeShapeType="1"/>
            </p:cNvSpPr>
            <p:nvPr/>
          </p:nvSpPr>
          <p:spPr bwMode="auto">
            <a:xfrm>
              <a:off x="3017" y="1104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719" name="Freeform 100"/>
            <p:cNvSpPr>
              <a:spLocks/>
            </p:cNvSpPr>
            <p:nvPr/>
          </p:nvSpPr>
          <p:spPr bwMode="auto">
            <a:xfrm>
              <a:off x="1749" y="1074"/>
              <a:ext cx="747" cy="684"/>
            </a:xfrm>
            <a:custGeom>
              <a:avLst/>
              <a:gdLst>
                <a:gd name="T0" fmla="*/ 747 w 747"/>
                <a:gd name="T1" fmla="*/ 73 h 684"/>
                <a:gd name="T2" fmla="*/ 581 w 747"/>
                <a:gd name="T3" fmla="*/ 0 h 684"/>
                <a:gd name="T4" fmla="*/ 307 w 747"/>
                <a:gd name="T5" fmla="*/ 5 h 684"/>
                <a:gd name="T6" fmla="*/ 83 w 747"/>
                <a:gd name="T7" fmla="*/ 247 h 684"/>
                <a:gd name="T8" fmla="*/ 0 w 747"/>
                <a:gd name="T9" fmla="*/ 684 h 6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7" h="684">
                  <a:moveTo>
                    <a:pt x="747" y="73"/>
                  </a:moveTo>
                  <a:lnTo>
                    <a:pt x="581" y="0"/>
                  </a:lnTo>
                  <a:lnTo>
                    <a:pt x="307" y="5"/>
                  </a:lnTo>
                  <a:lnTo>
                    <a:pt x="83" y="247"/>
                  </a:lnTo>
                  <a:lnTo>
                    <a:pt x="0" y="684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720" name="Freeform 101"/>
            <p:cNvSpPr>
              <a:spLocks/>
            </p:cNvSpPr>
            <p:nvPr/>
          </p:nvSpPr>
          <p:spPr bwMode="auto">
            <a:xfrm>
              <a:off x="2493" y="819"/>
              <a:ext cx="511" cy="338"/>
            </a:xfrm>
            <a:custGeom>
              <a:avLst/>
              <a:gdLst>
                <a:gd name="T0" fmla="*/ 21 w 511"/>
                <a:gd name="T1" fmla="*/ 338 h 338"/>
                <a:gd name="T2" fmla="*/ 0 w 511"/>
                <a:gd name="T3" fmla="*/ 167 h 338"/>
                <a:gd name="T4" fmla="*/ 28 w 511"/>
                <a:gd name="T5" fmla="*/ 46 h 338"/>
                <a:gd name="T6" fmla="*/ 158 w 511"/>
                <a:gd name="T7" fmla="*/ 0 h 338"/>
                <a:gd name="T8" fmla="*/ 363 w 511"/>
                <a:gd name="T9" fmla="*/ 37 h 338"/>
                <a:gd name="T10" fmla="*/ 511 w 511"/>
                <a:gd name="T11" fmla="*/ 195 h 3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1" h="338">
                  <a:moveTo>
                    <a:pt x="21" y="338"/>
                  </a:moveTo>
                  <a:lnTo>
                    <a:pt x="0" y="167"/>
                  </a:lnTo>
                  <a:lnTo>
                    <a:pt x="28" y="46"/>
                  </a:lnTo>
                  <a:lnTo>
                    <a:pt x="158" y="0"/>
                  </a:lnTo>
                  <a:lnTo>
                    <a:pt x="363" y="37"/>
                  </a:lnTo>
                  <a:lnTo>
                    <a:pt x="511" y="195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9291" name="Group 75"/>
          <p:cNvGrpSpPr>
            <a:grpSpLocks/>
          </p:cNvGrpSpPr>
          <p:nvPr/>
        </p:nvGrpSpPr>
        <p:grpSpPr bwMode="auto">
          <a:xfrm>
            <a:off x="4705350" y="2424113"/>
            <a:ext cx="3584575" cy="3403600"/>
            <a:chOff x="1584" y="1200"/>
            <a:chExt cx="2931" cy="2784"/>
          </a:xfrm>
        </p:grpSpPr>
        <p:sp>
          <p:nvSpPr>
            <p:cNvPr id="27703" name="Line 64"/>
            <p:cNvSpPr>
              <a:spLocks noChangeShapeType="1"/>
            </p:cNvSpPr>
            <p:nvPr/>
          </p:nvSpPr>
          <p:spPr bwMode="auto">
            <a:xfrm flipH="1" flipV="1">
              <a:off x="1728" y="2832"/>
              <a:ext cx="2352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704" name="Line 65"/>
            <p:cNvSpPr>
              <a:spLocks noChangeShapeType="1"/>
            </p:cNvSpPr>
            <p:nvPr/>
          </p:nvSpPr>
          <p:spPr bwMode="auto">
            <a:xfrm flipH="1" flipV="1">
              <a:off x="2880" y="1200"/>
              <a:ext cx="120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705" name="Line 66"/>
            <p:cNvSpPr>
              <a:spLocks noChangeShapeType="1"/>
            </p:cNvSpPr>
            <p:nvPr/>
          </p:nvSpPr>
          <p:spPr bwMode="auto">
            <a:xfrm flipH="1">
              <a:off x="3408" y="3456"/>
              <a:ext cx="67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706" name="Freeform 67"/>
            <p:cNvSpPr>
              <a:spLocks/>
            </p:cNvSpPr>
            <p:nvPr/>
          </p:nvSpPr>
          <p:spPr bwMode="auto">
            <a:xfrm>
              <a:off x="3810" y="3456"/>
              <a:ext cx="419" cy="353"/>
            </a:xfrm>
            <a:custGeom>
              <a:avLst/>
              <a:gdLst>
                <a:gd name="T0" fmla="*/ 270 w 419"/>
                <a:gd name="T1" fmla="*/ 0 h 353"/>
                <a:gd name="T2" fmla="*/ 419 w 419"/>
                <a:gd name="T3" fmla="*/ 163 h 353"/>
                <a:gd name="T4" fmla="*/ 305 w 419"/>
                <a:gd name="T5" fmla="*/ 353 h 353"/>
                <a:gd name="T6" fmla="*/ 0 w 419"/>
                <a:gd name="T7" fmla="*/ 353 h 3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9" h="353">
                  <a:moveTo>
                    <a:pt x="270" y="0"/>
                  </a:moveTo>
                  <a:lnTo>
                    <a:pt x="419" y="163"/>
                  </a:lnTo>
                  <a:lnTo>
                    <a:pt x="305" y="353"/>
                  </a:lnTo>
                  <a:lnTo>
                    <a:pt x="0" y="353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707" name="Freeform 68"/>
            <p:cNvSpPr>
              <a:spLocks/>
            </p:cNvSpPr>
            <p:nvPr/>
          </p:nvSpPr>
          <p:spPr bwMode="auto">
            <a:xfrm>
              <a:off x="4067" y="3274"/>
              <a:ext cx="448" cy="278"/>
            </a:xfrm>
            <a:custGeom>
              <a:avLst/>
              <a:gdLst>
                <a:gd name="T0" fmla="*/ 0 w 448"/>
                <a:gd name="T1" fmla="*/ 202 h 278"/>
                <a:gd name="T2" fmla="*/ 295 w 448"/>
                <a:gd name="T3" fmla="*/ 278 h 278"/>
                <a:gd name="T4" fmla="*/ 448 w 448"/>
                <a:gd name="T5" fmla="*/ 192 h 278"/>
                <a:gd name="T6" fmla="*/ 438 w 448"/>
                <a:gd name="T7" fmla="*/ 78 h 278"/>
                <a:gd name="T8" fmla="*/ 253 w 448"/>
                <a:gd name="T9" fmla="*/ 0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278">
                  <a:moveTo>
                    <a:pt x="0" y="202"/>
                  </a:moveTo>
                  <a:lnTo>
                    <a:pt x="295" y="278"/>
                  </a:lnTo>
                  <a:lnTo>
                    <a:pt x="448" y="192"/>
                  </a:lnTo>
                  <a:lnTo>
                    <a:pt x="438" y="78"/>
                  </a:lnTo>
                  <a:lnTo>
                    <a:pt x="253" y="0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708" name="Line 72"/>
            <p:cNvSpPr>
              <a:spLocks noChangeShapeType="1"/>
            </p:cNvSpPr>
            <p:nvPr/>
          </p:nvSpPr>
          <p:spPr bwMode="auto">
            <a:xfrm>
              <a:off x="3024" y="2544"/>
              <a:ext cx="100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709" name="Line 73"/>
            <p:cNvSpPr>
              <a:spLocks noChangeShapeType="1"/>
            </p:cNvSpPr>
            <p:nvPr/>
          </p:nvSpPr>
          <p:spPr bwMode="auto">
            <a:xfrm>
              <a:off x="3024" y="254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710" name="Line 74"/>
            <p:cNvSpPr>
              <a:spLocks noChangeShapeType="1"/>
            </p:cNvSpPr>
            <p:nvPr/>
          </p:nvSpPr>
          <p:spPr bwMode="auto">
            <a:xfrm>
              <a:off x="1584" y="25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9278" name="Group 62"/>
          <p:cNvGrpSpPr>
            <a:grpSpLocks/>
          </p:cNvGrpSpPr>
          <p:nvPr/>
        </p:nvGrpSpPr>
        <p:grpSpPr bwMode="auto">
          <a:xfrm>
            <a:off x="4940300" y="2308225"/>
            <a:ext cx="3611563" cy="3498850"/>
            <a:chOff x="1776" y="1105"/>
            <a:chExt cx="2954" cy="2863"/>
          </a:xfrm>
        </p:grpSpPr>
        <p:sp>
          <p:nvSpPr>
            <p:cNvPr id="27695" name="Line 53"/>
            <p:cNvSpPr>
              <a:spLocks noChangeShapeType="1"/>
            </p:cNvSpPr>
            <p:nvPr/>
          </p:nvSpPr>
          <p:spPr bwMode="auto">
            <a:xfrm flipH="1">
              <a:off x="4080" y="1920"/>
              <a:ext cx="24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96" name="Line 55"/>
            <p:cNvSpPr>
              <a:spLocks noChangeShapeType="1"/>
            </p:cNvSpPr>
            <p:nvPr/>
          </p:nvSpPr>
          <p:spPr bwMode="auto">
            <a:xfrm flipH="1">
              <a:off x="1776" y="1920"/>
              <a:ext cx="2544" cy="1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97" name="Line 56"/>
            <p:cNvSpPr>
              <a:spLocks noChangeShapeType="1"/>
            </p:cNvSpPr>
            <p:nvPr/>
          </p:nvSpPr>
          <p:spPr bwMode="auto">
            <a:xfrm flipH="1" flipV="1">
              <a:off x="3504" y="1248"/>
              <a:ext cx="816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98" name="Freeform 57"/>
            <p:cNvSpPr>
              <a:spLocks/>
            </p:cNvSpPr>
            <p:nvPr/>
          </p:nvSpPr>
          <p:spPr bwMode="auto">
            <a:xfrm>
              <a:off x="4320" y="1920"/>
              <a:ext cx="410" cy="672"/>
            </a:xfrm>
            <a:custGeom>
              <a:avLst/>
              <a:gdLst>
                <a:gd name="T0" fmla="*/ 0 w 410"/>
                <a:gd name="T1" fmla="*/ 0 h 672"/>
                <a:gd name="T2" fmla="*/ 359 w 410"/>
                <a:gd name="T3" fmla="*/ 146 h 672"/>
                <a:gd name="T4" fmla="*/ 410 w 410"/>
                <a:gd name="T5" fmla="*/ 409 h 672"/>
                <a:gd name="T6" fmla="*/ 207 w 410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0" h="672">
                  <a:moveTo>
                    <a:pt x="0" y="0"/>
                  </a:moveTo>
                  <a:lnTo>
                    <a:pt x="359" y="146"/>
                  </a:lnTo>
                  <a:lnTo>
                    <a:pt x="410" y="409"/>
                  </a:lnTo>
                  <a:lnTo>
                    <a:pt x="207" y="672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99" name="Freeform 58"/>
            <p:cNvSpPr>
              <a:spLocks/>
            </p:cNvSpPr>
            <p:nvPr/>
          </p:nvSpPr>
          <p:spPr bwMode="auto">
            <a:xfrm>
              <a:off x="4112" y="1499"/>
              <a:ext cx="425" cy="425"/>
            </a:xfrm>
            <a:custGeom>
              <a:avLst/>
              <a:gdLst>
                <a:gd name="T0" fmla="*/ 223 w 425"/>
                <a:gd name="T1" fmla="*/ 425 h 425"/>
                <a:gd name="T2" fmla="*/ 425 w 425"/>
                <a:gd name="T3" fmla="*/ 293 h 425"/>
                <a:gd name="T4" fmla="*/ 425 w 425"/>
                <a:gd name="T5" fmla="*/ 71 h 425"/>
                <a:gd name="T6" fmla="*/ 243 w 425"/>
                <a:gd name="T7" fmla="*/ 0 h 425"/>
                <a:gd name="T8" fmla="*/ 0 w 425"/>
                <a:gd name="T9" fmla="*/ 1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5" h="425">
                  <a:moveTo>
                    <a:pt x="223" y="425"/>
                  </a:moveTo>
                  <a:lnTo>
                    <a:pt x="425" y="293"/>
                  </a:lnTo>
                  <a:lnTo>
                    <a:pt x="425" y="71"/>
                  </a:lnTo>
                  <a:lnTo>
                    <a:pt x="243" y="0"/>
                  </a:lnTo>
                  <a:lnTo>
                    <a:pt x="0" y="10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700" name="Line 5"/>
            <p:cNvSpPr>
              <a:spLocks noChangeShapeType="1"/>
            </p:cNvSpPr>
            <p:nvPr/>
          </p:nvSpPr>
          <p:spPr bwMode="auto">
            <a:xfrm>
              <a:off x="3022" y="1105"/>
              <a:ext cx="0" cy="2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701" name="Line 50"/>
            <p:cNvSpPr>
              <a:spLocks noChangeShapeType="1"/>
            </p:cNvSpPr>
            <p:nvPr/>
          </p:nvSpPr>
          <p:spPr bwMode="auto">
            <a:xfrm>
              <a:off x="3024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702" name="Line 52"/>
            <p:cNvSpPr>
              <a:spLocks noChangeShapeType="1"/>
            </p:cNvSpPr>
            <p:nvPr/>
          </p:nvSpPr>
          <p:spPr bwMode="auto">
            <a:xfrm flipV="1">
              <a:off x="3024" y="1536"/>
              <a:ext cx="100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27654" name="Group 42"/>
          <p:cNvGrpSpPr>
            <a:grpSpLocks/>
          </p:cNvGrpSpPr>
          <p:nvPr/>
        </p:nvGrpSpPr>
        <p:grpSpPr bwMode="auto">
          <a:xfrm>
            <a:off x="4679950" y="2243138"/>
            <a:ext cx="3606800" cy="3629025"/>
            <a:chOff x="1553" y="1052"/>
            <a:chExt cx="2949" cy="2969"/>
          </a:xfrm>
        </p:grpSpPr>
        <p:sp>
          <p:nvSpPr>
            <p:cNvPr id="27672" name="Oval 13"/>
            <p:cNvSpPr>
              <a:spLocks noChangeArrowheads="1"/>
            </p:cNvSpPr>
            <p:nvPr/>
          </p:nvSpPr>
          <p:spPr bwMode="auto">
            <a:xfrm>
              <a:off x="1593" y="1105"/>
              <a:ext cx="2863" cy="28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73" name="Oval 14"/>
            <p:cNvSpPr>
              <a:spLocks noChangeArrowheads="1"/>
            </p:cNvSpPr>
            <p:nvPr/>
          </p:nvSpPr>
          <p:spPr bwMode="auto">
            <a:xfrm>
              <a:off x="1553" y="2278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74" name="Oval 15"/>
            <p:cNvSpPr>
              <a:spLocks noChangeArrowheads="1"/>
            </p:cNvSpPr>
            <p:nvPr/>
          </p:nvSpPr>
          <p:spPr bwMode="auto">
            <a:xfrm>
              <a:off x="1645" y="1954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75" name="Oval 16"/>
            <p:cNvSpPr>
              <a:spLocks noChangeArrowheads="1"/>
            </p:cNvSpPr>
            <p:nvPr/>
          </p:nvSpPr>
          <p:spPr bwMode="auto">
            <a:xfrm>
              <a:off x="1559" y="2748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76" name="Oval 17"/>
            <p:cNvSpPr>
              <a:spLocks noChangeArrowheads="1"/>
            </p:cNvSpPr>
            <p:nvPr/>
          </p:nvSpPr>
          <p:spPr bwMode="auto">
            <a:xfrm>
              <a:off x="1665" y="3067"/>
              <a:ext cx="10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77" name="Oval 18"/>
            <p:cNvSpPr>
              <a:spLocks noChangeArrowheads="1"/>
            </p:cNvSpPr>
            <p:nvPr/>
          </p:nvSpPr>
          <p:spPr bwMode="auto">
            <a:xfrm>
              <a:off x="1970" y="3504"/>
              <a:ext cx="107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78" name="Oval 19"/>
            <p:cNvSpPr>
              <a:spLocks noChangeArrowheads="1"/>
            </p:cNvSpPr>
            <p:nvPr/>
          </p:nvSpPr>
          <p:spPr bwMode="auto">
            <a:xfrm>
              <a:off x="2760" y="3895"/>
              <a:ext cx="105" cy="1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79" name="Oval 20"/>
            <p:cNvSpPr>
              <a:spLocks noChangeArrowheads="1"/>
            </p:cNvSpPr>
            <p:nvPr/>
          </p:nvSpPr>
          <p:spPr bwMode="auto">
            <a:xfrm>
              <a:off x="2958" y="3915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80" name="Oval 21"/>
            <p:cNvSpPr>
              <a:spLocks noChangeArrowheads="1"/>
            </p:cNvSpPr>
            <p:nvPr/>
          </p:nvSpPr>
          <p:spPr bwMode="auto">
            <a:xfrm>
              <a:off x="3362" y="3869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81" name="Oval 22"/>
            <p:cNvSpPr>
              <a:spLocks noChangeArrowheads="1"/>
            </p:cNvSpPr>
            <p:nvPr/>
          </p:nvSpPr>
          <p:spPr bwMode="auto">
            <a:xfrm>
              <a:off x="1712" y="1788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82" name="Oval 23"/>
            <p:cNvSpPr>
              <a:spLocks noChangeArrowheads="1"/>
            </p:cNvSpPr>
            <p:nvPr/>
          </p:nvSpPr>
          <p:spPr bwMode="auto">
            <a:xfrm>
              <a:off x="2010" y="1417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83" name="Oval 24"/>
            <p:cNvSpPr>
              <a:spLocks noChangeArrowheads="1"/>
            </p:cNvSpPr>
            <p:nvPr/>
          </p:nvSpPr>
          <p:spPr bwMode="auto">
            <a:xfrm>
              <a:off x="2812" y="1058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84" name="Oval 25"/>
            <p:cNvSpPr>
              <a:spLocks noChangeArrowheads="1"/>
            </p:cNvSpPr>
            <p:nvPr/>
          </p:nvSpPr>
          <p:spPr bwMode="auto">
            <a:xfrm>
              <a:off x="2939" y="1052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85" name="Oval 26"/>
            <p:cNvSpPr>
              <a:spLocks noChangeArrowheads="1"/>
            </p:cNvSpPr>
            <p:nvPr/>
          </p:nvSpPr>
          <p:spPr bwMode="auto">
            <a:xfrm>
              <a:off x="3415" y="1132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86" name="Oval 27"/>
            <p:cNvSpPr>
              <a:spLocks noChangeArrowheads="1"/>
            </p:cNvSpPr>
            <p:nvPr/>
          </p:nvSpPr>
          <p:spPr bwMode="auto">
            <a:xfrm>
              <a:off x="3773" y="1297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87" name="Oval 28"/>
            <p:cNvSpPr>
              <a:spLocks noChangeArrowheads="1"/>
            </p:cNvSpPr>
            <p:nvPr/>
          </p:nvSpPr>
          <p:spPr bwMode="auto">
            <a:xfrm>
              <a:off x="3999" y="1496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88" name="Oval 29"/>
            <p:cNvSpPr>
              <a:spLocks noChangeArrowheads="1"/>
            </p:cNvSpPr>
            <p:nvPr/>
          </p:nvSpPr>
          <p:spPr bwMode="auto">
            <a:xfrm>
              <a:off x="4271" y="1887"/>
              <a:ext cx="105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89" name="Oval 30"/>
            <p:cNvSpPr>
              <a:spLocks noChangeArrowheads="1"/>
            </p:cNvSpPr>
            <p:nvPr/>
          </p:nvSpPr>
          <p:spPr bwMode="auto">
            <a:xfrm>
              <a:off x="4397" y="2544"/>
              <a:ext cx="105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90" name="Oval 31"/>
            <p:cNvSpPr>
              <a:spLocks noChangeArrowheads="1"/>
            </p:cNvSpPr>
            <p:nvPr/>
          </p:nvSpPr>
          <p:spPr bwMode="auto">
            <a:xfrm>
              <a:off x="4376" y="2736"/>
              <a:ext cx="10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91" name="Oval 32"/>
            <p:cNvSpPr>
              <a:spLocks noChangeArrowheads="1"/>
            </p:cNvSpPr>
            <p:nvPr/>
          </p:nvSpPr>
          <p:spPr bwMode="auto">
            <a:xfrm>
              <a:off x="4204" y="3212"/>
              <a:ext cx="106" cy="1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92" name="Oval 33"/>
            <p:cNvSpPr>
              <a:spLocks noChangeArrowheads="1"/>
            </p:cNvSpPr>
            <p:nvPr/>
          </p:nvSpPr>
          <p:spPr bwMode="auto">
            <a:xfrm>
              <a:off x="4032" y="3431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93" name="Oval 34"/>
            <p:cNvSpPr>
              <a:spLocks noChangeArrowheads="1"/>
            </p:cNvSpPr>
            <p:nvPr/>
          </p:nvSpPr>
          <p:spPr bwMode="auto">
            <a:xfrm>
              <a:off x="3721" y="3696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94" name="Oval 35"/>
            <p:cNvSpPr>
              <a:spLocks noChangeArrowheads="1"/>
            </p:cNvSpPr>
            <p:nvPr/>
          </p:nvSpPr>
          <p:spPr bwMode="auto">
            <a:xfrm>
              <a:off x="2474" y="1145"/>
              <a:ext cx="10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27655" name="Group 60"/>
          <p:cNvGrpSpPr>
            <a:grpSpLocks/>
          </p:cNvGrpSpPr>
          <p:nvPr/>
        </p:nvGrpSpPr>
        <p:grpSpPr bwMode="auto">
          <a:xfrm>
            <a:off x="4064000" y="2012950"/>
            <a:ext cx="4506476" cy="3574722"/>
            <a:chOff x="1059" y="864"/>
            <a:chExt cx="3686" cy="2924"/>
          </a:xfrm>
        </p:grpSpPr>
        <p:sp>
          <p:nvSpPr>
            <p:cNvPr id="27668" name="Text Box 36"/>
            <p:cNvSpPr txBox="1">
              <a:spLocks noChangeArrowheads="1"/>
            </p:cNvSpPr>
            <p:nvPr/>
          </p:nvSpPr>
          <p:spPr bwMode="auto">
            <a:xfrm>
              <a:off x="4267" y="1607"/>
              <a:ext cx="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000">
                  <a:latin typeface="Arial" charset="0"/>
                </a:rPr>
                <a:t>0…</a:t>
              </a:r>
            </a:p>
          </p:txBody>
        </p:sp>
        <p:sp>
          <p:nvSpPr>
            <p:cNvPr id="27669" name="Text Box 37"/>
            <p:cNvSpPr txBox="1">
              <a:spLocks noChangeArrowheads="1"/>
            </p:cNvSpPr>
            <p:nvPr/>
          </p:nvSpPr>
          <p:spPr bwMode="auto">
            <a:xfrm>
              <a:off x="1429" y="3461"/>
              <a:ext cx="5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000">
                  <a:latin typeface="Arial" charset="0"/>
                </a:rPr>
                <a:t>10…</a:t>
              </a:r>
            </a:p>
          </p:txBody>
        </p:sp>
        <p:sp>
          <p:nvSpPr>
            <p:cNvPr id="27670" name="Text Box 38"/>
            <p:cNvSpPr txBox="1">
              <a:spLocks noChangeArrowheads="1"/>
            </p:cNvSpPr>
            <p:nvPr/>
          </p:nvSpPr>
          <p:spPr bwMode="auto">
            <a:xfrm>
              <a:off x="1059" y="1791"/>
              <a:ext cx="6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000">
                  <a:latin typeface="Arial" charset="0"/>
                </a:rPr>
                <a:t>110…</a:t>
              </a:r>
            </a:p>
          </p:txBody>
        </p:sp>
        <p:sp>
          <p:nvSpPr>
            <p:cNvPr id="27671" name="Text Box 39"/>
            <p:cNvSpPr txBox="1">
              <a:spLocks noChangeArrowheads="1"/>
            </p:cNvSpPr>
            <p:nvPr/>
          </p:nvSpPr>
          <p:spPr bwMode="auto">
            <a:xfrm>
              <a:off x="2047" y="864"/>
              <a:ext cx="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Arial" charset="0"/>
                </a:rPr>
                <a:t>111…</a:t>
              </a:r>
            </a:p>
          </p:txBody>
        </p:sp>
      </p:grpSp>
      <p:grpSp>
        <p:nvGrpSpPr>
          <p:cNvPr id="9323" name="Group 107"/>
          <p:cNvGrpSpPr>
            <a:grpSpLocks/>
          </p:cNvGrpSpPr>
          <p:nvPr/>
        </p:nvGrpSpPr>
        <p:grpSpPr bwMode="auto">
          <a:xfrm>
            <a:off x="4479925" y="1112838"/>
            <a:ext cx="4222750" cy="5445126"/>
            <a:chOff x="2822" y="701"/>
            <a:chExt cx="2660" cy="3430"/>
          </a:xfrm>
        </p:grpSpPr>
        <p:sp>
          <p:nvSpPr>
            <p:cNvPr id="27664" name="Text Box 77"/>
            <p:cNvSpPr txBox="1">
              <a:spLocks noChangeArrowheads="1"/>
            </p:cNvSpPr>
            <p:nvPr/>
          </p:nvSpPr>
          <p:spPr bwMode="auto">
            <a:xfrm>
              <a:off x="4550" y="3840"/>
              <a:ext cx="9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400" dirty="0">
                  <a:solidFill>
                    <a:srgbClr val="010BFF"/>
                  </a:solidFill>
                  <a:latin typeface="Gill Sans Light"/>
                  <a:cs typeface="Gill Sans Light"/>
                </a:rPr>
                <a:t>Lookup ID</a:t>
              </a:r>
            </a:p>
          </p:txBody>
        </p:sp>
        <p:sp>
          <p:nvSpPr>
            <p:cNvPr id="27665" name="Text Box 78"/>
            <p:cNvSpPr txBox="1">
              <a:spLocks noChangeArrowheads="1"/>
            </p:cNvSpPr>
            <p:nvPr/>
          </p:nvSpPr>
          <p:spPr bwMode="auto">
            <a:xfrm>
              <a:off x="2822" y="701"/>
              <a:ext cx="6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400" dirty="0">
                  <a:solidFill>
                    <a:srgbClr val="010BFF"/>
                  </a:solidFill>
                  <a:latin typeface="Gill Sans Light"/>
                  <a:cs typeface="Gill Sans Light"/>
                </a:rPr>
                <a:t>Source</a:t>
              </a:r>
            </a:p>
          </p:txBody>
        </p:sp>
        <p:sp>
          <p:nvSpPr>
            <p:cNvPr id="27666" name="Line 79"/>
            <p:cNvSpPr>
              <a:spLocks noChangeShapeType="1"/>
            </p:cNvSpPr>
            <p:nvPr/>
          </p:nvSpPr>
          <p:spPr bwMode="auto">
            <a:xfrm flipH="1" flipV="1">
              <a:off x="3206" y="960"/>
              <a:ext cx="24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82"/>
            <p:cNvSpPr>
              <a:spLocks noChangeShapeType="1"/>
            </p:cNvSpPr>
            <p:nvPr/>
          </p:nvSpPr>
          <p:spPr bwMode="auto">
            <a:xfrm>
              <a:off x="4776" y="3449"/>
              <a:ext cx="206" cy="39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9" name="Freeform 83"/>
          <p:cNvSpPr>
            <a:spLocks/>
          </p:cNvSpPr>
          <p:nvPr/>
        </p:nvSpPr>
        <p:spPr bwMode="auto">
          <a:xfrm>
            <a:off x="5880100" y="2424113"/>
            <a:ext cx="2171700" cy="879475"/>
          </a:xfrm>
          <a:custGeom>
            <a:avLst/>
            <a:gdLst>
              <a:gd name="T0" fmla="*/ 2171700 w 1776"/>
              <a:gd name="T1" fmla="*/ 879475 h 720"/>
              <a:gd name="T2" fmla="*/ 1360981 w 1776"/>
              <a:gd name="T3" fmla="*/ 743889 h 720"/>
              <a:gd name="T4" fmla="*/ 685993 w 1776"/>
              <a:gd name="T5" fmla="*/ 442180 h 720"/>
              <a:gd name="T6" fmla="*/ 0 w 1776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720">
                <a:moveTo>
                  <a:pt x="1776" y="720"/>
                </a:moveTo>
                <a:lnTo>
                  <a:pt x="1113" y="609"/>
                </a:lnTo>
                <a:lnTo>
                  <a:pt x="561" y="362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300" name="Freeform 84"/>
          <p:cNvSpPr>
            <a:spLocks/>
          </p:cNvSpPr>
          <p:nvPr/>
        </p:nvSpPr>
        <p:spPr bwMode="auto">
          <a:xfrm>
            <a:off x="7742238" y="3303588"/>
            <a:ext cx="309562" cy="1819275"/>
          </a:xfrm>
          <a:custGeom>
            <a:avLst/>
            <a:gdLst>
              <a:gd name="T0" fmla="*/ 15906 w 253"/>
              <a:gd name="T1" fmla="*/ 1819275 h 1488"/>
              <a:gd name="T2" fmla="*/ 0 w 253"/>
              <a:gd name="T3" fmla="*/ 1122375 h 1488"/>
              <a:gd name="T4" fmla="*/ 116239 w 253"/>
              <a:gd name="T5" fmla="*/ 504947 h 1488"/>
              <a:gd name="T6" fmla="*/ 309562 w 253"/>
              <a:gd name="T7" fmla="*/ 0 h 14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3" h="1488">
                <a:moveTo>
                  <a:pt x="13" y="1488"/>
                </a:moveTo>
                <a:lnTo>
                  <a:pt x="0" y="918"/>
                </a:lnTo>
                <a:lnTo>
                  <a:pt x="95" y="413"/>
                </a:lnTo>
                <a:lnTo>
                  <a:pt x="253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301" name="Freeform 85"/>
          <p:cNvSpPr>
            <a:spLocks/>
          </p:cNvSpPr>
          <p:nvPr/>
        </p:nvSpPr>
        <p:spPr bwMode="auto">
          <a:xfrm>
            <a:off x="7405688" y="5122863"/>
            <a:ext cx="352425" cy="352425"/>
          </a:xfrm>
          <a:custGeom>
            <a:avLst/>
            <a:gdLst>
              <a:gd name="T0" fmla="*/ 0 w 288"/>
              <a:gd name="T1" fmla="*/ 352425 h 288"/>
              <a:gd name="T2" fmla="*/ 22027 w 288"/>
              <a:gd name="T3" fmla="*/ 118699 h 288"/>
              <a:gd name="T4" fmla="*/ 150515 w 288"/>
              <a:gd name="T5" fmla="*/ 24474 h 288"/>
              <a:gd name="T6" fmla="*/ 352425 w 28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288">
                <a:moveTo>
                  <a:pt x="0" y="288"/>
                </a:moveTo>
                <a:lnTo>
                  <a:pt x="18" y="97"/>
                </a:lnTo>
                <a:lnTo>
                  <a:pt x="123" y="20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9305" name="Group 89"/>
          <p:cNvGrpSpPr>
            <a:grpSpLocks/>
          </p:cNvGrpSpPr>
          <p:nvPr/>
        </p:nvGrpSpPr>
        <p:grpSpPr bwMode="auto">
          <a:xfrm>
            <a:off x="5880100" y="2541588"/>
            <a:ext cx="1466850" cy="2933700"/>
            <a:chOff x="2544" y="1296"/>
            <a:chExt cx="1200" cy="2400"/>
          </a:xfrm>
        </p:grpSpPr>
        <p:sp>
          <p:nvSpPr>
            <p:cNvPr id="27662" name="Line 86"/>
            <p:cNvSpPr>
              <a:spLocks noChangeShapeType="1"/>
            </p:cNvSpPr>
            <p:nvPr/>
          </p:nvSpPr>
          <p:spPr bwMode="auto">
            <a:xfrm>
              <a:off x="2544" y="1296"/>
              <a:ext cx="1200" cy="2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63" name="Text Box 88"/>
            <p:cNvSpPr txBox="1">
              <a:spLocks noChangeArrowheads="1"/>
            </p:cNvSpPr>
            <p:nvPr/>
          </p:nvSpPr>
          <p:spPr bwMode="auto">
            <a:xfrm rot="3737544">
              <a:off x="2393" y="2502"/>
              <a:ext cx="1106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400" dirty="0">
                  <a:solidFill>
                    <a:srgbClr val="010BFF"/>
                  </a:solidFill>
                  <a:latin typeface="Gill Sans Light"/>
                  <a:cs typeface="Gill Sans Light"/>
                </a:rPr>
                <a:t>Response</a:t>
              </a:r>
            </a:p>
          </p:txBody>
        </p:sp>
      </p:grpSp>
      <p:sp>
        <p:nvSpPr>
          <p:cNvPr id="9322" name="Rectangle 106"/>
          <p:cNvSpPr>
            <a:spLocks noGrp="1" noChangeArrowheads="1"/>
          </p:cNvSpPr>
          <p:nvPr>
            <p:ph type="body" idx="1"/>
          </p:nvPr>
        </p:nvSpPr>
        <p:spPr>
          <a:xfrm>
            <a:off x="152400" y="1036637"/>
            <a:ext cx="4114800" cy="5673651"/>
          </a:xfrm>
          <a:noFill/>
        </p:spPr>
        <p:txBody>
          <a:bodyPr>
            <a:normAutofit/>
          </a:bodyPr>
          <a:lstStyle/>
          <a:p>
            <a:r>
              <a:rPr lang="en-US" sz="2800" dirty="0" smtClean="0"/>
              <a:t>Assign IDs to nodes</a:t>
            </a:r>
          </a:p>
          <a:p>
            <a:pPr lvl="1"/>
            <a:r>
              <a:rPr lang="en-US" sz="2400" dirty="0" smtClean="0"/>
              <a:t>Map hash values to node with closest ID</a:t>
            </a:r>
          </a:p>
          <a:p>
            <a:r>
              <a:rPr lang="en-US" sz="2800" dirty="0" smtClean="0"/>
              <a:t>Leaf set is successors and predecessors</a:t>
            </a:r>
          </a:p>
          <a:p>
            <a:pPr lvl="1"/>
            <a:r>
              <a:rPr lang="en-US" sz="2400" dirty="0" smtClean="0"/>
              <a:t>All that’s needed for correctness</a:t>
            </a:r>
          </a:p>
          <a:p>
            <a:r>
              <a:rPr lang="en-US" sz="2800" dirty="0" smtClean="0"/>
              <a:t>Routing table matches successively longer prefixes</a:t>
            </a:r>
          </a:p>
          <a:p>
            <a:pPr lvl="1"/>
            <a:r>
              <a:rPr lang="en-US" sz="2400" dirty="0" smtClean="0"/>
              <a:t>Allows efficient lookups</a:t>
            </a:r>
          </a:p>
          <a:p>
            <a:r>
              <a:rPr lang="en-US" sz="2800" dirty="0" smtClean="0"/>
              <a:t>Data Replication:</a:t>
            </a:r>
          </a:p>
          <a:p>
            <a:pPr lvl="1"/>
            <a:r>
              <a:rPr lang="en-US" dirty="0" smtClean="0"/>
              <a:t>On leaf set</a:t>
            </a:r>
          </a:p>
        </p:txBody>
      </p:sp>
    </p:spTree>
    <p:extLst>
      <p:ext uri="{BB962C8B-B14F-4D97-AF65-F5344CB8AC3E}">
        <p14:creationId xmlns:p14="http://schemas.microsoft.com/office/powerpoint/2010/main" val="310583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9" grpId="0" animBg="1"/>
      <p:bldP spid="9300" grpId="0" animBg="1"/>
      <p:bldP spid="9301" grpId="0" animBg="1"/>
      <p:bldP spid="932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4176" y="152400"/>
            <a:ext cx="8555648" cy="533400"/>
          </a:xfrm>
        </p:spPr>
        <p:txBody>
          <a:bodyPr/>
          <a:lstStyle/>
          <a:p>
            <a:r>
              <a:rPr lang="en-US" sz="2800" dirty="0" err="1" smtClean="0"/>
              <a:t>DynamoDB</a:t>
            </a:r>
            <a:r>
              <a:rPr lang="en-US" sz="2800" dirty="0"/>
              <a:t> </a:t>
            </a:r>
            <a:r>
              <a:rPr lang="en-US" sz="2800" dirty="0" smtClean="0"/>
              <a:t>Example: Service Level Agreements (SLA)</a:t>
            </a:r>
            <a:endParaRPr lang="en-US" sz="2800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3534" y="900113"/>
            <a:ext cx="4961866" cy="4927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Application can deliver its functionality in a bounded time: </a:t>
            </a:r>
          </a:p>
          <a:p>
            <a:pPr lvl="1"/>
            <a:r>
              <a:rPr lang="en-US" sz="2400" dirty="0" smtClean="0"/>
              <a:t>Every dependency in the platform needs to deliver its functionality with even tighter bounds</a:t>
            </a:r>
          </a:p>
          <a:p>
            <a:pPr lvl="1"/>
            <a:endParaRPr lang="en-US" sz="1000" dirty="0" smtClean="0"/>
          </a:p>
          <a:p>
            <a:r>
              <a:rPr lang="en-US" sz="2800" dirty="0" smtClean="0"/>
              <a:t>Example: service guaranteeing that it will provide a response within 300ms for 99.9% of its requests for a peak client load of 500 requests per second</a:t>
            </a:r>
          </a:p>
          <a:p>
            <a:pPr lvl="1"/>
            <a:endParaRPr lang="en-US" sz="1000" dirty="0" smtClean="0"/>
          </a:p>
          <a:p>
            <a:r>
              <a:rPr lang="en-US" sz="2800" dirty="0" smtClean="0"/>
              <a:t>Contrast to services which focus on mean response time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50893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31300" y="1178286"/>
            <a:ext cx="3618524" cy="4649427"/>
          </a:xfrm>
        </p:spPr>
      </p:pic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5699125" y="5827713"/>
            <a:ext cx="2682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5073650" y="5911850"/>
            <a:ext cx="3917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Gill Sans Light"/>
                <a:cs typeface="Gill Sans Light"/>
              </a:rPr>
              <a:t>Service-oriented architecture of </a:t>
            </a:r>
            <a:r>
              <a:rPr lang="en-US" sz="2400" b="1" dirty="0" smtClean="0">
                <a:latin typeface="Gill Sans Light"/>
                <a:cs typeface="Gill Sans Light"/>
              </a:rPr>
              <a:t>Amazon’s </a:t>
            </a:r>
            <a:r>
              <a:rPr lang="en-US" sz="2400" b="1" dirty="0">
                <a:latin typeface="Gill Sans Light"/>
                <a:cs typeface="Gill Sans Light"/>
              </a:rPr>
              <a:t>platform</a:t>
            </a:r>
            <a:endParaRPr lang="en-US" sz="24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01150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(1/2)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609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Distributed File System: </a:t>
            </a:r>
          </a:p>
          <a:p>
            <a:pPr lvl="1">
              <a:defRPr/>
            </a:pPr>
            <a:r>
              <a:rPr lang="en-US" altLang="ko-KR" dirty="0"/>
              <a:t>Transparent access to files stored on a remote disk</a:t>
            </a:r>
          </a:p>
          <a:p>
            <a:pPr lvl="1">
              <a:defRPr/>
            </a:pPr>
            <a:r>
              <a:rPr lang="en-US" altLang="ko-KR" dirty="0"/>
              <a:t>Caching for </a:t>
            </a:r>
            <a:r>
              <a:rPr lang="en-US" altLang="ko-KR" dirty="0" smtClean="0"/>
              <a:t>performance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Cache Consistency: </a:t>
            </a:r>
            <a:r>
              <a:rPr lang="en-US" altLang="ko-KR" dirty="0"/>
              <a:t>Keeping client caches consistent with one another</a:t>
            </a:r>
          </a:p>
          <a:p>
            <a:pPr lvl="1">
              <a:defRPr/>
            </a:pPr>
            <a:r>
              <a:rPr lang="en-US" altLang="ko-KR" dirty="0"/>
              <a:t>If multiple clients, some reading and some writing, how do stale cached copies get updated?</a:t>
            </a:r>
          </a:p>
          <a:p>
            <a:pPr lvl="1">
              <a:defRPr/>
            </a:pPr>
            <a:r>
              <a:rPr lang="en-US" altLang="ko-KR" dirty="0"/>
              <a:t>NFS: check periodically for changes</a:t>
            </a:r>
          </a:p>
          <a:p>
            <a:pPr lvl="1">
              <a:defRPr/>
            </a:pPr>
            <a:r>
              <a:rPr lang="en-US" altLang="ko-KR" dirty="0"/>
              <a:t>AFS: clients register callbacks to be notified by server of </a:t>
            </a:r>
            <a:r>
              <a:rPr lang="en-US" altLang="ko-KR" dirty="0" smtClean="0"/>
              <a:t>changes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Remote Procedure Call (RPC): </a:t>
            </a:r>
            <a:r>
              <a:rPr lang="en-US" altLang="ko-KR" dirty="0" smtClean="0"/>
              <a:t>Call procedure on remote machine</a:t>
            </a:r>
          </a:p>
          <a:p>
            <a:pPr lvl="1">
              <a:defRPr/>
            </a:pPr>
            <a:r>
              <a:rPr lang="en-US" altLang="ko-KR" dirty="0" smtClean="0"/>
              <a:t>Provides same interface as procedure</a:t>
            </a:r>
          </a:p>
          <a:p>
            <a:pPr lvl="1">
              <a:defRPr/>
            </a:pPr>
            <a:r>
              <a:rPr lang="en-US" altLang="ko-KR" dirty="0" smtClean="0"/>
              <a:t>Automatic packing and unpacking of arguments (in stub)</a:t>
            </a:r>
          </a:p>
          <a:p>
            <a:pPr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8113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(2/2)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9028113" cy="609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VFS: </a:t>
            </a:r>
            <a:r>
              <a:rPr lang="en-US" altLang="ko-KR" dirty="0"/>
              <a:t>Virtual File System layer</a:t>
            </a:r>
          </a:p>
          <a:p>
            <a:pPr lvl="1">
              <a:defRPr/>
            </a:pPr>
            <a:r>
              <a:rPr lang="en-US" altLang="ko-KR" dirty="0"/>
              <a:t>Provides mechanism which gives same system call interface for different types of file systems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Key-Value Store: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Two operations</a:t>
            </a:r>
          </a:p>
          <a:p>
            <a:pPr lvl="2"/>
            <a:r>
              <a:rPr lang="en-US" dirty="0"/>
              <a:t>put(key, value)</a:t>
            </a:r>
          </a:p>
          <a:p>
            <a:pPr lvl="2"/>
            <a:r>
              <a:rPr lang="en-US" dirty="0"/>
              <a:t>value = get(key)</a:t>
            </a:r>
          </a:p>
          <a:p>
            <a:pPr lvl="1"/>
            <a:r>
              <a:rPr lang="en-US" dirty="0"/>
              <a:t>Challenges</a:t>
            </a:r>
          </a:p>
          <a:p>
            <a:pPr lvl="2"/>
            <a:r>
              <a:rPr lang="en-US" dirty="0"/>
              <a:t>Fault Tolerance </a:t>
            </a:r>
            <a:r>
              <a:rPr lang="en-US" dirty="0">
                <a:sym typeface="Wingdings"/>
              </a:rPr>
              <a:t> replication</a:t>
            </a:r>
            <a:endParaRPr lang="en-US" dirty="0"/>
          </a:p>
          <a:p>
            <a:pPr lvl="2"/>
            <a:r>
              <a:rPr lang="en-US" dirty="0"/>
              <a:t>Scalability </a:t>
            </a:r>
            <a:r>
              <a:rPr lang="en-US" dirty="0">
                <a:sym typeface="Wingdings"/>
              </a:rPr>
              <a:t> serve get()’s in parallel; replicate/cache hot tuples</a:t>
            </a:r>
            <a:endParaRPr lang="en-US" dirty="0"/>
          </a:p>
          <a:p>
            <a:pPr lvl="2"/>
            <a:r>
              <a:rPr lang="en-US" dirty="0"/>
              <a:t>Consistency </a:t>
            </a:r>
            <a:r>
              <a:rPr lang="en-US" dirty="0">
                <a:sym typeface="Wingdings"/>
              </a:rPr>
              <a:t> quorum consensus to improve put() </a:t>
            </a:r>
            <a:r>
              <a:rPr lang="en-US" dirty="0" smtClean="0">
                <a:sym typeface="Wingdings"/>
              </a:rPr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372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63"/>
          <p:cNvSpPr>
            <a:spLocks noChangeShapeType="1"/>
          </p:cNvSpPr>
          <p:nvPr/>
        </p:nvSpPr>
        <p:spPr bwMode="auto">
          <a:xfrm>
            <a:off x="381000" y="34290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0723" name="Cloud"/>
          <p:cNvSpPr>
            <a:spLocks noChangeAspect="1" noEditPoints="1" noChangeArrowheads="1"/>
          </p:cNvSpPr>
          <p:nvPr/>
        </p:nvSpPr>
        <p:spPr bwMode="auto">
          <a:xfrm>
            <a:off x="6781800" y="2590800"/>
            <a:ext cx="1905000" cy="1746250"/>
          </a:xfrm>
          <a:custGeom>
            <a:avLst/>
            <a:gdLst>
              <a:gd name="T0" fmla="*/ 5909 w 21600"/>
              <a:gd name="T1" fmla="*/ 873125 h 21600"/>
              <a:gd name="T2" fmla="*/ 952500 w 21600"/>
              <a:gd name="T3" fmla="*/ 1744391 h 21600"/>
              <a:gd name="T4" fmla="*/ 1903413 w 21600"/>
              <a:gd name="T5" fmla="*/ 873125 h 21600"/>
              <a:gd name="T6" fmla="*/ 952500 w 21600"/>
              <a:gd name="T7" fmla="*/ 998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RPC Information Flow</a:t>
            </a:r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1676400" y="1660525"/>
            <a:ext cx="10668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Client</a:t>
            </a:r>
          </a:p>
          <a:p>
            <a:r>
              <a:rPr lang="en-US" altLang="en-US">
                <a:latin typeface="Gill Sans Light"/>
                <a:cs typeface="Gill Sans Light"/>
              </a:rPr>
              <a:t>(caller)</a:t>
            </a:r>
          </a:p>
        </p:txBody>
      </p:sp>
      <p:sp>
        <p:nvSpPr>
          <p:cNvPr id="996357" name="Rectangle 5"/>
          <p:cNvSpPr>
            <a:spLocks noChangeArrowheads="1"/>
          </p:cNvSpPr>
          <p:nvPr/>
        </p:nvSpPr>
        <p:spPr bwMode="auto">
          <a:xfrm>
            <a:off x="1676400" y="4327525"/>
            <a:ext cx="10668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Server</a:t>
            </a:r>
          </a:p>
          <a:p>
            <a:r>
              <a:rPr lang="en-US" altLang="en-US">
                <a:latin typeface="Gill Sans Light"/>
                <a:cs typeface="Gill Sans Light"/>
              </a:rPr>
              <a:t>(callee)</a:t>
            </a:r>
          </a:p>
        </p:txBody>
      </p:sp>
      <p:sp>
        <p:nvSpPr>
          <p:cNvPr id="996360" name="Rectangle 8"/>
          <p:cNvSpPr>
            <a:spLocks noChangeArrowheads="1"/>
          </p:cNvSpPr>
          <p:nvPr/>
        </p:nvSpPr>
        <p:spPr bwMode="auto">
          <a:xfrm>
            <a:off x="7162800" y="1660525"/>
            <a:ext cx="10668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Packet</a:t>
            </a:r>
          </a:p>
          <a:p>
            <a:r>
              <a:rPr lang="en-US" altLang="en-US">
                <a:latin typeface="Gill Sans Light"/>
                <a:cs typeface="Gill Sans Light"/>
              </a:rPr>
              <a:t>Handler</a:t>
            </a:r>
          </a:p>
        </p:txBody>
      </p:sp>
      <p:sp>
        <p:nvSpPr>
          <p:cNvPr id="996362" name="Rectangle 10"/>
          <p:cNvSpPr>
            <a:spLocks noChangeArrowheads="1"/>
          </p:cNvSpPr>
          <p:nvPr/>
        </p:nvSpPr>
        <p:spPr bwMode="auto">
          <a:xfrm>
            <a:off x="7162800" y="4327525"/>
            <a:ext cx="10668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Packet</a:t>
            </a:r>
          </a:p>
          <a:p>
            <a:r>
              <a:rPr lang="en-US" altLang="en-US">
                <a:latin typeface="Gill Sans Light"/>
                <a:cs typeface="Gill Sans Light"/>
              </a:rPr>
              <a:t>Handler</a:t>
            </a:r>
          </a:p>
        </p:txBody>
      </p:sp>
      <p:grpSp>
        <p:nvGrpSpPr>
          <p:cNvPr id="996392" name="Group 40"/>
          <p:cNvGrpSpPr>
            <a:grpSpLocks/>
          </p:cNvGrpSpPr>
          <p:nvPr/>
        </p:nvGrpSpPr>
        <p:grpSpPr bwMode="auto">
          <a:xfrm>
            <a:off x="2743200" y="1584325"/>
            <a:ext cx="1752600" cy="428625"/>
            <a:chOff x="1344" y="960"/>
            <a:chExt cx="1104" cy="270"/>
          </a:xfrm>
        </p:grpSpPr>
        <p:sp>
          <p:nvSpPr>
            <p:cNvPr id="30771" name="Line 11"/>
            <p:cNvSpPr>
              <a:spLocks noChangeShapeType="1"/>
            </p:cNvSpPr>
            <p:nvPr/>
          </p:nvSpPr>
          <p:spPr bwMode="auto">
            <a:xfrm>
              <a:off x="134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772" name="Text Box 16"/>
            <p:cNvSpPr txBox="1">
              <a:spLocks noChangeArrowheads="1"/>
            </p:cNvSpPr>
            <p:nvPr/>
          </p:nvSpPr>
          <p:spPr bwMode="auto">
            <a:xfrm>
              <a:off x="1680" y="960"/>
              <a:ext cx="33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call</a:t>
              </a:r>
            </a:p>
          </p:txBody>
        </p:sp>
      </p:grpSp>
      <p:grpSp>
        <p:nvGrpSpPr>
          <p:cNvPr id="996403" name="Group 51"/>
          <p:cNvGrpSpPr>
            <a:grpSpLocks/>
          </p:cNvGrpSpPr>
          <p:nvPr/>
        </p:nvGrpSpPr>
        <p:grpSpPr bwMode="auto">
          <a:xfrm>
            <a:off x="2743200" y="2270127"/>
            <a:ext cx="1752600" cy="428626"/>
            <a:chOff x="1344" y="1392"/>
            <a:chExt cx="1104" cy="270"/>
          </a:xfrm>
        </p:grpSpPr>
        <p:sp>
          <p:nvSpPr>
            <p:cNvPr id="30769" name="Line 12"/>
            <p:cNvSpPr>
              <a:spLocks noChangeShapeType="1"/>
            </p:cNvSpPr>
            <p:nvPr/>
          </p:nvSpPr>
          <p:spPr bwMode="auto">
            <a:xfrm flipH="1">
              <a:off x="134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770" name="Text Box 17"/>
            <p:cNvSpPr txBox="1">
              <a:spLocks noChangeArrowheads="1"/>
            </p:cNvSpPr>
            <p:nvPr/>
          </p:nvSpPr>
          <p:spPr bwMode="auto">
            <a:xfrm>
              <a:off x="1555" y="1392"/>
              <a:ext cx="55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return</a:t>
              </a:r>
            </a:p>
          </p:txBody>
        </p:sp>
      </p:grpSp>
      <p:grpSp>
        <p:nvGrpSpPr>
          <p:cNvPr id="996394" name="Group 42"/>
          <p:cNvGrpSpPr>
            <a:grpSpLocks/>
          </p:cNvGrpSpPr>
          <p:nvPr/>
        </p:nvGrpSpPr>
        <p:grpSpPr bwMode="auto">
          <a:xfrm>
            <a:off x="5410200" y="1584325"/>
            <a:ext cx="1752600" cy="428625"/>
            <a:chOff x="3024" y="960"/>
            <a:chExt cx="1104" cy="270"/>
          </a:xfrm>
        </p:grpSpPr>
        <p:sp>
          <p:nvSpPr>
            <p:cNvPr id="30767" name="Line 13"/>
            <p:cNvSpPr>
              <a:spLocks noChangeShapeType="1"/>
            </p:cNvSpPr>
            <p:nvPr/>
          </p:nvSpPr>
          <p:spPr bwMode="auto">
            <a:xfrm>
              <a:off x="302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768" name="Text Box 18"/>
            <p:cNvSpPr txBox="1">
              <a:spLocks noChangeArrowheads="1"/>
            </p:cNvSpPr>
            <p:nvPr/>
          </p:nvSpPr>
          <p:spPr bwMode="auto">
            <a:xfrm>
              <a:off x="3265" y="960"/>
              <a:ext cx="44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send</a:t>
              </a:r>
            </a:p>
          </p:txBody>
        </p:sp>
      </p:grpSp>
      <p:grpSp>
        <p:nvGrpSpPr>
          <p:cNvPr id="996402" name="Group 50"/>
          <p:cNvGrpSpPr>
            <a:grpSpLocks/>
          </p:cNvGrpSpPr>
          <p:nvPr/>
        </p:nvGrpSpPr>
        <p:grpSpPr bwMode="auto">
          <a:xfrm>
            <a:off x="5410200" y="2270127"/>
            <a:ext cx="1752600" cy="428626"/>
            <a:chOff x="3024" y="1392"/>
            <a:chExt cx="1104" cy="270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 flipH="1">
              <a:off x="302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766" name="Text Box 19"/>
            <p:cNvSpPr txBox="1">
              <a:spLocks noChangeArrowheads="1"/>
            </p:cNvSpPr>
            <p:nvPr/>
          </p:nvSpPr>
          <p:spPr bwMode="auto">
            <a:xfrm>
              <a:off x="3152" y="1392"/>
              <a:ext cx="61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receive</a:t>
              </a:r>
            </a:p>
          </p:txBody>
        </p:sp>
      </p:grpSp>
      <p:grpSp>
        <p:nvGrpSpPr>
          <p:cNvPr id="996401" name="Group 49"/>
          <p:cNvGrpSpPr>
            <a:grpSpLocks/>
          </p:cNvGrpSpPr>
          <p:nvPr/>
        </p:nvGrpSpPr>
        <p:grpSpPr bwMode="auto">
          <a:xfrm>
            <a:off x="5410200" y="4275138"/>
            <a:ext cx="1752600" cy="428625"/>
            <a:chOff x="3024" y="2415"/>
            <a:chExt cx="1104" cy="270"/>
          </a:xfrm>
        </p:grpSpPr>
        <p:sp>
          <p:nvSpPr>
            <p:cNvPr id="30763" name="Line 22"/>
            <p:cNvSpPr>
              <a:spLocks noChangeShapeType="1"/>
            </p:cNvSpPr>
            <p:nvPr/>
          </p:nvSpPr>
          <p:spPr bwMode="auto">
            <a:xfrm>
              <a:off x="3024" y="2655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764" name="Text Box 24"/>
            <p:cNvSpPr txBox="1">
              <a:spLocks noChangeArrowheads="1"/>
            </p:cNvSpPr>
            <p:nvPr/>
          </p:nvSpPr>
          <p:spPr bwMode="auto">
            <a:xfrm>
              <a:off x="3265" y="2415"/>
              <a:ext cx="44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send</a:t>
              </a:r>
            </a:p>
          </p:txBody>
        </p:sp>
      </p:grpSp>
      <p:grpSp>
        <p:nvGrpSpPr>
          <p:cNvPr id="996397" name="Group 45"/>
          <p:cNvGrpSpPr>
            <a:grpSpLocks/>
          </p:cNvGrpSpPr>
          <p:nvPr/>
        </p:nvGrpSpPr>
        <p:grpSpPr bwMode="auto">
          <a:xfrm>
            <a:off x="5410200" y="4960934"/>
            <a:ext cx="1752600" cy="428624"/>
            <a:chOff x="3024" y="2847"/>
            <a:chExt cx="1104" cy="270"/>
          </a:xfrm>
        </p:grpSpPr>
        <p:sp>
          <p:nvSpPr>
            <p:cNvPr id="30761" name="Line 23"/>
            <p:cNvSpPr>
              <a:spLocks noChangeShapeType="1"/>
            </p:cNvSpPr>
            <p:nvPr/>
          </p:nvSpPr>
          <p:spPr bwMode="auto">
            <a:xfrm flipH="1">
              <a:off x="3024" y="2847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762" name="Text Box 25"/>
            <p:cNvSpPr txBox="1">
              <a:spLocks noChangeArrowheads="1"/>
            </p:cNvSpPr>
            <p:nvPr/>
          </p:nvSpPr>
          <p:spPr bwMode="auto">
            <a:xfrm>
              <a:off x="3152" y="2847"/>
              <a:ext cx="61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receive</a:t>
              </a:r>
            </a:p>
          </p:txBody>
        </p:sp>
      </p:grpSp>
      <p:grpSp>
        <p:nvGrpSpPr>
          <p:cNvPr id="996400" name="Group 48"/>
          <p:cNvGrpSpPr>
            <a:grpSpLocks/>
          </p:cNvGrpSpPr>
          <p:nvPr/>
        </p:nvGrpSpPr>
        <p:grpSpPr bwMode="auto">
          <a:xfrm>
            <a:off x="2743200" y="4251325"/>
            <a:ext cx="1752600" cy="428625"/>
            <a:chOff x="1344" y="2400"/>
            <a:chExt cx="1104" cy="270"/>
          </a:xfrm>
        </p:grpSpPr>
        <p:sp>
          <p:nvSpPr>
            <p:cNvPr id="30759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760" name="Text Box 30"/>
            <p:cNvSpPr txBox="1">
              <a:spLocks noChangeArrowheads="1"/>
            </p:cNvSpPr>
            <p:nvPr/>
          </p:nvSpPr>
          <p:spPr bwMode="auto">
            <a:xfrm>
              <a:off x="1555" y="2400"/>
              <a:ext cx="55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return</a:t>
              </a:r>
            </a:p>
          </p:txBody>
        </p:sp>
      </p:grpSp>
      <p:grpSp>
        <p:nvGrpSpPr>
          <p:cNvPr id="996399" name="Group 47"/>
          <p:cNvGrpSpPr>
            <a:grpSpLocks/>
          </p:cNvGrpSpPr>
          <p:nvPr/>
        </p:nvGrpSpPr>
        <p:grpSpPr bwMode="auto">
          <a:xfrm>
            <a:off x="2743200" y="4937129"/>
            <a:ext cx="1752600" cy="428626"/>
            <a:chOff x="1344" y="2832"/>
            <a:chExt cx="1104" cy="270"/>
          </a:xfrm>
        </p:grpSpPr>
        <p:sp>
          <p:nvSpPr>
            <p:cNvPr id="30757" name="Line 29"/>
            <p:cNvSpPr>
              <a:spLocks noChangeShapeType="1"/>
            </p:cNvSpPr>
            <p:nvPr/>
          </p:nvSpPr>
          <p:spPr bwMode="auto">
            <a:xfrm flipH="1">
              <a:off x="1344" y="283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758" name="Text Box 31"/>
            <p:cNvSpPr txBox="1">
              <a:spLocks noChangeArrowheads="1"/>
            </p:cNvSpPr>
            <p:nvPr/>
          </p:nvSpPr>
          <p:spPr bwMode="auto">
            <a:xfrm>
              <a:off x="1680" y="2832"/>
              <a:ext cx="33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call</a:t>
              </a:r>
            </a:p>
          </p:txBody>
        </p:sp>
      </p:grpSp>
      <p:grpSp>
        <p:nvGrpSpPr>
          <p:cNvPr id="996395" name="Group 43"/>
          <p:cNvGrpSpPr>
            <a:grpSpLocks/>
          </p:cNvGrpSpPr>
          <p:nvPr/>
        </p:nvGrpSpPr>
        <p:grpSpPr bwMode="auto">
          <a:xfrm>
            <a:off x="7813682" y="2574925"/>
            <a:ext cx="428626" cy="1768475"/>
            <a:chOff x="4538" y="1584"/>
            <a:chExt cx="270" cy="864"/>
          </a:xfrm>
        </p:grpSpPr>
        <p:sp>
          <p:nvSpPr>
            <p:cNvPr id="30755" name="Text Box 34"/>
            <p:cNvSpPr txBox="1">
              <a:spLocks noChangeArrowheads="1"/>
            </p:cNvSpPr>
            <p:nvPr/>
          </p:nvSpPr>
          <p:spPr bwMode="auto">
            <a:xfrm rot="5400000">
              <a:off x="4374" y="1899"/>
              <a:ext cx="59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Network</a:t>
              </a:r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>
              <a:off x="4560" y="158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996396" name="Group 44"/>
          <p:cNvGrpSpPr>
            <a:grpSpLocks/>
          </p:cNvGrpSpPr>
          <p:nvPr/>
        </p:nvGrpSpPr>
        <p:grpSpPr bwMode="auto">
          <a:xfrm>
            <a:off x="7154869" y="2574925"/>
            <a:ext cx="428626" cy="1768475"/>
            <a:chOff x="4123" y="1584"/>
            <a:chExt cx="270" cy="864"/>
          </a:xfrm>
        </p:grpSpPr>
        <p:sp>
          <p:nvSpPr>
            <p:cNvPr id="30753" name="Text Box 35"/>
            <p:cNvSpPr txBox="1">
              <a:spLocks noChangeArrowheads="1"/>
            </p:cNvSpPr>
            <p:nvPr/>
          </p:nvSpPr>
          <p:spPr bwMode="auto">
            <a:xfrm rot="16200000">
              <a:off x="3959" y="1897"/>
              <a:ext cx="59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Network</a:t>
              </a:r>
            </a:p>
          </p:txBody>
        </p:sp>
        <p:sp>
          <p:nvSpPr>
            <p:cNvPr id="30754" name="Line 33"/>
            <p:cNvSpPr>
              <a:spLocks noChangeShapeType="1"/>
            </p:cNvSpPr>
            <p:nvPr/>
          </p:nvSpPr>
          <p:spPr bwMode="auto">
            <a:xfrm flipV="1">
              <a:off x="4368" y="158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996393" name="Group 41"/>
          <p:cNvGrpSpPr>
            <a:grpSpLocks/>
          </p:cNvGrpSpPr>
          <p:nvPr/>
        </p:nvGrpSpPr>
        <p:grpSpPr bwMode="auto">
          <a:xfrm>
            <a:off x="4376738" y="920750"/>
            <a:ext cx="1033462" cy="1654175"/>
            <a:chOff x="2373" y="542"/>
            <a:chExt cx="651" cy="1042"/>
          </a:xfrm>
        </p:grpSpPr>
        <p:sp>
          <p:nvSpPr>
            <p:cNvPr id="30751" name="Rectangle 6"/>
            <p:cNvSpPr>
              <a:spLocks noChangeArrowheads="1"/>
            </p:cNvSpPr>
            <p:nvPr/>
          </p:nvSpPr>
          <p:spPr bwMode="auto">
            <a:xfrm>
              <a:off x="2448" y="1008"/>
              <a:ext cx="576" cy="576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Client</a:t>
              </a:r>
            </a:p>
            <a:p>
              <a:r>
                <a:rPr lang="en-US" altLang="en-US">
                  <a:latin typeface="Gill Sans Light"/>
                  <a:cs typeface="Gill Sans Light"/>
                </a:rPr>
                <a:t>Stub</a:t>
              </a:r>
            </a:p>
          </p:txBody>
        </p:sp>
        <p:sp>
          <p:nvSpPr>
            <p:cNvPr id="30752" name="Text Box 36"/>
            <p:cNvSpPr txBox="1">
              <a:spLocks noChangeArrowheads="1"/>
            </p:cNvSpPr>
            <p:nvPr/>
          </p:nvSpPr>
          <p:spPr bwMode="auto">
            <a:xfrm>
              <a:off x="2373" y="542"/>
              <a:ext cx="59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dirty="0">
                  <a:latin typeface="Gill Sans Light"/>
                  <a:cs typeface="Gill Sans Light"/>
                </a:rPr>
                <a:t>bundle</a:t>
              </a:r>
            </a:p>
            <a:p>
              <a:pPr>
                <a:spcBef>
                  <a:spcPct val="0"/>
                </a:spcBef>
              </a:pPr>
              <a:r>
                <a:rPr lang="en-US" altLang="en-US" dirty="0" err="1">
                  <a:latin typeface="Gill Sans Light"/>
                  <a:cs typeface="Gill Sans Light"/>
                </a:rPr>
                <a:t>args</a:t>
              </a:r>
              <a:endParaRPr lang="en-US" altLang="en-US" dirty="0">
                <a:latin typeface="Gill Sans Light"/>
                <a:cs typeface="Gill Sans Light"/>
              </a:endParaRPr>
            </a:p>
          </p:txBody>
        </p:sp>
      </p:grpSp>
      <p:sp>
        <p:nvSpPr>
          <p:cNvPr id="996389" name="Text Box 37"/>
          <p:cNvSpPr txBox="1">
            <a:spLocks noChangeArrowheads="1"/>
          </p:cNvSpPr>
          <p:nvPr/>
        </p:nvSpPr>
        <p:spPr bwMode="auto">
          <a:xfrm>
            <a:off x="4323160" y="3605213"/>
            <a:ext cx="977813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latin typeface="Gill Sans Light"/>
                <a:cs typeface="Gill Sans Light"/>
              </a:rPr>
              <a:t>bundle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Gill Sans Light"/>
                <a:cs typeface="Gill Sans Light"/>
              </a:rPr>
              <a:t>ret </a:t>
            </a:r>
            <a:r>
              <a:rPr lang="en-US" altLang="en-US" dirty="0" err="1">
                <a:latin typeface="Gill Sans Light"/>
                <a:cs typeface="Gill Sans Light"/>
              </a:rPr>
              <a:t>vals</a:t>
            </a:r>
            <a:endParaRPr lang="en-US" altLang="en-US" dirty="0">
              <a:latin typeface="Gill Sans Light"/>
              <a:cs typeface="Gill Sans Light"/>
            </a:endParaRPr>
          </a:p>
        </p:txBody>
      </p:sp>
      <p:sp>
        <p:nvSpPr>
          <p:cNvPr id="996390" name="Text Box 38"/>
          <p:cNvSpPr txBox="1">
            <a:spLocks noChangeArrowheads="1"/>
          </p:cNvSpPr>
          <p:nvPr/>
        </p:nvSpPr>
        <p:spPr bwMode="auto">
          <a:xfrm>
            <a:off x="4298156" y="2562225"/>
            <a:ext cx="1209021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latin typeface="Gill Sans Light"/>
                <a:cs typeface="Gill Sans Light"/>
              </a:rPr>
              <a:t>unbundle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Gill Sans Light"/>
                <a:cs typeface="Gill Sans Light"/>
              </a:rPr>
              <a:t>ret </a:t>
            </a:r>
            <a:r>
              <a:rPr lang="en-US" altLang="en-US" dirty="0" err="1">
                <a:latin typeface="Gill Sans Light"/>
                <a:cs typeface="Gill Sans Light"/>
              </a:rPr>
              <a:t>vals</a:t>
            </a:r>
            <a:endParaRPr lang="en-US" altLang="en-US" dirty="0">
              <a:latin typeface="Gill Sans Light"/>
              <a:cs typeface="Gill Sans Light"/>
            </a:endParaRPr>
          </a:p>
        </p:txBody>
      </p:sp>
      <p:grpSp>
        <p:nvGrpSpPr>
          <p:cNvPr id="996398" name="Group 46"/>
          <p:cNvGrpSpPr>
            <a:grpSpLocks/>
          </p:cNvGrpSpPr>
          <p:nvPr/>
        </p:nvGrpSpPr>
        <p:grpSpPr bwMode="auto">
          <a:xfrm>
            <a:off x="4322762" y="4327526"/>
            <a:ext cx="1209675" cy="1690688"/>
            <a:chOff x="2339" y="2448"/>
            <a:chExt cx="762" cy="1065"/>
          </a:xfrm>
        </p:grpSpPr>
        <p:sp>
          <p:nvSpPr>
            <p:cNvPr id="30749" name="Rectangle 7"/>
            <p:cNvSpPr>
              <a:spLocks noChangeArrowheads="1"/>
            </p:cNvSpPr>
            <p:nvPr/>
          </p:nvSpPr>
          <p:spPr bwMode="auto">
            <a:xfrm>
              <a:off x="2448" y="2448"/>
              <a:ext cx="576" cy="576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Server</a:t>
              </a:r>
            </a:p>
            <a:p>
              <a:r>
                <a:rPr lang="en-US" altLang="en-US">
                  <a:latin typeface="Gill Sans Light"/>
                  <a:cs typeface="Gill Sans Light"/>
                </a:rPr>
                <a:t>Stub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339" y="3030"/>
              <a:ext cx="76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dirty="0">
                  <a:latin typeface="Gill Sans Light"/>
                  <a:cs typeface="Gill Sans Light"/>
                </a:rPr>
                <a:t>unbundle</a:t>
              </a:r>
            </a:p>
            <a:p>
              <a:pPr>
                <a:spcBef>
                  <a:spcPct val="0"/>
                </a:spcBef>
              </a:pPr>
              <a:r>
                <a:rPr lang="en-US" altLang="en-US" dirty="0" err="1">
                  <a:latin typeface="Gill Sans Light"/>
                  <a:cs typeface="Gill Sans Light"/>
                </a:rPr>
                <a:t>args</a:t>
              </a:r>
              <a:endParaRPr lang="en-US" altLang="en-US" dirty="0">
                <a:latin typeface="Gill Sans Light"/>
                <a:cs typeface="Gill Sans Light"/>
              </a:endParaRPr>
            </a:p>
          </p:txBody>
        </p:sp>
      </p:grpSp>
      <p:pic>
        <p:nvPicPr>
          <p:cNvPr id="30743" name="Picture 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1146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4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1146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5" name="Text Box 64"/>
          <p:cNvSpPr txBox="1">
            <a:spLocks noChangeArrowheads="1"/>
          </p:cNvSpPr>
          <p:nvPr/>
        </p:nvSpPr>
        <p:spPr bwMode="auto">
          <a:xfrm>
            <a:off x="312738" y="2971800"/>
            <a:ext cx="1375357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Machine A</a:t>
            </a:r>
          </a:p>
        </p:txBody>
      </p:sp>
      <p:sp>
        <p:nvSpPr>
          <p:cNvPr id="30746" name="Text Box 65"/>
          <p:cNvSpPr txBox="1">
            <a:spLocks noChangeArrowheads="1"/>
          </p:cNvSpPr>
          <p:nvPr/>
        </p:nvSpPr>
        <p:spPr bwMode="auto">
          <a:xfrm>
            <a:off x="341313" y="3505200"/>
            <a:ext cx="1336885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Machine B</a:t>
            </a:r>
          </a:p>
        </p:txBody>
      </p:sp>
      <p:sp>
        <p:nvSpPr>
          <p:cNvPr id="996418" name="Text Box 66"/>
          <p:cNvSpPr txBox="1">
            <a:spLocks noChangeArrowheads="1"/>
          </p:cNvSpPr>
          <p:nvPr/>
        </p:nvSpPr>
        <p:spPr bwMode="auto">
          <a:xfrm>
            <a:off x="8077200" y="4038600"/>
            <a:ext cx="753492" cy="33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solidFill>
                  <a:schemeClr val="hlink"/>
                </a:solidFill>
                <a:latin typeface="Gill Sans Light"/>
                <a:cs typeface="Gill Sans Light"/>
              </a:rPr>
              <a:t>mbox1</a:t>
            </a:r>
          </a:p>
        </p:txBody>
      </p:sp>
      <p:sp>
        <p:nvSpPr>
          <p:cNvPr id="996419" name="Text Box 67"/>
          <p:cNvSpPr txBox="1">
            <a:spLocks noChangeArrowheads="1"/>
          </p:cNvSpPr>
          <p:nvPr/>
        </p:nvSpPr>
        <p:spPr bwMode="auto">
          <a:xfrm>
            <a:off x="6553200" y="2590800"/>
            <a:ext cx="759804" cy="33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solidFill>
                  <a:schemeClr val="hlink"/>
                </a:solidFill>
                <a:latin typeface="Gill Sans Light"/>
                <a:cs typeface="Gill Sans Light"/>
              </a:rPr>
              <a:t>mbox2</a:t>
            </a:r>
          </a:p>
        </p:txBody>
      </p:sp>
    </p:spTree>
    <p:extLst>
      <p:ext uri="{BB962C8B-B14F-4D97-AF65-F5344CB8AC3E}">
        <p14:creationId xmlns:p14="http://schemas.microsoft.com/office/powerpoint/2010/main" val="20310585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"/>
          <p:cNvGrpSpPr>
            <a:grpSpLocks/>
          </p:cNvGrpSpPr>
          <p:nvPr/>
        </p:nvGrpSpPr>
        <p:grpSpPr bwMode="auto">
          <a:xfrm>
            <a:off x="6561138" y="865188"/>
            <a:ext cx="2430462" cy="1496607"/>
            <a:chOff x="2304" y="672"/>
            <a:chExt cx="1824" cy="1150"/>
          </a:xfrm>
        </p:grpSpPr>
        <p:grpSp>
          <p:nvGrpSpPr>
            <p:cNvPr id="20521" name="Group 9"/>
            <p:cNvGrpSpPr>
              <a:grpSpLocks/>
            </p:cNvGrpSpPr>
            <p:nvPr/>
          </p:nvGrpSpPr>
          <p:grpSpPr bwMode="auto">
            <a:xfrm>
              <a:off x="2304" y="672"/>
              <a:ext cx="981" cy="1150"/>
              <a:chOff x="2043" y="624"/>
              <a:chExt cx="981" cy="1150"/>
            </a:xfrm>
          </p:grpSpPr>
          <p:pic>
            <p:nvPicPr>
              <p:cNvPr id="20527" name="Picture 10" descr="MCj0398435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" y="624"/>
                <a:ext cx="981" cy="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28" name="Text Box 11"/>
              <p:cNvSpPr txBox="1">
                <a:spLocks noChangeArrowheads="1"/>
              </p:cNvSpPr>
              <p:nvPr/>
            </p:nvSpPr>
            <p:spPr bwMode="auto">
              <a:xfrm>
                <a:off x="2060" y="1469"/>
                <a:ext cx="64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latin typeface="Gill Sans Light"/>
                    <a:cs typeface="Gill Sans Light"/>
                  </a:rPr>
                  <a:t>Server</a:t>
                </a:r>
              </a:p>
            </p:txBody>
          </p:sp>
        </p:grpSp>
        <p:grpSp>
          <p:nvGrpSpPr>
            <p:cNvPr id="20522" name="Group 12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20524" name="AutoShape 13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  <p:sp>
            <p:nvSpPr>
              <p:cNvPr id="20525" name="AutoShape 14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  <p:sp>
            <p:nvSpPr>
              <p:cNvPr id="20526" name="AutoShape 15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0523" name="AutoShape 16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>
                <a:latin typeface="Gill Sans Light"/>
                <a:cs typeface="Gill Sans Light"/>
              </a:endParaRPr>
            </a:p>
          </p:txBody>
        </p:sp>
      </p:grpSp>
      <p:sp>
        <p:nvSpPr>
          <p:cNvPr id="1013792" name="Rectangle 32"/>
          <p:cNvSpPr>
            <a:spLocks noChangeArrowheads="1"/>
          </p:cNvSpPr>
          <p:nvPr/>
        </p:nvSpPr>
        <p:spPr bwMode="auto">
          <a:xfrm>
            <a:off x="7475538" y="1855788"/>
            <a:ext cx="8382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cache</a:t>
            </a:r>
          </a:p>
        </p:txBody>
      </p:sp>
      <p:sp>
        <p:nvSpPr>
          <p:cNvPr id="1013798" name="Rectangle 38"/>
          <p:cNvSpPr>
            <a:spLocks noChangeArrowheads="1"/>
          </p:cNvSpPr>
          <p:nvPr/>
        </p:nvSpPr>
        <p:spPr bwMode="auto">
          <a:xfrm>
            <a:off x="7531100" y="22367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F1:V1</a:t>
            </a:r>
          </a:p>
        </p:txBody>
      </p:sp>
      <p:sp>
        <p:nvSpPr>
          <p:cNvPr id="1013801" name="Rectangle 41"/>
          <p:cNvSpPr>
            <a:spLocks noChangeArrowheads="1"/>
          </p:cNvSpPr>
          <p:nvPr/>
        </p:nvSpPr>
        <p:spPr bwMode="auto">
          <a:xfrm>
            <a:off x="7531100" y="2236788"/>
            <a:ext cx="6985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F1:V2</a:t>
            </a:r>
          </a:p>
        </p:txBody>
      </p:sp>
      <p:sp>
        <p:nvSpPr>
          <p:cNvPr id="20486" name="Cloud"/>
          <p:cNvSpPr>
            <a:spLocks noChangeAspect="1" noEditPoints="1" noChangeArrowheads="1"/>
          </p:cNvSpPr>
          <p:nvPr/>
        </p:nvSpPr>
        <p:spPr bwMode="auto">
          <a:xfrm>
            <a:off x="4275138" y="636588"/>
            <a:ext cx="2286000" cy="2590800"/>
          </a:xfrm>
          <a:custGeom>
            <a:avLst/>
            <a:gdLst>
              <a:gd name="T0" fmla="*/ 7091 w 21600"/>
              <a:gd name="T1" fmla="*/ 1295400 h 21600"/>
              <a:gd name="T2" fmla="*/ 1143000 w 21600"/>
              <a:gd name="T3" fmla="*/ 2588041 h 21600"/>
              <a:gd name="T4" fmla="*/ 2284095 w 21600"/>
              <a:gd name="T5" fmla="*/ 1295400 h 21600"/>
              <a:gd name="T6" fmla="*/ 1143000 w 21600"/>
              <a:gd name="T7" fmla="*/ 14813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Distributed File System with Caching</a:t>
            </a:r>
          </a:p>
        </p:txBody>
      </p:sp>
      <p:grpSp>
        <p:nvGrpSpPr>
          <p:cNvPr id="1013777" name="Group 17"/>
          <p:cNvGrpSpPr>
            <a:grpSpLocks/>
          </p:cNvGrpSpPr>
          <p:nvPr/>
        </p:nvGrpSpPr>
        <p:grpSpPr bwMode="auto">
          <a:xfrm>
            <a:off x="4419600" y="898527"/>
            <a:ext cx="2057400" cy="396876"/>
            <a:chOff x="1877" y="421"/>
            <a:chExt cx="1060" cy="250"/>
          </a:xfrm>
        </p:grpSpPr>
        <p:sp>
          <p:nvSpPr>
            <p:cNvPr id="20519" name="Line 18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0520" name="Text Box 19"/>
            <p:cNvSpPr txBox="1">
              <a:spLocks noChangeArrowheads="1"/>
            </p:cNvSpPr>
            <p:nvPr/>
          </p:nvSpPr>
          <p:spPr bwMode="auto">
            <a:xfrm>
              <a:off x="2070" y="421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 Light"/>
                  <a:cs typeface="Gill Sans Light"/>
                </a:rPr>
                <a:t>Read (RPC)</a:t>
              </a:r>
            </a:p>
          </p:txBody>
        </p:sp>
      </p:grpSp>
      <p:grpSp>
        <p:nvGrpSpPr>
          <p:cNvPr id="1013780" name="Group 20"/>
          <p:cNvGrpSpPr>
            <a:grpSpLocks/>
          </p:cNvGrpSpPr>
          <p:nvPr/>
        </p:nvGrpSpPr>
        <p:grpSpPr bwMode="auto">
          <a:xfrm>
            <a:off x="4359275" y="1322392"/>
            <a:ext cx="2043113" cy="396876"/>
            <a:chOff x="1877" y="912"/>
            <a:chExt cx="1060" cy="250"/>
          </a:xfrm>
        </p:grpSpPr>
        <p:sp>
          <p:nvSpPr>
            <p:cNvPr id="20517" name="Line 21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0518" name="Text Box 22"/>
            <p:cNvSpPr txBox="1">
              <a:spLocks noChangeArrowheads="1"/>
            </p:cNvSpPr>
            <p:nvPr/>
          </p:nvSpPr>
          <p:spPr bwMode="auto">
            <a:xfrm>
              <a:off x="1996" y="912"/>
              <a:ext cx="8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Return (Data)</a:t>
              </a:r>
            </a:p>
          </p:txBody>
        </p:sp>
      </p:grpSp>
      <p:grpSp>
        <p:nvGrpSpPr>
          <p:cNvPr id="1013786" name="Group 26"/>
          <p:cNvGrpSpPr>
            <a:grpSpLocks/>
          </p:cNvGrpSpPr>
          <p:nvPr/>
        </p:nvGrpSpPr>
        <p:grpSpPr bwMode="auto">
          <a:xfrm rot="-1562509">
            <a:off x="4560194" y="1881354"/>
            <a:ext cx="1982787" cy="396876"/>
            <a:chOff x="2016" y="1312"/>
            <a:chExt cx="1036" cy="250"/>
          </a:xfrm>
        </p:grpSpPr>
        <p:sp>
          <p:nvSpPr>
            <p:cNvPr id="20515" name="Text Box 27"/>
            <p:cNvSpPr txBox="1">
              <a:spLocks noChangeArrowheads="1"/>
            </p:cNvSpPr>
            <p:nvPr/>
          </p:nvSpPr>
          <p:spPr bwMode="auto">
            <a:xfrm>
              <a:off x="2171" y="1312"/>
              <a:ext cx="7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Write (RPC)</a:t>
              </a:r>
            </a:p>
          </p:txBody>
        </p:sp>
        <p:sp>
          <p:nvSpPr>
            <p:cNvPr id="20516" name="Line 28"/>
            <p:cNvSpPr>
              <a:spLocks noChangeShapeType="1"/>
            </p:cNvSpPr>
            <p:nvPr/>
          </p:nvSpPr>
          <p:spPr bwMode="auto">
            <a:xfrm flipV="1">
              <a:off x="2016" y="1533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1013789" name="Group 29"/>
          <p:cNvGrpSpPr>
            <a:grpSpLocks/>
          </p:cNvGrpSpPr>
          <p:nvPr/>
        </p:nvGrpSpPr>
        <p:grpSpPr bwMode="auto">
          <a:xfrm rot="-1590130">
            <a:off x="4673808" y="2368217"/>
            <a:ext cx="2030412" cy="396874"/>
            <a:chOff x="2016" y="1840"/>
            <a:chExt cx="1036" cy="250"/>
          </a:xfrm>
        </p:grpSpPr>
        <p:sp>
          <p:nvSpPr>
            <p:cNvPr id="20513" name="Text Box 30"/>
            <p:cNvSpPr txBox="1">
              <a:spLocks noChangeArrowheads="1"/>
            </p:cNvSpPr>
            <p:nvPr/>
          </p:nvSpPr>
          <p:spPr bwMode="auto">
            <a:xfrm>
              <a:off x="2032" y="1840"/>
              <a:ext cx="10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dirty="0">
                  <a:latin typeface="Gill Sans Light"/>
                  <a:cs typeface="Gill Sans Light"/>
                </a:rPr>
                <a:t>ACK</a:t>
              </a:r>
            </a:p>
          </p:txBody>
        </p:sp>
        <p:sp>
          <p:nvSpPr>
            <p:cNvPr id="20514" name="Line 31"/>
            <p:cNvSpPr>
              <a:spLocks noChangeShapeType="1"/>
            </p:cNvSpPr>
            <p:nvPr/>
          </p:nvSpPr>
          <p:spPr bwMode="auto">
            <a:xfrm flipH="1" flipV="1">
              <a:off x="2016" y="1844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20492" name="Group 23"/>
          <p:cNvGrpSpPr>
            <a:grpSpLocks/>
          </p:cNvGrpSpPr>
          <p:nvPr/>
        </p:nvGrpSpPr>
        <p:grpSpPr bwMode="auto">
          <a:xfrm>
            <a:off x="3055938" y="609600"/>
            <a:ext cx="1295400" cy="1430908"/>
            <a:chOff x="528" y="768"/>
            <a:chExt cx="973" cy="1100"/>
          </a:xfrm>
        </p:grpSpPr>
        <p:pic>
          <p:nvPicPr>
            <p:cNvPr id="20511" name="Picture 24" descr="MCj0398505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2" name="Text Box 25"/>
            <p:cNvSpPr txBox="1">
              <a:spLocks noChangeArrowheads="1"/>
            </p:cNvSpPr>
            <p:nvPr/>
          </p:nvSpPr>
          <p:spPr bwMode="auto">
            <a:xfrm>
              <a:off x="627" y="1562"/>
              <a:ext cx="59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Client</a:t>
              </a:r>
            </a:p>
          </p:txBody>
        </p:sp>
      </p:grpSp>
      <p:sp>
        <p:nvSpPr>
          <p:cNvPr id="1013793" name="Rectangle 33"/>
          <p:cNvSpPr>
            <a:spLocks noChangeArrowheads="1"/>
          </p:cNvSpPr>
          <p:nvPr/>
        </p:nvSpPr>
        <p:spPr bwMode="auto">
          <a:xfrm>
            <a:off x="2217738" y="9413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20494" name="Group 5"/>
          <p:cNvGrpSpPr>
            <a:grpSpLocks/>
          </p:cNvGrpSpPr>
          <p:nvPr/>
        </p:nvGrpSpPr>
        <p:grpSpPr bwMode="auto">
          <a:xfrm>
            <a:off x="3360738" y="2160588"/>
            <a:ext cx="1296987" cy="1429694"/>
            <a:chOff x="528" y="768"/>
            <a:chExt cx="973" cy="1098"/>
          </a:xfrm>
        </p:grpSpPr>
        <p:pic>
          <p:nvPicPr>
            <p:cNvPr id="20509" name="Picture 6" descr="MCj0398505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0" name="Text Box 7"/>
            <p:cNvSpPr txBox="1">
              <a:spLocks noChangeArrowheads="1"/>
            </p:cNvSpPr>
            <p:nvPr/>
          </p:nvSpPr>
          <p:spPr bwMode="auto">
            <a:xfrm>
              <a:off x="627" y="1561"/>
              <a:ext cx="58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Client</a:t>
              </a:r>
            </a:p>
          </p:txBody>
        </p:sp>
      </p:grpSp>
      <p:sp>
        <p:nvSpPr>
          <p:cNvPr id="1013794" name="Rectangle 34"/>
          <p:cNvSpPr>
            <a:spLocks noChangeArrowheads="1"/>
          </p:cNvSpPr>
          <p:nvPr/>
        </p:nvSpPr>
        <p:spPr bwMode="auto">
          <a:xfrm>
            <a:off x="2522538" y="26177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cache</a:t>
            </a:r>
          </a:p>
        </p:txBody>
      </p:sp>
      <p:sp>
        <p:nvSpPr>
          <p:cNvPr id="1013795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152400" y="3657600"/>
            <a:ext cx="8902700" cy="304323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Transparent access to files stored on a remote </a:t>
            </a:r>
            <a:r>
              <a:rPr lang="en-US" altLang="ko-KR" dirty="0" smtClean="0">
                <a:ea typeface="굴림" panose="020B0600000101010101" pitchFamily="34" charset="-127"/>
              </a:rPr>
              <a:t>disk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caching to reduce network load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practice: use buffer cache at source and destination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Advantage: if open/read/write/close can be done locally, don’t need to do any network traffic…fast!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Problems: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Failure – Client caches have data not committed at server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Cache consistency – Client caches not consistent with server/each other</a:t>
            </a:r>
          </a:p>
        </p:txBody>
      </p:sp>
      <p:sp>
        <p:nvSpPr>
          <p:cNvPr id="1013796" name="Rectangle 36"/>
          <p:cNvSpPr>
            <a:spLocks noChangeArrowheads="1"/>
          </p:cNvSpPr>
          <p:nvPr/>
        </p:nvSpPr>
        <p:spPr bwMode="auto">
          <a:xfrm>
            <a:off x="2286000" y="13223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F1:V1</a:t>
            </a:r>
          </a:p>
        </p:txBody>
      </p:sp>
      <p:sp>
        <p:nvSpPr>
          <p:cNvPr id="1013797" name="Rectangle 37"/>
          <p:cNvSpPr>
            <a:spLocks noChangeArrowheads="1"/>
          </p:cNvSpPr>
          <p:nvPr/>
        </p:nvSpPr>
        <p:spPr bwMode="auto">
          <a:xfrm>
            <a:off x="2654300" y="2998788"/>
            <a:ext cx="6223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Gill Sans Light"/>
                <a:cs typeface="Gill Sans Light"/>
              </a:rPr>
              <a:t>F1:V2</a:t>
            </a:r>
          </a:p>
        </p:txBody>
      </p:sp>
      <p:sp>
        <p:nvSpPr>
          <p:cNvPr id="1013803" name="Text Box 43"/>
          <p:cNvSpPr txBox="1">
            <a:spLocks noChangeArrowheads="1"/>
          </p:cNvSpPr>
          <p:nvPr/>
        </p:nvSpPr>
        <p:spPr bwMode="auto">
          <a:xfrm>
            <a:off x="152400" y="788988"/>
            <a:ext cx="11536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read(f1)</a:t>
            </a:r>
          </a:p>
        </p:txBody>
      </p:sp>
      <p:sp>
        <p:nvSpPr>
          <p:cNvPr id="1013804" name="Text Box 44"/>
          <p:cNvSpPr txBox="1">
            <a:spLocks noChangeArrowheads="1"/>
          </p:cNvSpPr>
          <p:nvPr/>
        </p:nvSpPr>
        <p:spPr bwMode="auto">
          <a:xfrm>
            <a:off x="152400" y="2870200"/>
            <a:ext cx="1241757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write(f1)</a:t>
            </a:r>
          </a:p>
        </p:txBody>
      </p:sp>
      <p:sp>
        <p:nvSpPr>
          <p:cNvPr id="1013805" name="Text Box 45"/>
          <p:cNvSpPr txBox="1">
            <a:spLocks noChangeArrowheads="1"/>
          </p:cNvSpPr>
          <p:nvPr/>
        </p:nvSpPr>
        <p:spPr bwMode="auto">
          <a:xfrm>
            <a:off x="1279525" y="776288"/>
            <a:ext cx="823223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6" name="Text Box 46"/>
          <p:cNvSpPr txBox="1">
            <a:spLocks noChangeArrowheads="1"/>
          </p:cNvSpPr>
          <p:nvPr/>
        </p:nvSpPr>
        <p:spPr bwMode="auto">
          <a:xfrm>
            <a:off x="152400" y="1093788"/>
            <a:ext cx="17941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read(f1)</a:t>
            </a:r>
            <a:r>
              <a:rPr lang="en-US" altLang="en-US" sz="2400">
                <a:latin typeface="Gill Sans Light"/>
                <a:cs typeface="Gill Sans Light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8" name="Text Box 48"/>
          <p:cNvSpPr txBox="1">
            <a:spLocks noChangeArrowheads="1"/>
          </p:cNvSpPr>
          <p:nvPr/>
        </p:nvSpPr>
        <p:spPr bwMode="auto">
          <a:xfrm>
            <a:off x="152400" y="1398588"/>
            <a:ext cx="17941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read(f1)</a:t>
            </a:r>
            <a:r>
              <a:rPr lang="en-US" altLang="en-US" sz="2400">
                <a:latin typeface="Gill Sans Light"/>
                <a:cs typeface="Gill Sans Light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9" name="Text Box 49"/>
          <p:cNvSpPr txBox="1">
            <a:spLocks noChangeArrowheads="1"/>
          </p:cNvSpPr>
          <p:nvPr/>
        </p:nvSpPr>
        <p:spPr bwMode="auto">
          <a:xfrm>
            <a:off x="1352550" y="2846388"/>
            <a:ext cx="926517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  <a:sym typeface="Symbol" panose="05050102010706020507" pitchFamily="18" charset="2"/>
              </a:rPr>
              <a:t>OK</a:t>
            </a:r>
          </a:p>
        </p:txBody>
      </p:sp>
      <p:sp>
        <p:nvSpPr>
          <p:cNvPr id="1013810" name="Text Box 50"/>
          <p:cNvSpPr txBox="1">
            <a:spLocks noChangeArrowheads="1"/>
          </p:cNvSpPr>
          <p:nvPr/>
        </p:nvSpPr>
        <p:spPr bwMode="auto">
          <a:xfrm>
            <a:off x="152400" y="1727200"/>
            <a:ext cx="1794192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read(f1)</a:t>
            </a:r>
            <a:r>
              <a:rPr lang="en-US" altLang="en-US" sz="2400">
                <a:latin typeface="Gill Sans Light"/>
                <a:cs typeface="Gill Sans Light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11" name="Text Box 51"/>
          <p:cNvSpPr txBox="1">
            <a:spLocks noChangeArrowheads="1"/>
          </p:cNvSpPr>
          <p:nvPr/>
        </p:nvSpPr>
        <p:spPr bwMode="auto">
          <a:xfrm>
            <a:off x="152400" y="3151188"/>
            <a:ext cx="1811374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read(f1)</a:t>
            </a:r>
            <a:r>
              <a:rPr lang="en-US" altLang="en-US" sz="2400">
                <a:latin typeface="Gill Sans Light"/>
                <a:cs typeface="Gill Sans Light"/>
                <a:sym typeface="Symbol" panose="05050102010706020507" pitchFamily="18" charset="2"/>
              </a:rPr>
              <a:t>V2</a:t>
            </a:r>
          </a:p>
        </p:txBody>
      </p:sp>
    </p:spTree>
    <p:extLst>
      <p:ext uri="{BB962C8B-B14F-4D97-AF65-F5344CB8AC3E}">
        <p14:creationId xmlns:p14="http://schemas.microsoft.com/office/powerpoint/2010/main" val="948690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Sockets With Protection/Parallelism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7029" y="685800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Client</a:t>
            </a:r>
            <a:endParaRPr lang="en-US" sz="28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9233" y="6858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Server</a:t>
            </a:r>
            <a:endParaRPr lang="en-US" sz="28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Create Client Socket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415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Connect it to server (</a:t>
            </a:r>
            <a:r>
              <a:rPr lang="en-US" sz="2000" dirty="0" err="1" smtClean="0">
                <a:latin typeface="Gill Sans Light"/>
                <a:cs typeface="Gill Sans Light"/>
              </a:rPr>
              <a:t>host:port</a:t>
            </a:r>
            <a:r>
              <a:rPr lang="en-US" sz="2000" dirty="0" smtClean="0">
                <a:latin typeface="Gill Sans Light"/>
                <a:cs typeface="Gill Sans Light"/>
              </a:rPr>
              <a:t>)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  <a:cs typeface="Gill Sans Light"/>
              </a:rPr>
              <a:t>w</a:t>
            </a:r>
            <a:r>
              <a:rPr lang="en-US" sz="2000" dirty="0" smtClean="0">
                <a:latin typeface="Gill Sans Light"/>
                <a:cs typeface="Gill Sans Light"/>
              </a:rPr>
              <a:t>rite request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  <a:cs typeface="Gill Sans Light"/>
              </a:rPr>
              <a:t>r</a:t>
            </a:r>
            <a:r>
              <a:rPr lang="en-US" sz="2000" dirty="0" smtClean="0">
                <a:latin typeface="Gill Sans Light"/>
                <a:cs typeface="Gill Sans Light"/>
              </a:rPr>
              <a:t>ead response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6" y="5374560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Close Client Socket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06680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Create Server Socket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547748" y="1447800"/>
            <a:ext cx="408" cy="343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8210" y="1715869"/>
            <a:ext cx="229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Bind it to an Address </a:t>
            </a:r>
          </a:p>
          <a:p>
            <a:r>
              <a:rPr lang="en-US" sz="2000" dirty="0" smtClean="0">
                <a:latin typeface="Gill Sans Light"/>
                <a:cs typeface="Gill Sans Light"/>
              </a:rPr>
              <a:t>(</a:t>
            </a:r>
            <a:r>
              <a:rPr lang="en-US" sz="2000" dirty="0" err="1" smtClean="0">
                <a:latin typeface="Gill Sans Light"/>
                <a:cs typeface="Gill Sans Light"/>
              </a:rPr>
              <a:t>host:port</a:t>
            </a:r>
            <a:r>
              <a:rPr lang="en-US" sz="2000" dirty="0" smtClean="0">
                <a:latin typeface="Gill Sans Light"/>
                <a:cs typeface="Gill Sans Light"/>
              </a:rPr>
              <a:t>)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47748" y="2264050"/>
            <a:ext cx="6385" cy="38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38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Listen for Connection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Accept connection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read request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68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write response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Close Connection Socket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28045" y="49717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1200" y="618386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Close Server Socket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Connection Socket</a:t>
            </a:r>
            <a:endParaRPr lang="en-US" sz="2000" i="1" dirty="0">
              <a:latin typeface="Gill Sans Light"/>
              <a:cs typeface="Gill Sans Ligh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755805" y="43434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50823" y="366926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child</a:t>
            </a:r>
            <a:endParaRPr lang="en-US" sz="2000" dirty="0">
              <a:solidFill>
                <a:srgbClr val="008000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Close Connection Socket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6946456" y="3118302"/>
            <a:ext cx="1967778" cy="2965647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10516" y="4038600"/>
            <a:ext cx="251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Close Listen Socket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49957" y="365760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Parent</a:t>
            </a:r>
            <a:endParaRPr lang="en-US" sz="2000" dirty="0">
              <a:solidFill>
                <a:srgbClr val="008000"/>
              </a:solidFill>
              <a:latin typeface="Gill Sans Light"/>
              <a:cs typeface="Gill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4830" y="5236869"/>
            <a:ext cx="251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Wait for child</a:t>
            </a:r>
            <a:endParaRPr lang="en-US" sz="2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3903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Client Protocol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599" y="914400"/>
            <a:ext cx="8915401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Courier"/>
                <a:cs typeface="Courier"/>
              </a:rPr>
              <a:t>char *hostname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int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sockfd</a:t>
            </a:r>
            <a:r>
              <a:rPr lang="en-US" sz="1700" dirty="0">
                <a:latin typeface="Courier"/>
                <a:cs typeface="Courier"/>
              </a:rPr>
              <a:t>, </a:t>
            </a:r>
            <a:r>
              <a:rPr lang="en-US" sz="1700" dirty="0" err="1">
                <a:latin typeface="Courier"/>
                <a:cs typeface="Courier"/>
              </a:rPr>
              <a:t>portno</a:t>
            </a:r>
            <a:r>
              <a:rPr lang="en-US" sz="1700" dirty="0">
                <a:latin typeface="Courier"/>
                <a:cs typeface="Courier"/>
              </a:rPr>
              <a:t>;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struct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sockaddr_in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>
                <a:latin typeface="Courier"/>
                <a:cs typeface="Courier"/>
              </a:rPr>
              <a:t>;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struct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hostent</a:t>
            </a:r>
            <a:r>
              <a:rPr lang="en-US" sz="1700" dirty="0">
                <a:latin typeface="Courier"/>
                <a:cs typeface="Courier"/>
              </a:rPr>
              <a:t> *server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server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dirty="0" err="1">
                <a:latin typeface="Courier"/>
                <a:cs typeface="Courier"/>
              </a:rPr>
              <a:t>buildServerAddr</a:t>
            </a:r>
            <a:r>
              <a:rPr lang="en-US" sz="1700" dirty="0">
                <a:latin typeface="Courier"/>
                <a:cs typeface="Courier"/>
              </a:rPr>
              <a:t>(&amp;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>
                <a:latin typeface="Courier"/>
                <a:cs typeface="Courier"/>
              </a:rPr>
              <a:t>, hostname, </a:t>
            </a:r>
            <a:r>
              <a:rPr lang="en-US" sz="1700" dirty="0" err="1">
                <a:latin typeface="Courier"/>
                <a:cs typeface="Courier"/>
              </a:rPr>
              <a:t>portno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Create a TCP socket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sockfd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sz="1700" dirty="0">
                <a:latin typeface="Courier"/>
                <a:cs typeface="Courier"/>
              </a:rPr>
              <a:t>(AF_INET, SOCK_STREAM, 0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Connect to server on port */</a:t>
            </a:r>
          </a:p>
          <a:p>
            <a:r>
              <a:rPr lang="en-US" sz="1700" b="1" dirty="0" smtClean="0">
                <a:solidFill>
                  <a:srgbClr val="FF0000"/>
                </a:solidFill>
                <a:latin typeface="Courier"/>
                <a:cs typeface="Courier"/>
              </a:rPr>
              <a:t>connect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 smtClean="0">
                <a:latin typeface="Courier"/>
                <a:cs typeface="Courier"/>
              </a:rPr>
              <a:t>, </a:t>
            </a:r>
            <a:r>
              <a:rPr lang="en-US" sz="1700" dirty="0" err="1" smtClean="0">
                <a:latin typeface="Courier"/>
                <a:cs typeface="Courier"/>
              </a:rPr>
              <a:t>sizeof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err="1" smtClean="0">
                <a:latin typeface="Courier"/>
                <a:cs typeface="Courier"/>
              </a:rPr>
              <a:t>printf</a:t>
            </a:r>
            <a:r>
              <a:rPr lang="en-US" sz="1700" dirty="0">
                <a:latin typeface="Courier"/>
                <a:cs typeface="Courier"/>
              </a:rPr>
              <a:t>("Connected to %s:%d\</a:t>
            </a:r>
            <a:r>
              <a:rPr lang="en-US" sz="1700" dirty="0" err="1">
                <a:latin typeface="Courier"/>
                <a:cs typeface="Courier"/>
              </a:rPr>
              <a:t>n",server</a:t>
            </a:r>
            <a:r>
              <a:rPr lang="en-US" sz="1700" dirty="0">
                <a:latin typeface="Courier"/>
                <a:cs typeface="Courier"/>
              </a:rPr>
              <a:t>-&gt;</a:t>
            </a:r>
            <a:r>
              <a:rPr lang="en-US" sz="1700" dirty="0" err="1">
                <a:latin typeface="Courier"/>
                <a:cs typeface="Courier"/>
              </a:rPr>
              <a:t>h_name</a:t>
            </a:r>
            <a:r>
              <a:rPr lang="en-US" sz="1700" dirty="0">
                <a:latin typeface="Courier"/>
                <a:cs typeface="Courier"/>
              </a:rPr>
              <a:t>, </a:t>
            </a:r>
            <a:r>
              <a:rPr lang="en-US" sz="1700" dirty="0" err="1">
                <a:latin typeface="Courier"/>
                <a:cs typeface="Courier"/>
              </a:rPr>
              <a:t>portno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Carry out Client</a:t>
            </a:r>
            <a:r>
              <a:rPr lang="en-US" sz="1700" dirty="0" smtClean="0">
                <a:latin typeface="Courier"/>
                <a:cs typeface="Courier"/>
              </a:rPr>
              <a:t>-Server </a:t>
            </a:r>
            <a:r>
              <a:rPr lang="en-US" sz="1700" dirty="0">
                <a:latin typeface="Courier"/>
                <a:cs typeface="Courier"/>
              </a:rPr>
              <a:t>protocol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r>
              <a:rPr lang="en-US" sz="1700" i="1" dirty="0" smtClean="0">
                <a:latin typeface="Courier"/>
                <a:cs typeface="Courier"/>
              </a:rPr>
              <a:t>client</a:t>
            </a:r>
            <a:r>
              <a:rPr lang="en-US" sz="1700" i="1" dirty="0">
                <a:latin typeface="Courier"/>
                <a:cs typeface="Courier"/>
              </a:rPr>
              <a:t>(</a:t>
            </a:r>
            <a:r>
              <a:rPr lang="en-US" sz="1700" i="1" dirty="0" err="1">
                <a:latin typeface="Courier"/>
                <a:cs typeface="Courier"/>
              </a:rPr>
              <a:t>sockfd</a:t>
            </a:r>
            <a:r>
              <a:rPr lang="en-US" sz="1700" i="1" dirty="0">
                <a:latin typeface="Courier"/>
                <a:cs typeface="Courier"/>
              </a:rPr>
              <a:t>);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Clean up on termination */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760763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Server Protocol (v2)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Courier"/>
                <a:cs typeface="Courier"/>
              </a:rPr>
              <a:t>/* Create Socket to receive requests*/</a:t>
            </a:r>
          </a:p>
          <a:p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 = 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sz="1700" dirty="0">
                <a:latin typeface="Courier"/>
                <a:cs typeface="Courier"/>
              </a:rPr>
              <a:t>(AF_INET, SOCK_STREAM, 0</a:t>
            </a:r>
            <a:r>
              <a:rPr lang="en-US" sz="1700" dirty="0" smtClean="0">
                <a:latin typeface="Courier"/>
                <a:cs typeface="Courier"/>
              </a:rPr>
              <a:t>);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/* Bind socket to port */</a:t>
            </a:r>
          </a:p>
          <a:p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bind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 smtClean="0">
                <a:latin typeface="Courier"/>
                <a:cs typeface="Courier"/>
              </a:rPr>
              <a:t>sockaddr</a:t>
            </a:r>
            <a:r>
              <a:rPr lang="en-US" sz="1700" dirty="0" smtClean="0">
                <a:latin typeface="Courier"/>
                <a:cs typeface="Courier"/>
              </a:rPr>
              <a:t>)&amp;</a:t>
            </a:r>
            <a:r>
              <a:rPr lang="en-US" sz="1700" dirty="0" err="1">
                <a:latin typeface="Courier"/>
                <a:cs typeface="Courier"/>
              </a:rPr>
              <a:t>serv_addr,sizeof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>
                <a:latin typeface="Courier"/>
                <a:cs typeface="Courier"/>
              </a:rPr>
              <a:t>));</a:t>
            </a:r>
          </a:p>
          <a:p>
            <a:r>
              <a:rPr lang="en-US" sz="1700" dirty="0" smtClean="0">
                <a:latin typeface="Courier"/>
                <a:cs typeface="Courier"/>
              </a:rPr>
              <a:t>/* </a:t>
            </a:r>
            <a:r>
              <a:rPr lang="en-US" sz="1700" dirty="0">
                <a:latin typeface="Courier"/>
                <a:cs typeface="Courier"/>
              </a:rPr>
              <a:t>Set up socket to listen for incoming connections */</a:t>
            </a:r>
          </a:p>
          <a:p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listen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MAXQUEUE); </a:t>
            </a:r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while </a:t>
            </a:r>
            <a:r>
              <a:rPr lang="en-US" sz="1700" dirty="0">
                <a:latin typeface="Courier"/>
                <a:cs typeface="Courier"/>
              </a:rPr>
              <a:t>(1) </a:t>
            </a:r>
            <a:r>
              <a:rPr lang="en-US" sz="1700" dirty="0" smtClean="0">
                <a:latin typeface="Courier"/>
                <a:cs typeface="Courier"/>
              </a:rPr>
              <a:t>{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 = accept(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cli_addr</a:t>
            </a:r>
            <a:r>
              <a:rPr lang="en-US" sz="1700" dirty="0" smtClean="0">
                <a:latin typeface="Courier"/>
                <a:cs typeface="Courier"/>
              </a:rPr>
              <a:t>,</a:t>
            </a:r>
          </a:p>
          <a:p>
            <a:r>
              <a:rPr lang="en-US" sz="1700" dirty="0">
                <a:latin typeface="Courier"/>
                <a:cs typeface="Courier"/>
              </a:rPr>
              <a:t>	</a:t>
            </a:r>
            <a:r>
              <a:rPr lang="en-US" sz="1700" dirty="0" smtClean="0">
                <a:latin typeface="Courier"/>
                <a:cs typeface="Courier"/>
              </a:rPr>
              <a:t>		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&amp;</a:t>
            </a:r>
            <a:r>
              <a:rPr lang="en-US" sz="1700" dirty="0" err="1">
                <a:latin typeface="Courier"/>
                <a:cs typeface="Courier"/>
              </a:rPr>
              <a:t>clilen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 fork();              /* </a:t>
            </a:r>
            <a:r>
              <a:rPr lang="en-US" sz="1700" dirty="0" smtClean="0">
                <a:latin typeface="Courier"/>
                <a:cs typeface="Courier"/>
              </a:rPr>
              <a:t>new </a:t>
            </a:r>
            <a:r>
              <a:rPr lang="en-US" sz="1700" dirty="0">
                <a:latin typeface="Courier"/>
                <a:cs typeface="Courier"/>
              </a:rPr>
              <a:t>process for connection */</a:t>
            </a:r>
          </a:p>
          <a:p>
            <a:r>
              <a:rPr lang="en-US" sz="1700" dirty="0">
                <a:latin typeface="Courier"/>
                <a:cs typeface="Courier"/>
              </a:rPr>
              <a:t>   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&gt; 0) {       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parent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dirty="0" err="1">
                <a:latin typeface="Courier"/>
                <a:cs typeface="Courier"/>
              </a:rPr>
              <a:t>tcpid</a:t>
            </a:r>
            <a:r>
              <a:rPr lang="en-US" sz="1700" dirty="0">
                <a:latin typeface="Courier"/>
                <a:cs typeface="Courier"/>
              </a:rPr>
              <a:t> = wait(&amp;</a:t>
            </a:r>
            <a:r>
              <a:rPr lang="en-US" sz="1700" dirty="0" err="1">
                <a:latin typeface="Courier"/>
                <a:cs typeface="Courier"/>
              </a:rPr>
              <a:t>cstatus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} else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== 0) {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child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);        /* let go of listen socket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i="1" dirty="0">
                <a:latin typeface="Courier"/>
                <a:cs typeface="Courier"/>
              </a:rPr>
              <a:t>server(</a:t>
            </a:r>
            <a:r>
              <a:rPr lang="en-US" sz="1700" i="1" dirty="0" err="1">
                <a:latin typeface="Courier"/>
                <a:cs typeface="Courier"/>
              </a:rPr>
              <a:t>consockfd</a:t>
            </a:r>
            <a:r>
              <a:rPr lang="en-US" sz="1700" i="1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exit(EXIT_SUCCESS);         /* exit child normally */</a:t>
            </a:r>
          </a:p>
          <a:p>
            <a:r>
              <a:rPr lang="en-US" sz="1700" dirty="0">
                <a:latin typeface="Courier"/>
                <a:cs typeface="Courier"/>
              </a:rPr>
              <a:t>    }</a:t>
            </a:r>
          </a:p>
          <a:p>
            <a:r>
              <a:rPr lang="en-US" sz="1700" dirty="0">
                <a:latin typeface="Courier"/>
                <a:cs typeface="Courier"/>
              </a:rPr>
              <a:t>  }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291904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Using TCP Sockets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685800"/>
            <a:ext cx="8885237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Socket:</a:t>
            </a:r>
            <a:r>
              <a:rPr lang="en-US" altLang="ko-KR" dirty="0" smtClean="0">
                <a:ea typeface="굴림" panose="020B0600000101010101" pitchFamily="34" charset="-127"/>
              </a:rPr>
              <a:t> an abstraction of a network I/O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Embodies one side of a communication channel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Same interface regardless of location of other end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Could be local machine (called “UNIX socket”) or remote machine (called “network socket”)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First introduced in 4.2 BSD UNIX: big innovation at time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 most operating systems provide some notion of socket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Using Sockets for Client-Server (C/C++ interface):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 server: set up “server-socket”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Create socket, Bind to protocol (TCP), local address, port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Call listen(): tells server socket to accept incoming requests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Perform multiple accept() calls on socket to accept incoming connection request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Each successful accept() returns a new socket for a new connection; can pass this off to handler thread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 client: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Create socket, Bind to protocol (TCP), remote address, port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Perform connect() on socket to make connection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connect() successful, have socket connected to server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853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826" name="Group 2"/>
          <p:cNvGrpSpPr>
            <a:grpSpLocks/>
          </p:cNvGrpSpPr>
          <p:nvPr/>
        </p:nvGrpSpPr>
        <p:grpSpPr bwMode="auto">
          <a:xfrm>
            <a:off x="1405512" y="533400"/>
            <a:ext cx="6227951" cy="2890185"/>
            <a:chOff x="1035" y="1632"/>
            <a:chExt cx="3673" cy="1777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3718" y="1632"/>
              <a:ext cx="710" cy="666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400">
                  <a:latin typeface="Gill Sans Light"/>
                  <a:ea typeface="굴림" panose="020B0600000101010101" pitchFamily="34" charset="-127"/>
                  <a:cs typeface="Gill Sans Light"/>
                </a:rPr>
                <a:t>Server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400">
                  <a:latin typeface="Gill Sans Light"/>
                  <a:ea typeface="굴림" panose="020B0600000101010101" pitchFamily="34" charset="-127"/>
                  <a:cs typeface="Gill Sans Light"/>
                </a:rPr>
                <a:t>Socket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046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400" dirty="0">
                  <a:latin typeface="Gill Sans Light"/>
                  <a:ea typeface="굴림" panose="020B0600000101010101" pitchFamily="34" charset="-127"/>
                  <a:cs typeface="Gill Sans Light"/>
                </a:rPr>
                <a:t>socket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3807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400">
                  <a:latin typeface="Gill Sans Light"/>
                  <a:ea typeface="굴림" panose="020B0600000101010101" pitchFamily="34" charset="-127"/>
                  <a:cs typeface="Gill Sans Light"/>
                </a:rPr>
                <a:t>socket</a:t>
              </a:r>
            </a:p>
          </p:txBody>
        </p:sp>
        <p:sp>
          <p:nvSpPr>
            <p:cNvPr id="35848" name="Cloud"/>
            <p:cNvSpPr>
              <a:spLocks noChangeAspect="1" noEditPoints="1" noChangeArrowheads="1"/>
            </p:cNvSpPr>
            <p:nvPr/>
          </p:nvSpPr>
          <p:spPr bwMode="auto">
            <a:xfrm>
              <a:off x="1536" y="1776"/>
              <a:ext cx="2187" cy="1533"/>
            </a:xfrm>
            <a:custGeom>
              <a:avLst/>
              <a:gdLst>
                <a:gd name="T0" fmla="*/ 7 w 21600"/>
                <a:gd name="T1" fmla="*/ 767 h 21600"/>
                <a:gd name="T2" fmla="*/ 1094 w 21600"/>
                <a:gd name="T3" fmla="*/ 1531 h 21600"/>
                <a:gd name="T4" fmla="*/ 2185 w 21600"/>
                <a:gd name="T5" fmla="*/ 767 h 21600"/>
                <a:gd name="T6" fmla="*/ 1094 w 21600"/>
                <a:gd name="T7" fmla="*/ 8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3 w 21600"/>
                <a:gd name="T13" fmla="*/ 3269 h 21600"/>
                <a:gd name="T14" fmla="*/ 17086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1536" y="2083"/>
              <a:ext cx="2182" cy="65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073" y="2308"/>
              <a:ext cx="0" cy="2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584" y="2682"/>
              <a:ext cx="2178" cy="302"/>
            </a:xfrm>
            <a:prstGeom prst="leftRightArrow">
              <a:avLst>
                <a:gd name="adj1" fmla="val 49630"/>
                <a:gd name="adj2" fmla="val 102636"/>
              </a:avLst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400">
                  <a:latin typeface="Gill Sans Light"/>
                  <a:ea typeface="굴림" panose="020B0600000101010101" pitchFamily="34" charset="-127"/>
                  <a:cs typeface="Gill Sans Light"/>
                </a:rPr>
                <a:t>connection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 rot="20547700">
              <a:off x="1831" y="2169"/>
              <a:ext cx="157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400">
                  <a:latin typeface="Gill Sans Light"/>
                  <a:ea typeface="굴림" panose="020B0600000101010101" pitchFamily="34" charset="-127"/>
                  <a:cs typeface="Gill Sans Light"/>
                </a:rPr>
                <a:t>Request Connection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139" y="2218"/>
              <a:ext cx="56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400">
                  <a:latin typeface="Gill Sans Light"/>
                  <a:ea typeface="굴림" panose="020B0600000101010101" pitchFamily="34" charset="-127"/>
                  <a:cs typeface="Gill Sans Light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400">
                  <a:latin typeface="Gill Sans Light"/>
                  <a:ea typeface="굴림" panose="020B0600000101010101" pitchFamily="34" charset="-127"/>
                  <a:cs typeface="Gill Sans Light"/>
                </a:rPr>
                <a:t>socket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745" y="3165"/>
              <a:ext cx="58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400">
                  <a:latin typeface="Gill Sans Light"/>
                  <a:ea typeface="굴림" panose="020B0600000101010101" pitchFamily="34" charset="-127"/>
                  <a:cs typeface="Gill Sans Light"/>
                </a:rPr>
                <a:t>Server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035" y="3165"/>
              <a:ext cx="539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400">
                  <a:latin typeface="Gill Sans Light"/>
                  <a:ea typeface="굴림" panose="020B0600000101010101" pitchFamily="34" charset="-127"/>
                  <a:cs typeface="Gill Sans Light"/>
                </a:rPr>
                <a:t>Client</a:t>
              </a:r>
            </a:p>
          </p:txBody>
        </p:sp>
      </p:grpSp>
      <p:sp>
        <p:nvSpPr>
          <p:cNvPr id="3584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Recall: Socket Setup over TCP/IP</a:t>
            </a: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90500" y="3435061"/>
            <a:ext cx="8877300" cy="3270539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Things to remember:</a:t>
            </a:r>
          </a:p>
          <a:p>
            <a:pPr lvl="1"/>
            <a:r>
              <a:rPr lang="en-US" altLang="ko-KR" dirty="0" smtClean="0"/>
              <a:t>Connection involves 5 values:</a:t>
            </a:r>
            <a:br>
              <a:rPr lang="en-US" altLang="ko-KR" dirty="0" smtClean="0"/>
            </a:br>
            <a:r>
              <a:rPr lang="en-US" altLang="ko-KR" dirty="0" smtClean="0"/>
              <a:t>[ Client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, Client Port, Server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, Server Port, Protocol ]</a:t>
            </a:r>
          </a:p>
          <a:p>
            <a:pPr lvl="1"/>
            <a:r>
              <a:rPr lang="en-US" altLang="ko-KR" dirty="0" smtClean="0"/>
              <a:t>Often, Client Port “randomly” assigned</a:t>
            </a:r>
          </a:p>
          <a:p>
            <a:pPr lvl="1"/>
            <a:r>
              <a:rPr lang="en-US" altLang="ko-KR" dirty="0" smtClean="0"/>
              <a:t>Server Port often “well known”</a:t>
            </a:r>
          </a:p>
          <a:p>
            <a:pPr lvl="2"/>
            <a:r>
              <a:rPr lang="en-US" altLang="ko-KR" dirty="0" smtClean="0"/>
              <a:t>80 (web), 443 (secure web), 25 (</a:t>
            </a:r>
            <a:r>
              <a:rPr lang="en-US" altLang="ko-KR" dirty="0" err="1" smtClean="0"/>
              <a:t>sendmail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Well-known ports from 0—1023 </a:t>
            </a:r>
          </a:p>
          <a:p>
            <a:r>
              <a:rPr lang="en-US" altLang="ko-KR" dirty="0" smtClean="0"/>
              <a:t>Network Address Translation (NAT) allows many internal connections (and/or hosts) with a single external IP address</a:t>
            </a:r>
          </a:p>
        </p:txBody>
      </p:sp>
    </p:spTree>
    <p:extLst>
      <p:ext uri="{BB962C8B-B14F-4D97-AF65-F5344CB8AC3E}">
        <p14:creationId xmlns:p14="http://schemas.microsoft.com/office/powerpoint/2010/main" val="3673299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839200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Transparent access to files stored on a remote disk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Naming choices (always an issue):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i="1" dirty="0" err="1" smtClean="0">
                <a:ea typeface="굴림" panose="020B0600000101010101" pitchFamily="34" charset="-127"/>
              </a:rPr>
              <a:t>Hostname: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localname</a:t>
            </a:r>
            <a:r>
              <a:rPr lang="en-US" altLang="ko-KR" sz="2400" dirty="0" smtClean="0">
                <a:ea typeface="굴림" panose="020B0600000101010101" pitchFamily="34" charset="-127"/>
              </a:rPr>
              <a:t>: Name files explicitly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No location or migration transparency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i="1" dirty="0" smtClean="0">
                <a:ea typeface="굴림" panose="020B0600000101010101" pitchFamily="34" charset="-127"/>
              </a:rPr>
              <a:t>Mounting</a:t>
            </a:r>
            <a:r>
              <a:rPr lang="en-US" altLang="ko-KR" sz="2400" dirty="0" smtClean="0">
                <a:ea typeface="굴림" panose="020B0600000101010101" pitchFamily="34" charset="-127"/>
              </a:rPr>
              <a:t> of remote file systems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</a:t>
            </a:r>
            <a:r>
              <a:rPr lang="en-US" altLang="ko-KR" sz="2400" dirty="0" smtClean="0">
                <a:ea typeface="굴림" panose="020B0600000101010101" pitchFamily="34" charset="-127"/>
              </a:rPr>
              <a:t>ounts remote file system by giving name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and local mount point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Transparent to user: all reads and writes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look like local reads and writes to user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e.g. 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/users/sue/foo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/sue/foo on server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i="1" dirty="0" smtClean="0">
                <a:ea typeface="굴림" panose="020B0600000101010101" pitchFamily="34" charset="-127"/>
              </a:rPr>
              <a:t>A single, global name space:</a:t>
            </a:r>
            <a:r>
              <a:rPr lang="en-US" altLang="ko-KR" sz="2400" dirty="0" smtClean="0">
                <a:ea typeface="굴림" panose="020B0600000101010101" pitchFamily="34" charset="-127"/>
              </a:rPr>
              <a:t> every file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in the world has unique name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Location Transparency: servers/files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can move without involving user</a:t>
            </a:r>
          </a:p>
        </p:txBody>
      </p:sp>
      <p:grpSp>
        <p:nvGrpSpPr>
          <p:cNvPr id="1007653" name="Group 37"/>
          <p:cNvGrpSpPr>
            <a:grpSpLocks/>
          </p:cNvGrpSpPr>
          <p:nvPr/>
        </p:nvGrpSpPr>
        <p:grpSpPr bwMode="auto">
          <a:xfrm>
            <a:off x="5562600" y="3048000"/>
            <a:ext cx="3581400" cy="3429000"/>
            <a:chOff x="3456" y="2016"/>
            <a:chExt cx="2256" cy="2160"/>
          </a:xfrm>
        </p:grpSpPr>
        <p:pic>
          <p:nvPicPr>
            <p:cNvPr id="17428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2" t="613" r="19032" b="613"/>
            <a:stretch>
              <a:fillRect/>
            </a:stretch>
          </p:blipFill>
          <p:spPr bwMode="auto">
            <a:xfrm>
              <a:off x="4272" y="2016"/>
              <a:ext cx="1404" cy="168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9" name="AutoShape 31"/>
            <p:cNvSpPr>
              <a:spLocks noChangeArrowheads="1"/>
            </p:cNvSpPr>
            <p:nvPr/>
          </p:nvSpPr>
          <p:spPr bwMode="auto">
            <a:xfrm>
              <a:off x="3456" y="3744"/>
              <a:ext cx="912" cy="384"/>
            </a:xfrm>
            <a:prstGeom prst="wedgeRectCallout">
              <a:avLst>
                <a:gd name="adj1" fmla="val 59648"/>
                <a:gd name="adj2" fmla="val -237500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1800" dirty="0">
                  <a:latin typeface="Gill Sans Light"/>
                  <a:cs typeface="Gill Sans Light"/>
                </a:rPr>
                <a:t>mount</a:t>
              </a:r>
            </a:p>
            <a:p>
              <a:pPr>
                <a:spcBef>
                  <a:spcPct val="10000"/>
                </a:spcBef>
              </a:pPr>
              <a:r>
                <a:rPr lang="en-US" altLang="en-US" sz="1800" dirty="0" err="1" smtClean="0">
                  <a:latin typeface="Gill Sans Light"/>
                  <a:cs typeface="Gill Sans Light"/>
                </a:rPr>
                <a:t>cory</a:t>
              </a:r>
              <a:r>
                <a:rPr lang="en-US" altLang="en-US" sz="1800" dirty="0" smtClean="0">
                  <a:latin typeface="Gill Sans Light"/>
                  <a:cs typeface="Gill Sans Light"/>
                </a:rPr>
                <a:t>:</a:t>
              </a:r>
              <a:r>
                <a:rPr lang="en-US" altLang="en-US" sz="1800" dirty="0">
                  <a:latin typeface="Gill Sans Light"/>
                  <a:cs typeface="Gill Sans Light"/>
                </a:rPr>
                <a:t>/sue</a:t>
              </a:r>
            </a:p>
          </p:txBody>
        </p:sp>
        <p:sp>
          <p:nvSpPr>
            <p:cNvPr id="17430" name="AutoShape 34"/>
            <p:cNvSpPr>
              <a:spLocks noChangeArrowheads="1"/>
            </p:cNvSpPr>
            <p:nvPr/>
          </p:nvSpPr>
          <p:spPr bwMode="auto">
            <a:xfrm>
              <a:off x="4560" y="3792"/>
              <a:ext cx="912" cy="384"/>
            </a:xfrm>
            <a:prstGeom prst="wedgeRectCallout">
              <a:avLst>
                <a:gd name="adj1" fmla="val -9542"/>
                <a:gd name="adj2" fmla="val -153125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1800" dirty="0">
                  <a:latin typeface="Gill Sans Light"/>
                  <a:cs typeface="Gill Sans Light"/>
                </a:rPr>
                <a:t>mount</a:t>
              </a:r>
            </a:p>
            <a:p>
              <a:pPr>
                <a:spcBef>
                  <a:spcPct val="10000"/>
                </a:spcBef>
              </a:pPr>
              <a:r>
                <a:rPr lang="en-US" altLang="en-US" sz="1800" dirty="0" smtClean="0">
                  <a:latin typeface="Gill Sans Light"/>
                  <a:cs typeface="Gill Sans Light"/>
                </a:rPr>
                <a:t>spot:</a:t>
              </a:r>
              <a:r>
                <a:rPr lang="en-US" altLang="en-US" sz="1800" dirty="0">
                  <a:latin typeface="Gill Sans Light"/>
                  <a:cs typeface="Gill Sans Light"/>
                </a:rPr>
                <a:t>/</a:t>
              </a:r>
              <a:r>
                <a:rPr lang="en-US" altLang="en-US" sz="1800" dirty="0" err="1">
                  <a:latin typeface="Gill Sans Light"/>
                  <a:cs typeface="Gill Sans Light"/>
                </a:rPr>
                <a:t>prog</a:t>
              </a:r>
              <a:endParaRPr lang="en-US" altLang="en-US" sz="1800" dirty="0">
                <a:latin typeface="Gill Sans Light"/>
                <a:cs typeface="Gill Sans Light"/>
              </a:endParaRPr>
            </a:p>
          </p:txBody>
        </p:sp>
        <p:sp>
          <p:nvSpPr>
            <p:cNvPr id="17431" name="AutoShape 35"/>
            <p:cNvSpPr>
              <a:spLocks noChangeArrowheads="1"/>
            </p:cNvSpPr>
            <p:nvPr/>
          </p:nvSpPr>
          <p:spPr bwMode="auto">
            <a:xfrm>
              <a:off x="4848" y="2064"/>
              <a:ext cx="864" cy="384"/>
            </a:xfrm>
            <a:prstGeom prst="wedgeRectCallout">
              <a:avLst>
                <a:gd name="adj1" fmla="val 2778"/>
                <a:gd name="adj2" fmla="val 13463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1800" dirty="0">
                  <a:latin typeface="Gill Sans Light"/>
                  <a:cs typeface="Gill Sans Light"/>
                </a:rPr>
                <a:t>mount</a:t>
              </a:r>
            </a:p>
            <a:p>
              <a:pPr>
                <a:spcBef>
                  <a:spcPct val="10000"/>
                </a:spcBef>
              </a:pPr>
              <a:r>
                <a:rPr lang="en-US" altLang="en-US" sz="1800" dirty="0" smtClean="0">
                  <a:latin typeface="Gill Sans Light"/>
                  <a:cs typeface="Gill Sans Light"/>
                </a:rPr>
                <a:t>spot:</a:t>
              </a:r>
              <a:r>
                <a:rPr lang="en-US" altLang="en-US" sz="1800" dirty="0">
                  <a:latin typeface="Gill Sans Light"/>
                  <a:cs typeface="Gill Sans Light"/>
                </a:rPr>
                <a:t>/</a:t>
              </a:r>
              <a:r>
                <a:rPr lang="en-US" altLang="en-US" sz="1800" dirty="0" err="1">
                  <a:latin typeface="Gill Sans Light"/>
                  <a:cs typeface="Gill Sans Light"/>
                </a:rPr>
                <a:t>jane</a:t>
              </a:r>
              <a:endParaRPr lang="en-US" altLang="en-US" sz="1800" dirty="0">
                <a:latin typeface="Gill Sans Light"/>
                <a:cs typeface="Gill Sans Light"/>
              </a:endParaRPr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Distributed File Systems</a:t>
            </a:r>
          </a:p>
        </p:txBody>
      </p:sp>
      <p:grpSp>
        <p:nvGrpSpPr>
          <p:cNvPr id="17413" name="Group 26"/>
          <p:cNvGrpSpPr>
            <a:grpSpLocks/>
          </p:cNvGrpSpPr>
          <p:nvPr/>
        </p:nvGrpSpPr>
        <p:grpSpPr bwMode="auto">
          <a:xfrm>
            <a:off x="1524000" y="457200"/>
            <a:ext cx="6324600" cy="1773308"/>
            <a:chOff x="624" y="480"/>
            <a:chExt cx="4692" cy="1591"/>
          </a:xfrm>
        </p:grpSpPr>
        <p:pic>
          <p:nvPicPr>
            <p:cNvPr id="17414" name="Picture 7" descr="MCj0398435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576"/>
              <a:ext cx="1155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Picture 13" descr="MCj0398505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624"/>
              <a:ext cx="1146" cy="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14"/>
            <p:cNvSpPr>
              <a:spLocks noChangeArrowheads="1"/>
            </p:cNvSpPr>
            <p:nvPr/>
          </p:nvSpPr>
          <p:spPr bwMode="auto">
            <a:xfrm>
              <a:off x="1824" y="1056"/>
              <a:ext cx="1488" cy="240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cs typeface="Gill Sans Light"/>
                </a:rPr>
                <a:t>Network</a:t>
              </a:r>
            </a:p>
          </p:txBody>
        </p:sp>
        <p:sp>
          <p:nvSpPr>
            <p:cNvPr id="17417" name="Line 15"/>
            <p:cNvSpPr>
              <a:spLocks noChangeShapeType="1"/>
            </p:cNvSpPr>
            <p:nvPr/>
          </p:nvSpPr>
          <p:spPr bwMode="auto">
            <a:xfrm flipV="1">
              <a:off x="1776" y="912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7418" name="Line 16"/>
            <p:cNvSpPr>
              <a:spLocks noChangeShapeType="1"/>
            </p:cNvSpPr>
            <p:nvPr/>
          </p:nvSpPr>
          <p:spPr bwMode="auto">
            <a:xfrm flipH="1" flipV="1">
              <a:off x="1776" y="1440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7419" name="Text Box 17"/>
            <p:cNvSpPr txBox="1">
              <a:spLocks noChangeArrowheads="1"/>
            </p:cNvSpPr>
            <p:nvPr/>
          </p:nvSpPr>
          <p:spPr bwMode="auto">
            <a:xfrm>
              <a:off x="1990" y="617"/>
              <a:ext cx="88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Light"/>
                  <a:cs typeface="Gill Sans Light"/>
                </a:rPr>
                <a:t>Read File</a:t>
              </a:r>
            </a:p>
          </p:txBody>
        </p:sp>
        <p:sp>
          <p:nvSpPr>
            <p:cNvPr id="17420" name="Text Box 18"/>
            <p:cNvSpPr txBox="1">
              <a:spLocks noChangeArrowheads="1"/>
            </p:cNvSpPr>
            <p:nvPr/>
          </p:nvSpPr>
          <p:spPr bwMode="auto">
            <a:xfrm>
              <a:off x="2213" y="1488"/>
              <a:ext cx="54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Data</a:t>
              </a:r>
            </a:p>
          </p:txBody>
        </p:sp>
        <p:sp>
          <p:nvSpPr>
            <p:cNvPr id="17421" name="Text Box 19"/>
            <p:cNvSpPr txBox="1">
              <a:spLocks noChangeArrowheads="1"/>
            </p:cNvSpPr>
            <p:nvPr/>
          </p:nvSpPr>
          <p:spPr bwMode="auto">
            <a:xfrm>
              <a:off x="746" y="1668"/>
              <a:ext cx="62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Light"/>
                  <a:cs typeface="Gill Sans Light"/>
                </a:rPr>
                <a:t>Client</a:t>
              </a:r>
            </a:p>
          </p:txBody>
        </p:sp>
        <p:sp>
          <p:nvSpPr>
            <p:cNvPr id="17422" name="Text Box 20"/>
            <p:cNvSpPr txBox="1">
              <a:spLocks noChangeArrowheads="1"/>
            </p:cNvSpPr>
            <p:nvPr/>
          </p:nvSpPr>
          <p:spPr bwMode="auto">
            <a:xfrm>
              <a:off x="3348" y="1687"/>
              <a:ext cx="67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Server</a:t>
              </a:r>
            </a:p>
          </p:txBody>
        </p:sp>
        <p:grpSp>
          <p:nvGrpSpPr>
            <p:cNvPr id="17423" name="Group 21"/>
            <p:cNvGrpSpPr>
              <a:grpSpLocks/>
            </p:cNvGrpSpPr>
            <p:nvPr/>
          </p:nvGrpSpPr>
          <p:grpSpPr bwMode="auto">
            <a:xfrm>
              <a:off x="4368" y="480"/>
              <a:ext cx="948" cy="1572"/>
              <a:chOff x="432" y="1933"/>
              <a:chExt cx="948" cy="1572"/>
            </a:xfrm>
          </p:grpSpPr>
          <p:pic>
            <p:nvPicPr>
              <p:cNvPr id="17424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2605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25" name="Picture 23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365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26" name="Picture 24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173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27" name="Picture 25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1933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7771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loud"/>
          <p:cNvSpPr>
            <a:spLocks noChangeAspect="1" noEditPoints="1" noChangeArrowheads="1"/>
          </p:cNvSpPr>
          <p:nvPr/>
        </p:nvSpPr>
        <p:spPr bwMode="auto">
          <a:xfrm>
            <a:off x="2895600" y="762000"/>
            <a:ext cx="2286000" cy="2590800"/>
          </a:xfrm>
          <a:custGeom>
            <a:avLst/>
            <a:gdLst>
              <a:gd name="T0" fmla="*/ 7091 w 21600"/>
              <a:gd name="T1" fmla="*/ 1295400 h 21600"/>
              <a:gd name="T2" fmla="*/ 1143000 w 21600"/>
              <a:gd name="T3" fmla="*/ 2588041 h 21600"/>
              <a:gd name="T4" fmla="*/ 2284095 w 21600"/>
              <a:gd name="T5" fmla="*/ 1295400 h 21600"/>
              <a:gd name="T6" fmla="*/ 1143000 w 21600"/>
              <a:gd name="T7" fmla="*/ 14813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Simple Distributed File System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3657600"/>
            <a:ext cx="8724900" cy="3124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Remote Disk: Reads and writes forwarded to server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Remote Procedure Calls (RPC) to translate file system calls into remote requests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 local caching/can be caching at server-side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Advantage: Server provides completely consistent view of file system to multiple clients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Problems?  Performance!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Going over network is slower than going to local memory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Lots of network traffic/not well pipelined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Server can be a bottleneck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grpSp>
        <p:nvGrpSpPr>
          <p:cNvPr id="19461" name="Group 43"/>
          <p:cNvGrpSpPr>
            <a:grpSpLocks/>
          </p:cNvGrpSpPr>
          <p:nvPr/>
        </p:nvGrpSpPr>
        <p:grpSpPr bwMode="auto">
          <a:xfrm>
            <a:off x="1981200" y="2286000"/>
            <a:ext cx="1296988" cy="1429694"/>
            <a:chOff x="528" y="768"/>
            <a:chExt cx="973" cy="1098"/>
          </a:xfrm>
        </p:grpSpPr>
        <p:pic>
          <p:nvPicPr>
            <p:cNvPr id="19487" name="Picture 44" descr="MCj0398505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8" name="Text Box 45"/>
            <p:cNvSpPr txBox="1">
              <a:spLocks noChangeArrowheads="1"/>
            </p:cNvSpPr>
            <p:nvPr/>
          </p:nvSpPr>
          <p:spPr bwMode="auto">
            <a:xfrm>
              <a:off x="627" y="1561"/>
              <a:ext cx="58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Client</a:t>
              </a:r>
            </a:p>
          </p:txBody>
        </p:sp>
      </p:grpSp>
      <p:grpSp>
        <p:nvGrpSpPr>
          <p:cNvPr id="19462" name="Group 26"/>
          <p:cNvGrpSpPr>
            <a:grpSpLocks/>
          </p:cNvGrpSpPr>
          <p:nvPr/>
        </p:nvGrpSpPr>
        <p:grpSpPr bwMode="auto">
          <a:xfrm>
            <a:off x="5181600" y="990600"/>
            <a:ext cx="2430463" cy="1496608"/>
            <a:chOff x="2304" y="672"/>
            <a:chExt cx="1824" cy="1150"/>
          </a:xfrm>
        </p:grpSpPr>
        <p:grpSp>
          <p:nvGrpSpPr>
            <p:cNvPr id="19479" name="Group 19"/>
            <p:cNvGrpSpPr>
              <a:grpSpLocks/>
            </p:cNvGrpSpPr>
            <p:nvPr/>
          </p:nvGrpSpPr>
          <p:grpSpPr bwMode="auto">
            <a:xfrm>
              <a:off x="2304" y="672"/>
              <a:ext cx="981" cy="1150"/>
              <a:chOff x="2043" y="624"/>
              <a:chExt cx="981" cy="1150"/>
            </a:xfrm>
          </p:grpSpPr>
          <p:pic>
            <p:nvPicPr>
              <p:cNvPr id="19485" name="Picture 5" descr="MCj0398435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" y="624"/>
                <a:ext cx="981" cy="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6" name="Text Box 13"/>
              <p:cNvSpPr txBox="1">
                <a:spLocks noChangeArrowheads="1"/>
              </p:cNvSpPr>
              <p:nvPr/>
            </p:nvSpPr>
            <p:spPr bwMode="auto">
              <a:xfrm>
                <a:off x="2060" y="1469"/>
                <a:ext cx="647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>
                    <a:latin typeface="Gill Sans Light"/>
                    <a:cs typeface="Gill Sans Light"/>
                  </a:rPr>
                  <a:t>Server</a:t>
                </a:r>
              </a:p>
            </p:txBody>
          </p:sp>
        </p:grpSp>
        <p:grpSp>
          <p:nvGrpSpPr>
            <p:cNvPr id="19480" name="Group 25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19482" name="AutoShape 2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  <p:sp>
            <p:nvSpPr>
              <p:cNvPr id="19483" name="AutoShape 21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  <p:sp>
            <p:nvSpPr>
              <p:cNvPr id="19484" name="AutoShape 22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9481" name="AutoShape 23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>
                <a:latin typeface="Gill Sans Light"/>
                <a:cs typeface="Gill Sans Light"/>
              </a:endParaRPr>
            </a:p>
          </p:txBody>
        </p:sp>
      </p:grpSp>
      <p:grpSp>
        <p:nvGrpSpPr>
          <p:cNvPr id="19463" name="Group 58"/>
          <p:cNvGrpSpPr>
            <a:grpSpLocks/>
          </p:cNvGrpSpPr>
          <p:nvPr/>
        </p:nvGrpSpPr>
        <p:grpSpPr bwMode="auto">
          <a:xfrm>
            <a:off x="3117850" y="990602"/>
            <a:ext cx="1682750" cy="396876"/>
            <a:chOff x="1877" y="400"/>
            <a:chExt cx="1060" cy="250"/>
          </a:xfrm>
        </p:grpSpPr>
        <p:sp>
          <p:nvSpPr>
            <p:cNvPr id="19477" name="Line 31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9478" name="Text Box 33"/>
            <p:cNvSpPr txBox="1">
              <a:spLocks noChangeArrowheads="1"/>
            </p:cNvSpPr>
            <p:nvPr/>
          </p:nvSpPr>
          <p:spPr bwMode="auto">
            <a:xfrm>
              <a:off x="1990" y="400"/>
              <a:ext cx="8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 Light"/>
                  <a:cs typeface="Gill Sans Light"/>
                </a:rPr>
                <a:t>Read (RPC)</a:t>
              </a:r>
            </a:p>
          </p:txBody>
        </p:sp>
      </p:grpSp>
      <p:grpSp>
        <p:nvGrpSpPr>
          <p:cNvPr id="19464" name="Group 59"/>
          <p:cNvGrpSpPr>
            <a:grpSpLocks/>
          </p:cNvGrpSpPr>
          <p:nvPr/>
        </p:nvGrpSpPr>
        <p:grpSpPr bwMode="auto">
          <a:xfrm>
            <a:off x="3117852" y="1447802"/>
            <a:ext cx="1682750" cy="396876"/>
            <a:chOff x="1964" y="912"/>
            <a:chExt cx="1060" cy="250"/>
          </a:xfrm>
        </p:grpSpPr>
        <p:sp>
          <p:nvSpPr>
            <p:cNvPr id="19475" name="Line 32"/>
            <p:cNvSpPr>
              <a:spLocks noChangeShapeType="1"/>
            </p:cNvSpPr>
            <p:nvPr/>
          </p:nvSpPr>
          <p:spPr bwMode="auto">
            <a:xfrm flipH="1" flipV="1">
              <a:off x="1964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9476" name="Text Box 34"/>
            <p:cNvSpPr txBox="1">
              <a:spLocks noChangeArrowheads="1"/>
            </p:cNvSpPr>
            <p:nvPr/>
          </p:nvSpPr>
          <p:spPr bwMode="auto">
            <a:xfrm>
              <a:off x="1967" y="912"/>
              <a:ext cx="10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 Light"/>
                  <a:cs typeface="Gill Sans Light"/>
                </a:rPr>
                <a:t>Return (Data)</a:t>
              </a:r>
            </a:p>
          </p:txBody>
        </p:sp>
      </p:grpSp>
      <p:grpSp>
        <p:nvGrpSpPr>
          <p:cNvPr id="19465" name="Group 42"/>
          <p:cNvGrpSpPr>
            <a:grpSpLocks/>
          </p:cNvGrpSpPr>
          <p:nvPr/>
        </p:nvGrpSpPr>
        <p:grpSpPr bwMode="auto">
          <a:xfrm>
            <a:off x="1676400" y="735013"/>
            <a:ext cx="1295400" cy="1430908"/>
            <a:chOff x="528" y="768"/>
            <a:chExt cx="973" cy="1100"/>
          </a:xfrm>
        </p:grpSpPr>
        <p:pic>
          <p:nvPicPr>
            <p:cNvPr id="19473" name="Picture 29" descr="MCj0398505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4" name="Text Box 35"/>
            <p:cNvSpPr txBox="1">
              <a:spLocks noChangeArrowheads="1"/>
            </p:cNvSpPr>
            <p:nvPr/>
          </p:nvSpPr>
          <p:spPr bwMode="auto">
            <a:xfrm>
              <a:off x="627" y="1562"/>
              <a:ext cx="59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Light"/>
                  <a:cs typeface="Gill Sans Light"/>
                </a:rPr>
                <a:t>Client</a:t>
              </a:r>
            </a:p>
          </p:txBody>
        </p:sp>
      </p:grpSp>
      <p:grpSp>
        <p:nvGrpSpPr>
          <p:cNvPr id="19466" name="Group 60"/>
          <p:cNvGrpSpPr>
            <a:grpSpLocks/>
          </p:cNvGrpSpPr>
          <p:nvPr/>
        </p:nvGrpSpPr>
        <p:grpSpPr bwMode="auto">
          <a:xfrm rot="-1562509">
            <a:off x="3166834" y="1993119"/>
            <a:ext cx="1828800" cy="404814"/>
            <a:chOff x="2016" y="1278"/>
            <a:chExt cx="1036" cy="255"/>
          </a:xfrm>
        </p:grpSpPr>
        <p:sp>
          <p:nvSpPr>
            <p:cNvPr id="19471" name="Text Box 51"/>
            <p:cNvSpPr txBox="1">
              <a:spLocks noChangeArrowheads="1"/>
            </p:cNvSpPr>
            <p:nvPr/>
          </p:nvSpPr>
          <p:spPr bwMode="auto">
            <a:xfrm>
              <a:off x="2131" y="1278"/>
              <a:ext cx="8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 Light"/>
                  <a:cs typeface="Gill Sans Light"/>
                </a:rPr>
                <a:t>Write (RPC)</a:t>
              </a:r>
            </a:p>
          </p:txBody>
        </p:sp>
        <p:sp>
          <p:nvSpPr>
            <p:cNvPr id="19472" name="Line 49"/>
            <p:cNvSpPr>
              <a:spLocks noChangeShapeType="1"/>
            </p:cNvSpPr>
            <p:nvPr/>
          </p:nvSpPr>
          <p:spPr bwMode="auto">
            <a:xfrm flipV="1">
              <a:off x="2016" y="1533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19467" name="Group 61"/>
          <p:cNvGrpSpPr>
            <a:grpSpLocks/>
          </p:cNvGrpSpPr>
          <p:nvPr/>
        </p:nvGrpSpPr>
        <p:grpSpPr bwMode="auto">
          <a:xfrm rot="-1590130">
            <a:off x="3303087" y="2528722"/>
            <a:ext cx="1873250" cy="396874"/>
            <a:chOff x="2016" y="1839"/>
            <a:chExt cx="1036" cy="250"/>
          </a:xfrm>
        </p:grpSpPr>
        <p:sp>
          <p:nvSpPr>
            <p:cNvPr id="19469" name="Text Box 52"/>
            <p:cNvSpPr txBox="1">
              <a:spLocks noChangeArrowheads="1"/>
            </p:cNvSpPr>
            <p:nvPr/>
          </p:nvSpPr>
          <p:spPr bwMode="auto">
            <a:xfrm>
              <a:off x="2032" y="1839"/>
              <a:ext cx="10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dirty="0">
                  <a:latin typeface="Gill Sans Light"/>
                  <a:cs typeface="Gill Sans Light"/>
                </a:rPr>
                <a:t>ACK</a:t>
              </a:r>
            </a:p>
          </p:txBody>
        </p:sp>
        <p:sp>
          <p:nvSpPr>
            <p:cNvPr id="19470" name="Line 50"/>
            <p:cNvSpPr>
              <a:spLocks noChangeShapeType="1"/>
            </p:cNvSpPr>
            <p:nvPr/>
          </p:nvSpPr>
          <p:spPr bwMode="auto">
            <a:xfrm flipH="1" flipV="1">
              <a:off x="2016" y="1844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19468" name="Rectangle 62"/>
          <p:cNvSpPr>
            <a:spLocks noChangeArrowheads="1"/>
          </p:cNvSpPr>
          <p:nvPr/>
        </p:nvSpPr>
        <p:spPr bwMode="auto">
          <a:xfrm>
            <a:off x="6096000" y="1981200"/>
            <a:ext cx="838200" cy="533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>
                <a:latin typeface="Gill Sans Light"/>
                <a:cs typeface="Gill Sans Light"/>
              </a:rPr>
              <a:t>cache</a:t>
            </a:r>
          </a:p>
        </p:txBody>
      </p:sp>
      <p:pic>
        <p:nvPicPr>
          <p:cNvPr id="2" name="Picture 1" descr="Screen Shot 2016-04-18 at 3.38.50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0"/>
          <a:stretch/>
        </p:blipFill>
        <p:spPr>
          <a:xfrm>
            <a:off x="304800" y="2895600"/>
            <a:ext cx="1752600" cy="4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48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87963</TotalTime>
  <Pages>60</Pages>
  <Words>4965</Words>
  <Application>Microsoft Macintosh PowerPoint</Application>
  <PresentationFormat>On-screen Show (4:3)</PresentationFormat>
  <Paragraphs>1000</Paragraphs>
  <Slides>59</Slides>
  <Notes>26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</vt:lpstr>
      <vt:lpstr>CS162 Operating Systems and Systems Programming Lecture 23   TCP/IP (Finished), Distributed Storage, Key-Value Stores</vt:lpstr>
      <vt:lpstr>Recall: Open Connection – 3-Way Handshaking</vt:lpstr>
      <vt:lpstr>3-Way Handshaking (cont’d) </vt:lpstr>
      <vt:lpstr>Close Connection</vt:lpstr>
      <vt:lpstr>Network Address Translation (NAT)</vt:lpstr>
      <vt:lpstr>Recall: Using TCP Sockets</vt:lpstr>
      <vt:lpstr>Recall: Socket Setup over TCP/IP</vt:lpstr>
      <vt:lpstr>Distributed File Systems</vt:lpstr>
      <vt:lpstr>Simple Distributed File System</vt:lpstr>
      <vt:lpstr>Use of Caching to Reduce Network Load</vt:lpstr>
      <vt:lpstr>Failures</vt:lpstr>
      <vt:lpstr>Network File System (NFS)</vt:lpstr>
      <vt:lpstr>NFS Continued</vt:lpstr>
      <vt:lpstr>NFS Failure Model</vt:lpstr>
      <vt:lpstr>NFS Cache Consistency</vt:lpstr>
      <vt:lpstr>Sequential Ordering Constraints</vt:lpstr>
      <vt:lpstr>Implementation of NFS</vt:lpstr>
      <vt:lpstr>NFS Pros and Cons</vt:lpstr>
      <vt:lpstr>Andrew File System</vt:lpstr>
      <vt:lpstr>Andrew File System (con’t)</vt:lpstr>
      <vt:lpstr>Administrivia</vt:lpstr>
      <vt:lpstr>break</vt:lpstr>
      <vt:lpstr>Enabling Factor: Virtual Filesystem (VFS)</vt:lpstr>
      <vt:lpstr>VFS Common File Model in Linux</vt:lpstr>
      <vt:lpstr>Linux VFS</vt:lpstr>
      <vt:lpstr>Network-Attached Storage and the CAP Theorem</vt:lpstr>
      <vt:lpstr>Key Value Storage</vt:lpstr>
      <vt:lpstr>Key Values: Examples </vt:lpstr>
      <vt:lpstr>Key-Value Storage Systems in Real Life</vt:lpstr>
      <vt:lpstr>Key Value Store</vt:lpstr>
      <vt:lpstr>Challenges</vt:lpstr>
      <vt:lpstr>Key Questions</vt:lpstr>
      <vt:lpstr>Directory-Based Architecture</vt:lpstr>
      <vt:lpstr>Directory-Based Architecture</vt:lpstr>
      <vt:lpstr>Directory-Based Architecture</vt:lpstr>
      <vt:lpstr>Directory-Based Architecture</vt:lpstr>
      <vt:lpstr>Discussion: Iterative vs. Recursive Query</vt:lpstr>
      <vt:lpstr>Fault Tolerance</vt:lpstr>
      <vt:lpstr>Fault Tolerance</vt:lpstr>
      <vt:lpstr>Fault Tolerance</vt:lpstr>
      <vt:lpstr>Scalability</vt:lpstr>
      <vt:lpstr>Scalability: Load Balancing</vt:lpstr>
      <vt:lpstr>Consistency</vt:lpstr>
      <vt:lpstr>Consistency (cont’d)</vt:lpstr>
      <vt:lpstr>Large Variety of Consistency Models</vt:lpstr>
      <vt:lpstr>Quorum Consensus</vt:lpstr>
      <vt:lpstr>Quorum Consensus Example</vt:lpstr>
      <vt:lpstr>Quorum Consensus Example</vt:lpstr>
      <vt:lpstr>Scaling Up Directory</vt:lpstr>
      <vt:lpstr>Key to Node Mapping Example</vt:lpstr>
      <vt:lpstr>Lookup in Chord-like system (with Leaf Set)</vt:lpstr>
      <vt:lpstr>DynamoDB Example: Service Level Agreements (SLA)</vt:lpstr>
      <vt:lpstr>Summary (1/2)</vt:lpstr>
      <vt:lpstr>Summary (2/2)</vt:lpstr>
      <vt:lpstr>Recall: RPC Information Flow</vt:lpstr>
      <vt:lpstr>Recall: Distributed File System with Caching</vt:lpstr>
      <vt:lpstr>Recall: Sockets With Protection/Parallelism</vt:lpstr>
      <vt:lpstr>Recall: Client Protocol</vt:lpstr>
      <vt:lpstr>Recall: Server Protocol (v2)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D. Joseph</cp:lastModifiedBy>
  <cp:revision>1001</cp:revision>
  <cp:lastPrinted>2015-11-30T07:45:35Z</cp:lastPrinted>
  <dcterms:created xsi:type="dcterms:W3CDTF">1995-08-12T11:37:26Z</dcterms:created>
  <dcterms:modified xsi:type="dcterms:W3CDTF">2016-04-25T19:50:39Z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