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413" r:id="rId3"/>
    <p:sldId id="489" r:id="rId4"/>
    <p:sldId id="540" r:id="rId5"/>
    <p:sldId id="551" r:id="rId6"/>
    <p:sldId id="552" r:id="rId7"/>
    <p:sldId id="553" r:id="rId8"/>
    <p:sldId id="488" r:id="rId9"/>
    <p:sldId id="425" r:id="rId10"/>
    <p:sldId id="541" r:id="rId11"/>
    <p:sldId id="542" r:id="rId12"/>
    <p:sldId id="543" r:id="rId13"/>
    <p:sldId id="544" r:id="rId14"/>
    <p:sldId id="545" r:id="rId15"/>
    <p:sldId id="546" r:id="rId16"/>
    <p:sldId id="479" r:id="rId17"/>
    <p:sldId id="547" r:id="rId18"/>
    <p:sldId id="548" r:id="rId19"/>
    <p:sldId id="549" r:id="rId20"/>
    <p:sldId id="550" r:id="rId21"/>
    <p:sldId id="450" r:id="rId22"/>
    <p:sldId id="451" r:id="rId23"/>
    <p:sldId id="532" r:id="rId24"/>
    <p:sldId id="533" r:id="rId25"/>
    <p:sldId id="531" r:id="rId26"/>
    <p:sldId id="452" r:id="rId27"/>
    <p:sldId id="530" r:id="rId28"/>
    <p:sldId id="453" r:id="rId29"/>
    <p:sldId id="448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4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38" r:id="rId59"/>
    <p:sldId id="517" r:id="rId60"/>
    <p:sldId id="518" r:id="rId61"/>
    <p:sldId id="539" r:id="rId62"/>
    <p:sldId id="519" r:id="rId63"/>
    <p:sldId id="537" r:id="rId6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4" autoAdjust="0"/>
    <p:restoredTop sz="94799" autoAdjust="0"/>
  </p:normalViewPr>
  <p:slideViewPr>
    <p:cSldViewPr>
      <p:cViewPr varScale="1">
        <p:scale>
          <a:sx n="60" d="100"/>
          <a:sy n="60" d="100"/>
        </p:scale>
        <p:origin x="90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-1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320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7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10877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417123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05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 dirty="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3.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034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9/2/15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30408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Fall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libc/manual/html_node/Opening-and-Closing-File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/>
              <a:t>3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Processes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 Fork, 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I/O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, 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</a:t>
            </a:r>
            <a:r>
              <a:rPr lang="en-US" dirty="0" smtClean="0"/>
              <a:t>code running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1000 …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1100…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xxxx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regs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00FF…</a:t>
            </a:r>
            <a:endParaRPr lang="en-US" sz="1600" dirty="0"/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-21477" y="4385846"/>
            <a:ext cx="2859033" cy="1066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does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kernel switch between processes?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First question: How </a:t>
            </a:r>
            <a:r>
              <a:rPr lang="en-US" sz="2000" dirty="0" smtClean="0">
                <a:solidFill>
                  <a:srgbClr val="FF0000"/>
                </a:solidFill>
              </a:rPr>
              <a:t>to return to system?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115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0000 1234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7272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1000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1100 …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103334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687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00FF…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90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IntrpVector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0231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1033343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0000 0248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5240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2954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0001 0124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87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52600"/>
            <a:chOff x="3200400" y="1371600"/>
            <a:chExt cx="1628564" cy="26670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3080…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652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 smtClean="0">
                <a:solidFill>
                  <a:srgbClr val="0000FF"/>
                </a:solidFill>
              </a:rPr>
              <a:t>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903312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0080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x</a:t>
            </a:r>
            <a:r>
              <a:rPr lang="en-US" sz="1400" dirty="0" err="1" smtClean="0">
                <a:solidFill>
                  <a:srgbClr val="0000FF"/>
                </a:solidFill>
              </a:rPr>
              <a:t>xxx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xxxx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</a:t>
            </a:r>
            <a:r>
              <a:rPr lang="en-US" sz="1600" dirty="0" err="1" smtClean="0"/>
              <a:t>PC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819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100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sysmode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6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0000…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9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FFFF…</a:t>
            </a:r>
            <a:endParaRPr lang="en-US" sz="1600" dirty="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00D0…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040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000 0248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4196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9033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1000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1100 …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103334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0000 </a:t>
            </a:r>
            <a:r>
              <a:rPr lang="en-US" sz="1400" dirty="0" smtClean="0">
                <a:solidFill>
                  <a:srgbClr val="0000FF"/>
                </a:solidFill>
              </a:rPr>
              <a:t>1234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</a:rPr>
              <a:t>regs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977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00FF…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98153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107218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simplistic address translation mechanism?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14400"/>
            <a:ext cx="7391400" cy="5105400"/>
          </a:xfrm>
        </p:spPr>
        <p:txBody>
          <a:bodyPr/>
          <a:lstStyle/>
          <a:p>
            <a:r>
              <a:rPr lang="en-US" dirty="0" smtClean="0"/>
              <a:t>Fragmentation: </a:t>
            </a:r>
          </a:p>
          <a:p>
            <a:pPr lvl="1"/>
            <a:r>
              <a:rPr lang="en-US" dirty="0" smtClean="0"/>
              <a:t>Kernel has to somehow fit whole processes into contiguous block of memory</a:t>
            </a:r>
          </a:p>
          <a:p>
            <a:pPr lvl="1"/>
            <a:r>
              <a:rPr lang="en-US" dirty="0" smtClean="0"/>
              <a:t>After a while, memory becomes fragmented!</a:t>
            </a:r>
          </a:p>
          <a:p>
            <a:r>
              <a:rPr lang="en-US" dirty="0" smtClean="0"/>
              <a:t>Sharing: </a:t>
            </a:r>
          </a:p>
          <a:p>
            <a:pPr lvl="1"/>
            <a:r>
              <a:rPr lang="en-US" dirty="0" smtClean="0"/>
              <a:t>Very hard to share any data between Processes or between Process and Kernel</a:t>
            </a:r>
          </a:p>
          <a:p>
            <a:pPr lvl="1"/>
            <a:r>
              <a:rPr lang="en-US" smtClean="0"/>
              <a:t>Simple segmentation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2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</a:t>
            </a:r>
            <a:r>
              <a:rPr lang="en-US" baseline="0" dirty="0" smtClean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098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098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2192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98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209800" y="3810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209800" y="4038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09800" y="4267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EDI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09800" y="3124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EAX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98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257800" y="990600"/>
            <a:ext cx="1905000" cy="1752600"/>
            <a:chOff x="3200400" y="1371600"/>
            <a:chExt cx="1628564" cy="26670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5334000" y="29560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7004" y="2956058"/>
            <a:ext cx="59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code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5334000" y="36418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5138" y="3685401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Static Data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34000" y="41910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76276" y="4386943"/>
            <a:ext cx="60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34000" y="51816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90707" y="5225143"/>
            <a:ext cx="62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7045380" y="50945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45380" y="43434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33800" y="2819400"/>
            <a:ext cx="483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CS: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4217752" y="2971800"/>
            <a:ext cx="1040048" cy="1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267200" y="29718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191000" y="3429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953000" y="2971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419600" y="3048000"/>
            <a:ext cx="47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EIP: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657600" y="5029200"/>
            <a:ext cx="47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S: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4131646" y="5181601"/>
            <a:ext cx="1049954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191000" y="51816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114800" y="56388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4876800" y="5181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343400" y="5257800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ESP: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1000" y="4800600"/>
            <a:ext cx="321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Start address, length and access rights associated with each segment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12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r>
              <a:rPr lang="en-US" altLang="en-US" sz="2800" dirty="0" smtClean="0"/>
              <a:t>Alternative: Address Mapping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6163" y="2928938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624638" y="2963863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1873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 err="1"/>
              <a:t>Kubiatowicz</a:t>
            </a:r>
            <a:r>
              <a:rPr lang="en-US" dirty="0"/>
              <a:t> Office Hours:</a:t>
            </a:r>
          </a:p>
          <a:p>
            <a:pPr lvl="1"/>
            <a:r>
              <a:rPr lang="en-US" dirty="0"/>
              <a:t>1pm-2pm, Monday/Wednesday</a:t>
            </a:r>
          </a:p>
          <a:p>
            <a:r>
              <a:rPr lang="en-US" dirty="0" smtClean="0"/>
              <a:t>Homework 0 immediately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on Monday!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Get familiar with all the cs162 tools</a:t>
            </a:r>
          </a:p>
          <a:p>
            <a:pPr lvl="1"/>
            <a:r>
              <a:rPr lang="en-US" dirty="0" smtClean="0"/>
              <a:t>Submit to </a:t>
            </a:r>
            <a:r>
              <a:rPr lang="en-US" dirty="0" err="1" smtClean="0"/>
              <a:t>autograder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Should be going to section already!</a:t>
            </a:r>
          </a:p>
          <a:p>
            <a:pPr lvl="1"/>
            <a:r>
              <a:rPr lang="en-US" dirty="0"/>
              <a:t>Participation: Get to know your TA</a:t>
            </a:r>
            <a:r>
              <a:rPr lang="en-US" dirty="0" smtClean="0"/>
              <a:t>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Friday is Drop Deadline!</a:t>
            </a:r>
          </a:p>
          <a:p>
            <a:r>
              <a:rPr lang="en-US" dirty="0" smtClean="0"/>
              <a:t>Group sign up form out next week (after drop </a:t>
            </a:r>
            <a:r>
              <a:rPr lang="en-US" dirty="0" err="1" smtClean="0"/>
              <a:t>deadine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 finding groups ASAP</a:t>
            </a:r>
          </a:p>
          <a:p>
            <a:pPr lvl="1"/>
            <a:r>
              <a:rPr lang="en-US" dirty="0" smtClean="0"/>
              <a:t>4 people in a group! Try to keep same section; if cannot make this work, keep same TA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93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105400"/>
          </a:xfrm>
        </p:spPr>
        <p:txBody>
          <a:bodyPr/>
          <a:lstStyle/>
          <a:p>
            <a:r>
              <a:rPr lang="en-US" dirty="0" smtClean="0"/>
              <a:t>Conflict between Midterm 2 and EE16A</a:t>
            </a:r>
          </a:p>
          <a:p>
            <a:pPr lvl="1"/>
            <a:r>
              <a:rPr lang="en-US" dirty="0" smtClean="0"/>
              <a:t>We are thinking of moving Midterm 2 from Wed 11/18</a:t>
            </a:r>
          </a:p>
          <a:p>
            <a:pPr lvl="1"/>
            <a:r>
              <a:rPr lang="en-US" dirty="0" err="1" smtClean="0"/>
              <a:t>Posibilites</a:t>
            </a:r>
            <a:r>
              <a:rPr lang="en-US" dirty="0" smtClean="0"/>
              <a:t>: Mon 11/23 (my favorite) or Mon 11/16</a:t>
            </a:r>
          </a:p>
          <a:p>
            <a:r>
              <a:rPr lang="en-US" dirty="0" smtClean="0"/>
              <a:t>Midterm 1 conflicts</a:t>
            </a:r>
          </a:p>
          <a:p>
            <a:pPr lvl="1"/>
            <a:r>
              <a:rPr lang="en-US" dirty="0" smtClean="0"/>
              <a:t>I know about one problem with Midterm 1 scheduling, and it can be dealt with.  Have I missed any others?</a:t>
            </a:r>
          </a:p>
          <a:p>
            <a:r>
              <a:rPr lang="en-US" dirty="0" smtClean="0"/>
              <a:t>Finals </a:t>
            </a:r>
            <a:r>
              <a:rPr lang="en-US" dirty="0"/>
              <a:t>conflicts: </a:t>
            </a:r>
            <a:r>
              <a:rPr lang="en-US" dirty="0" smtClean="0"/>
              <a:t>We </a:t>
            </a:r>
            <a:r>
              <a:rPr lang="en-US" dirty="0"/>
              <a:t>will not be moving the exam or providing makeup finals…</a:t>
            </a:r>
          </a:p>
          <a:p>
            <a:pPr lvl="1"/>
            <a:r>
              <a:rPr lang="en-US" dirty="0" smtClean="0"/>
              <a:t>I don’t know of any current conflicts</a:t>
            </a:r>
          </a:p>
          <a:p>
            <a:pPr lvl="1"/>
            <a:r>
              <a:rPr lang="en-US" dirty="0" smtClean="0"/>
              <a:t>If you have a significant conflict that you think should cause us to change our policy, let me know now (note that CS186 is not conflicting any more).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2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3 </a:t>
            </a:r>
            <a:r>
              <a:rPr lang="en-US" dirty="0" smtClean="0"/>
              <a:t>types of </a:t>
            </a:r>
            <a:r>
              <a:rPr lang="en-US" dirty="0" smtClean="0"/>
              <a:t>Kernel Mode </a:t>
            </a:r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272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Recall: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dirty="0"/>
              <a:t>Address Space </a:t>
            </a:r>
            <a:r>
              <a:rPr lang="en-US" dirty="0" smtClean="0"/>
              <a:t>w</a:t>
            </a:r>
            <a:r>
              <a:rPr lang="en-US" dirty="0"/>
              <a:t>/ 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dirty="0" smtClean="0"/>
              <a:t>Dual Mode operation/Protection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User/</a:t>
            </a:r>
            <a:r>
              <a:rPr lang="en-US" dirty="0" err="1" smtClean="0"/>
              <a:t>Kernal</a:t>
            </a:r>
            <a:r>
              <a:rPr lang="en-US" dirty="0" smtClean="0"/>
              <a:t>(</a:t>
            </a:r>
            <a:r>
              <a:rPr lang="en-US" dirty="0" err="1" smtClean="0"/>
              <a:t>Priviledged</a:t>
            </a:r>
            <a:r>
              <a:rPr lang="en-US" dirty="0" smtClean="0"/>
              <a:t>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94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Mode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220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Mode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7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HW access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1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HW access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900854" cy="674132"/>
            <a:chOff x="2362200" y="3048000"/>
            <a:chExt cx="900854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syscall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30243" cy="870466"/>
            <a:chOff x="2590803" y="2927866"/>
            <a:chExt cx="530243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rtn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interrupt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0" y="2209802"/>
            <a:ext cx="376946" cy="974942"/>
            <a:chOff x="2971803" y="3200400"/>
            <a:chExt cx="376951" cy="69547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7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rfi</a:t>
              </a:r>
              <a:endParaRPr lang="en-US" dirty="0"/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44146" y="2925874"/>
            <a:ext cx="385054" cy="11889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8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Safe Kernel Mode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Separate kernel stack</a:t>
            </a:r>
          </a:p>
          <a:p>
            <a:pPr lvl="1"/>
            <a:r>
              <a:rPr lang="en-US" dirty="0"/>
              <a:t>Controlled transfer into </a:t>
            </a:r>
            <a:r>
              <a:rPr lang="en-US" dirty="0" smtClean="0"/>
              <a:t>kernel (e.g. </a:t>
            </a:r>
            <a:r>
              <a:rPr lang="en-US" dirty="0" err="1" smtClean="0"/>
              <a:t>syscall</a:t>
            </a:r>
            <a:r>
              <a:rPr lang="en-US" dirty="0" smtClean="0"/>
              <a:t> table)</a:t>
            </a:r>
            <a:endParaRPr lang="en-US" dirty="0"/>
          </a:p>
          <a:p>
            <a:r>
              <a:rPr lang="en-US" dirty="0" smtClean="0"/>
              <a:t>Carefully constructed kernel code packs up the user process state </a:t>
            </a:r>
            <a:r>
              <a:rPr lang="en-US" dirty="0" smtClean="0"/>
              <a:t>and </a:t>
            </a:r>
            <a:r>
              <a:rPr lang="en-US" dirty="0" smtClean="0"/>
              <a:t>sets it aside.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r>
              <a:rPr lang="en-US" dirty="0" smtClean="0"/>
              <a:t>Should be impossible for buggy or malicious user program to cause the kernel to corrupt itself.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Separate 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2590800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304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52400" y="1066800"/>
            <a:ext cx="8458200" cy="5257800"/>
          </a:xfrm>
        </p:spPr>
      </p:pic>
    </p:spTree>
    <p:extLst>
      <p:ext uri="{BB962C8B-B14F-4D97-AF65-F5344CB8AC3E}">
        <p14:creationId xmlns:p14="http://schemas.microsoft.com/office/powerpoint/2010/main" val="147730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Vector through well-defined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 smtClean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 smtClean="0"/>
              <a:t>Table mapping system call number to handler</a:t>
            </a:r>
          </a:p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 smtClean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 processing not be visible 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processing?</a:t>
            </a:r>
          </a:p>
          <a:p>
            <a:r>
              <a:rPr lang="en-US" dirty="0" smtClean="0"/>
              <a:t>Interrupt 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/>
              <a:t>Pack up in a queue and pass off to an OS thread for hard work</a:t>
            </a:r>
          </a:p>
          <a:p>
            <a:pPr lvl="2"/>
            <a:r>
              <a:rPr lang="en-US" dirty="0" smtClean="0"/>
              <a:t>wake up an existing OS thread </a:t>
            </a:r>
          </a:p>
          <a:p>
            <a:r>
              <a:rPr lang="en-US" dirty="0" smtClean="0"/>
              <a:t>OS kernel may enable/disable interrupts</a:t>
            </a:r>
          </a:p>
          <a:p>
            <a:pPr lvl="1"/>
            <a:r>
              <a:rPr lang="en-US" dirty="0" smtClean="0"/>
              <a:t>On x86: CLI (disable interrupts), STI (enable)</a:t>
            </a:r>
          </a:p>
          <a:p>
            <a:pPr lvl="1"/>
            <a:r>
              <a:rPr lang="en-US" dirty="0" smtClean="0"/>
              <a:t>Atomic section when select next process/thread to run</a:t>
            </a:r>
          </a:p>
          <a:p>
            <a:pPr lvl="1"/>
            <a:r>
              <a:rPr lang="en-US" dirty="0" smtClean="0"/>
              <a:t>Atomic return from interrupt or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HW may have multiple levels of interrupt</a:t>
            </a:r>
          </a:p>
          <a:p>
            <a:pPr lvl="1"/>
            <a:r>
              <a:rPr lang="en-US" dirty="0" smtClean="0"/>
              <a:t>Mask off (disable) certain interrupts, </a:t>
            </a:r>
            <a:r>
              <a:rPr lang="en-US" dirty="0" err="1" smtClean="0"/>
              <a:t>eg</a:t>
            </a:r>
            <a:r>
              <a:rPr lang="en-US" dirty="0" smtClean="0"/>
              <a:t>., lower priority</a:t>
            </a:r>
          </a:p>
          <a:p>
            <a:pPr lvl="1"/>
            <a:r>
              <a:rPr lang="en-US" dirty="0" smtClean="0"/>
              <a:t>Certain non-</a:t>
            </a:r>
            <a:r>
              <a:rPr lang="en-US" dirty="0" err="1" smtClean="0"/>
              <a:t>maskable</a:t>
            </a:r>
            <a:r>
              <a:rPr lang="en-US" dirty="0" smtClean="0"/>
              <a:t>-interrupts (</a:t>
            </a:r>
            <a:r>
              <a:rPr lang="en-US" dirty="0" err="1" smtClean="0"/>
              <a:t>nmi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kernel segmentation 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11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Interrupt identity specified with ID line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smtClean="0">
                <a:ea typeface="굴림" panose="020B0600000101010101" pitchFamily="34" charset="-127"/>
              </a:rPr>
              <a:t>Non-maskable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304800" y="34290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281363" y="622300"/>
            <a:ext cx="2503487" cy="31115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5678488" y="1465263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6196013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5857875" y="1011238"/>
            <a:ext cx="827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5654675" y="1828800"/>
            <a:ext cx="1233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4803775" y="779463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4497388" y="2303463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5784850" y="2039938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6096000" y="29495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4132263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Software</a:t>
            </a:r>
          </a:p>
          <a:p>
            <a:r>
              <a:rPr lang="en-US" altLang="ko-KR">
                <a:ea typeface="굴림" panose="020B0600000101010101" pitchFamily="34" charset="-127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7369175" y="2670175"/>
            <a:ext cx="695325" cy="947738"/>
            <a:chOff x="4578" y="2034"/>
            <a:chExt cx="477" cy="649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6764338" y="685800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7315200" y="1143000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>
                <a:ea typeface="굴림" panose="020B0600000101010101" pitchFamily="34" charset="-127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3592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2971800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2438400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2514600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838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838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5224463" y="779463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3022601" y="2244725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1447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2679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1143000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6934200" y="1828800"/>
            <a:ext cx="1631950" cy="366713"/>
            <a:chOff x="4377" y="758"/>
            <a:chExt cx="1028" cy="231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725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together: web server</a:t>
            </a:r>
            <a:endParaRPr lang="en-US" dirty="0"/>
          </a:p>
        </p:txBody>
      </p:sp>
      <p:pic>
        <p:nvPicPr>
          <p:cNvPr id="7" name="Content Placeholder 5" descr="onec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882" r="-5882"/>
          <a:stretch>
            <a:fillRect/>
          </a:stretch>
        </p:blipFill>
        <p:spPr>
          <a:xfrm>
            <a:off x="457200" y="1319311"/>
            <a:ext cx="8229600" cy="4525963"/>
          </a:xfrm>
        </p:spPr>
      </p:pic>
      <p:grpSp>
        <p:nvGrpSpPr>
          <p:cNvPr id="10" name="Group 9"/>
          <p:cNvGrpSpPr/>
          <p:nvPr/>
        </p:nvGrpSpPr>
        <p:grpSpPr>
          <a:xfrm>
            <a:off x="1219200" y="2462311"/>
            <a:ext cx="914400" cy="457200"/>
            <a:chOff x="1219200" y="2743200"/>
            <a:chExt cx="914400" cy="457200"/>
          </a:xfrm>
        </p:grpSpPr>
        <p:sp>
          <p:nvSpPr>
            <p:cNvPr id="8" name="TextBox 7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5400" y="3148111"/>
            <a:ext cx="838200" cy="414754"/>
            <a:chOff x="1295400" y="3048000"/>
            <a:chExt cx="838200" cy="414754"/>
          </a:xfrm>
        </p:grpSpPr>
        <p:sp>
          <p:nvSpPr>
            <p:cNvPr id="12" name="TextBox 11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3986311"/>
            <a:ext cx="1219200" cy="381000"/>
            <a:chOff x="914400" y="2819400"/>
            <a:chExt cx="1219200" cy="381000"/>
          </a:xfrm>
        </p:grpSpPr>
        <p:sp>
          <p:nvSpPr>
            <p:cNvPr id="15" name="TextBox 14"/>
            <p:cNvSpPr txBox="1"/>
            <p:nvPr/>
          </p:nvSpPr>
          <p:spPr>
            <a:xfrm>
              <a:off x="914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1800" y="2767111"/>
            <a:ext cx="755049" cy="414754"/>
            <a:chOff x="1981200" y="3048000"/>
            <a:chExt cx="755049" cy="414754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81600" y="2462311"/>
            <a:ext cx="914400" cy="457200"/>
            <a:chOff x="1219200" y="2743200"/>
            <a:chExt cx="914400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2743200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syscall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800" y="3224311"/>
            <a:ext cx="838200" cy="414754"/>
            <a:chOff x="1295400" y="3048000"/>
            <a:chExt cx="838200" cy="414754"/>
          </a:xfrm>
        </p:grpSpPr>
        <p:sp>
          <p:nvSpPr>
            <p:cNvPr id="28" name="TextBox 27"/>
            <p:cNvSpPr txBox="1"/>
            <p:nvPr/>
          </p:nvSpPr>
          <p:spPr>
            <a:xfrm>
              <a:off x="1295400" y="31242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wait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Freeform 29"/>
          <p:cNvSpPr/>
          <p:nvPr/>
        </p:nvSpPr>
        <p:spPr>
          <a:xfrm>
            <a:off x="3053254" y="1277961"/>
            <a:ext cx="2936167" cy="873145"/>
          </a:xfrm>
          <a:custGeom>
            <a:avLst/>
            <a:gdLst>
              <a:gd name="connsiteX0" fmla="*/ 0 w 2936167"/>
              <a:gd name="connsiteY0" fmla="*/ 810093 h 873145"/>
              <a:gd name="connsiteX1" fmla="*/ 405299 w 2936167"/>
              <a:gd name="connsiteY1" fmla="*/ 278657 h 873145"/>
              <a:gd name="connsiteX2" fmla="*/ 1179871 w 2936167"/>
              <a:gd name="connsiteY2" fmla="*/ 62480 h 873145"/>
              <a:gd name="connsiteX3" fmla="*/ 2332722 w 2936167"/>
              <a:gd name="connsiteY3" fmla="*/ 71487 h 873145"/>
              <a:gd name="connsiteX4" fmla="*/ 2936167 w 2936167"/>
              <a:gd name="connsiteY4" fmla="*/ 873145 h 87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167" h="873145">
                <a:moveTo>
                  <a:pt x="0" y="810093"/>
                </a:moveTo>
                <a:cubicBezTo>
                  <a:pt x="104327" y="606676"/>
                  <a:pt x="208654" y="403259"/>
                  <a:pt x="405299" y="278657"/>
                </a:cubicBezTo>
                <a:cubicBezTo>
                  <a:pt x="601944" y="154055"/>
                  <a:pt x="858634" y="97008"/>
                  <a:pt x="1179871" y="62480"/>
                </a:cubicBezTo>
                <a:cubicBezTo>
                  <a:pt x="1501108" y="27952"/>
                  <a:pt x="2040006" y="-63624"/>
                  <a:pt x="2332722" y="71487"/>
                </a:cubicBezTo>
                <a:cubicBezTo>
                  <a:pt x="2625438" y="206598"/>
                  <a:pt x="2780802" y="539871"/>
                  <a:pt x="2936167" y="8731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34200" y="3986311"/>
            <a:ext cx="1165976" cy="381000"/>
            <a:chOff x="1981200" y="2819400"/>
            <a:chExt cx="1165976" cy="381000"/>
          </a:xfrm>
        </p:grpSpPr>
        <p:sp>
          <p:nvSpPr>
            <p:cNvPr id="32" name="TextBox 31"/>
            <p:cNvSpPr txBox="1"/>
            <p:nvPr/>
          </p:nvSpPr>
          <p:spPr>
            <a:xfrm>
              <a:off x="22098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interrupt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2767111"/>
            <a:ext cx="755049" cy="414754"/>
            <a:chOff x="1981200" y="3048000"/>
            <a:chExt cx="755049" cy="414754"/>
          </a:xfrm>
        </p:grpSpPr>
        <p:sp>
          <p:nvSpPr>
            <p:cNvPr id="35" name="TextBox 34"/>
            <p:cNvSpPr txBox="1"/>
            <p:nvPr/>
          </p:nvSpPr>
          <p:spPr>
            <a:xfrm>
              <a:off x="2133600" y="3124200"/>
              <a:ext cx="60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8000"/>
                  </a:solidFill>
                </a:rPr>
                <a:t>RTU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9" name="Freeform 38"/>
          <p:cNvSpPr/>
          <p:nvPr/>
        </p:nvSpPr>
        <p:spPr>
          <a:xfrm>
            <a:off x="4503250" y="990600"/>
            <a:ext cx="2497691" cy="1142491"/>
          </a:xfrm>
          <a:custGeom>
            <a:avLst/>
            <a:gdLst>
              <a:gd name="connsiteX0" fmla="*/ 2458889 w 2497691"/>
              <a:gd name="connsiteY0" fmla="*/ 1142491 h 1142491"/>
              <a:gd name="connsiteX1" fmla="*/ 2395843 w 2497691"/>
              <a:gd name="connsiteY1" fmla="*/ 367856 h 1142491"/>
              <a:gd name="connsiteX2" fmla="*/ 1585244 w 2497691"/>
              <a:gd name="connsiteY2" fmla="*/ 16567 h 1142491"/>
              <a:gd name="connsiteX3" fmla="*/ 576500 w 2497691"/>
              <a:gd name="connsiteY3" fmla="*/ 124656 h 1142491"/>
              <a:gd name="connsiteX4" fmla="*/ 90141 w 2497691"/>
              <a:gd name="connsiteY4" fmla="*/ 710136 h 1142491"/>
              <a:gd name="connsiteX5" fmla="*/ 74 w 2497691"/>
              <a:gd name="connsiteY5" fmla="*/ 1142491 h 114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7691" h="1142491">
                <a:moveTo>
                  <a:pt x="2458889" y="1142491"/>
                </a:moveTo>
                <a:cubicBezTo>
                  <a:pt x="2500170" y="849000"/>
                  <a:pt x="2541451" y="555510"/>
                  <a:pt x="2395843" y="367856"/>
                </a:cubicBezTo>
                <a:cubicBezTo>
                  <a:pt x="2250235" y="180202"/>
                  <a:pt x="1888468" y="57100"/>
                  <a:pt x="1585244" y="16567"/>
                </a:cubicBezTo>
                <a:cubicBezTo>
                  <a:pt x="1282020" y="-23966"/>
                  <a:pt x="825684" y="9061"/>
                  <a:pt x="576500" y="124656"/>
                </a:cubicBezTo>
                <a:cubicBezTo>
                  <a:pt x="327316" y="240251"/>
                  <a:pt x="186212" y="540497"/>
                  <a:pt x="90141" y="710136"/>
                </a:cubicBezTo>
                <a:cubicBezTo>
                  <a:pt x="-5930" y="879775"/>
                  <a:pt x="74" y="1142491"/>
                  <a:pt x="74" y="1142491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ction Button: End 2">
            <a:hlinkClick r:id="" action="ppaction://hlinkshowjump?jump=lastslide" highlightClick="1"/>
          </p:cNvPr>
          <p:cNvSpPr/>
          <p:nvPr/>
        </p:nvSpPr>
        <p:spPr bwMode="auto">
          <a:xfrm>
            <a:off x="8001000" y="5434111"/>
            <a:ext cx="685800" cy="381000"/>
          </a:xfrm>
          <a:prstGeom prst="actionButtonE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0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dirty="0" smtClean="0"/>
              <a:t>Recall: give the illusion of multiple processors?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j-lt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+mj-lt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962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Assume a single processor.  How do we provide the </a:t>
            </a:r>
            <a:r>
              <a:rPr lang="en-US" altLang="en-US" i="1" dirty="0" smtClean="0">
                <a:latin typeface="+mj-lt"/>
              </a:rPr>
              <a:t>illusion</a:t>
            </a:r>
            <a:r>
              <a:rPr lang="en-US" altLang="en-US" dirty="0" smtClean="0">
                <a:latin typeface="+mj-lt"/>
              </a:rPr>
              <a:t>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Multiplex in time!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Multiple “virtual CPUs”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>
                <a:latin typeface="+mj-lt"/>
              </a:rPr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+mj-lt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7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+mj-lt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7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 process create a process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914400"/>
            <a:ext cx="875498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Unique identity of process is the “process ID” (or </a:t>
            </a:r>
            <a:r>
              <a:rPr lang="en-US" dirty="0" err="1" smtClean="0"/>
              <a:t>pid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Fork() system call </a:t>
            </a:r>
            <a:r>
              <a:rPr lang="en-US" dirty="0" smtClean="0"/>
              <a:t>creates a </a:t>
            </a:r>
            <a:r>
              <a:rPr lang="en-US" i="1" dirty="0" smtClean="0"/>
              <a:t>copy</a:t>
            </a:r>
            <a:r>
              <a:rPr lang="en-US" dirty="0" smtClean="0"/>
              <a:t> of </a:t>
            </a:r>
            <a:r>
              <a:rPr lang="en-US" dirty="0" smtClean="0"/>
              <a:t>current process with a new </a:t>
            </a:r>
            <a:r>
              <a:rPr lang="en-US" dirty="0" err="1" smtClean="0"/>
              <a:t>pid</a:t>
            </a:r>
            <a:endParaRPr lang="en-US" dirty="0" smtClean="0"/>
          </a:p>
          <a:p>
            <a:r>
              <a:rPr lang="en-US" dirty="0" smtClean="0"/>
              <a:t>Return value from </a:t>
            </a:r>
            <a:r>
              <a:rPr lang="en-US" dirty="0" smtClean="0"/>
              <a:t>Fork(): </a:t>
            </a:r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When &gt; 0: </a:t>
            </a:r>
          </a:p>
          <a:p>
            <a:pPr lvl="2"/>
            <a:r>
              <a:rPr lang="en-US" dirty="0" smtClean="0"/>
              <a:t>Running in (original) </a:t>
            </a:r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 process</a:t>
            </a:r>
          </a:p>
          <a:p>
            <a:pPr lvl="2"/>
            <a:r>
              <a:rPr lang="en-US" dirty="0" smtClean="0"/>
              <a:t>return value is </a:t>
            </a:r>
            <a:r>
              <a:rPr lang="en-US" dirty="0" err="1" smtClean="0">
                <a:solidFill>
                  <a:srgbClr val="FF0000"/>
                </a:solidFill>
              </a:rPr>
              <a:t>pid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new child</a:t>
            </a:r>
          </a:p>
          <a:p>
            <a:pPr lvl="1"/>
            <a:r>
              <a:rPr lang="en-US" dirty="0" smtClean="0"/>
              <a:t>When = 0: </a:t>
            </a:r>
          </a:p>
          <a:p>
            <a:pPr lvl="2"/>
            <a:r>
              <a:rPr lang="en-US" dirty="0" smtClean="0"/>
              <a:t>Running in new </a:t>
            </a:r>
            <a:r>
              <a:rPr lang="en-US" dirty="0" smtClean="0">
                <a:solidFill>
                  <a:srgbClr val="FF0000"/>
                </a:solidFill>
              </a:rPr>
              <a:t>Child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When &lt; 0:</a:t>
            </a:r>
          </a:p>
          <a:p>
            <a:pPr lvl="2"/>
            <a:r>
              <a:rPr lang="en-US" dirty="0" smtClean="0"/>
              <a:t>Error!  Must handle somehow</a:t>
            </a:r>
          </a:p>
          <a:p>
            <a:pPr lvl="2"/>
            <a:r>
              <a:rPr lang="en-US" dirty="0" smtClean="0"/>
              <a:t>Running in original process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of the state of original process duplicated in both Parent and Child!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Memory, File Descriptors (next topic), etc…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01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ork1.c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85800"/>
            <a:ext cx="8229600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string.h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unistd.h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types.h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#define BUFSIZE 1024</a:t>
            </a: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char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[BUFSIZE];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size_t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readlen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writelen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         /* get current processes PID */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("Parent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: %d\n",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= fork();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&gt; 0) {		</a:t>
            </a:r>
            <a:r>
              <a:rPr lang="en-US" sz="1400" dirty="0" smtClean="0">
                <a:latin typeface="Courier"/>
                <a:cs typeface="Courier"/>
              </a:rPr>
              <a:t>          /</a:t>
            </a:r>
            <a:r>
              <a:rPr lang="en-US" sz="14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parent of [%d]\n",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 else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== 0) {	</a:t>
            </a:r>
            <a:r>
              <a:rPr lang="en-US" sz="1400" dirty="0" smtClean="0">
                <a:latin typeface="Courier"/>
                <a:cs typeface="Courier"/>
              </a:rPr>
              <a:t> /</a:t>
            </a:r>
            <a:r>
              <a:rPr lang="en-US" sz="14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child\n",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("Fork failed");</a:t>
            </a:r>
          </a:p>
          <a:p>
            <a:r>
              <a:rPr lang="en-US" sz="1400" dirty="0">
                <a:latin typeface="Courier"/>
                <a:cs typeface="Courier"/>
              </a:rPr>
              <a:t>    exit(1);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exit(0);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77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 – system call to </a:t>
            </a:r>
            <a:r>
              <a:rPr lang="en-US" i="1" dirty="0" smtClean="0"/>
              <a:t>change the program </a:t>
            </a:r>
            <a:r>
              <a:rPr lang="en-US" dirty="0" smtClean="0"/>
              <a:t>being run by the current process</a:t>
            </a:r>
          </a:p>
          <a:p>
            <a:r>
              <a:rPr lang="en-US" dirty="0" smtClean="0"/>
              <a:t>UNIX wait – system call to wait for a process to finish</a:t>
            </a:r>
          </a:p>
          <a:p>
            <a:r>
              <a:rPr lang="en-US" dirty="0" smtClean="0"/>
              <a:t>UNIX signal – system call to send a notification to another process</a:t>
            </a:r>
          </a:p>
        </p:txBody>
      </p:sp>
    </p:spTree>
    <p:extLst>
      <p:ext uri="{BB962C8B-B14F-4D97-AF65-F5344CB8AC3E}">
        <p14:creationId xmlns:p14="http://schemas.microsoft.com/office/powerpoint/2010/main" val="192850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ork2.c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54667"/>
            <a:ext cx="8060267" cy="372409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status;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…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cpid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fork();</a:t>
            </a:r>
          </a:p>
          <a:p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  /* Parent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= wait(&amp;status);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bye %</a:t>
            </a:r>
            <a:r>
              <a:rPr lang="en-US" dirty="0" smtClean="0">
                <a:latin typeface="Courier"/>
                <a:cs typeface="Courier"/>
              </a:rPr>
              <a:t>d(%d)\n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tcpid</a:t>
            </a:r>
            <a:r>
              <a:rPr lang="en-US" dirty="0" smtClean="0">
                <a:latin typeface="Courier"/>
                <a:cs typeface="Courier"/>
              </a:rPr>
              <a:t>, status);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/* Child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814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825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shell is a job control system </a:t>
            </a:r>
          </a:p>
          <a:p>
            <a:pPr lvl="1"/>
            <a:r>
              <a:rPr lang="en-US" dirty="0" smtClean="0"/>
              <a:t>Allows programmer to create and manage a set of programs to do some task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, Linux all have shells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to compile a C program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–o program sourcefile1.o sourcefile2.o</a:t>
            </a:r>
          </a:p>
          <a:p>
            <a:pPr lvl="1">
              <a:buNone/>
            </a:pPr>
            <a:r>
              <a:rPr lang="en-US" dirty="0" smtClean="0"/>
              <a:t>./program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6620929" y="2895600"/>
            <a:ext cx="2506134" cy="193040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HW1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6826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– </a:t>
            </a:r>
            <a:r>
              <a:rPr lang="en-US" dirty="0" err="1" smtClean="0"/>
              <a:t>infloop.c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914400"/>
            <a:ext cx="7874000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signal.h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("Caught signal %d - phew!\n",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exit(1);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signal(SIGINT,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while (1) {}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7015642" y="1710266"/>
            <a:ext cx="1008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Got top?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29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races: fork.c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3400" y="5235094"/>
            <a:ext cx="7924800" cy="1475095"/>
          </a:xfrm>
        </p:spPr>
        <p:txBody>
          <a:bodyPr/>
          <a:lstStyle/>
          <a:p>
            <a:r>
              <a:rPr lang="en-US" dirty="0" smtClean="0"/>
              <a:t>Question: What does this program print?</a:t>
            </a:r>
          </a:p>
          <a:p>
            <a:r>
              <a:rPr lang="en-US" dirty="0" smtClean="0"/>
              <a:t>Does it change if you add in one of the sleep() statements?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806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getpid</a:t>
            </a:r>
            <a:r>
              <a:rPr lang="en-US" dirty="0" smtClean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&gt;-100;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--)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4198667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1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kernel provide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said that applications request services from the operating system via </a:t>
            </a:r>
            <a:r>
              <a:rPr lang="en-US" b="1" i="1" dirty="0" err="1" smtClean="0"/>
              <a:t>syscall</a:t>
            </a:r>
            <a:r>
              <a:rPr lang="en-US" dirty="0" smtClean="0"/>
              <a:t>, but …</a:t>
            </a:r>
          </a:p>
          <a:p>
            <a:r>
              <a:rPr lang="en-US" dirty="0" smtClean="0"/>
              <a:t>I’ve been writing all sort of useful applications and I never ever saw a “</a:t>
            </a:r>
            <a:r>
              <a:rPr lang="en-US" dirty="0" err="1" smtClean="0"/>
              <a:t>syscall</a:t>
            </a:r>
            <a:r>
              <a:rPr lang="en-US" dirty="0" smtClean="0"/>
              <a:t>” !!!</a:t>
            </a:r>
          </a:p>
          <a:p>
            <a:endParaRPr lang="en-US" dirty="0"/>
          </a:p>
          <a:p>
            <a:r>
              <a:rPr lang="en-US" dirty="0" smtClean="0"/>
              <a:t>That’s right.  </a:t>
            </a:r>
          </a:p>
          <a:p>
            <a:r>
              <a:rPr lang="en-US" dirty="0" smtClean="0"/>
              <a:t>It was buried in the programming language runtime library (e.g., </a:t>
            </a:r>
            <a:r>
              <a:rPr lang="en-US" dirty="0" err="1" smtClean="0"/>
              <a:t>libc.a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6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389438"/>
            <a:ext cx="8670925" cy="2286000"/>
          </a:xfrm>
        </p:spPr>
        <p:txBody>
          <a:bodyPr/>
          <a:lstStyle/>
          <a:p>
            <a:r>
              <a:rPr lang="en-US" altLang="en-US" smtClean="0"/>
              <a:t>Threads encapsulate concurrency: “Active” component</a:t>
            </a:r>
          </a:p>
          <a:p>
            <a:r>
              <a:rPr lang="en-US" altLang="en-US" smtClean="0"/>
              <a:t>Address spaces encapsulate protection: “Passive” part</a:t>
            </a:r>
          </a:p>
          <a:p>
            <a:pPr lvl="1"/>
            <a:r>
              <a:rPr lang="en-US" altLang="en-US" smtClean="0"/>
              <a:t>Keeps buggy program from trashing the system</a:t>
            </a:r>
          </a:p>
          <a:p>
            <a:r>
              <a:rPr lang="en-US" altLang="en-US" smtClean="0"/>
              <a:t>Why have multiple threads per address space?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1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run-time library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7200" y="25908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921483" y="4898606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8003" y="28931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56642" y="28931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70720" y="28931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 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4762" y="35664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798004" y="4207630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6642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70720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29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Kind of Narrow Waist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4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6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Processing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199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Library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2475" y="3295424"/>
            <a:ext cx="12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System Call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19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OS Kernel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 support,  Device Drivers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4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PowerPC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70071" y="5483679"/>
            <a:ext cx="24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(10/100/1000)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25977" y="5483679"/>
            <a:ext cx="160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 a/b/g/n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69968" y="5483679"/>
            <a:ext cx="57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SCSI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6747" y="5483679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1854" y="55016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4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Hardware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Software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3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open, read/write, close</a:t>
            </a:r>
          </a:p>
          <a:p>
            <a:pPr lvl="1"/>
            <a:r>
              <a:rPr lang="en-US" dirty="0" smtClean="0"/>
              <a:t>Allows simple composition of programs </a:t>
            </a:r>
          </a:p>
          <a:p>
            <a:pPr lvl="2"/>
            <a:r>
              <a:rPr lang="en-US" dirty="0" smtClean="0"/>
              <a:t>find | </a:t>
            </a:r>
            <a:r>
              <a:rPr lang="en-US" dirty="0" err="1" smtClean="0"/>
              <a:t>grep</a:t>
            </a:r>
            <a:r>
              <a:rPr lang="en-US" dirty="0" smtClean="0"/>
              <a:t> | </a:t>
            </a:r>
            <a:r>
              <a:rPr lang="en-US" dirty="0" err="1" smtClean="0"/>
              <a:t>wc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Provides opportunity for access control and arbitration</a:t>
            </a:r>
          </a:p>
          <a:p>
            <a:pPr lvl="1"/>
            <a:r>
              <a:rPr lang="en-US" dirty="0" smtClean="0"/>
              <a:t>Sets up the underlying machinery, i.e., data structures</a:t>
            </a:r>
          </a:p>
          <a:p>
            <a:r>
              <a:rPr lang="en-US" dirty="0" smtClean="0"/>
              <a:t>Byte-oriented</a:t>
            </a:r>
          </a:p>
          <a:p>
            <a:pPr lvl="1"/>
            <a:r>
              <a:rPr lang="en-US" dirty="0" smtClean="0"/>
              <a:t>Even if blocks are transferred, addressing is in bytes</a:t>
            </a:r>
          </a:p>
          <a:p>
            <a:r>
              <a:rPr lang="en-US" dirty="0" smtClean="0"/>
              <a:t>Kernel buffered reads</a:t>
            </a:r>
          </a:p>
          <a:p>
            <a:pPr lvl="1"/>
            <a:r>
              <a:rPr lang="en-US" dirty="0" smtClean="0"/>
              <a:t>Streaming and block devices looks the same</a:t>
            </a:r>
          </a:p>
          <a:p>
            <a:pPr lvl="1"/>
            <a:r>
              <a:rPr lang="en-US" dirty="0" smtClean="0"/>
              <a:t>read blocks process, yielding processor to other task</a:t>
            </a:r>
          </a:p>
          <a:p>
            <a:r>
              <a:rPr lang="en-US" dirty="0" smtClean="0"/>
              <a:t>Kernel buffered writes</a:t>
            </a:r>
          </a:p>
          <a:p>
            <a:pPr lvl="1"/>
            <a:r>
              <a:rPr lang="en-US" dirty="0" smtClean="0"/>
              <a:t>Completion of out-going transfer decoupled from the application, allowing it to continue</a:t>
            </a:r>
          </a:p>
          <a:p>
            <a:r>
              <a:rPr lang="en-US" dirty="0" smtClean="0"/>
              <a:t>Explicit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80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0798" y="1571792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8220" y="1571791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2270" y="1958670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2528" y="2036230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29263" y="2304970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6296" y="2304970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0191" y="2787922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9517" y="2681277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0576" y="3301757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18220" y="3328122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2600" y="1070221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3820" y="1387125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53820" y="1851564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3820" y="2261152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3820" y="2797413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820" y="3329392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2334" y="38684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2" y="43753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76" y="43753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22" y="47479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28" y="50422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9" y="45888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88571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7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34" y="858506"/>
            <a:ext cx="8770086" cy="5618494"/>
          </a:xfrm>
        </p:spPr>
        <p:txBody>
          <a:bodyPr>
            <a:normAutofit/>
          </a:bodyPr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Named collection of data in a file system</a:t>
            </a:r>
          </a:p>
          <a:p>
            <a:pPr lvl="1"/>
            <a:r>
              <a:rPr lang="en-US" dirty="0" smtClean="0"/>
              <a:t>File data</a:t>
            </a:r>
          </a:p>
          <a:p>
            <a:pPr lvl="2"/>
            <a:r>
              <a:rPr lang="en-US" dirty="0" smtClean="0"/>
              <a:t>Text, binary, linearized objects</a:t>
            </a:r>
          </a:p>
          <a:p>
            <a:pPr lvl="1"/>
            <a:r>
              <a:rPr lang="en-US" dirty="0" smtClean="0"/>
              <a:t>File Metadata: information about the file</a:t>
            </a:r>
          </a:p>
          <a:p>
            <a:pPr lvl="2"/>
            <a:r>
              <a:rPr lang="en-US" dirty="0" smtClean="0"/>
              <a:t>Size, Modification Time, Owner, Security info</a:t>
            </a:r>
          </a:p>
          <a:p>
            <a:pPr lvl="2"/>
            <a:r>
              <a:rPr lang="en-US" dirty="0" smtClean="0"/>
              <a:t>Basis for access control</a:t>
            </a:r>
          </a:p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“Folder” containing files &amp; Directories</a:t>
            </a:r>
          </a:p>
          <a:p>
            <a:pPr lvl="1"/>
            <a:r>
              <a:rPr lang="en-US" dirty="0" err="1" smtClean="0"/>
              <a:t>Hierachical</a:t>
            </a:r>
            <a:r>
              <a:rPr lang="en-US" dirty="0" smtClean="0"/>
              <a:t> (graphical) naming</a:t>
            </a:r>
          </a:p>
          <a:p>
            <a:pPr lvl="2"/>
            <a:r>
              <a:rPr lang="en-US" dirty="0" smtClean="0"/>
              <a:t>Path through the directory graph</a:t>
            </a:r>
          </a:p>
          <a:p>
            <a:pPr lvl="2"/>
            <a:r>
              <a:rPr lang="en-US" dirty="0" smtClean="0"/>
              <a:t>Uniquely identifies a file </a:t>
            </a:r>
            <a:r>
              <a:rPr lang="en-US" dirty="0"/>
              <a:t>or </a:t>
            </a:r>
            <a:r>
              <a:rPr lang="en-US" dirty="0" smtClean="0"/>
              <a:t>directory</a:t>
            </a:r>
          </a:p>
          <a:p>
            <a:pPr lvl="3"/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ff</a:t>
            </a:r>
            <a:r>
              <a:rPr lang="en-US" dirty="0"/>
              <a:t>/</a:t>
            </a:r>
            <a:r>
              <a:rPr lang="en-US" dirty="0" smtClean="0"/>
              <a:t>cs162/</a:t>
            </a:r>
            <a:r>
              <a:rPr lang="en-US" dirty="0" err="1" smtClean="0"/>
              <a:t>public_html</a:t>
            </a:r>
            <a:r>
              <a:rPr lang="en-US" dirty="0" smtClean="0"/>
              <a:t>/fa14/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Links and Volumes (later)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0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42" y="189049"/>
            <a:ext cx="7405915" cy="533400"/>
          </a:xfrm>
        </p:spPr>
        <p:txBody>
          <a:bodyPr/>
          <a:lstStyle/>
          <a:p>
            <a:r>
              <a:rPr lang="en-US" dirty="0" smtClean="0"/>
              <a:t>C high level File API – streams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22"/>
            <a:ext cx="8229600" cy="1714018"/>
          </a:xfrm>
        </p:spPr>
        <p:txBody>
          <a:bodyPr>
            <a:normAutofit/>
          </a:bodyPr>
          <a:lstStyle/>
          <a:p>
            <a:r>
              <a:rPr lang="en-US" dirty="0" smtClean="0"/>
              <a:t>Operate on “streams” - sequence of bytes, whether text or data, with a 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84392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FILE </a:t>
            </a:r>
            <a:r>
              <a:rPr lang="en-US" dirty="0">
                <a:latin typeface="Courier"/>
                <a:cs typeface="Courier"/>
              </a:rPr>
              <a:t>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*filename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</a:t>
            </a:r>
            <a:r>
              <a:rPr lang="en-US" dirty="0" smtClean="0">
                <a:latin typeface="Courier"/>
                <a:cs typeface="Courier"/>
              </a:rPr>
              <a:t>*mode 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06852" y="399156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/>
                <a:gridCol w="827731"/>
                <a:gridCol w="6562012"/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 </a:t>
                      </a:r>
                      <a:r>
                        <a:rPr lang="en-US" sz="1400" baseline="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Descriptions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writing; created if does not exist</a:t>
                      </a:r>
                      <a:endParaRPr lang="en-US" sz="1400" dirty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appending; created if does not exist</a:t>
                      </a:r>
                      <a:endParaRPr lang="en-US" sz="1400" dirty="0" smtClean="0"/>
                    </a:p>
                  </a:txBody>
                  <a:tcPr/>
                </a:tc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 existing</a:t>
                      </a:r>
                      <a:r>
                        <a:rPr lang="en-US" sz="1400" baseline="0" dirty="0" smtClean="0"/>
                        <a:t> file for reading &amp; writing.</a:t>
                      </a:r>
                      <a:endParaRPr lang="en-US" sz="1400" dirty="0" smtClean="0"/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writing; truncated to zero if exists, create otherwise</a:t>
                      </a:r>
                      <a:endParaRPr lang="en-US" sz="1400" dirty="0"/>
                    </a:p>
                  </a:txBody>
                  <a:tcPr/>
                </a:tc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ab</a:t>
                      </a:r>
                      <a:r>
                        <a:rPr lang="en-US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</a:t>
                      </a:r>
                      <a:r>
                        <a:rPr lang="en-US" sz="1400" baseline="0" dirty="0" smtClean="0"/>
                        <a:t> for reading &amp; writing. Created if does not exist. Read from beginning, write as append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8498134">
            <a:off x="6839209" y="5567552"/>
            <a:ext cx="2526464" cy="36933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Don’t forget to flush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1905000"/>
            <a:ext cx="3753889" cy="655967"/>
            <a:chOff x="4876800" y="1905000"/>
            <a:chExt cx="3753889" cy="655967"/>
          </a:xfrm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6354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Connecting Processes, Filesystem,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has a ‘current working directory’</a:t>
            </a:r>
          </a:p>
          <a:p>
            <a:r>
              <a:rPr lang="en-US" smtClean="0"/>
              <a:t>Absolute Paths</a:t>
            </a:r>
          </a:p>
          <a:p>
            <a:pPr lvl="1"/>
            <a:r>
              <a:rPr lang="en-US" smtClean="0"/>
              <a:t>/home/ff/cs152</a:t>
            </a:r>
          </a:p>
          <a:p>
            <a:r>
              <a:rPr lang="en-US" smtClean="0"/>
              <a:t>Relative paths</a:t>
            </a:r>
          </a:p>
          <a:p>
            <a:pPr lvl="1"/>
            <a:r>
              <a:rPr lang="en-US" smtClean="0"/>
              <a:t>index.html, ./index.html   - current WD</a:t>
            </a:r>
          </a:p>
          <a:p>
            <a:pPr lvl="1"/>
            <a:r>
              <a:rPr lang="en-US" smtClean="0"/>
              <a:t>../index.html  - parent of current WD</a:t>
            </a:r>
          </a:p>
          <a:p>
            <a:pPr lvl="1"/>
            <a:r>
              <a:rPr lang="en-US" smtClean="0"/>
              <a:t>~, ~cs152  - home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API 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2844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predefined streams are opened implicitly when the program is executed.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stdin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normal source of input, can be redirected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stdout</a:t>
            </a:r>
            <a:r>
              <a:rPr lang="en-US" dirty="0" smtClean="0"/>
              <a:t> – normal source of output, can too</a:t>
            </a:r>
            <a:endParaRPr lang="en-US" dirty="0"/>
          </a:p>
          <a:p>
            <a:pPr lvl="1"/>
            <a:r>
              <a:rPr lang="en-US" dirty="0" smtClean="0">
                <a:latin typeface="Courier"/>
                <a:cs typeface="Courier"/>
              </a:rPr>
              <a:t>FILE *</a:t>
            </a:r>
            <a:r>
              <a:rPr lang="en-US" dirty="0" err="1" smtClean="0">
                <a:latin typeface="Courier"/>
                <a:cs typeface="Courier"/>
              </a:rPr>
              <a:t>stderr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– diagnostics and errors</a:t>
            </a:r>
          </a:p>
          <a:p>
            <a:endParaRPr lang="en-US" dirty="0"/>
          </a:p>
          <a:p>
            <a:r>
              <a:rPr lang="en-US" dirty="0" smtClean="0"/>
              <a:t>STDIN / STDOUT enable composition in Unix</a:t>
            </a:r>
            <a:endParaRPr lang="en-US" dirty="0"/>
          </a:p>
          <a:p>
            <a:pPr lvl="1"/>
            <a:r>
              <a:rPr lang="en-US" dirty="0" smtClean="0"/>
              <a:t>Recall: Use of pipe symbols connects STDOUT and STDIN</a:t>
            </a:r>
            <a:endParaRPr lang="en-US" dirty="0"/>
          </a:p>
          <a:p>
            <a:pPr lvl="2"/>
            <a:r>
              <a:rPr lang="en-US" dirty="0"/>
              <a:t>find | </a:t>
            </a:r>
            <a:r>
              <a:rPr lang="en-US" dirty="0" err="1"/>
              <a:t>grep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438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305" y="685800"/>
            <a:ext cx="8738015" cy="563231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stdio.h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character oriented  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fputc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		   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c or EOF on err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fputs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*s,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	// </a:t>
            </a:r>
            <a:r>
              <a:rPr lang="en-US" dirty="0" err="1" smtClean="0">
                <a:latin typeface="Courier"/>
                <a:cs typeface="Courier"/>
              </a:rPr>
              <a:t>rtn</a:t>
            </a:r>
            <a:r>
              <a:rPr lang="en-US" dirty="0" smtClean="0">
                <a:latin typeface="Courier"/>
                <a:cs typeface="Courier"/>
              </a:rPr>
              <a:t> &gt;0 or EOF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fgetc</a:t>
            </a:r>
            <a:r>
              <a:rPr lang="en-US" dirty="0">
                <a:latin typeface="Courier"/>
                <a:cs typeface="Courier"/>
              </a:rPr>
              <a:t>( FILE * 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 char *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n,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block oriented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fread</a:t>
            </a:r>
            <a:r>
              <a:rPr lang="en-US" dirty="0">
                <a:latin typeface="Courier"/>
                <a:cs typeface="Courier"/>
              </a:rPr>
              <a:t>(void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        </a:t>
            </a:r>
          </a:p>
          <a:p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</a:t>
            </a:r>
            <a:r>
              <a:rPr lang="en-US" dirty="0" err="1">
                <a:latin typeface="Courier"/>
                <a:cs typeface="Courier"/>
              </a:rPr>
              <a:t>ptr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size_of_elements</a:t>
            </a:r>
            <a:r>
              <a:rPr lang="en-US" dirty="0">
                <a:latin typeface="Courier"/>
                <a:cs typeface="Courier"/>
              </a:rPr>
              <a:t>, </a:t>
            </a:r>
          </a:p>
          <a:p>
            <a:r>
              <a:rPr lang="en-US" dirty="0">
                <a:latin typeface="Courier"/>
                <a:cs typeface="Courier"/>
              </a:rPr>
              <a:t>            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number_of_elements</a:t>
            </a:r>
            <a:r>
              <a:rPr lang="en-US" dirty="0">
                <a:latin typeface="Courier"/>
                <a:cs typeface="Courier"/>
              </a:rPr>
              <a:t>, FILE *</a:t>
            </a:r>
            <a:r>
              <a:rPr lang="en-US" dirty="0" err="1">
                <a:latin typeface="Courier"/>
                <a:cs typeface="Courier"/>
              </a:rPr>
              <a:t>a_file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// formatted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fprintf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...)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fscanf</a:t>
            </a:r>
            <a:r>
              <a:rPr lang="en-US" dirty="0">
                <a:latin typeface="Courier"/>
                <a:cs typeface="Courier"/>
              </a:rPr>
              <a:t>(FILE *restrict stream,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*restrict format, ... 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139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Stream API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5568"/>
            <a:ext cx="8229600" cy="10187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Preserves high level abstraction of a uniform stream of objects</a:t>
            </a:r>
          </a:p>
          <a:p>
            <a:r>
              <a:rPr lang="en-US" dirty="0" smtClean="0"/>
              <a:t>Adds buffering for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04" y="1367762"/>
            <a:ext cx="768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fseek</a:t>
            </a:r>
            <a:r>
              <a:rPr lang="en-US" b="1" dirty="0">
                <a:latin typeface="Courier"/>
                <a:cs typeface="Courier"/>
              </a:rPr>
              <a:t>(FILE *</a:t>
            </a:r>
            <a:r>
              <a:rPr lang="en-US" i="1" dirty="0">
                <a:latin typeface="Courier"/>
                <a:cs typeface="Courier"/>
              </a:rPr>
              <a:t>stream</a:t>
            </a:r>
            <a:r>
              <a:rPr lang="en-US" b="1" dirty="0">
                <a:latin typeface="Courier"/>
                <a:cs typeface="Courier"/>
              </a:rPr>
              <a:t>, 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offset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whence</a:t>
            </a:r>
            <a:r>
              <a:rPr lang="en-US" b="1" dirty="0">
                <a:latin typeface="Courier"/>
                <a:cs typeface="Courier"/>
              </a:rPr>
              <a:t>);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long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ftell</a:t>
            </a:r>
            <a:r>
              <a:rPr lang="en-US" b="1" dirty="0">
                <a:latin typeface="Courier"/>
                <a:cs typeface="Courier"/>
              </a:rPr>
              <a:t> (FILE *stream)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void rewind (FILE *stream)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70" y="2743685"/>
            <a:ext cx="1210935" cy="20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pPr lvl="1"/>
            <a:r>
              <a:rPr lang="en-US" dirty="0" smtClean="0"/>
              <a:t>How do we represent user processes in the OS?</a:t>
            </a:r>
          </a:p>
          <a:p>
            <a:pPr lvl="1"/>
            <a:r>
              <a:rPr lang="en-US" dirty="0"/>
              <a:t>How do we decide which user process to run?</a:t>
            </a:r>
          </a:p>
          <a:p>
            <a:pPr lvl="1"/>
            <a:r>
              <a:rPr lang="en-US" dirty="0" smtClean="0"/>
              <a:t>How do we pack up the process and set it aside?</a:t>
            </a:r>
          </a:p>
          <a:p>
            <a:pPr lvl="1"/>
            <a:r>
              <a:rPr lang="en-US" dirty="0" smtClean="0"/>
              <a:t>How do we get a stack and heap for the kernel?</a:t>
            </a:r>
          </a:p>
          <a:p>
            <a:pPr lvl="1"/>
            <a:r>
              <a:rPr lang="en-US" dirty="0" smtClean="0"/>
              <a:t>Aren’t we wasting are lot of memory?	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5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9831" y="156837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7253" y="15683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1303" y="1955249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1561" y="20328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88296" y="230154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85329" y="23015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99224" y="278450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78550" y="26778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89609" y="3298336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77253" y="33247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91946" y="38605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44346" y="3681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92268" y="38605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68947" y="40392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49846" y="40392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211556" y="41368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93415" y="38441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00051" y="36654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11633" y="10668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2853" y="1383704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2853" y="1848143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12853" y="2257731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12853" y="2793992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12853" y="3325971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1367" y="3865034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45" y="43719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09" y="43719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5" y="47444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61" y="50387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2" y="45854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" y="4585150"/>
            <a:ext cx="1265440" cy="90729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04800" y="2032809"/>
            <a:ext cx="8152773" cy="233915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409699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532039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48709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5" y="4598489"/>
            <a:ext cx="335643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Access modes (Rd, </a:t>
            </a:r>
            <a:r>
              <a:rPr lang="en-US" sz="1600" dirty="0" err="1" smtClean="0"/>
              <a:t>Wr</a:t>
            </a:r>
            <a:r>
              <a:rPr lang="en-US" sz="1600" dirty="0" smtClean="0"/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Operating modes (Appends, …)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28233" y="4719142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Bit vector of </a:t>
            </a:r>
            <a:r>
              <a:rPr lang="en-US" sz="1600" dirty="0"/>
              <a:t>P</a:t>
            </a:r>
            <a:r>
              <a:rPr lang="en-US" sz="1600" dirty="0" smtClean="0"/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User|Group|Other</a:t>
            </a:r>
            <a:r>
              <a:rPr lang="en-US" sz="1600" dirty="0" smtClean="0"/>
              <a:t> X R|W|X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6062246"/>
            <a:ext cx="8750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www.gnu.org</a:t>
            </a:r>
            <a:r>
              <a:rPr lang="en-US" sz="1600" dirty="0">
                <a:hlinkClick r:id="rId2"/>
              </a:rPr>
              <a:t>/software/</a:t>
            </a:r>
            <a:r>
              <a:rPr lang="en-US" sz="1600" dirty="0" err="1">
                <a:hlinkClick r:id="rId2"/>
              </a:rPr>
              <a:t>libc</a:t>
            </a:r>
            <a:r>
              <a:rPr lang="en-US" sz="1600" dirty="0">
                <a:hlinkClick r:id="rId2"/>
              </a:rPr>
              <a:t>/manual/</a:t>
            </a:r>
            <a:r>
              <a:rPr lang="en-US" sz="1600" dirty="0" err="1">
                <a:hlinkClick r:id="rId2"/>
              </a:rPr>
              <a:t>html_node</a:t>
            </a:r>
            <a:r>
              <a:rPr lang="en-US" sz="1600" dirty="0">
                <a:hlinkClick r:id="rId2"/>
              </a:rPr>
              <a:t>/Opening-and-Closing-</a:t>
            </a:r>
            <a:r>
              <a:rPr lang="en-US" sz="1600" dirty="0" err="1">
                <a:hlinkClick r:id="rId2"/>
              </a:rPr>
              <a:t>Files.html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98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Level: standard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Crossing levels: File descriptors vs. streams</a:t>
            </a:r>
          </a:p>
          <a:p>
            <a:r>
              <a:rPr lang="en-US" dirty="0" smtClean="0"/>
              <a:t>Don’t mix them!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STDIN_FILENO -  </a:t>
            </a:r>
            <a:r>
              <a:rPr lang="en-US" dirty="0">
                <a:latin typeface="Courier"/>
                <a:cs typeface="Courier"/>
              </a:rPr>
              <a:t>macro has value 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STDOUT_FILENO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1</a:t>
            </a:r>
          </a:p>
          <a:p>
            <a:r>
              <a:rPr lang="en-US" dirty="0" smtClean="0">
                <a:latin typeface="Courier"/>
                <a:cs typeface="Courier"/>
              </a:rPr>
              <a:t>STDERR_FILENO - macro </a:t>
            </a:r>
            <a:r>
              <a:rPr lang="en-US" dirty="0">
                <a:latin typeface="Courier"/>
                <a:cs typeface="Courier"/>
              </a:rPr>
              <a:t>has value </a:t>
            </a:r>
            <a:r>
              <a:rPr lang="en-US" dirty="0" smtClean="0">
                <a:latin typeface="Courier"/>
                <a:cs typeface="Courier"/>
              </a:rPr>
              <a:t>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fileno</a:t>
            </a:r>
            <a:r>
              <a:rPr lang="en-US" dirty="0">
                <a:latin typeface="Courier"/>
                <a:cs typeface="Courier"/>
              </a:rPr>
              <a:t> (FILE *stream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FILE * </a:t>
            </a:r>
            <a:r>
              <a:rPr lang="en-US" dirty="0" err="1">
                <a:latin typeface="Courier"/>
                <a:cs typeface="Courier"/>
              </a:rPr>
              <a:t>fdopen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</a:t>
            </a:r>
            <a:r>
              <a:rPr lang="en-US" dirty="0" err="1">
                <a:latin typeface="Courier"/>
                <a:cs typeface="Courier"/>
              </a:rPr>
              <a:t>opentype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629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2876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lots more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TTYs versus files</a:t>
            </a:r>
          </a:p>
          <a:p>
            <a:r>
              <a:rPr lang="en-US" dirty="0" smtClean="0"/>
              <a:t>Memory mapped files</a:t>
            </a:r>
          </a:p>
          <a:p>
            <a:r>
              <a:rPr lang="en-US" dirty="0" smtClean="0"/>
              <a:t>File Locking</a:t>
            </a:r>
          </a:p>
          <a:p>
            <a:r>
              <a:rPr lang="en-US" dirty="0" smtClean="0"/>
              <a:t>Asynchronous I/O</a:t>
            </a:r>
          </a:p>
          <a:p>
            <a:r>
              <a:rPr lang="en-US" dirty="0" smtClean="0"/>
              <a:t>Generic I/O Control Operations</a:t>
            </a:r>
            <a:endParaRPr lang="en-US" dirty="0"/>
          </a:p>
          <a:p>
            <a:r>
              <a:rPr lang="en-US" dirty="0"/>
              <a:t>Duplicating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3815" y="5022009"/>
            <a:ext cx="66114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dup2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new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dup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231498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5998" y="141597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3420" y="1415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7470" y="1802849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728" y="1880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24463" y="214914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1496" y="21491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35391" y="263210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14717" y="2525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25776" y="3145936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13420" y="3172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8113" y="3708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0513" y="3529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28435" y="3708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05114" y="3886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86013" y="3886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3847723" y="3984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29582" y="3691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936218" y="3513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7800" y="91440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9020" y="1231304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9020" y="1695743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49020" y="2105331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9020" y="2641592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9020" y="3173571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7534" y="3712634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2" y="42195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76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9" y="44330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2750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451520" y="2258986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843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762000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OS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576138"/>
          </a:xfrm>
        </p:spPr>
        <p:txBody>
          <a:bodyPr>
            <a:normAutofit/>
          </a:bodyPr>
          <a:lstStyle/>
          <a:p>
            <a:r>
              <a:rPr lang="en-US" dirty="0" smtClean="0"/>
              <a:t>Internal Data Structure describing everything about the file</a:t>
            </a:r>
          </a:p>
          <a:p>
            <a:pPr lvl="1"/>
            <a:r>
              <a:rPr lang="en-US" dirty="0" smtClean="0"/>
              <a:t>Where it resides</a:t>
            </a:r>
          </a:p>
          <a:p>
            <a:pPr lvl="1"/>
            <a:r>
              <a:rPr lang="en-US" dirty="0" smtClean="0"/>
              <a:t>Its status</a:t>
            </a:r>
          </a:p>
          <a:p>
            <a:pPr lvl="1"/>
            <a:r>
              <a:rPr lang="en-US" dirty="0" smtClean="0"/>
              <a:t>How to access it </a:t>
            </a:r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6" y="1369724"/>
            <a:ext cx="3581060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ioctl()</a:t>
            </a:r>
            <a:r>
              <a:rPr lang="en-US" altLang="ko-KR" smtClean="0">
                <a:ea typeface="굴림" panose="020B0600000101010101" pitchFamily="34" charset="-127"/>
              </a:rPr>
              <a:t> system call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implements a set of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smtClean="0">
                <a:ea typeface="굴림" panose="020B0600000101010101" pitchFamily="34" charset="-127"/>
              </a:rPr>
              <a:t> like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ioctl()</a:t>
            </a:r>
            <a:r>
              <a:rPr lang="en-US" altLang="ko-KR" smtClean="0">
                <a:ea typeface="굴림" panose="020B0600000101010101" pitchFamily="34" charset="-127"/>
              </a:rPr>
              <a:t>,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Top half will </a:t>
            </a:r>
            <a:r>
              <a:rPr lang="en-US" altLang="ko-KR" i="1" smtClean="0">
                <a:ea typeface="굴림" panose="020B0600000101010101" pitchFamily="34" charset="-127"/>
              </a:rPr>
              <a:t>start</a:t>
            </a:r>
            <a:r>
              <a:rPr lang="en-US" altLang="ko-KR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9805" y="1507470"/>
            <a:ext cx="8269103" cy="4154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vfs_read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  <a:cs typeface="Courier"/>
              </a:rPr>
              <a:t>struct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 file *file</a:t>
            </a:r>
            <a:r>
              <a:rPr lang="en-US" sz="1200" dirty="0">
                <a:latin typeface="Courier"/>
                <a:cs typeface="Courier"/>
              </a:rPr>
              <a:t>, char __user *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size_t</a:t>
            </a:r>
            <a:r>
              <a:rPr lang="en-US" sz="1200" dirty="0">
                <a:latin typeface="Courier"/>
                <a:cs typeface="Courier"/>
              </a:rPr>
              <a:t> count, </a:t>
            </a:r>
            <a:r>
              <a:rPr lang="en-US" sz="1200" dirty="0" err="1">
                <a:latin typeface="Courier"/>
                <a:cs typeface="Courier"/>
              </a:rPr>
              <a:t>loff_t</a:t>
            </a:r>
            <a:r>
              <a:rPr lang="en-US" sz="1200" dirty="0">
                <a:latin typeface="Courier"/>
                <a:cs typeface="Courier"/>
              </a:rPr>
              <a:t> *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ssize_t</a:t>
            </a:r>
            <a:r>
              <a:rPr lang="en-US" sz="1200" dirty="0">
                <a:latin typeface="Courier"/>
                <a:cs typeface="Courier"/>
              </a:rPr>
              <a:t> ret;</a:t>
            </a:r>
          </a:p>
          <a:p>
            <a:r>
              <a:rPr lang="en-US" sz="1200" dirty="0">
                <a:latin typeface="Courier"/>
                <a:cs typeface="Courier"/>
              </a:rPr>
              <a:t>  if (!(file-&gt;</a:t>
            </a:r>
            <a:r>
              <a:rPr lang="en-US" sz="1200" dirty="0" err="1">
                <a:latin typeface="Courier"/>
                <a:cs typeface="Courier"/>
              </a:rPr>
              <a:t>f_mode</a:t>
            </a:r>
            <a:r>
              <a:rPr lang="en-US" sz="1200" dirty="0">
                <a:latin typeface="Courier"/>
                <a:cs typeface="Courier"/>
              </a:rPr>
              <a:t> &amp; FMODE_READ)) return -EBADF;</a:t>
            </a:r>
          </a:p>
          <a:p>
            <a:r>
              <a:rPr lang="en-US" sz="1200" dirty="0">
                <a:latin typeface="Courier"/>
                <a:cs typeface="Courier"/>
              </a:rPr>
              <a:t>  if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 || (!file-&gt;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 &amp;&amp; !file-&gt;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</a:t>
            </a:r>
            <a:r>
              <a:rPr lang="en-US" sz="1200" dirty="0" err="1">
                <a:latin typeface="Courier"/>
                <a:cs typeface="Courier"/>
              </a:rPr>
              <a:t>aio_read</a:t>
            </a:r>
            <a:r>
              <a:rPr lang="en-US" sz="1200" dirty="0">
                <a:latin typeface="Courier"/>
                <a:cs typeface="Courier"/>
              </a:rPr>
              <a:t>))</a:t>
            </a:r>
          </a:p>
          <a:p>
            <a:r>
              <a:rPr lang="en-US" sz="1200" dirty="0">
                <a:latin typeface="Courier"/>
                <a:cs typeface="Courier"/>
              </a:rPr>
              <a:t>    return -EINVAL;</a:t>
            </a:r>
          </a:p>
          <a:p>
            <a:r>
              <a:rPr lang="en-US" sz="1200" dirty="0">
                <a:latin typeface="Courier"/>
                <a:cs typeface="Courier"/>
              </a:rPr>
              <a:t>  if (unlikely(!</a:t>
            </a:r>
            <a:r>
              <a:rPr lang="en-US" sz="1200" dirty="0" err="1">
                <a:latin typeface="Courier"/>
                <a:cs typeface="Courier"/>
              </a:rPr>
              <a:t>access_ok</a:t>
            </a:r>
            <a:r>
              <a:rPr lang="en-US" sz="1200" dirty="0">
                <a:latin typeface="Courier"/>
                <a:cs typeface="Courier"/>
              </a:rPr>
              <a:t>(VERIFY_WRITE,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count))) return -EFAULT;</a:t>
            </a:r>
          </a:p>
          <a:p>
            <a:r>
              <a:rPr lang="en-US" sz="1200" dirty="0">
                <a:latin typeface="Courier"/>
                <a:cs typeface="Courier"/>
              </a:rPr>
              <a:t>  ret = </a:t>
            </a:r>
            <a:r>
              <a:rPr lang="en-US" sz="1200" dirty="0" err="1">
                <a:latin typeface="Courier"/>
                <a:cs typeface="Courier"/>
              </a:rPr>
              <a:t>rw_verify_area</a:t>
            </a:r>
            <a:r>
              <a:rPr lang="en-US" sz="1200" dirty="0">
                <a:latin typeface="Courier"/>
                <a:cs typeface="Courier"/>
              </a:rPr>
              <a:t>(READ, file,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, count);</a:t>
            </a:r>
          </a:p>
          <a:p>
            <a:r>
              <a:rPr lang="en-US" sz="1200" dirty="0">
                <a:latin typeface="Courier"/>
                <a:cs typeface="Courier"/>
              </a:rPr>
              <a:t>  if (ret &gt;= 0) {</a:t>
            </a:r>
          </a:p>
          <a:p>
            <a:r>
              <a:rPr lang="en-US" sz="1200" dirty="0">
                <a:latin typeface="Courier"/>
                <a:cs typeface="Courier"/>
              </a:rPr>
              <a:t>    count = ret;</a:t>
            </a:r>
          </a:p>
          <a:p>
            <a:r>
              <a:rPr lang="en-US" sz="1200" dirty="0">
                <a:latin typeface="Courier"/>
                <a:cs typeface="Courier"/>
              </a:rPr>
              <a:t>    if (file-&gt;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-&gt;read)</a:t>
            </a:r>
          </a:p>
          <a:p>
            <a:r>
              <a:rPr lang="en-US" sz="1200" dirty="0">
                <a:latin typeface="Courier"/>
                <a:cs typeface="Courier"/>
              </a:rPr>
              <a:t>      ret = file-&gt;</a:t>
            </a:r>
            <a:r>
              <a:rPr lang="en-US" sz="1200" dirty="0" err="1">
                <a:latin typeface="Courier"/>
                <a:cs typeface="Courier"/>
              </a:rPr>
              <a:t>f_op</a:t>
            </a:r>
            <a:r>
              <a:rPr lang="en-US" sz="1200" dirty="0">
                <a:latin typeface="Courier"/>
                <a:cs typeface="Courier"/>
              </a:rPr>
              <a:t>-&gt;read(file,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else</a:t>
            </a:r>
          </a:p>
          <a:p>
            <a:r>
              <a:rPr lang="en-US" sz="1200" dirty="0">
                <a:latin typeface="Courier"/>
                <a:cs typeface="Courier"/>
              </a:rPr>
              <a:t>      ret = </a:t>
            </a:r>
            <a:r>
              <a:rPr lang="en-US" sz="1200" dirty="0" err="1">
                <a:latin typeface="Courier"/>
                <a:cs typeface="Courier"/>
              </a:rPr>
              <a:t>do_sync_read</a:t>
            </a:r>
            <a:r>
              <a:rPr lang="en-US" sz="1200" dirty="0">
                <a:latin typeface="Courier"/>
                <a:cs typeface="Courier"/>
              </a:rPr>
              <a:t>(file, </a:t>
            </a:r>
            <a:r>
              <a:rPr lang="en-US" sz="1200" dirty="0" err="1">
                <a:latin typeface="Courier"/>
                <a:cs typeface="Courier"/>
              </a:rPr>
              <a:t>buf</a:t>
            </a:r>
            <a:r>
              <a:rPr lang="en-US" sz="1200" dirty="0">
                <a:latin typeface="Courier"/>
                <a:cs typeface="Courier"/>
              </a:rPr>
              <a:t>, count, </a:t>
            </a:r>
            <a:r>
              <a:rPr lang="en-US" sz="1200" dirty="0" err="1">
                <a:latin typeface="Courier"/>
                <a:cs typeface="Courier"/>
              </a:rPr>
              <a:t>pos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if (ret &gt; 0) {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fsnotify_access</a:t>
            </a:r>
            <a:r>
              <a:rPr lang="en-US" sz="1200" dirty="0">
                <a:latin typeface="Courier"/>
                <a:cs typeface="Courier"/>
              </a:rPr>
              <a:t>(file-&gt;</a:t>
            </a:r>
            <a:r>
              <a:rPr lang="en-US" sz="1200" dirty="0" err="1">
                <a:latin typeface="Courier"/>
                <a:cs typeface="Courier"/>
              </a:rPr>
              <a:t>f_path.dentry</a:t>
            </a:r>
            <a:r>
              <a:rPr lang="en-US" sz="1200" dirty="0"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latin typeface="Courier"/>
                <a:cs typeface="Courier"/>
              </a:rPr>
              <a:t>      </a:t>
            </a:r>
            <a:r>
              <a:rPr lang="en-US" sz="1200" dirty="0" err="1">
                <a:latin typeface="Courier"/>
                <a:cs typeface="Courier"/>
              </a:rPr>
              <a:t>add_rchar</a:t>
            </a:r>
            <a:r>
              <a:rPr lang="en-US" sz="1200" dirty="0">
                <a:latin typeface="Courier"/>
                <a:cs typeface="Courier"/>
              </a:rPr>
              <a:t>(current, ret);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inc_syscr</a:t>
            </a:r>
            <a:r>
              <a:rPr lang="en-US" sz="1200" dirty="0">
                <a:latin typeface="Courier"/>
                <a:cs typeface="Courier"/>
              </a:rPr>
              <a:t>(current);</a:t>
            </a:r>
          </a:p>
          <a:p>
            <a:r>
              <a:rPr lang="en-US" sz="1200" dirty="0">
                <a:latin typeface="Courier"/>
                <a:cs typeface="Courier"/>
              </a:rPr>
              <a:t>  }</a:t>
            </a:r>
          </a:p>
          <a:p>
            <a:r>
              <a:rPr lang="en-US" sz="1200" dirty="0">
                <a:latin typeface="Courier"/>
                <a:cs typeface="Courier"/>
              </a:rPr>
              <a:t>  return ret;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185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fs</a:t>
            </a:r>
            <a:r>
              <a:rPr lang="en-US" dirty="0" smtClean="0"/>
              <a:t>/</a:t>
            </a:r>
            <a:r>
              <a:rPr lang="en-US" dirty="0" err="1" smtClean="0"/>
              <a:t>read_write.c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254170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Associated with particular hardware device</a:t>
            </a:r>
          </a:p>
          <a:p>
            <a:r>
              <a:rPr lang="en-US" dirty="0" smtClean="0"/>
              <a:t>Registers / Unregisters itself with the kernel</a:t>
            </a:r>
          </a:p>
          <a:p>
            <a:r>
              <a:rPr lang="en-US" dirty="0" smtClean="0"/>
              <a:t>Handler functions for each of the file operations</a:t>
            </a:r>
            <a:endParaRPr lang="en-US" dirty="0"/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6769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smtClean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3613150" y="77152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914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49885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914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419600"/>
            <a:ext cx="201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 Driver</a:t>
            </a:r>
          </a:p>
          <a:p>
            <a:r>
              <a:rPr lang="en-US" altLang="en-US"/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914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330325" y="5486400"/>
            <a:ext cx="14859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Device</a:t>
            </a:r>
          </a:p>
          <a:p>
            <a:r>
              <a:rPr lang="en-US" altLang="en-US"/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914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243013" y="2209800"/>
            <a:ext cx="16605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Kernel I/O</a:t>
            </a:r>
          </a:p>
          <a:p>
            <a:r>
              <a:rPr lang="en-US" altLang="en-US"/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439863" y="838200"/>
            <a:ext cx="1268412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User</a:t>
            </a:r>
          </a:p>
          <a:p>
            <a:r>
              <a:rPr lang="en-US" altLang="en-US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happens when you </a:t>
            </a:r>
            <a:r>
              <a:rPr lang="en-US" dirty="0" err="1" smtClean="0"/>
              <a:t>fgetc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04833" y="1491731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2255" y="149173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6305" y="1878609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66563" y="195616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23298" y="2224909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0331" y="222490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34226" y="2707861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3552" y="260121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26874" y="3234460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12255" y="324806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88434" y="3806314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40834" y="3627549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88756" y="3806314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65435" y="3985079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46334" y="3985079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08044" y="4082622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89903" y="3789994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196539" y="3611229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46635" y="990160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39934" y="1206847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9934" y="1671286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39934" y="2080874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9934" y="2617135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9934" y="3149114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9934" y="4020855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12" y="45277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6" y="45277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22" y="49003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8" y="51946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9" y="47412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40971"/>
            <a:ext cx="1265440" cy="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8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Hardware mechanism for regaining control from user</a:t>
            </a:r>
          </a:p>
          <a:p>
            <a:pPr lvl="1"/>
            <a:r>
              <a:rPr lang="en-US" dirty="0" smtClean="0"/>
              <a:t>Notification that events have occurred</a:t>
            </a:r>
          </a:p>
          <a:p>
            <a:pPr lvl="1"/>
            <a:r>
              <a:rPr lang="en-US" dirty="0" smtClean="0"/>
              <a:t>User-level equivalent: Signals</a:t>
            </a:r>
          </a:p>
          <a:p>
            <a:r>
              <a:rPr lang="en-US" dirty="0" smtClean="0"/>
              <a:t>Native control of Process</a:t>
            </a:r>
          </a:p>
          <a:p>
            <a:pPr lvl="1"/>
            <a:r>
              <a:rPr lang="en-US" dirty="0" smtClean="0"/>
              <a:t>Fork, Exec, Wait, Signal</a:t>
            </a:r>
          </a:p>
          <a:p>
            <a:r>
              <a:rPr lang="en-US" dirty="0" smtClean="0"/>
              <a:t>Basic Support for I/O</a:t>
            </a:r>
          </a:p>
          <a:p>
            <a:pPr lvl="1"/>
            <a:r>
              <a:rPr lang="en-US" dirty="0" smtClean="0"/>
              <a:t>Standard interface: open, read, write, seek</a:t>
            </a:r>
          </a:p>
          <a:p>
            <a:pPr lvl="1"/>
            <a:r>
              <a:rPr lang="en-US" dirty="0" smtClean="0"/>
              <a:t>Device drivers: customized interface to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92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4495800"/>
            <a:ext cx="88392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Scheduling: Mechanism for deciding which processes/threads receive the CPU</a:t>
            </a:r>
          </a:p>
          <a:p>
            <a:r>
              <a:rPr lang="en-US" dirty="0" smtClean="0"/>
              <a:t>Lots of different scheduling policies provide …</a:t>
            </a:r>
          </a:p>
          <a:p>
            <a:pPr lvl="1"/>
            <a:r>
              <a:rPr lang="en-US" dirty="0" smtClean="0"/>
              <a:t>Fairness or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guarantees or</a:t>
            </a:r>
          </a:p>
          <a:p>
            <a:pPr lvl="1"/>
            <a:r>
              <a:rPr lang="en-US" dirty="0" smtClean="0"/>
              <a:t>Latency optimization or 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478360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Freeform 8"/>
          <p:cNvSpPr/>
          <p:nvPr/>
        </p:nvSpPr>
        <p:spPr>
          <a:xfrm>
            <a:off x="580038" y="914400"/>
            <a:ext cx="1661837" cy="3459775"/>
          </a:xfrm>
          <a:custGeom>
            <a:avLst/>
            <a:gdLst>
              <a:gd name="connsiteX0" fmla="*/ 1568006 w 1661837"/>
              <a:gd name="connsiteY0" fmla="*/ 2487928 h 3459775"/>
              <a:gd name="connsiteX1" fmla="*/ 1555047 w 1661837"/>
              <a:gd name="connsiteY1" fmla="*/ 2669340 h 3459775"/>
              <a:gd name="connsiteX2" fmla="*/ 1516171 w 1661837"/>
              <a:gd name="connsiteY2" fmla="*/ 3045121 h 3459775"/>
              <a:gd name="connsiteX3" fmla="*/ 1464336 w 1661837"/>
              <a:gd name="connsiteY3" fmla="*/ 3252448 h 3459775"/>
              <a:gd name="connsiteX4" fmla="*/ 1360666 w 1661837"/>
              <a:gd name="connsiteY4" fmla="*/ 3394985 h 3459775"/>
              <a:gd name="connsiteX5" fmla="*/ 1321790 w 1661837"/>
              <a:gd name="connsiteY5" fmla="*/ 3420901 h 3459775"/>
              <a:gd name="connsiteX6" fmla="*/ 1205161 w 1661837"/>
              <a:gd name="connsiteY6" fmla="*/ 3459775 h 3459775"/>
              <a:gd name="connsiteX7" fmla="*/ 984863 w 1661837"/>
              <a:gd name="connsiteY7" fmla="*/ 3446817 h 3459775"/>
              <a:gd name="connsiteX8" fmla="*/ 855276 w 1661837"/>
              <a:gd name="connsiteY8" fmla="*/ 3394985 h 3459775"/>
              <a:gd name="connsiteX9" fmla="*/ 751606 w 1661837"/>
              <a:gd name="connsiteY9" fmla="*/ 3317238 h 3459775"/>
              <a:gd name="connsiteX10" fmla="*/ 686812 w 1661837"/>
              <a:gd name="connsiteY10" fmla="*/ 3278364 h 3459775"/>
              <a:gd name="connsiteX11" fmla="*/ 660895 w 1661837"/>
              <a:gd name="connsiteY11" fmla="*/ 3239490 h 3459775"/>
              <a:gd name="connsiteX12" fmla="*/ 570184 w 1661837"/>
              <a:gd name="connsiteY12" fmla="*/ 3148784 h 3459775"/>
              <a:gd name="connsiteX13" fmla="*/ 440597 w 1661837"/>
              <a:gd name="connsiteY13" fmla="*/ 2967373 h 3459775"/>
              <a:gd name="connsiteX14" fmla="*/ 362844 w 1661837"/>
              <a:gd name="connsiteY14" fmla="*/ 2863709 h 3459775"/>
              <a:gd name="connsiteX15" fmla="*/ 323968 w 1661837"/>
              <a:gd name="connsiteY15" fmla="*/ 2798919 h 3459775"/>
              <a:gd name="connsiteX16" fmla="*/ 246216 w 1661837"/>
              <a:gd name="connsiteY16" fmla="*/ 2695256 h 3459775"/>
              <a:gd name="connsiteX17" fmla="*/ 220298 w 1661837"/>
              <a:gd name="connsiteY17" fmla="*/ 2630466 h 3459775"/>
              <a:gd name="connsiteX18" fmla="*/ 181422 w 1661837"/>
              <a:gd name="connsiteY18" fmla="*/ 2565676 h 3459775"/>
              <a:gd name="connsiteX19" fmla="*/ 155505 w 1661837"/>
              <a:gd name="connsiteY19" fmla="*/ 2487928 h 3459775"/>
              <a:gd name="connsiteX20" fmla="*/ 142546 w 1661837"/>
              <a:gd name="connsiteY20" fmla="*/ 2397223 h 3459775"/>
              <a:gd name="connsiteX21" fmla="*/ 129587 w 1661837"/>
              <a:gd name="connsiteY21" fmla="*/ 2073274 h 3459775"/>
              <a:gd name="connsiteX22" fmla="*/ 90711 w 1661837"/>
              <a:gd name="connsiteY22" fmla="*/ 1878904 h 3459775"/>
              <a:gd name="connsiteX23" fmla="*/ 25917 w 1661837"/>
              <a:gd name="connsiteY23" fmla="*/ 1645661 h 3459775"/>
              <a:gd name="connsiteX24" fmla="*/ 0 w 1661837"/>
              <a:gd name="connsiteY24" fmla="*/ 1347628 h 3459775"/>
              <a:gd name="connsiteX25" fmla="*/ 12959 w 1661837"/>
              <a:gd name="connsiteY25" fmla="*/ 1010721 h 3459775"/>
              <a:gd name="connsiteX26" fmla="*/ 51835 w 1661837"/>
              <a:gd name="connsiteY26" fmla="*/ 894099 h 3459775"/>
              <a:gd name="connsiteX27" fmla="*/ 116628 w 1661837"/>
              <a:gd name="connsiteY27" fmla="*/ 712688 h 3459775"/>
              <a:gd name="connsiteX28" fmla="*/ 129587 w 1661837"/>
              <a:gd name="connsiteY28" fmla="*/ 660856 h 3459775"/>
              <a:gd name="connsiteX29" fmla="*/ 168463 w 1661837"/>
              <a:gd name="connsiteY29" fmla="*/ 596066 h 3459775"/>
              <a:gd name="connsiteX30" fmla="*/ 194381 w 1661837"/>
              <a:gd name="connsiteY30" fmla="*/ 531276 h 3459775"/>
              <a:gd name="connsiteX31" fmla="*/ 323968 w 1661837"/>
              <a:gd name="connsiteY31" fmla="*/ 336907 h 3459775"/>
              <a:gd name="connsiteX32" fmla="*/ 414679 w 1661837"/>
              <a:gd name="connsiteY32" fmla="*/ 220285 h 3459775"/>
              <a:gd name="connsiteX33" fmla="*/ 466514 w 1661837"/>
              <a:gd name="connsiteY33" fmla="*/ 181412 h 3459775"/>
              <a:gd name="connsiteX34" fmla="*/ 660895 w 1661837"/>
              <a:gd name="connsiteY34" fmla="*/ 90706 h 3459775"/>
              <a:gd name="connsiteX35" fmla="*/ 699771 w 1661837"/>
              <a:gd name="connsiteY35" fmla="*/ 51832 h 3459775"/>
              <a:gd name="connsiteX36" fmla="*/ 751606 w 1661837"/>
              <a:gd name="connsiteY36" fmla="*/ 38874 h 3459775"/>
              <a:gd name="connsiteX37" fmla="*/ 855276 w 1661837"/>
              <a:gd name="connsiteY37" fmla="*/ 0 h 3459775"/>
              <a:gd name="connsiteX38" fmla="*/ 1568006 w 1661837"/>
              <a:gd name="connsiteY38" fmla="*/ 12958 h 3459775"/>
              <a:gd name="connsiteX39" fmla="*/ 1606882 w 1661837"/>
              <a:gd name="connsiteY39" fmla="*/ 51832 h 3459775"/>
              <a:gd name="connsiteX40" fmla="*/ 1632799 w 1661837"/>
              <a:gd name="connsiteY40" fmla="*/ 103664 h 3459775"/>
              <a:gd name="connsiteX41" fmla="*/ 1658717 w 1661837"/>
              <a:gd name="connsiteY41" fmla="*/ 168454 h 3459775"/>
              <a:gd name="connsiteX42" fmla="*/ 1658717 w 1661837"/>
              <a:gd name="connsiteY42" fmla="*/ 453529 h 345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61837" h="3459775">
                <a:moveTo>
                  <a:pt x="1568006" y="2487928"/>
                </a:moveTo>
                <a:cubicBezTo>
                  <a:pt x="1563686" y="2548399"/>
                  <a:pt x="1558607" y="2608820"/>
                  <a:pt x="1555047" y="2669340"/>
                </a:cubicBezTo>
                <a:cubicBezTo>
                  <a:pt x="1534459" y="3019312"/>
                  <a:pt x="1563449" y="2820565"/>
                  <a:pt x="1516171" y="3045121"/>
                </a:cubicBezTo>
                <a:cubicBezTo>
                  <a:pt x="1505418" y="3096193"/>
                  <a:pt x="1491455" y="3198213"/>
                  <a:pt x="1464336" y="3252448"/>
                </a:cubicBezTo>
                <a:cubicBezTo>
                  <a:pt x="1450819" y="3279481"/>
                  <a:pt x="1384312" y="3371340"/>
                  <a:pt x="1360666" y="3394985"/>
                </a:cubicBezTo>
                <a:cubicBezTo>
                  <a:pt x="1349653" y="3405997"/>
                  <a:pt x="1335720" y="3413936"/>
                  <a:pt x="1321790" y="3420901"/>
                </a:cubicBezTo>
                <a:cubicBezTo>
                  <a:pt x="1272992" y="3445298"/>
                  <a:pt x="1254655" y="3447402"/>
                  <a:pt x="1205161" y="3459775"/>
                </a:cubicBezTo>
                <a:cubicBezTo>
                  <a:pt x="1131728" y="3455456"/>
                  <a:pt x="1057805" y="3456331"/>
                  <a:pt x="984863" y="3446817"/>
                </a:cubicBezTo>
                <a:cubicBezTo>
                  <a:pt x="958663" y="3443400"/>
                  <a:pt x="882135" y="3412890"/>
                  <a:pt x="855276" y="3394985"/>
                </a:cubicBezTo>
                <a:cubicBezTo>
                  <a:pt x="819335" y="3371026"/>
                  <a:pt x="788646" y="3339460"/>
                  <a:pt x="751606" y="3317238"/>
                </a:cubicBezTo>
                <a:lnTo>
                  <a:pt x="686812" y="3278364"/>
                </a:lnTo>
                <a:cubicBezTo>
                  <a:pt x="678173" y="3265406"/>
                  <a:pt x="671314" y="3251066"/>
                  <a:pt x="660895" y="3239490"/>
                </a:cubicBezTo>
                <a:cubicBezTo>
                  <a:pt x="632289" y="3207707"/>
                  <a:pt x="589308" y="3187030"/>
                  <a:pt x="570184" y="3148784"/>
                </a:cubicBezTo>
                <a:cubicBezTo>
                  <a:pt x="446583" y="2901598"/>
                  <a:pt x="598201" y="3177499"/>
                  <a:pt x="440597" y="2967373"/>
                </a:cubicBezTo>
                <a:cubicBezTo>
                  <a:pt x="414679" y="2932818"/>
                  <a:pt x="385068" y="2900747"/>
                  <a:pt x="362844" y="2863709"/>
                </a:cubicBezTo>
                <a:cubicBezTo>
                  <a:pt x="349885" y="2842112"/>
                  <a:pt x="338305" y="2819626"/>
                  <a:pt x="323968" y="2798919"/>
                </a:cubicBezTo>
                <a:cubicBezTo>
                  <a:pt x="299381" y="2763406"/>
                  <a:pt x="262259" y="2735360"/>
                  <a:pt x="246216" y="2695256"/>
                </a:cubicBezTo>
                <a:cubicBezTo>
                  <a:pt x="237577" y="2673659"/>
                  <a:pt x="230701" y="2651271"/>
                  <a:pt x="220298" y="2630466"/>
                </a:cubicBezTo>
                <a:cubicBezTo>
                  <a:pt x="209034" y="2607939"/>
                  <a:pt x="191845" y="2588604"/>
                  <a:pt x="181422" y="2565676"/>
                </a:cubicBezTo>
                <a:cubicBezTo>
                  <a:pt x="170117" y="2540807"/>
                  <a:pt x="164144" y="2513844"/>
                  <a:pt x="155505" y="2487928"/>
                </a:cubicBezTo>
                <a:cubicBezTo>
                  <a:pt x="151185" y="2457693"/>
                  <a:pt x="144451" y="2427706"/>
                  <a:pt x="142546" y="2397223"/>
                </a:cubicBezTo>
                <a:cubicBezTo>
                  <a:pt x="135804" y="2289364"/>
                  <a:pt x="140341" y="2180807"/>
                  <a:pt x="129587" y="2073274"/>
                </a:cubicBezTo>
                <a:cubicBezTo>
                  <a:pt x="123012" y="2007529"/>
                  <a:pt x="106279" y="1943117"/>
                  <a:pt x="90711" y="1878904"/>
                </a:cubicBezTo>
                <a:cubicBezTo>
                  <a:pt x="71699" y="1800484"/>
                  <a:pt x="25917" y="1645661"/>
                  <a:pt x="25917" y="1645661"/>
                </a:cubicBezTo>
                <a:cubicBezTo>
                  <a:pt x="16423" y="1560215"/>
                  <a:pt x="0" y="1426339"/>
                  <a:pt x="0" y="1347628"/>
                </a:cubicBezTo>
                <a:cubicBezTo>
                  <a:pt x="0" y="1235243"/>
                  <a:pt x="197" y="1122379"/>
                  <a:pt x="12959" y="1010721"/>
                </a:cubicBezTo>
                <a:cubicBezTo>
                  <a:pt x="17612" y="970009"/>
                  <a:pt x="40272" y="933411"/>
                  <a:pt x="51835" y="894099"/>
                </a:cubicBezTo>
                <a:cubicBezTo>
                  <a:pt x="144169" y="580180"/>
                  <a:pt x="13510" y="970469"/>
                  <a:pt x="116628" y="712688"/>
                </a:cubicBezTo>
                <a:cubicBezTo>
                  <a:pt x="123242" y="696153"/>
                  <a:pt x="122354" y="677130"/>
                  <a:pt x="129587" y="660856"/>
                </a:cubicBezTo>
                <a:cubicBezTo>
                  <a:pt x="139817" y="637841"/>
                  <a:pt x="157199" y="618593"/>
                  <a:pt x="168463" y="596066"/>
                </a:cubicBezTo>
                <a:cubicBezTo>
                  <a:pt x="178866" y="575261"/>
                  <a:pt x="183434" y="551800"/>
                  <a:pt x="194381" y="531276"/>
                </a:cubicBezTo>
                <a:cubicBezTo>
                  <a:pt x="285968" y="359561"/>
                  <a:pt x="240882" y="451144"/>
                  <a:pt x="323968" y="336907"/>
                </a:cubicBezTo>
                <a:cubicBezTo>
                  <a:pt x="372377" y="270349"/>
                  <a:pt x="361775" y="265629"/>
                  <a:pt x="414679" y="220285"/>
                </a:cubicBezTo>
                <a:cubicBezTo>
                  <a:pt x="431077" y="206230"/>
                  <a:pt x="447762" y="192127"/>
                  <a:pt x="466514" y="181412"/>
                </a:cubicBezTo>
                <a:cubicBezTo>
                  <a:pt x="554248" y="131282"/>
                  <a:pt x="581442" y="122485"/>
                  <a:pt x="660895" y="90706"/>
                </a:cubicBezTo>
                <a:cubicBezTo>
                  <a:pt x="673854" y="77748"/>
                  <a:pt x="683859" y="60924"/>
                  <a:pt x="699771" y="51832"/>
                </a:cubicBezTo>
                <a:cubicBezTo>
                  <a:pt x="715235" y="42996"/>
                  <a:pt x="734481" y="43767"/>
                  <a:pt x="751606" y="38874"/>
                </a:cubicBezTo>
                <a:cubicBezTo>
                  <a:pt x="787155" y="28718"/>
                  <a:pt x="821045" y="13692"/>
                  <a:pt x="855276" y="0"/>
                </a:cubicBezTo>
                <a:cubicBezTo>
                  <a:pt x="1092853" y="4319"/>
                  <a:pt x="1330953" y="-3390"/>
                  <a:pt x="1568006" y="12958"/>
                </a:cubicBezTo>
                <a:cubicBezTo>
                  <a:pt x="1586288" y="14219"/>
                  <a:pt x="1596230" y="36920"/>
                  <a:pt x="1606882" y="51832"/>
                </a:cubicBezTo>
                <a:cubicBezTo>
                  <a:pt x="1618110" y="67550"/>
                  <a:pt x="1624953" y="86012"/>
                  <a:pt x="1632799" y="103664"/>
                </a:cubicBezTo>
                <a:cubicBezTo>
                  <a:pt x="1642246" y="124920"/>
                  <a:pt x="1656999" y="145257"/>
                  <a:pt x="1658717" y="168454"/>
                </a:cubicBezTo>
                <a:cubicBezTo>
                  <a:pt x="1665737" y="263219"/>
                  <a:pt x="1658717" y="358504"/>
                  <a:pt x="1658717" y="45352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76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smtClean="0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Hardware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Superscalar processors can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execute multiple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 duplicates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register state to make a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second “thread,” allowing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Can schedule each thread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Original technique called “Simultaneous Multithreading”</a:t>
            </a:r>
            <a:endParaRPr lang="en-US" altLang="ja-JP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SPARC, Pentium 4/Xeon (“</a:t>
            </a:r>
            <a:r>
              <a:rPr lang="en-US" altLang="ja-JP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”</a:t>
            </a:r>
            <a:r>
              <a:rPr lang="en-US" altLang="ja-JP" dirty="0" smtClean="0">
                <a:latin typeface="+mj-l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8600" y="6858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+mj-lt"/>
                </a:rPr>
                <a:t>Colored blocks show </a:t>
              </a:r>
              <a:endParaRPr lang="en-US" altLang="en-US" sz="2000" b="0" dirty="0" smtClean="0">
                <a:latin typeface="+mj-lt"/>
              </a:endParaRPr>
            </a:p>
            <a:p>
              <a:pPr algn="ctr"/>
              <a:r>
                <a:rPr lang="en-US" altLang="en-US" sz="2000" b="0" dirty="0" smtClean="0">
                  <a:latin typeface="+mj-lt"/>
                </a:rPr>
                <a:t>instructions </a:t>
              </a:r>
              <a:r>
                <a:rPr lang="en-US" altLang="en-US" sz="2000" b="0" dirty="0">
                  <a:latin typeface="+mj-lt"/>
                </a:rPr>
                <a:t>executed</a:t>
              </a:r>
            </a:p>
            <a:p>
              <a:endParaRPr lang="en-US" altLang="en-US" sz="20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791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98105" cy="533400"/>
          </a:xfrm>
        </p:spPr>
        <p:txBody>
          <a:bodyPr/>
          <a:lstStyle/>
          <a:p>
            <a:r>
              <a:rPr lang="en-US" dirty="0" smtClean="0"/>
              <a:t>Recall: A simple address translation (B&amp;B)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 smtClean="0"/>
              <a:t>Can the program touch OS?</a:t>
            </a:r>
          </a:p>
          <a:p>
            <a:r>
              <a:rPr lang="en-US" dirty="0" smtClean="0"/>
              <a:t>Can it touch other programs?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52600"/>
            <a:chOff x="3200400" y="1371600"/>
            <a:chExt cx="1628564" cy="2667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611633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154339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Static Data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622827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heap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652804" cy="40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stack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184658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445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52755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953966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Static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53634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heap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55347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stack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FFFF…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59695" y="30480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</a:p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10603" y="2602468"/>
            <a:ext cx="160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Address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58140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228600" y="1511633"/>
            <a:ext cx="5187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</p:cNvCxnSpPr>
          <p:nvPr/>
        </p:nvCxnSpPr>
        <p:spPr bwMode="auto">
          <a:xfrm>
            <a:off x="4419600" y="3162300"/>
            <a:ext cx="304800" cy="419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19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100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7986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2971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9248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048000" y="487680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100…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32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32858</TotalTime>
  <Pages>60</Pages>
  <Words>4056</Words>
  <Application>Microsoft Office PowerPoint</Application>
  <PresentationFormat>On-screen Show (4:3)</PresentationFormat>
  <Paragraphs>939</Paragraphs>
  <Slides>63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굴림</vt:lpstr>
      <vt:lpstr>MS PGothic</vt:lpstr>
      <vt:lpstr>Arial</vt:lpstr>
      <vt:lpstr>Comic Sans MS</vt:lpstr>
      <vt:lpstr>Courier</vt:lpstr>
      <vt:lpstr>Courier New</vt:lpstr>
      <vt:lpstr>Helvetica</vt:lpstr>
      <vt:lpstr>Symbol</vt:lpstr>
      <vt:lpstr>Office</vt:lpstr>
      <vt:lpstr>CS162 Operating Systems and Systems Programming Lecture 3  Processes (con’t), Fork,  Introduction to I/O</vt:lpstr>
      <vt:lpstr>Recall: Four fundamental OS concepts</vt:lpstr>
      <vt:lpstr>Recall: give the illusion of multiple processors?</vt:lpstr>
      <vt:lpstr>Single and Multithreaded Processes</vt:lpstr>
      <vt:lpstr>Running Many Programs</vt:lpstr>
      <vt:lpstr>Process Control Block</vt:lpstr>
      <vt:lpstr>Scheduler</vt:lpstr>
      <vt:lpstr>Simultaneous MultiThreading/Hyperthreading</vt:lpstr>
      <vt:lpstr>Recall: A simple address translation (B&amp;B)</vt:lpstr>
      <vt:lpstr>Simple B&amp;B: User code running</vt:lpstr>
      <vt:lpstr>Simple B&amp;B: Interrupt</vt:lpstr>
      <vt:lpstr>Simple B&amp;B: Switch User Process</vt:lpstr>
      <vt:lpstr>Simple B&amp;B: “resume”</vt:lpstr>
      <vt:lpstr>What’s wrong with this simplistic address translation mechanism?</vt:lpstr>
      <vt:lpstr>x86 – segments and stacks</vt:lpstr>
      <vt:lpstr>Alternative: Address Mapping</vt:lpstr>
      <vt:lpstr>Administrivia: Getting started</vt:lpstr>
      <vt:lpstr>Administrivia (Con’t)</vt:lpstr>
      <vt:lpstr>Recall: 3 types of Kernel Mode Transfer</vt:lpstr>
      <vt:lpstr>Recall: User/Kernal(Priviledged) Mode</vt:lpstr>
      <vt:lpstr>Implementing Safe Kernel Mode Transfers</vt:lpstr>
      <vt:lpstr>Need for Separate Kernel Stacks</vt:lpstr>
      <vt:lpstr>Before</vt:lpstr>
      <vt:lpstr>During</vt:lpstr>
      <vt:lpstr>Kernel System Call Handler</vt:lpstr>
      <vt:lpstr>Hardware support: Interrupt Control</vt:lpstr>
      <vt:lpstr>Interrupt Controller</vt:lpstr>
      <vt:lpstr>How do we take interrupts safely?</vt:lpstr>
      <vt:lpstr>Putting it together: web server</vt:lpstr>
      <vt:lpstr>Can a process create a process ?</vt:lpstr>
      <vt:lpstr>fork1.c</vt:lpstr>
      <vt:lpstr>UNIX Process Management</vt:lpstr>
      <vt:lpstr>fork2.c</vt:lpstr>
      <vt:lpstr>UNIX Process Management</vt:lpstr>
      <vt:lpstr>Shell</vt:lpstr>
      <vt:lpstr>Signals – infloop.c</vt:lpstr>
      <vt:lpstr>Process races: fork.c</vt:lpstr>
      <vt:lpstr>Recall: UNIX System Structure</vt:lpstr>
      <vt:lpstr>How does the kernel provide services?</vt:lpstr>
      <vt:lpstr>OS run-time library</vt:lpstr>
      <vt:lpstr>A Kind of Narrow Waist</vt:lpstr>
      <vt:lpstr>Key Unix I/O Design Concepts</vt:lpstr>
      <vt:lpstr>I/O &amp; Storage Layers</vt:lpstr>
      <vt:lpstr>The file system abstraction</vt:lpstr>
      <vt:lpstr>C high level File API – streams (review)</vt:lpstr>
      <vt:lpstr>Connecting Processes, Filesystem, and Users</vt:lpstr>
      <vt:lpstr>C API Standard Streams</vt:lpstr>
      <vt:lpstr>C high level File API – stream ops</vt:lpstr>
      <vt:lpstr>C Stream API positioning</vt:lpstr>
      <vt:lpstr>What’s below the surface ??</vt:lpstr>
      <vt:lpstr>C Low level I/O</vt:lpstr>
      <vt:lpstr>C Low Level: standard descriptors</vt:lpstr>
      <vt:lpstr>C Low Level Operations</vt:lpstr>
      <vt:lpstr>And lots more !</vt:lpstr>
      <vt:lpstr>What’s below the surface ??</vt:lpstr>
      <vt:lpstr>SYSCALL</vt:lpstr>
      <vt:lpstr>Internal OS File Descriptor</vt:lpstr>
      <vt:lpstr>Device Drivers</vt:lpstr>
      <vt:lpstr>File System: from syscall to driver</vt:lpstr>
      <vt:lpstr>Low Level Driver</vt:lpstr>
      <vt:lpstr>Life Cycle of An I/O Request</vt:lpstr>
      <vt:lpstr>So what happens when you fgetc?</vt:lpstr>
      <vt:lpstr>Summary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397</cp:revision>
  <cp:lastPrinted>2015-09-02T22:02:12Z</cp:lastPrinted>
  <dcterms:created xsi:type="dcterms:W3CDTF">1995-08-12T11:37:26Z</dcterms:created>
  <dcterms:modified xsi:type="dcterms:W3CDTF">2015-09-03T01:20:54Z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