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570" r:id="rId3"/>
    <p:sldId id="574" r:id="rId4"/>
    <p:sldId id="571" r:id="rId5"/>
    <p:sldId id="558" r:id="rId6"/>
    <p:sldId id="559" r:id="rId7"/>
    <p:sldId id="560" r:id="rId8"/>
    <p:sldId id="561" r:id="rId9"/>
    <p:sldId id="568" r:id="rId10"/>
    <p:sldId id="569" r:id="rId11"/>
    <p:sldId id="575" r:id="rId12"/>
    <p:sldId id="576" r:id="rId13"/>
    <p:sldId id="610" r:id="rId14"/>
    <p:sldId id="577" r:id="rId15"/>
    <p:sldId id="611" r:id="rId16"/>
    <p:sldId id="647" r:id="rId17"/>
    <p:sldId id="649" r:id="rId18"/>
    <p:sldId id="579" r:id="rId19"/>
    <p:sldId id="580" r:id="rId20"/>
    <p:sldId id="596" r:id="rId21"/>
    <p:sldId id="624" r:id="rId22"/>
    <p:sldId id="673" r:id="rId23"/>
    <p:sldId id="625" r:id="rId24"/>
    <p:sldId id="626" r:id="rId25"/>
    <p:sldId id="627" r:id="rId26"/>
    <p:sldId id="633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7" r:id="rId35"/>
    <p:sldId id="665" r:id="rId36"/>
    <p:sldId id="666" r:id="rId37"/>
    <p:sldId id="634" r:id="rId38"/>
    <p:sldId id="635" r:id="rId39"/>
    <p:sldId id="636" r:id="rId40"/>
    <p:sldId id="597" r:id="rId41"/>
    <p:sldId id="674" r:id="rId42"/>
    <p:sldId id="600" r:id="rId43"/>
    <p:sldId id="598" r:id="rId44"/>
    <p:sldId id="670" r:id="rId45"/>
    <p:sldId id="671" r:id="rId46"/>
    <p:sldId id="604" r:id="rId47"/>
    <p:sldId id="602" r:id="rId48"/>
    <p:sldId id="605" r:id="rId49"/>
    <p:sldId id="628" r:id="rId50"/>
    <p:sldId id="629" r:id="rId51"/>
    <p:sldId id="630" r:id="rId52"/>
    <p:sldId id="638" r:id="rId53"/>
    <p:sldId id="639" r:id="rId54"/>
    <p:sldId id="657" r:id="rId55"/>
    <p:sldId id="631" r:id="rId56"/>
    <p:sldId id="632" r:id="rId57"/>
    <p:sldId id="614" r:id="rId58"/>
    <p:sldId id="615" r:id="rId5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632" autoAdjust="0"/>
    <p:restoredTop sz="94799" autoAdjust="0"/>
  </p:normalViewPr>
  <p:slideViewPr>
    <p:cSldViewPr>
      <p:cViewPr varScale="1">
        <p:scale>
          <a:sx n="76" d="100"/>
          <a:sy n="76" d="100"/>
        </p:scale>
        <p:origin x="5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1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1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42767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6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64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8788" y="477838"/>
            <a:ext cx="3624262" cy="271780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0887"/>
          </a:xfrm>
          <a:noFill/>
        </p:spPr>
        <p:txBody>
          <a:bodyPr lIns="98607" tIns="49304" rIns="98607" bIns="49304"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8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9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8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1300" smtClean="0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 sz="1300" smtClean="0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 sz="1300" smtClean="0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87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74064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447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3399770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22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089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64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7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4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873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Patterson’s a nice guy, so he gives up the body after using it for awhile and let’s John Kubitowicz have it.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But Kubi’s not so nice, so he won’t give up control…</a:t>
            </a:r>
          </a:p>
          <a:p>
            <a:endParaRPr lang="en-US" altLang="ko-KR" smtClean="0">
              <a:ea typeface="Gulim" panose="020B0600000101010101" pitchFamily="34" charset="-127"/>
            </a:endParaRPr>
          </a:p>
          <a:p>
            <a:r>
              <a:rPr lang="en-US" altLang="ko-KR" smtClean="0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2957239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4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9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137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91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DB servers very important – provide </a:t>
            </a:r>
            <a:r>
              <a:rPr lang="ja-JP" altLang="en-US">
                <a:ea typeface="MS PGothic" charset="0"/>
              </a:rPr>
              <a:t>“</a:t>
            </a:r>
            <a:r>
              <a:rPr lang="en-US" altLang="ja-JP">
                <a:ea typeface="MS PGothic" charset="0"/>
              </a:rPr>
              <a:t>shared data</a:t>
            </a:r>
            <a:r>
              <a:rPr lang="ja-JP" altLang="en-US">
                <a:ea typeface="MS PGothic" charset="0"/>
              </a:rPr>
              <a:t>”</a:t>
            </a:r>
            <a:r>
              <a:rPr lang="en-US" altLang="ja-JP">
                <a:ea typeface="MS PGothic" charset="0"/>
              </a:rPr>
              <a:t> view to users.</a:t>
            </a:r>
          </a:p>
          <a:p>
            <a:r>
              <a:rPr lang="en-US">
                <a:ea typeface="MS PGothic" charset="0"/>
              </a:rPr>
              <a:t>Many users can read/write at once – how is consistency managed? </a:t>
            </a:r>
          </a:p>
        </p:txBody>
      </p:sp>
    </p:spTree>
    <p:extLst>
      <p:ext uri="{BB962C8B-B14F-4D97-AF65-F5344CB8AC3E}">
        <p14:creationId xmlns:p14="http://schemas.microsoft.com/office/powerpoint/2010/main" val="935934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71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64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2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07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9996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852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7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5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522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4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975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42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5.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9/14/15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30408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</a:t>
            </a:r>
            <a:r>
              <a:rPr lang="en-US" sz="1400" dirty="0" smtClean="0">
                <a:solidFill>
                  <a:srgbClr val="2A40E2"/>
                </a:solidFill>
              </a:rPr>
              <a:t>Fall 2015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service-names-port-numbers/service-names-port-numbers.txt" TargetMode="External"/><Relationship Id="rId2" Type="http://schemas.openxmlformats.org/officeDocument/2006/relationships/hyperlink" Target="http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5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Networking (Finished),</a:t>
            </a:r>
            <a:br>
              <a:rPr lang="en-US" altLang="en-US" sz="3000" dirty="0" smtClean="0"/>
            </a:br>
            <a:r>
              <a:rPr lang="en-US" altLang="en-US" sz="3000" dirty="0" smtClean="0"/>
              <a:t>Concurrency (Processes and Threads)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September 14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94150" y="2406649"/>
            <a:ext cx="2127250" cy="1446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Structure: Spiral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198" y="3200400"/>
            <a:ext cx="83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ntro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698229" y="2540774"/>
            <a:ext cx="838200" cy="12430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Concepts 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4976989">
            <a:off x="3283473" y="1794096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Concurrency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 rot="12045830">
            <a:off x="3401561" y="1663810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Address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Space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7076965">
            <a:off x="4330121" y="1320994"/>
            <a:ext cx="1932160" cy="272543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563930">
            <a:off x="5029163" y="2295212"/>
            <a:ext cx="1498302" cy="2774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rPr>
              <a:t>Distributed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rPr>
              <a:t>Systems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C33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6913033">
            <a:off x="2799416" y="2068784"/>
            <a:ext cx="1498302" cy="39152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Reliability, Security,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61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577362" y="152400"/>
            <a:ext cx="7576038" cy="573206"/>
          </a:xfrm>
        </p:spPr>
        <p:txBody>
          <a:bodyPr/>
          <a:lstStyle/>
          <a:p>
            <a:r>
              <a:rPr lang="en-US" dirty="0" smtClean="0"/>
              <a:t>Recall: Traditional UNIX Process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382000" cy="5486400"/>
          </a:xfrm>
        </p:spPr>
        <p:txBody>
          <a:bodyPr/>
          <a:lstStyle/>
          <a:p>
            <a:r>
              <a:rPr lang="en-US" dirty="0" smtClean="0"/>
              <a:t>Process: Operating system abstraction to represent what is needed to run a single program</a:t>
            </a:r>
          </a:p>
          <a:p>
            <a:pPr lvl="1"/>
            <a:r>
              <a:rPr lang="en-US" dirty="0" smtClean="0"/>
              <a:t>Often called a “</a:t>
            </a:r>
            <a:r>
              <a:rPr lang="en-US" altLang="ja-JP" dirty="0" err="1" smtClean="0"/>
              <a:t>HeavyWeight</a:t>
            </a:r>
            <a:r>
              <a:rPr lang="en-US" altLang="ja-JP" dirty="0" smtClean="0"/>
              <a:t> Process</a:t>
            </a:r>
            <a:r>
              <a:rPr lang="en-US" dirty="0" smtClean="0"/>
              <a:t>”</a:t>
            </a:r>
          </a:p>
          <a:p>
            <a:pPr lvl="1"/>
            <a:r>
              <a:rPr lang="en-US" altLang="ja-JP" dirty="0" smtClean="0"/>
              <a:t>No concurrency in a “</a:t>
            </a:r>
            <a:r>
              <a:rPr lang="en-US" altLang="ja-JP" dirty="0" err="1" smtClean="0"/>
              <a:t>HeavyWeight</a:t>
            </a:r>
            <a:r>
              <a:rPr lang="en-US" altLang="ja-JP" dirty="0" smtClean="0"/>
              <a:t> Process”</a:t>
            </a:r>
          </a:p>
          <a:p>
            <a:r>
              <a:rPr lang="en-US" dirty="0" smtClean="0"/>
              <a:t>Two parts:</a:t>
            </a:r>
          </a:p>
          <a:p>
            <a:pPr lvl="1"/>
            <a:r>
              <a:rPr lang="en-US" dirty="0" smtClean="0"/>
              <a:t>Sequential program execution stream</a:t>
            </a:r>
          </a:p>
          <a:p>
            <a:pPr lvl="2"/>
            <a:r>
              <a:rPr lang="en-US" dirty="0" smtClean="0"/>
              <a:t>Code executed as a sequential stream of execution (i.e., thread)</a:t>
            </a:r>
          </a:p>
          <a:p>
            <a:pPr lvl="2"/>
            <a:r>
              <a:rPr lang="en-US" dirty="0" smtClean="0"/>
              <a:t>Includes State of CPU registers</a:t>
            </a:r>
          </a:p>
          <a:p>
            <a:pPr lvl="1"/>
            <a:r>
              <a:rPr lang="en-US" dirty="0" smtClean="0"/>
              <a:t>Protected resources:</a:t>
            </a:r>
          </a:p>
          <a:p>
            <a:pPr lvl="2"/>
            <a:r>
              <a:rPr lang="en-US" dirty="0" smtClean="0"/>
              <a:t>Main memory state (contents of Address Space)</a:t>
            </a:r>
          </a:p>
          <a:p>
            <a:pPr lvl="2"/>
            <a:r>
              <a:rPr lang="en-US" dirty="0" smtClean="0"/>
              <a:t>I/O state (i.e. file descriptors)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75628" y="1251252"/>
            <a:ext cx="2335212" cy="5010149"/>
            <a:chOff x="4128" y="768"/>
            <a:chExt cx="1471" cy="3156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58" y="3168"/>
              <a:ext cx="81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dirty="0">
                  <a:latin typeface="+mj-lt"/>
                </a:rPr>
                <a:t>Process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Control</a:t>
              </a:r>
            </a:p>
            <a:p>
              <a:pPr algn="ctr"/>
              <a:r>
                <a:rPr lang="en-US" dirty="0">
                  <a:latin typeface="+mj-lt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Multiplex Processes?</a:t>
            </a:r>
            <a:endParaRPr 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472428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current state of process held in a process control block (PCB):</a:t>
            </a:r>
          </a:p>
          <a:p>
            <a:pPr lvl="1"/>
            <a:r>
              <a:rPr lang="en-US" dirty="0" smtClean="0"/>
              <a:t>This is a “snapshot” of the execution and protection environment</a:t>
            </a:r>
          </a:p>
          <a:p>
            <a:pPr lvl="1"/>
            <a:r>
              <a:rPr lang="en-US" dirty="0" smtClean="0"/>
              <a:t>Only one PCB active at a time</a:t>
            </a:r>
          </a:p>
          <a:p>
            <a:r>
              <a:rPr lang="en-US" dirty="0" smtClean="0"/>
              <a:t>Give out CPU time to different processes (Scheduling):</a:t>
            </a:r>
          </a:p>
          <a:p>
            <a:pPr lvl="1"/>
            <a:r>
              <a:rPr lang="en-US" dirty="0" smtClean="0"/>
              <a:t>Only one process “running” at a time</a:t>
            </a:r>
          </a:p>
          <a:p>
            <a:pPr lvl="1"/>
            <a:r>
              <a:rPr lang="en-US" dirty="0" smtClean="0"/>
              <a:t>Give more time to important processes</a:t>
            </a:r>
          </a:p>
          <a:p>
            <a:r>
              <a:rPr lang="en-US" dirty="0" smtClean="0"/>
              <a:t>Give pieces of resources to different processes (Protection):</a:t>
            </a:r>
          </a:p>
          <a:p>
            <a:pPr lvl="1"/>
            <a:r>
              <a:rPr lang="en-US" dirty="0" smtClean="0"/>
              <a:t>Controlled access to non-CPU resources</a:t>
            </a:r>
          </a:p>
          <a:p>
            <a:pPr lvl="1"/>
            <a:r>
              <a:rPr lang="en-US" dirty="0" smtClean="0"/>
              <a:t>Example mechanisms: </a:t>
            </a:r>
          </a:p>
          <a:p>
            <a:pPr lvl="2"/>
            <a:r>
              <a:rPr lang="en-US" dirty="0" smtClean="0"/>
              <a:t>Memory Mapping: Give each process their own address space</a:t>
            </a:r>
          </a:p>
          <a:p>
            <a:pPr lvl="2"/>
            <a:r>
              <a:rPr lang="en-US" dirty="0" smtClean="0"/>
              <a:t>Kernel/User duality: Arbitrary multiplexing of I/O through 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94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CPU Switch From Process to Process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4648200"/>
            <a:ext cx="8305800" cy="2209800"/>
          </a:xfrm>
        </p:spPr>
        <p:txBody>
          <a:bodyPr/>
          <a:lstStyle/>
          <a:p>
            <a:r>
              <a:rPr lang="en-US" altLang="en-US" smtClean="0"/>
              <a:t>This is also called a “context switch”</a:t>
            </a:r>
          </a:p>
          <a:p>
            <a:pPr>
              <a:lnSpc>
                <a:spcPct val="70000"/>
              </a:lnSpc>
            </a:pPr>
            <a:r>
              <a:rPr lang="en-US" altLang="en-US" smtClean="0"/>
              <a:t>Code executed in kernel above is overhead 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Overhead sets minimum practical switching time</a:t>
            </a:r>
          </a:p>
          <a:p>
            <a:pPr lvl="1"/>
            <a:r>
              <a:rPr lang="en-US" altLang="en-US" smtClean="0"/>
              <a:t>Less overhead with SMT/hyperthreading, but… contention for resources instead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981200" y="762000"/>
            <a:ext cx="4724400" cy="38750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6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charset="0"/>
                <a:ea typeface="Gulim" charset="0"/>
                <a:cs typeface="Gulim" charset="0"/>
              </a:rPr>
              <a:t>Lifecycle of a Process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mtClean="0">
                <a:latin typeface="+mj-lt"/>
                <a:ea typeface="Gulim" charset="0"/>
                <a:cs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new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ready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running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waiting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terminated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has finished execution</a:t>
            </a:r>
            <a:endParaRPr lang="en-US" altLang="ko-KR" dirty="0">
              <a:latin typeface="+mj-lt"/>
              <a:ea typeface="Gulim" charset="0"/>
              <a:cs typeface="Gulim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3498850" y="1476375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3394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5127625" y="2416175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2579688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5599113" y="1314450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1295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867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6532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3867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3511550" y="24003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4873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2797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Scheduling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48200"/>
            <a:ext cx="8610600" cy="1905000"/>
          </a:xfrm>
        </p:spPr>
        <p:txBody>
          <a:bodyPr/>
          <a:lstStyle/>
          <a:p>
            <a:r>
              <a:rPr lang="en-US" altLang="en-US" smtClean="0"/>
              <a:t>PCBs move from queue to queue as they change state</a:t>
            </a:r>
          </a:p>
          <a:p>
            <a:pPr lvl="1"/>
            <a:r>
              <a:rPr lang="en-US" altLang="en-US" smtClean="0"/>
              <a:t>Decisions about which order to remove from queues are </a:t>
            </a:r>
            <a:r>
              <a:rPr lang="en-US" altLang="en-US" smtClean="0">
                <a:solidFill>
                  <a:schemeClr val="hlink"/>
                </a:solidFill>
              </a:rPr>
              <a:t>Scheduling</a:t>
            </a:r>
            <a:r>
              <a:rPr lang="en-US" altLang="en-US" smtClean="0"/>
              <a:t> decisions</a:t>
            </a:r>
          </a:p>
          <a:p>
            <a:pPr lvl="1"/>
            <a:r>
              <a:rPr lang="en-US" altLang="en-US" smtClean="0"/>
              <a:t>Many algorithms possible (few weeks from now)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295400" y="7620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6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mtClean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smtClean="0">
                <a:ea typeface="Gulim" panose="020B0600000101010101" pitchFamily="34" charset="-127"/>
              </a:rPr>
              <a:t>Thread not running </a:t>
            </a:r>
            <a:r>
              <a:rPr lang="en-US" altLang="ko-KR" sz="2000" smtClean="0">
                <a:ea typeface="Gulim" panose="020B0600000101010101" pitchFamily="34" charset="-127"/>
                <a:sym typeface="Symbol" panose="05050102010706020507" pitchFamily="18" charset="2"/>
              </a:rPr>
              <a:t> TCB </a:t>
            </a:r>
            <a:r>
              <a:rPr lang="en-US" altLang="ko-KR" sz="2000" smtClean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255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Other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State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TCB</a:t>
                </a:r>
                <a:r>
                  <a:rPr lang="en-US" altLang="ko-KR" sz="1600" baseline="-25000">
                    <a:latin typeface="Comic Sans MS" panose="030F0702030302020204" pitchFamily="66" charset="0"/>
                    <a:ea typeface="Gulim" panose="020B0600000101010101" pitchFamily="34" charset="-127"/>
                  </a:rPr>
                  <a:t>9</a:t>
                </a:r>
                <a:endPara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Other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State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TCB</a:t>
                </a:r>
                <a:r>
                  <a:rPr lang="en-US" altLang="ko-KR" sz="1600" baseline="-25000">
                    <a:latin typeface="Comic Sans MS" panose="030F0702030302020204" pitchFamily="66" charset="0"/>
                    <a:ea typeface="Gulim" panose="020B0600000101010101" pitchFamily="34" charset="-127"/>
                  </a:rPr>
                  <a:t>6</a:t>
                </a:r>
                <a:endPara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Other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State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TCB</a:t>
                </a:r>
                <a:r>
                  <a:rPr lang="en-US" altLang="ko-KR" sz="1600" baseline="-25000">
                    <a:latin typeface="Comic Sans MS" panose="030F0702030302020204" pitchFamily="66" charset="0"/>
                    <a:ea typeface="Gulim" panose="020B0600000101010101" pitchFamily="34" charset="-127"/>
                  </a:rPr>
                  <a:t>16</a:t>
                </a:r>
                <a:endPara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255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Other</a:t>
                  </a: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State</a:t>
                  </a: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TCB</a:t>
                  </a:r>
                  <a:r>
                    <a:rPr lang="en-US" altLang="ko-KR" sz="1600" baseline="-250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8</a:t>
                  </a:r>
                  <a:endPara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2179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255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endParaRPr lang="ko-KR" altLang="en-US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Other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State</a:t>
                </a:r>
              </a:p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TCB</a:t>
                </a:r>
                <a:r>
                  <a:rPr lang="en-US" altLang="ko-KR" sz="1600" baseline="-25000">
                    <a:latin typeface="Comic Sans MS" panose="030F0702030302020204" pitchFamily="66" charset="0"/>
                    <a:ea typeface="Gulim" panose="020B0600000101010101" pitchFamily="34" charset="-127"/>
                  </a:rPr>
                  <a:t>2</a:t>
                </a:r>
                <a:endPara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Other</a:t>
                  </a: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State</a:t>
                  </a:r>
                </a:p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TCB</a:t>
                  </a:r>
                  <a:r>
                    <a:rPr lang="en-US" altLang="ko-KR" sz="1600" baseline="-250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3</a:t>
                  </a:r>
                  <a:endPara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>
                      <a:latin typeface="Comic Sans MS" panose="030F0702030302020204" pitchFamily="66" charset="0"/>
                      <a:ea typeface="Gulim" panose="020B0600000101010101" pitchFamily="34" charset="-127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179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52400" y="1905000"/>
            <a:ext cx="2103438" cy="3989388"/>
            <a:chOff x="107" y="510"/>
            <a:chExt cx="1325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>
                  <a:latin typeface="Comic Sans MS" panose="030F0702030302020204" pitchFamily="66" charset="0"/>
                  <a:ea typeface="Gulim" panose="020B0600000101010101" pitchFamily="34" charset="-127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>
                    <a:latin typeface="Comic Sans MS" panose="030F0702030302020204" pitchFamily="66" charset="0"/>
                    <a:ea typeface="Gulim" panose="020B0600000101010101" pitchFamily="34" charset="-127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184" y="510"/>
              <a:ext cx="5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Ready</a:t>
              </a:r>
            </a:p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84" y="1055"/>
              <a:ext cx="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smtClean="0">
                  <a:latin typeface="Comic Sans MS" panose="030F0702030302020204" pitchFamily="66" charset="0"/>
                  <a:ea typeface="Gulim" panose="020B0600000101010101" pitchFamily="34" charset="-127"/>
                </a:rPr>
                <a:t>USB</a:t>
              </a:r>
              <a:endParaRPr lang="en-US" altLang="ko-KR" dirty="0">
                <a:latin typeface="Comic Sans MS" panose="030F0702030302020204" pitchFamily="66" charset="0"/>
                <a:ea typeface="Gulim" panose="020B0600000101010101" pitchFamily="34" charset="-127"/>
              </a:endParaRPr>
            </a:p>
            <a:p>
              <a:r>
                <a:rPr lang="en-US" altLang="ko-KR" dirty="0">
                  <a:latin typeface="Comic Sans MS" panose="030F0702030302020204" pitchFamily="66" charset="0"/>
                  <a:ea typeface="Gulim" panose="020B0600000101010101" pitchFamily="34" charset="-127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84" y="1535"/>
              <a:ext cx="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Disk</a:t>
              </a:r>
            </a:p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84" y="2063"/>
              <a:ext cx="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Disk</a:t>
              </a:r>
            </a:p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07" y="2591"/>
              <a:ext cx="7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Ether</a:t>
              </a:r>
            </a:p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7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Group signups: 4 members/group</a:t>
            </a:r>
          </a:p>
          <a:p>
            <a:pPr lvl="1"/>
            <a:r>
              <a:rPr lang="en-US" dirty="0" smtClean="0"/>
              <a:t>Sign up with the </a:t>
            </a:r>
            <a:r>
              <a:rPr lang="en-US" dirty="0" err="1" smtClean="0"/>
              <a:t>autograder</a:t>
            </a:r>
            <a:endParaRPr lang="en-US" dirty="0" smtClean="0"/>
          </a:p>
          <a:p>
            <a:pPr lvl="1"/>
            <a:r>
              <a:rPr lang="en-US" dirty="0" smtClean="0"/>
              <a:t>Groups need to be finished by </a:t>
            </a:r>
            <a:r>
              <a:rPr lang="en-US" dirty="0" smtClean="0"/>
              <a:t>this Wednesday!</a:t>
            </a:r>
          </a:p>
          <a:p>
            <a:r>
              <a:rPr lang="en-US" dirty="0" smtClean="0"/>
              <a:t>Section Signup form/group</a:t>
            </a:r>
            <a:endParaRPr lang="en-US" dirty="0" smtClean="0"/>
          </a:p>
          <a:p>
            <a:pPr lvl="1"/>
            <a:r>
              <a:rPr lang="en-US" dirty="0" smtClean="0"/>
              <a:t>Form asks </a:t>
            </a:r>
            <a:r>
              <a:rPr lang="en-US" dirty="0" smtClean="0"/>
              <a:t>for 3 section options (ranked) for your group</a:t>
            </a:r>
          </a:p>
          <a:p>
            <a:pPr lvl="1"/>
            <a:r>
              <a:rPr lang="en-US" dirty="0" smtClean="0"/>
              <a:t>Please sign up by Wednesday!</a:t>
            </a:r>
          </a:p>
          <a:p>
            <a:pPr lvl="1"/>
            <a:r>
              <a:rPr lang="en-US" dirty="0" smtClean="0"/>
              <a:t>We will try to accommodate your needs, but may not be able to fill over-popular sections.  Give us options!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to get to know your </a:t>
            </a:r>
            <a:r>
              <a:rPr lang="en-US" dirty="0" err="1" smtClean="0"/>
              <a:t>Tas</a:t>
            </a:r>
            <a:endParaRPr lang="en-US" dirty="0" smtClean="0"/>
          </a:p>
          <a:p>
            <a:pPr lvl="1"/>
            <a:r>
              <a:rPr lang="en-US" dirty="0" smtClean="0"/>
              <a:t>Consider moving out of really big sections!</a:t>
            </a:r>
          </a:p>
          <a:p>
            <a:r>
              <a:rPr lang="en-US" dirty="0" smtClean="0"/>
              <a:t>Finding info on your own is a good idea!</a:t>
            </a:r>
          </a:p>
          <a:p>
            <a:pPr lvl="1"/>
            <a:r>
              <a:rPr lang="en-US" dirty="0" smtClean="0"/>
              <a:t>Learn your tools, like “man”</a:t>
            </a:r>
          </a:p>
          <a:p>
            <a:pPr lvl="1"/>
            <a:r>
              <a:rPr lang="en-US" dirty="0" smtClean="0"/>
              <a:t>Can even type “man xxx” into google!</a:t>
            </a:r>
          </a:p>
          <a:p>
            <a:pPr lvl="2"/>
            <a:r>
              <a:rPr lang="en-US" dirty="0" smtClean="0"/>
              <a:t>Example: “man </a:t>
            </a:r>
            <a:r>
              <a:rPr lang="en-US" dirty="0" err="1" smtClean="0"/>
              <a:t>ls</a:t>
            </a:r>
            <a:r>
              <a:rPr lang="en-US" dirty="0" smtClean="0"/>
              <a:t>”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0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Modern </a:t>
            </a:r>
            <a:r>
              <a:rPr lang="en-US" dirty="0" smtClean="0">
                <a:ea typeface="MS PGothic" charset="0"/>
              </a:rPr>
              <a:t>Process </a:t>
            </a:r>
            <a:r>
              <a:rPr lang="en-US" dirty="0">
                <a:ea typeface="MS PGothic" charset="0"/>
              </a:rPr>
              <a:t>with Threads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930275"/>
            <a:ext cx="8931275" cy="5546725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+mj-lt"/>
                <a:ea typeface="MS PGothic" charset="0"/>
              </a:rPr>
              <a:t>Thread: </a:t>
            </a:r>
            <a:r>
              <a:rPr lang="en-US" i="1">
                <a:latin typeface="+mj-lt"/>
                <a:ea typeface="MS PGothic" charset="0"/>
              </a:rPr>
              <a:t>a sequential execution stream within process </a:t>
            </a:r>
            <a:r>
              <a:rPr lang="en-US">
                <a:latin typeface="+mj-lt"/>
                <a:ea typeface="MS PGothic" charset="0"/>
              </a:rPr>
              <a:t>(Sometimes called a “Lightweight process”)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Process still contains a single Address Space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No protection between threads</a:t>
            </a:r>
          </a:p>
          <a:p>
            <a:endParaRPr lang="en-US">
              <a:latin typeface="+mj-lt"/>
              <a:ea typeface="MS PGothic" charset="0"/>
            </a:endParaRPr>
          </a:p>
          <a:p>
            <a:r>
              <a:rPr lang="en-US">
                <a:latin typeface="+mj-lt"/>
                <a:ea typeface="MS PGothic" charset="0"/>
              </a:rPr>
              <a:t>Multithreading: </a:t>
            </a:r>
            <a:r>
              <a:rPr lang="en-US" i="1">
                <a:latin typeface="+mj-lt"/>
                <a:ea typeface="MS PGothic" charset="0"/>
              </a:rPr>
              <a:t>a single program made up of a number of different concurrent activities </a:t>
            </a:r>
            <a:endParaRPr lang="en-US">
              <a:latin typeface="+mj-lt"/>
              <a:ea typeface="MS PGothic" charset="0"/>
            </a:endParaRPr>
          </a:p>
          <a:p>
            <a:pPr lvl="1"/>
            <a:r>
              <a:rPr lang="en-US">
                <a:latin typeface="+mj-lt"/>
                <a:ea typeface="MS PGothic" charset="0"/>
              </a:rPr>
              <a:t>Sometimes called multitasking, as in Ada …</a:t>
            </a:r>
          </a:p>
          <a:p>
            <a:endParaRPr lang="en-US">
              <a:latin typeface="+mj-lt"/>
              <a:ea typeface="MS PGothic" charset="0"/>
            </a:endParaRPr>
          </a:p>
          <a:p>
            <a:r>
              <a:rPr lang="en-US">
                <a:latin typeface="+mj-lt"/>
                <a:ea typeface="MS PGothic" charset="0"/>
              </a:rPr>
              <a:t>Why separate the concept of a thread from that of a process?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Discuss the “thread” part of a process (concurrency)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Separate from the </a:t>
            </a:r>
            <a:r>
              <a:rPr lang="ja-JP" altLang="en-US">
                <a:latin typeface="+mj-lt"/>
                <a:ea typeface="MS PGothic" charset="0"/>
              </a:rPr>
              <a:t>“</a:t>
            </a:r>
            <a:r>
              <a:rPr lang="en-US" altLang="ja-JP">
                <a:latin typeface="+mj-lt"/>
                <a:ea typeface="MS PGothic" charset="0"/>
              </a:rPr>
              <a:t>address space</a:t>
            </a:r>
            <a:r>
              <a:rPr lang="ja-JP" altLang="en-US">
                <a:latin typeface="+mj-lt"/>
                <a:ea typeface="MS PGothic" charset="0"/>
              </a:rPr>
              <a:t>”</a:t>
            </a:r>
            <a:r>
              <a:rPr lang="en-US" altLang="ja-JP">
                <a:latin typeface="+mj-lt"/>
                <a:ea typeface="MS PGothic" charset="0"/>
              </a:rPr>
              <a:t> (protection)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Heavyweight Process </a:t>
            </a:r>
            <a:r>
              <a:rPr lang="en-US">
                <a:latin typeface="+mj-lt"/>
                <a:ea typeface="MS PGothic" charset="0"/>
                <a:sym typeface="Symbol" charset="0"/>
              </a:rPr>
              <a:t> Process with one thread</a:t>
            </a:r>
          </a:p>
        </p:txBody>
      </p:sp>
    </p:spTree>
    <p:extLst>
      <p:ext uri="{BB962C8B-B14F-4D97-AF65-F5344CB8AC3E}">
        <p14:creationId xmlns:p14="http://schemas.microsoft.com/office/powerpoint/2010/main" val="3034808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>
                <a:latin typeface="+mj-lt"/>
                <a:ea typeface="MS PGothic" charset="0"/>
              </a:rPr>
              <a:t>Threads encapsulate concurrency: “Active” component</a:t>
            </a:r>
          </a:p>
          <a:p>
            <a:r>
              <a:rPr lang="en-US">
                <a:latin typeface="+mj-lt"/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>
                <a:latin typeface="+mj-lt"/>
                <a:ea typeface="MS PGothic" charset="0"/>
              </a:rPr>
              <a:t>Keeps buggy program from trashing the system</a:t>
            </a:r>
          </a:p>
          <a:p>
            <a:r>
              <a:rPr lang="en-US">
                <a:latin typeface="+mj-lt"/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>
              <a:latin typeface="+mj-lt"/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3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Namespaces for communication over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www.eecs.berkeley.edu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128.32.244.172  (</a:t>
            </a:r>
            <a:r>
              <a:rPr lang="en-US" dirty="0" smtClean="0"/>
              <a:t>ipv4 format)</a:t>
            </a:r>
            <a:endParaRPr lang="en-US" dirty="0" smtClean="0"/>
          </a:p>
          <a:p>
            <a:r>
              <a:rPr lang="en-US" dirty="0" smtClean="0"/>
              <a:t>Port Number</a:t>
            </a:r>
          </a:p>
          <a:p>
            <a:pPr lvl="1"/>
            <a:r>
              <a:rPr lang="en-US" dirty="0" smtClean="0"/>
              <a:t>0-1023 are “</a:t>
            </a:r>
            <a:r>
              <a:rPr lang="en-US" dirty="0" smtClean="0">
                <a:hlinkClick r:id="rId2"/>
              </a:rPr>
              <a:t>well known</a:t>
            </a:r>
            <a:r>
              <a:rPr lang="en-US" dirty="0" smtClean="0"/>
              <a:t>” or “system” ports</a:t>
            </a:r>
          </a:p>
          <a:p>
            <a:pPr lvl="2"/>
            <a:r>
              <a:rPr lang="en-US" dirty="0" err="1" smtClean="0"/>
              <a:t>Superuser</a:t>
            </a:r>
            <a:r>
              <a:rPr lang="en-US" dirty="0" smtClean="0"/>
              <a:t> privileges to bind to one</a:t>
            </a:r>
          </a:p>
          <a:p>
            <a:pPr lvl="1"/>
            <a:r>
              <a:rPr lang="en-US" dirty="0" smtClean="0"/>
              <a:t>1024 – 49151 are “registered” ports (</a:t>
            </a:r>
            <a:r>
              <a:rPr lang="en-US" dirty="0" smtClean="0">
                <a:hlinkClick r:id="rId3"/>
              </a:rPr>
              <a:t>registry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</a:t>
            </a:r>
            <a:r>
              <a:rPr lang="en-US" dirty="0" smtClean="0"/>
              <a:t>) are “dynamic” or “private”</a:t>
            </a:r>
          </a:p>
          <a:p>
            <a:pPr lvl="2"/>
            <a:r>
              <a:rPr lang="en-US" dirty="0" smtClean="0"/>
              <a:t>Automatically allocated as “ephemeral Ports”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14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86011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MS PGothic" charset="0"/>
              </a:rPr>
              <a:t>State shared by all threads in process/</a:t>
            </a:r>
            <a:r>
              <a:rPr lang="en-US" dirty="0" err="1">
                <a:latin typeface="+mj-lt"/>
                <a:ea typeface="MS PGothic" charset="0"/>
              </a:rPr>
              <a:t>addr</a:t>
            </a:r>
            <a:r>
              <a:rPr lang="en-US" dirty="0">
                <a:latin typeface="+mj-lt"/>
                <a:ea typeface="MS PGothic" charset="0"/>
              </a:rPr>
              <a:t> space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I/O state (file </a:t>
            </a:r>
            <a:r>
              <a:rPr lang="en-US" dirty="0" smtClean="0">
                <a:latin typeface="+mj-lt"/>
                <a:ea typeface="MS PGothic" charset="0"/>
              </a:rPr>
              <a:t>descriptors, </a:t>
            </a:r>
            <a:r>
              <a:rPr lang="en-US" dirty="0">
                <a:latin typeface="+mj-lt"/>
                <a:ea typeface="MS PGothic" charset="0"/>
              </a:rPr>
              <a:t>network connections, </a:t>
            </a:r>
            <a:r>
              <a:rPr lang="en-US" dirty="0" err="1">
                <a:latin typeface="+mj-lt"/>
                <a:ea typeface="MS PGothic" charset="0"/>
              </a:rPr>
              <a:t>etc</a:t>
            </a:r>
            <a:r>
              <a:rPr lang="en-US" dirty="0">
                <a:latin typeface="+mj-lt"/>
                <a:ea typeface="MS PGothic" charset="0"/>
              </a:rPr>
              <a:t>)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dirty="0">
                <a:latin typeface="+mj-lt"/>
                <a:ea typeface="MS PGothic" charset="0"/>
              </a:rPr>
              <a:t>State “private” to each thread 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Execution stack – what is this?</a:t>
            </a:r>
          </a:p>
          <a:p>
            <a:pPr lvl="1"/>
            <a:endParaRPr lang="en-US" dirty="0">
              <a:latin typeface="+mj-lt"/>
              <a:ea typeface="MS PGothic" charset="0"/>
            </a:endParaRPr>
          </a:p>
          <a:p>
            <a:r>
              <a:rPr lang="en-US" dirty="0">
                <a:latin typeface="+mj-lt"/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310707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Stack holds temporary results</a:t>
            </a:r>
          </a:p>
          <a:p>
            <a:r>
              <a:rPr lang="en-US" altLang="en-US" smtClean="0"/>
              <a:t>Permits recursive execution</a:t>
            </a:r>
          </a:p>
          <a:p>
            <a:r>
              <a:rPr lang="en-US" altLang="en-US" smtClean="0"/>
              <a:t>Crucial to modern languages</a:t>
            </a:r>
          </a:p>
          <a:p>
            <a:endParaRPr lang="en-US" altLang="en-US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A: tmp=2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ret=C+1</a:t>
            </a: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3962400" y="3048000"/>
            <a:ext cx="1524000" cy="701675"/>
            <a:chOff x="2448" y="1920"/>
            <a:chExt cx="960" cy="442"/>
          </a:xfrm>
        </p:grpSpPr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/>
                <a:t>Stack</a:t>
              </a:r>
            </a:p>
            <a:p>
              <a:r>
                <a:rPr lang="en-US" altLang="en-US" sz="2000"/>
                <a:t>Pointer</a:t>
              </a:r>
            </a:p>
          </p:txBody>
        </p:sp>
        <p:sp>
          <p:nvSpPr>
            <p:cNvPr id="35853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405438" y="38623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/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A: tmp=1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B: ret=A+2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C: ret=b+1</a:t>
            </a:r>
          </a:p>
        </p:txBody>
      </p:sp>
    </p:spTree>
    <p:extLst>
      <p:ext uri="{BB962C8B-B14F-4D97-AF65-F5344CB8AC3E}">
        <p14:creationId xmlns:p14="http://schemas.microsoft.com/office/powerpoint/2010/main" val="231790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7"/>
          <p:cNvGrpSpPr>
            <a:grpSpLocks/>
          </p:cNvGrpSpPr>
          <p:nvPr/>
        </p:nvGrpSpPr>
        <p:grpSpPr bwMode="auto">
          <a:xfrm>
            <a:off x="762000" y="700088"/>
            <a:ext cx="7543800" cy="4267200"/>
            <a:chOff x="432" y="432"/>
            <a:chExt cx="4852" cy="2828"/>
          </a:xfrm>
        </p:grpSpPr>
        <p:sp>
          <p:nvSpPr>
            <p:cNvPr id="10246" name="Rectangle 2" descr="10%"/>
            <p:cNvSpPr>
              <a:spLocks noChangeArrowheads="1"/>
            </p:cNvSpPr>
            <p:nvPr/>
          </p:nvSpPr>
          <p:spPr bwMode="auto">
            <a:xfrm>
              <a:off x="2988" y="3036"/>
              <a:ext cx="2288" cy="224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7" name="Rectangle 3" descr="10%"/>
            <p:cNvSpPr>
              <a:spLocks noChangeArrowheads="1"/>
            </p:cNvSpPr>
            <p:nvPr/>
          </p:nvSpPr>
          <p:spPr bwMode="auto">
            <a:xfrm>
              <a:off x="444" y="444"/>
              <a:ext cx="2384" cy="464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Rectangle 4" descr="10%"/>
            <p:cNvSpPr>
              <a:spLocks noChangeArrowheads="1"/>
            </p:cNvSpPr>
            <p:nvPr/>
          </p:nvSpPr>
          <p:spPr bwMode="auto">
            <a:xfrm>
              <a:off x="2988" y="1740"/>
              <a:ext cx="2288" cy="464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432" y="432"/>
              <a:ext cx="2496" cy="28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0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zero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 constant 0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1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at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reserved for assembler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	v0	expression evaluation &amp;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3	v1	function results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4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a0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arguments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5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a1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6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a2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7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a3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8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t0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temporary: caller saves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. . .		</a:t>
              </a:r>
              <a:r>
                <a:rPr lang="en-US" altLang="ko-KR" sz="1700">
                  <a:solidFill>
                    <a:srgbClr val="51DC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(callee can clobber)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15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t7</a:t>
              </a:r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2976" y="432"/>
              <a:ext cx="2308" cy="28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16	</a:t>
              </a:r>
              <a:r>
                <a:rPr lang="en-US" altLang="ko-KR" sz="1700">
                  <a:solidFill>
                    <a:srgbClr val="51DC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s0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</a:t>
              </a:r>
              <a:r>
                <a:rPr lang="en-US" altLang="ko-KR" sz="1700">
                  <a:solidFill>
                    <a:srgbClr val="00FF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callee saves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. . . 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(callee must save)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23	</a:t>
              </a:r>
              <a:r>
                <a:rPr lang="en-US" altLang="ko-KR" sz="1700">
                  <a:solidFill>
                    <a:srgbClr val="51DC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s7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24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t8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 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temporary (cont’d)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25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t9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26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k0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reserved for OS kernel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27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k1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28	gp	Pointer to global area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29	sp	Stack pointer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30	fp	frame pointer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31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ra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Return Address (HW)</a:t>
              </a:r>
            </a:p>
          </p:txBody>
        </p:sp>
        <p:sp>
          <p:nvSpPr>
            <p:cNvPr id="10251" name="Rectangle 8"/>
            <p:cNvSpPr>
              <a:spLocks noChangeArrowheads="1"/>
            </p:cNvSpPr>
            <p:nvPr/>
          </p:nvSpPr>
          <p:spPr bwMode="auto">
            <a:xfrm>
              <a:off x="444" y="1500"/>
              <a:ext cx="2096" cy="944"/>
            </a:xfrm>
            <a:prstGeom prst="rect">
              <a:avLst/>
            </a:prstGeom>
            <a:noFill/>
            <a:ln w="25400">
              <a:solidFill>
                <a:srgbClr val="8901F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2" name="Rectangle 9"/>
            <p:cNvSpPr>
              <a:spLocks noChangeArrowheads="1"/>
            </p:cNvSpPr>
            <p:nvPr/>
          </p:nvSpPr>
          <p:spPr bwMode="auto">
            <a:xfrm>
              <a:off x="444" y="2508"/>
              <a:ext cx="2288" cy="75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3" name="Rectangle 10"/>
            <p:cNvSpPr>
              <a:spLocks noChangeArrowheads="1"/>
            </p:cNvSpPr>
            <p:nvPr/>
          </p:nvSpPr>
          <p:spPr bwMode="auto">
            <a:xfrm>
              <a:off x="2988" y="444"/>
              <a:ext cx="2288" cy="70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4" name="Rectangle 11"/>
            <p:cNvSpPr>
              <a:spLocks noChangeArrowheads="1"/>
            </p:cNvSpPr>
            <p:nvPr/>
          </p:nvSpPr>
          <p:spPr bwMode="auto">
            <a:xfrm>
              <a:off x="2988" y="1212"/>
              <a:ext cx="2048" cy="464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5" name="Rectangle 12"/>
            <p:cNvSpPr>
              <a:spLocks noChangeArrowheads="1"/>
            </p:cNvSpPr>
            <p:nvPr/>
          </p:nvSpPr>
          <p:spPr bwMode="auto">
            <a:xfrm>
              <a:off x="444" y="972"/>
              <a:ext cx="2288" cy="46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6" name="Rectangle 13"/>
            <p:cNvSpPr>
              <a:spLocks noChangeArrowheads="1"/>
            </p:cNvSpPr>
            <p:nvPr/>
          </p:nvSpPr>
          <p:spPr bwMode="auto">
            <a:xfrm>
              <a:off x="2988" y="2268"/>
              <a:ext cx="2144" cy="70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1350963" y="228600"/>
            <a:ext cx="6440487" cy="379413"/>
          </a:xfrm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smtClean="0">
                <a:ea typeface="굴림" panose="020B0600000101010101" pitchFamily="34" charset="-127"/>
              </a:rPr>
              <a:t>MIPS: Software conventions for Registers</a:t>
            </a:r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5181600"/>
            <a:ext cx="4343400" cy="14478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Before calling procedure: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Save caller-saves regs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Save v0, v1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Save ra</a:t>
            </a:r>
          </a:p>
        </p:txBody>
      </p:sp>
      <p:sp>
        <p:nvSpPr>
          <p:cNvPr id="10245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181600"/>
            <a:ext cx="3886200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After return, assume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Callee-saves reg OK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gp,sp,fp OK (restored!)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Other things trashed</a:t>
            </a:r>
          </a:p>
          <a:p>
            <a:pPr>
              <a:lnSpc>
                <a:spcPct val="7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38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Motivational 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Imagine the following C program:</a:t>
            </a:r>
            <a:br>
              <a:rPr lang="en-US" altLang="ko-KR" smtClean="0">
                <a:ea typeface="Gulim" panose="020B0600000101010101" pitchFamily="34" charset="-127"/>
              </a:rPr>
            </a:br>
            <a:endParaRPr lang="en-US" altLang="ko-KR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smtClean="0">
                <a:latin typeface="Courier New" panose="02070309020205020404" pitchFamily="49" charset="0"/>
                <a:ea typeface="Gulim" panose="020B0600000101010101" pitchFamily="34" charset="-127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smtClean="0">
                <a:latin typeface="Courier New" panose="02070309020205020404" pitchFamily="49" charset="0"/>
                <a:ea typeface="Gulim" panose="020B0600000101010101" pitchFamily="34" charset="-127"/>
              </a:rPr>
              <a:t>	   ComputePI(“pi.txt”);</a:t>
            </a:r>
          </a:p>
          <a:p>
            <a:pPr>
              <a:buFontTx/>
              <a:buNone/>
            </a:pPr>
            <a:r>
              <a:rPr lang="en-US" altLang="ko-KR" sz="2200" smtClean="0">
                <a:latin typeface="Courier New" panose="02070309020205020404" pitchFamily="49" charset="0"/>
                <a:ea typeface="Gulim" panose="020B0600000101010101" pitchFamily="34" charset="-127"/>
              </a:rPr>
              <a:t>	   PrintClassList(“clist.text”);</a:t>
            </a:r>
          </a:p>
          <a:p>
            <a:pPr>
              <a:buFontTx/>
              <a:buNone/>
            </a:pPr>
            <a:r>
              <a:rPr lang="en-US" altLang="ko-KR" sz="22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buFontTx/>
              <a:buNone/>
            </a:pPr>
            <a:endParaRPr lang="en-US" altLang="ko-KR" sz="2200" smtClean="0">
              <a:ea typeface="Gulim" panose="020B0600000101010101" pitchFamily="34" charset="-127"/>
            </a:endParaRPr>
          </a:p>
          <a:p>
            <a:r>
              <a:rPr lang="en-US" altLang="ko-KR" smtClean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Program would never print out class list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Why? ComputePI would never finish</a:t>
            </a:r>
          </a:p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90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ComputePI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(“pi.txt”));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PrintClassList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(“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clist.text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does “</a:t>
            </a:r>
            <a:r>
              <a:rPr lang="en-US" altLang="ko-KR" dirty="0" err="1" smtClean="0">
                <a:ea typeface="Gulim" panose="020B0600000101010101" pitchFamily="34" charset="-127"/>
              </a:rPr>
              <a:t>ThreadFork</a:t>
            </a:r>
            <a:r>
              <a:rPr lang="en-US" altLang="ko-KR" dirty="0" smtClean="0">
                <a:ea typeface="Gulim" panose="020B0600000101010101" pitchFamily="34" charset="-127"/>
              </a:rPr>
              <a:t>()” do?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This </a:t>
            </a:r>
            <a:r>
              <a:rPr lang="en-US" altLang="ko-KR" i="1" dirty="0" smtClean="0">
                <a:ea typeface="Gulim" panose="020B0600000101010101" pitchFamily="34" charset="-127"/>
              </a:rPr>
              <a:t>should</a:t>
            </a:r>
            <a:r>
              <a:rPr lang="en-US" altLang="ko-KR" dirty="0" smtClean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990600" y="5257800"/>
            <a:ext cx="5481638" cy="1128713"/>
            <a:chOff x="576" y="3360"/>
            <a:chExt cx="3453" cy="711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>
                  <a:latin typeface="Comic Sans MS" panose="030F0702030302020204" pitchFamily="66" charset="0"/>
                  <a:ea typeface="Gulim" panose="020B0600000101010101" pitchFamily="34" charset="-127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5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  <a:cs typeface="Gulim" charset="0"/>
              </a:rPr>
              <a:t>Memory </a:t>
            </a:r>
            <a:r>
              <a:rPr lang="en-US" altLang="ko-KR" dirty="0" smtClean="0">
                <a:ea typeface="Gulim" charset="0"/>
                <a:cs typeface="Gulim" charset="0"/>
              </a:rPr>
              <a:t>Footprint: </a:t>
            </a:r>
            <a:r>
              <a:rPr lang="en-US" altLang="ko-KR" dirty="0">
                <a:ea typeface="Gulim" charset="0"/>
                <a:cs typeface="Gulim" charset="0"/>
              </a:rPr>
              <a:t>Two-</a:t>
            </a:r>
            <a:r>
              <a:rPr lang="en-US" altLang="ko-KR" dirty="0" smtClean="0">
                <a:ea typeface="Gulim" charset="0"/>
                <a:cs typeface="Gulim" charset="0"/>
              </a:rPr>
              <a:t>Threads</a:t>
            </a:r>
            <a:endParaRPr lang="en-US" altLang="ko-KR" dirty="0">
              <a:ea typeface="Gulim" charset="0"/>
              <a:cs typeface="Gulim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48" y="1245605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Two sets of Stacks</a:t>
            </a: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Questions: 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How do we position stacks relative to </a:t>
            </a:r>
            <a:br>
              <a:rPr lang="en-US" altLang="ko-KR" dirty="0">
                <a:latin typeface="+mj-lt"/>
                <a:ea typeface="Gulim" charset="0"/>
                <a:cs typeface="Gulim" charset="0"/>
              </a:rPr>
            </a:br>
            <a:r>
              <a:rPr lang="en-US" altLang="ko-KR" dirty="0">
                <a:latin typeface="+mj-lt"/>
                <a:ea typeface="Gulim" charset="0"/>
                <a:cs typeface="Gulim" charset="0"/>
              </a:rPr>
              <a:t>each other?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What maximum size should we choose</a:t>
            </a:r>
            <a:br>
              <a:rPr lang="en-US" altLang="ko-KR" dirty="0">
                <a:latin typeface="+mj-lt"/>
                <a:ea typeface="Gulim" charset="0"/>
                <a:cs typeface="Gulim" charset="0"/>
              </a:rPr>
            </a:br>
            <a:r>
              <a:rPr lang="en-US" altLang="ko-KR" dirty="0">
                <a:latin typeface="+mj-lt"/>
                <a:ea typeface="Gulim" charset="0"/>
                <a:cs typeface="Gulim" charset="0"/>
              </a:rPr>
              <a:t>for the stacks?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How might you catch violations?</a:t>
            </a:r>
          </a:p>
          <a:p>
            <a:pPr lvl="1"/>
            <a:endParaRPr lang="en-US" altLang="ko-KR" dirty="0">
              <a:latin typeface="+mj-lt"/>
              <a:ea typeface="Gulim" charset="0"/>
              <a:cs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009084" y="1909098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>
                    <a:latin typeface="+mj-lt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284" y="2237"/>
              <a:ext cx="11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>
                  <a:latin typeface="+mj-lt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35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Thread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thread_fork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 new thread to run </a:t>
            </a:r>
            <a:r>
              <a:rPr lang="en-US" dirty="0" err="1" smtClean="0"/>
              <a:t>func(args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/>
              <a:t>thread_create</a:t>
            </a:r>
            <a:endParaRPr lang="en-US" dirty="0" smtClean="0"/>
          </a:p>
          <a:p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Relinquish processor voluntarily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/>
              <a:t>thread_yield</a:t>
            </a:r>
            <a:endParaRPr lang="en-US" dirty="0" smtClean="0"/>
          </a:p>
          <a:p>
            <a:r>
              <a:rPr lang="en-US" dirty="0" err="1" smtClean="0"/>
              <a:t>thread_join</a:t>
            </a:r>
            <a:r>
              <a:rPr lang="en-US" dirty="0" smtClean="0"/>
              <a:t>(thread)</a:t>
            </a:r>
          </a:p>
          <a:p>
            <a:pPr lvl="1"/>
            <a:r>
              <a:rPr lang="en-US" dirty="0" smtClean="0"/>
              <a:t>In parent, wait for forked thread to exit, then return</a:t>
            </a:r>
          </a:p>
          <a:p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r>
              <a:rPr lang="en-US" dirty="0" smtClean="0"/>
              <a:t>Quit thread and clean up, wake up joiner if any</a:t>
            </a:r>
          </a:p>
          <a:p>
            <a:pPr lvl="1"/>
            <a:r>
              <a:rPr lang="en-US" dirty="0" smtClean="0"/>
              <a:t>Pintos: </a:t>
            </a:r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pThreads</a:t>
            </a:r>
            <a:r>
              <a:rPr lang="en-US" dirty="0" smtClean="0"/>
              <a:t>: POSIX standard for thread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2479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smtClean="0">
                <a:ea typeface="Gulim" panose="020B0600000101010101" pitchFamily="34" charset="-127"/>
              </a:rPr>
              <a:t>Conceptually, the dispatching loop of the operating system looks as follows:</a:t>
            </a:r>
            <a:br>
              <a:rPr lang="en-US" altLang="ko-KR" sz="2000" smtClean="0">
                <a:ea typeface="Gulim" panose="020B0600000101010101" pitchFamily="34" charset="-127"/>
              </a:rPr>
            </a:br>
            <a:endParaRPr lang="en-US" altLang="ko-KR" sz="200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Loop {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   RunThread(); 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   ChooseNextThread();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   SaveStateOfCPU(curTCB);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   LoadStateOfCPU(newTCB);</a:t>
            </a:r>
          </a:p>
          <a:p>
            <a:pPr>
              <a:buFontTx/>
              <a:buNone/>
            </a:pPr>
            <a:r>
              <a:rPr lang="en-US" altLang="ko-KR" sz="180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pPr>
              <a:buFontTx/>
              <a:buNone/>
            </a:pPr>
            <a:endParaRPr lang="en-US" altLang="ko-KR" sz="1800" smtClean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sz="2000" smtClean="0">
                <a:ea typeface="Gulim" panose="020B0600000101010101" pitchFamily="34" charset="-127"/>
              </a:rPr>
              <a:t>This is an </a:t>
            </a:r>
            <a:r>
              <a:rPr lang="en-US" altLang="ko-KR" sz="2000" i="1" smtClean="0">
                <a:ea typeface="Gulim" panose="020B0600000101010101" pitchFamily="34" charset="-127"/>
              </a:rPr>
              <a:t>infinite</a:t>
            </a:r>
            <a:r>
              <a:rPr lang="en-US" altLang="ko-KR" sz="2000" smtClean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000" smtClean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sz="2000" smtClean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000" smtClean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39328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mtClean="0">
                <a:ea typeface="Gulim" panose="020B0600000101010101" pitchFamily="34" charset="-127"/>
              </a:rPr>
              <a:t>Consider first portion:  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RunThread()</a:t>
            </a:r>
            <a:endParaRPr lang="en-US" altLang="ko-KR" smtClean="0">
              <a:ea typeface="Gulim" panose="020B0600000101010101" pitchFamily="34" charset="-127"/>
            </a:endParaRPr>
          </a:p>
          <a:p>
            <a:endParaRPr lang="en-US" altLang="ko-KR" smtClean="0">
              <a:ea typeface="Gulim" panose="020B0600000101010101" pitchFamily="34" charset="-127"/>
            </a:endParaRPr>
          </a:p>
          <a:p>
            <a:r>
              <a:rPr lang="en-US" altLang="ko-KR" smtClean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Load environment (virtual memory space, etc)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smtClean="0">
              <a:ea typeface="Gulim" panose="020B0600000101010101" pitchFamily="34" charset="-127"/>
            </a:endParaRPr>
          </a:p>
          <a:p>
            <a:r>
              <a:rPr lang="en-US" altLang="ko-KR" smtClean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smtClean="0">
                <a:ea typeface="Gulim" panose="020B0600000101010101" pitchFamily="34" charset="-127"/>
              </a:rPr>
              <a:t>preempted</a:t>
            </a:r>
            <a:endParaRPr lang="en-US" altLang="ko-KR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004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 executes a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yield()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		computePI() {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      ComputeNextDigit();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252152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Use of Sockets in TCP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838200"/>
            <a:ext cx="8885237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Socket:</a:t>
            </a:r>
            <a:r>
              <a:rPr lang="en-US" altLang="ko-KR" dirty="0" smtClean="0">
                <a:ea typeface="굴림" panose="020B0600000101010101" pitchFamily="34" charset="-127"/>
              </a:rPr>
              <a:t>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Embodies one side of a communication channel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Same interface regardless of location of other end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Could be local machine (called “UNIX socket”) or remote machine (called “network socket”)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First introduced in 4.2 BSD UNIX: big innovation at time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 most operating systems provide some notion of socket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Using Sockets for Client-Server (C/C++ interface):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 server: set up “server-socket”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Create socket, Bind to protocol (TCP), local address, port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Call listen(): tells server socket to accept incoming requests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Perform multiple accept() calls on socket to accept incoming connection request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Each successful accept() returns a new socket for a new  connection; can pass this off to handler thread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 client: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Create socket, Bind to protocol (TCP), remote address, port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Perform connect() on socket to make connection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connect() successful, have socket connected to server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27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9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9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99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9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9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9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99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99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7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run_new_thread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newThread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PickNewThread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switch(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curThread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newThread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ThreadHouseKeeping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 smtClean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 smtClean="0">
                <a:ea typeface="Gulim" panose="020B0600000101010101" pitchFamily="34" charset="-127"/>
              </a:rPr>
              <a:t>regs</a:t>
            </a:r>
            <a:r>
              <a:rPr lang="en-US" altLang="ko-KR" dirty="0" smtClean="0">
                <a:ea typeface="Gulim" panose="020B0600000101010101" pitchFamily="34" charset="-127"/>
              </a:rPr>
              <a:t>, stack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3810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mic Sans MS" panose="030F0702030302020204" pitchFamily="66" charset="0"/>
                <a:ea typeface="Gulim" panose="020B0600000101010101" pitchFamily="34" charset="-127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3811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mic Sans MS" panose="030F0702030302020204" pitchFamily="66" charset="0"/>
                <a:ea typeface="Gulim" panose="020B0600000101010101" pitchFamily="34" charset="-127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6019800" y="1060450"/>
            <a:ext cx="366713" cy="1666875"/>
            <a:chOff x="4607" y="812"/>
            <a:chExt cx="232" cy="1156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45" y="1274"/>
              <a:ext cx="115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1828800" y="1435100"/>
            <a:ext cx="3951288" cy="1522413"/>
            <a:chOff x="1151" y="1056"/>
            <a:chExt cx="2497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kernel_yield</a:t>
              </a: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151" y="1152"/>
              <a:ext cx="92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338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do the stacks look like?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3810000" cy="5486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smtClean="0">
                <a:ea typeface="Gulim" panose="020B0600000101010101" pitchFamily="34" charset="-127"/>
              </a:rPr>
              <a:t>	   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proc A() {	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proc B() {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791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/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3886200" y="1562100"/>
            <a:ext cx="2514600" cy="3009900"/>
            <a:chOff x="2448" y="984"/>
            <a:chExt cx="1584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40" y="984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48" y="1344"/>
              <a:ext cx="231" cy="1152"/>
              <a:chOff x="4608" y="816"/>
              <a:chExt cx="231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99" y="1273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mic Sans MS" panose="030F0702030302020204" pitchFamily="66" charset="0"/>
                    <a:ea typeface="Gulim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781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03" y="976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80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ko-KR" altLang="en-US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Switch(tCur,tNew) {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TCB[tCur].regs.r7 = CPU.r7;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TCB[tCur].regs.r0 = CPU.r0;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     TCB[tCur].regs.sp = CPU.sp;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TCB[tCur].regs.retpc = CPU.retpc; /*return addr*/</a:t>
            </a:r>
          </a:p>
          <a:p>
            <a:pPr>
              <a:buFontTx/>
              <a:buNone/>
            </a:pPr>
            <a:endParaRPr lang="en-US" altLang="ko-KR" sz="2000" smtClean="0">
              <a:solidFill>
                <a:schemeClr val="accent2"/>
              </a:solidFill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smtClean="0">
                <a:solidFill>
                  <a:srgbClr val="53FB25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CPU.r7 = TCB[tNew].regs.r7;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CPU.r0 = TCB[tNew].regs.r0;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CPU.sp = TCB[tNew].regs.sp;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CPU.retpc = TCB[tNew].regs.retpc;</a:t>
            </a:r>
          </a:p>
          <a:p>
            <a:pPr>
              <a:buFontTx/>
              <a:buNone/>
            </a:pP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   return; /* Return to CPU.retpc */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00521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685800"/>
            <a:ext cx="8991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Suppose you forget to save/restore register 4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Get intermittent failures depending on when context switch occurred and whether new thread uses register 4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Cautionary tail: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Carefully documented!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Only works As long as kernel size &lt; 1MB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happened?  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2264552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2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2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/>
              <a:t>Frequency of performing context switches: 10-100ms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Context switch time in Linux: 3-4 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</a:t>
            </a:r>
            <a:r>
              <a:rPr lang="en-US" dirty="0" err="1" smtClean="0">
                <a:solidFill>
                  <a:srgbClr val="FF0000"/>
                </a:solidFill>
              </a:rPr>
              <a:t>secs</a:t>
            </a:r>
            <a:r>
              <a:rPr lang="en-US" dirty="0" smtClean="0">
                <a:solidFill>
                  <a:srgbClr val="FF0000"/>
                </a:solidFill>
              </a:rPr>
              <a:t> (Current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Intel i7 &amp; E5).</a:t>
            </a:r>
          </a:p>
          <a:p>
            <a:pPr lvl="1"/>
            <a:r>
              <a:rPr lang="en-US" dirty="0" smtClean="0"/>
              <a:t>Thread switching faster than process switching (100 ns). </a:t>
            </a:r>
          </a:p>
          <a:p>
            <a:pPr lvl="1"/>
            <a:r>
              <a:rPr lang="en-US" dirty="0" smtClean="0"/>
              <a:t>But switching across cores about 2x more expensive than within-core switching. </a:t>
            </a:r>
          </a:p>
          <a:p>
            <a:r>
              <a:rPr lang="en-US" dirty="0" smtClean="0"/>
              <a:t>Context switch time increases sharply with the size of the working set*, and can increase 100x or more.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The working set is the subset of memory used by the process in a time window.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Moral:</a:t>
            </a:r>
            <a:r>
              <a:rPr lang="en-US" dirty="0" smtClean="0"/>
              <a:t> Context switching depends mostly on cache limits and the process or thread</a:t>
            </a:r>
            <a:r>
              <a:rPr lang="ja-JP" altLang="en-US" dirty="0" smtClean="0"/>
              <a:t>’</a:t>
            </a:r>
            <a:r>
              <a:rPr lang="en-US" dirty="0" smtClean="0"/>
              <a:t>s hunger for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05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4408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4408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ea typeface="Gulim" panose="020B0600000101010101" pitchFamily="34" charset="-127"/>
              </a:rPr>
              <a:t>read</a:t>
            </a:r>
          </a:p>
        </p:txBody>
      </p:sp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2438400" y="1828800"/>
            <a:ext cx="3951288" cy="1522413"/>
            <a:chOff x="1151" y="1056"/>
            <a:chExt cx="2497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kernel_read</a:t>
              </a: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151" y="1152"/>
              <a:ext cx="92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switch</a:t>
              </a:r>
            </a:p>
          </p:txBody>
        </p:sp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6553200" y="1371600"/>
            <a:ext cx="366713" cy="1666875"/>
            <a:chOff x="4607" y="812"/>
            <a:chExt cx="232" cy="1156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145" y="1274"/>
              <a:ext cx="115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630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Could the ComputePI program grab all resources and never release the processor?</a:t>
            </a:r>
          </a:p>
          <a:p>
            <a:pPr lvl="2"/>
            <a:r>
              <a:rPr lang="en-US" altLang="ko-KR" smtClean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Must find way that dispatcher can regain control!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Answer: Utilize External Events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smtClean="0">
                <a:ea typeface="Gulim" panose="020B0600000101010101" pitchFamily="34" charset="-127"/>
              </a:rPr>
              <a:t>Timer: like an alarm clock that goes off every some many milliseconds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If we make sure that external events occur frequently enough, can ensure dispatcher runs</a:t>
            </a:r>
          </a:p>
          <a:p>
            <a:pPr lvl="1"/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7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4724400"/>
            <a:ext cx="8900547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457200" y="42311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4222" r="-14222"/>
          <a:stretch>
            <a:fillRect/>
          </a:stretch>
        </p:blipFill>
        <p:spPr>
          <a:xfrm>
            <a:off x="-427637" y="1398649"/>
            <a:ext cx="10445144" cy="5744427"/>
          </a:xfrm>
        </p:spPr>
      </p:pic>
    </p:spTree>
    <p:extLst>
      <p:ext uri="{BB962C8B-B14F-4D97-AF65-F5344CB8AC3E}">
        <p14:creationId xmlns:p14="http://schemas.microsoft.com/office/powerpoint/2010/main" val="275585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Executions</a:t>
            </a:r>
            <a:endParaRPr lang="en-US" dirty="0"/>
          </a:p>
        </p:txBody>
      </p:sp>
      <p:pic>
        <p:nvPicPr>
          <p:cNvPr id="6" name="Content Placeholder 5" descr="unpredictableSpe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549" r="-4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811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826" name="Group 2"/>
          <p:cNvGrpSpPr>
            <a:grpSpLocks/>
          </p:cNvGrpSpPr>
          <p:nvPr/>
        </p:nvGrpSpPr>
        <p:grpSpPr bwMode="auto">
          <a:xfrm>
            <a:off x="1386861" y="533400"/>
            <a:ext cx="6292384" cy="2854403"/>
            <a:chOff x="1024" y="1632"/>
            <a:chExt cx="3711" cy="1755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3718" y="1632"/>
              <a:ext cx="710" cy="666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1046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7" name="Oval 5"/>
            <p:cNvSpPr>
              <a:spLocks noChangeArrowheads="1"/>
            </p:cNvSpPr>
            <p:nvPr/>
          </p:nvSpPr>
          <p:spPr bwMode="auto">
            <a:xfrm>
              <a:off x="3807" y="2579"/>
              <a:ext cx="532" cy="541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48" name="Cloud"/>
            <p:cNvSpPr>
              <a:spLocks noChangeAspect="1" noEditPoints="1" noChangeArrowheads="1"/>
            </p:cNvSpPr>
            <p:nvPr/>
          </p:nvSpPr>
          <p:spPr bwMode="auto">
            <a:xfrm>
              <a:off x="1536" y="1776"/>
              <a:ext cx="2187" cy="1533"/>
            </a:xfrm>
            <a:custGeom>
              <a:avLst/>
              <a:gdLst>
                <a:gd name="T0" fmla="*/ 7 w 21600"/>
                <a:gd name="T1" fmla="*/ 767 h 21600"/>
                <a:gd name="T2" fmla="*/ 1094 w 21600"/>
                <a:gd name="T3" fmla="*/ 1531 h 21600"/>
                <a:gd name="T4" fmla="*/ 2185 w 21600"/>
                <a:gd name="T5" fmla="*/ 767 h 21600"/>
                <a:gd name="T6" fmla="*/ 1094 w 21600"/>
                <a:gd name="T7" fmla="*/ 8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3 w 21600"/>
                <a:gd name="T13" fmla="*/ 3269 h 21600"/>
                <a:gd name="T14" fmla="*/ 17086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1536" y="2083"/>
              <a:ext cx="2182" cy="65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073" y="2308"/>
              <a:ext cx="0" cy="2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/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584" y="2682"/>
              <a:ext cx="2178" cy="302"/>
            </a:xfrm>
            <a:prstGeom prst="leftRightArrow">
              <a:avLst>
                <a:gd name="adj1" fmla="val 49630"/>
                <a:gd name="adj2" fmla="val 102636"/>
              </a:avLst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connection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 rot="20547700">
              <a:off x="1866" y="2187"/>
              <a:ext cx="150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112" y="2218"/>
              <a:ext cx="62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3701" y="3165"/>
              <a:ext cx="672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Server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024" y="3165"/>
              <a:ext cx="56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ea typeface="굴림" panose="020B0600000101010101" pitchFamily="34" charset="-127"/>
                </a:rPr>
                <a:t>Client</a:t>
              </a:r>
            </a:p>
          </p:txBody>
        </p:sp>
      </p:grpSp>
      <p:sp>
        <p:nvSpPr>
          <p:cNvPr id="35843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Socket Setup over TCP/IP</a:t>
            </a:r>
          </a:p>
        </p:txBody>
      </p:sp>
      <p:sp>
        <p:nvSpPr>
          <p:cNvPr id="11018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6200" y="3581400"/>
            <a:ext cx="8915400" cy="3505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Socket: Listens for new connections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Produces new sockets for each unique connection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Things to remember: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Connection involves 5 values: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[ Client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Client Port, Server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2000" dirty="0" smtClean="0">
                <a:ea typeface="굴림" panose="020B0600000101010101" pitchFamily="34" charset="-127"/>
              </a:rPr>
              <a:t>, Server Port, Protocol ]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Often, Client Port “randomly” assigned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Done by OS during client socket setup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Server Port often “well known”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80 (web), 443 (secure web), 25 (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sendmail</a:t>
            </a:r>
            <a:r>
              <a:rPr lang="en-US" altLang="ko-KR" sz="1800" dirty="0" smtClean="0">
                <a:ea typeface="굴림" panose="020B0600000101010101" pitchFamily="34" charset="-127"/>
              </a:rPr>
              <a:t>), </a:t>
            </a:r>
            <a:r>
              <a:rPr lang="en-US" altLang="ko-KR" sz="1800" dirty="0" err="1" smtClean="0">
                <a:ea typeface="굴림" panose="020B0600000101010101" pitchFamily="34" charset="-127"/>
              </a:rPr>
              <a:t>etc</a:t>
            </a:r>
            <a:endParaRPr lang="en-US" altLang="ko-KR" sz="1800" dirty="0" smtClean="0">
              <a:ea typeface="굴림" panose="020B0600000101010101" pitchFamily="34" charset="-127"/>
            </a:endParaRP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 dirty="0" smtClean="0">
                <a:ea typeface="굴림" panose="020B0600000101010101" pitchFamily="34" charset="-127"/>
              </a:rPr>
              <a:t>Well-known ports from 0—1023 </a:t>
            </a:r>
          </a:p>
        </p:txBody>
      </p:sp>
    </p:spTree>
    <p:extLst>
      <p:ext uri="{BB962C8B-B14F-4D97-AF65-F5344CB8AC3E}">
        <p14:creationId xmlns:p14="http://schemas.microsoft.com/office/powerpoint/2010/main" val="213407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1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1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1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1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1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1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1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1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Lifecycle</a:t>
            </a:r>
            <a:endParaRPr lang="en-US" dirty="0"/>
          </a:p>
        </p:txBody>
      </p:sp>
      <p:pic>
        <p:nvPicPr>
          <p:cNvPr id="4" name="Content Placeholder 3" descr="thread-states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8889" b="-28889"/>
          <a:stretch>
            <a:fillRect/>
          </a:stretch>
        </p:blipFill>
        <p:spPr>
          <a:xfrm>
            <a:off x="17145" y="1600200"/>
            <a:ext cx="9140162" cy="5026737"/>
          </a:xfrm>
        </p:spPr>
      </p:pic>
    </p:spTree>
    <p:extLst>
      <p:ext uri="{BB962C8B-B14F-4D97-AF65-F5344CB8AC3E}">
        <p14:creationId xmlns:p14="http://schemas.microsoft.com/office/powerpoint/2010/main" val="99759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533400"/>
          </a:xfrm>
        </p:spPr>
        <p:txBody>
          <a:bodyPr/>
          <a:lstStyle/>
          <a:p>
            <a:r>
              <a:rPr lang="en-US" altLang="ko-KR" dirty="0">
                <a:ea typeface="Gulim" charset="0"/>
                <a:cs typeface="Gulim" charset="0"/>
              </a:rPr>
              <a:t>Per Thread </a:t>
            </a:r>
            <a:r>
              <a:rPr lang="en-US" altLang="ko-KR" dirty="0" smtClean="0">
                <a:ea typeface="Gulim" charset="0"/>
                <a:cs typeface="Gulim" charset="0"/>
              </a:rPr>
              <a:t>Descriptor (Kernel </a:t>
            </a:r>
            <a:r>
              <a:rPr lang="en-US" altLang="ko-KR" dirty="0" smtClean="0">
                <a:ea typeface="Gulim" charset="0"/>
                <a:cs typeface="Gulim" charset="0"/>
              </a:rPr>
              <a:t>Supported Threads)</a:t>
            </a:r>
            <a:endParaRPr lang="en-US" altLang="ko-KR" dirty="0">
              <a:ea typeface="Gulim" charset="0"/>
              <a:cs typeface="Gulim" charset="0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20" y="914400"/>
            <a:ext cx="8821080" cy="5410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Each Thread has a </a:t>
            </a:r>
            <a:r>
              <a:rPr lang="en-US" altLang="ko-KR" i="1" dirty="0">
                <a:solidFill>
                  <a:srgbClr val="FF0000"/>
                </a:solidFill>
                <a:latin typeface="+mj-lt"/>
                <a:ea typeface="Gulim" charset="0"/>
                <a:cs typeface="Gulim" charset="0"/>
              </a:rPr>
              <a:t>Thread Control Block </a:t>
            </a:r>
            <a:r>
              <a:rPr lang="en-US" altLang="ko-KR" dirty="0">
                <a:solidFill>
                  <a:srgbClr val="FF0000"/>
                </a:solidFill>
                <a:latin typeface="+mj-lt"/>
                <a:ea typeface="Gulim" charset="0"/>
                <a:cs typeface="Gulim" charset="0"/>
              </a:rPr>
              <a:t>(TCB)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Execution State: CPU registers, program counter (PC), pointer to stack (SP)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Scheduling info: state, priority, CPU time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Various Pointers (for implementing scheduling queues)</a:t>
            </a: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Pointer to enclosing process (PCB</a:t>
            </a:r>
            <a:r>
              <a:rPr lang="en-US" altLang="ko-KR" dirty="0" smtClean="0">
                <a:latin typeface="+mj-lt"/>
                <a:ea typeface="Gulim" charset="0"/>
                <a:cs typeface="Gulim" charset="0"/>
              </a:rPr>
              <a:t>) – user threads</a:t>
            </a:r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pPr lvl="1"/>
            <a:r>
              <a:rPr lang="en-US" altLang="ko-KR" dirty="0" err="1">
                <a:latin typeface="+mj-lt"/>
                <a:ea typeface="Gulim" charset="0"/>
                <a:cs typeface="Gulim" charset="0"/>
              </a:rPr>
              <a:t>Etc</a:t>
            </a:r>
            <a:r>
              <a:rPr lang="en-US" altLang="ko-KR" dirty="0">
                <a:latin typeface="+mj-lt"/>
                <a:ea typeface="Gulim" charset="0"/>
                <a:cs typeface="Gulim" charset="0"/>
              </a:rPr>
              <a:t> (add stuff as you find a need)</a:t>
            </a:r>
          </a:p>
          <a:p>
            <a:r>
              <a:rPr lang="en-US" altLang="ko-KR" dirty="0" smtClean="0">
                <a:latin typeface="+mj-lt"/>
                <a:ea typeface="Gulim" charset="0"/>
                <a:cs typeface="Gulim" charset="0"/>
              </a:rPr>
              <a:t>OS </a:t>
            </a:r>
            <a:r>
              <a:rPr lang="en-US" altLang="ko-KR" dirty="0">
                <a:latin typeface="+mj-lt"/>
                <a:ea typeface="Gulim" charset="0"/>
                <a:cs typeface="Gulim" charset="0"/>
              </a:rPr>
              <a:t>Keeps track of TCBs in </a:t>
            </a:r>
            <a:r>
              <a:rPr lang="en-US" altLang="ko-KR" dirty="0" smtClean="0">
                <a:latin typeface="+mj-lt"/>
                <a:ea typeface="Gulim" charset="0"/>
                <a:cs typeface="Gulim" charset="0"/>
              </a:rPr>
              <a:t>“kernel memory”</a:t>
            </a:r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+mj-lt"/>
                <a:ea typeface="Gulim" charset="0"/>
                <a:cs typeface="Gulim" charset="0"/>
              </a:rPr>
              <a:t>In Array, or Linked List, or </a:t>
            </a:r>
            <a:r>
              <a:rPr lang="en-US" altLang="ko-KR" dirty="0" smtClean="0">
                <a:latin typeface="+mj-lt"/>
                <a:ea typeface="Gulim" charset="0"/>
                <a:cs typeface="Gulim" charset="0"/>
              </a:rPr>
              <a:t>…</a:t>
            </a:r>
          </a:p>
          <a:p>
            <a:pPr lvl="1"/>
            <a:r>
              <a:rPr lang="en-US" dirty="0" smtClean="0">
                <a:ea typeface="MS PGothic" charset="0"/>
              </a:rPr>
              <a:t>I/O </a:t>
            </a:r>
            <a:r>
              <a:rPr lang="en-US" dirty="0">
                <a:ea typeface="MS PGothic" charset="0"/>
              </a:rPr>
              <a:t>state (file descriptors, 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pPr lvl="1"/>
            <a:endParaRPr lang="ko-KR" altLang="en-US" dirty="0">
              <a:latin typeface="+mj-lt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charset="0"/>
                <a:cs typeface="Gulim" charset="0"/>
              </a:rPr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PCB points to multiple TCBs:</a:t>
            </a: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endParaRPr lang="en-US" altLang="ko-KR" dirty="0">
              <a:latin typeface="+mj-lt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Switching threads within a block is a simple thread switch</a:t>
            </a:r>
          </a:p>
          <a:p>
            <a:r>
              <a:rPr lang="en-US" altLang="ko-KR" dirty="0">
                <a:latin typeface="+mj-lt"/>
                <a:ea typeface="Gulim" charset="0"/>
                <a:cs typeface="Gulim" charset="0"/>
              </a:rPr>
              <a:t>Switching threads across blocks requires changes to memory and I/O address tables.</a:t>
            </a:r>
          </a:p>
          <a:p>
            <a:pPr lvl="1"/>
            <a:endParaRPr lang="ko-KR" altLang="en-US" dirty="0">
              <a:latin typeface="+mj-lt"/>
              <a:ea typeface="Gulim" charset="0"/>
              <a:cs typeface="Gulim" charset="0"/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354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686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vs. Per-Thread State</a:t>
            </a:r>
            <a:endParaRPr lang="en-US" dirty="0"/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8418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multithreaded programs</a:t>
            </a:r>
            <a:endParaRPr lang="en-US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systems </a:t>
            </a:r>
          </a:p>
          <a:p>
            <a:pPr lvl="1"/>
            <a:r>
              <a:rPr lang="en-US" dirty="0" smtClean="0"/>
              <a:t>Elevators, Planes, Medical systems, Wristwatches</a:t>
            </a:r>
          </a:p>
          <a:p>
            <a:pPr lvl="1"/>
            <a:r>
              <a:rPr lang="en-US" dirty="0" smtClean="0"/>
              <a:t>Single Program, concurrent operations</a:t>
            </a:r>
          </a:p>
          <a:p>
            <a:endParaRPr lang="en-US" dirty="0" smtClean="0"/>
          </a:p>
          <a:p>
            <a:r>
              <a:rPr lang="en-US" dirty="0" smtClean="0"/>
              <a:t>Most modern OS kernels</a:t>
            </a:r>
          </a:p>
          <a:p>
            <a:pPr lvl="1"/>
            <a:r>
              <a:rPr lang="en-US" dirty="0" smtClean="0"/>
              <a:t>Internally concurrent because have to deal with concurrent requests by multiple users</a:t>
            </a:r>
          </a:p>
          <a:p>
            <a:pPr lvl="1"/>
            <a:r>
              <a:rPr lang="en-US" dirty="0" smtClean="0"/>
              <a:t>But no protection needed within kernel</a:t>
            </a:r>
          </a:p>
          <a:p>
            <a:endParaRPr lang="en-US" dirty="0" smtClean="0"/>
          </a:p>
          <a:p>
            <a:r>
              <a:rPr lang="en-US" dirty="0" smtClean="0"/>
              <a:t>Database Servers</a:t>
            </a:r>
          </a:p>
          <a:p>
            <a:pPr lvl="1"/>
            <a:r>
              <a:rPr lang="en-US" dirty="0" smtClean="0"/>
              <a:t>Access to shared data by many concurrent users</a:t>
            </a:r>
          </a:p>
          <a:p>
            <a:pPr lvl="1"/>
            <a:r>
              <a:rPr lang="en-US" dirty="0" smtClean="0"/>
              <a:t>Also background utility processing must be done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multithreaded programs (con’t)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 Servers</a:t>
            </a:r>
          </a:p>
          <a:p>
            <a:pPr lvl="1"/>
            <a:r>
              <a:rPr lang="en-US" dirty="0" smtClean="0"/>
              <a:t>Concurrent requests from network</a:t>
            </a:r>
          </a:p>
          <a:p>
            <a:pPr lvl="1"/>
            <a:r>
              <a:rPr lang="en-US" dirty="0" smtClean="0"/>
              <a:t>Again, single program, multiple concurrent operations</a:t>
            </a:r>
          </a:p>
          <a:p>
            <a:pPr lvl="1"/>
            <a:r>
              <a:rPr lang="en-US" dirty="0" smtClean="0"/>
              <a:t>File server, Web server, and airline reservation systems</a:t>
            </a:r>
          </a:p>
          <a:p>
            <a:endParaRPr lang="en-US" dirty="0" smtClean="0"/>
          </a:p>
          <a:p>
            <a:r>
              <a:rPr lang="en-US" dirty="0" smtClean="0"/>
              <a:t>Parallel Programming (More than one physical CPU)</a:t>
            </a:r>
          </a:p>
          <a:p>
            <a:pPr lvl="1"/>
            <a:r>
              <a:rPr lang="en-US" dirty="0" smtClean="0"/>
              <a:t>Split program into multiple threads for parallelism</a:t>
            </a:r>
          </a:p>
          <a:p>
            <a:pPr lvl="1"/>
            <a:r>
              <a:rPr lang="en-US" dirty="0" smtClean="0"/>
              <a:t>This is called Multiprocessing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multiprocessors are actually </a:t>
            </a:r>
            <a:r>
              <a:rPr lang="en-US" dirty="0" err="1" smtClean="0"/>
              <a:t>uniprogrammed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Multiple threads in one address space but one program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2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use 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9" y="1778000"/>
            <a:ext cx="3573414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 Browser</a:t>
            </a:r>
          </a:p>
          <a:p>
            <a:r>
              <a:rPr lang="en-US" dirty="0"/>
              <a:t> </a:t>
            </a:r>
            <a:r>
              <a:rPr lang="en-US" dirty="0" smtClean="0"/>
              <a:t> - process for each tab</a:t>
            </a:r>
          </a:p>
          <a:p>
            <a:r>
              <a:rPr lang="en-US" dirty="0"/>
              <a:t> </a:t>
            </a:r>
            <a:r>
              <a:rPr lang="en-US" dirty="0" smtClean="0"/>
              <a:t> - thread to render page</a:t>
            </a:r>
          </a:p>
          <a:p>
            <a:r>
              <a:rPr lang="en-US" dirty="0"/>
              <a:t> </a:t>
            </a:r>
            <a:r>
              <a:rPr lang="en-US" dirty="0" smtClean="0"/>
              <a:t> - GET in separate thread</a:t>
            </a:r>
          </a:p>
          <a:p>
            <a:r>
              <a:rPr lang="en-US" dirty="0"/>
              <a:t> </a:t>
            </a:r>
            <a:r>
              <a:rPr lang="en-US" dirty="0" smtClean="0"/>
              <a:t> - multiple outstanding GETs</a:t>
            </a:r>
          </a:p>
          <a:p>
            <a:r>
              <a:rPr lang="en-US" dirty="0"/>
              <a:t> </a:t>
            </a:r>
            <a:r>
              <a:rPr lang="en-US" dirty="0" smtClean="0"/>
              <a:t> - as they complete, render </a:t>
            </a:r>
          </a:p>
          <a:p>
            <a:r>
              <a:rPr lang="en-US" dirty="0"/>
              <a:t> </a:t>
            </a:r>
            <a:r>
              <a:rPr lang="en-US" dirty="0" smtClean="0"/>
              <a:t>   portion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7229" y="1676400"/>
            <a:ext cx="4816771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</a:p>
          <a:p>
            <a:r>
              <a:rPr lang="en-US" dirty="0"/>
              <a:t> </a:t>
            </a:r>
            <a:r>
              <a:rPr lang="en-US" dirty="0" smtClean="0"/>
              <a:t>  - fork process for each client        	connection</a:t>
            </a:r>
          </a:p>
          <a:p>
            <a:r>
              <a:rPr lang="en-US" dirty="0"/>
              <a:t> </a:t>
            </a:r>
            <a:r>
              <a:rPr lang="en-US" dirty="0" smtClean="0"/>
              <a:t>  - thread to get request and issue 	response</a:t>
            </a:r>
          </a:p>
          <a:p>
            <a:r>
              <a:rPr lang="en-US" dirty="0"/>
              <a:t> </a:t>
            </a:r>
            <a:r>
              <a:rPr lang="en-US" dirty="0" smtClean="0"/>
              <a:t>  - fork threads to read data, access 	DB,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join and respond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3609133" y="2793663"/>
            <a:ext cx="718096" cy="3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609133" y="1460500"/>
            <a:ext cx="718096" cy="13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3609133" y="2793663"/>
            <a:ext cx="718096" cy="136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02074" y="2785950"/>
            <a:ext cx="1525155" cy="164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3524" y="1143000"/>
            <a:ext cx="1353705" cy="118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4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Some Actual Numbers</a:t>
            </a:r>
            <a:endParaRPr lang="en-US" dirty="0">
              <a:ea typeface="MS PGothic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98310"/>
            <a:ext cx="8534400" cy="4692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ea typeface="MS PGothic" charset="0"/>
              </a:rPr>
              <a:t>Many process are multi-threaded, so thread context switches may be </a:t>
            </a:r>
            <a:r>
              <a:rPr lang="en-US" sz="2000" dirty="0">
                <a:latin typeface="+mj-lt"/>
                <a:ea typeface="MS PGothic" charset="0"/>
              </a:rPr>
              <a:t>either</a:t>
            </a:r>
            <a:r>
              <a:rPr lang="en-US" sz="2400" dirty="0">
                <a:latin typeface="+mj-lt"/>
                <a:ea typeface="MS PGothic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MS PGothic" charset="0"/>
              </a:rPr>
              <a:t>within-process</a:t>
            </a:r>
            <a:r>
              <a:rPr lang="en-US" sz="2400" dirty="0">
                <a:latin typeface="+mj-lt"/>
                <a:ea typeface="MS PGothic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MS PGothic" charset="0"/>
              </a:rPr>
              <a:t>across-processes</a:t>
            </a:r>
            <a:r>
              <a:rPr lang="en-US" sz="2400" dirty="0">
                <a:latin typeface="+mj-lt"/>
                <a:ea typeface="MS PGothic" charset="0"/>
              </a:rPr>
              <a:t>. 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3" t="1482" r="44531" b="67500"/>
          <a:stretch>
            <a:fillRect/>
          </a:stretch>
        </p:blipFill>
        <p:spPr bwMode="auto">
          <a:xfrm>
            <a:off x="561975" y="2514600"/>
            <a:ext cx="81534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916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for each user process</a:t>
            </a:r>
          </a:p>
          <a:p>
            <a:r>
              <a:rPr lang="en-US" dirty="0" smtClean="0"/>
              <a:t>Thread for sequence of steps in processing I/O</a:t>
            </a:r>
          </a:p>
          <a:p>
            <a:r>
              <a:rPr lang="en-US" dirty="0" smtClean="0"/>
              <a:t>Threads for device drivers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2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together: Process</a:t>
            </a:r>
            <a:endParaRPr lang="en-US"/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133600" y="1524000"/>
            <a:ext cx="3810000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1905000"/>
            <a:ext cx="1447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267200" y="3048000"/>
            <a:ext cx="14478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I/O State</a:t>
            </a:r>
          </a:p>
          <a:p>
            <a:r>
              <a:rPr lang="en-US" b="0">
                <a:latin typeface="Helvetica" charset="0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267200" y="4572000"/>
            <a:ext cx="1447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04800" y="3352800"/>
            <a:ext cx="1676400" cy="1143000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438400" y="1600200"/>
            <a:ext cx="16764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A(int tmp)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if (tmp&lt;2)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printf(tmp);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2944812" y="1034340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19800" y="1905000"/>
            <a:ext cx="2286000" cy="2362200"/>
            <a:chOff x="6019800" y="1905000"/>
            <a:chExt cx="2286000" cy="2286000"/>
          </a:xfrm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6019800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629400" y="2667000"/>
              <a:ext cx="1676400" cy="457200"/>
            </a:xfrm>
            <a:prstGeom prst="wedgeRectCallout">
              <a:avLst>
                <a:gd name="adj1" fmla="val -60329"/>
                <a:gd name="adj2" fmla="val 32741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Helvetica" charset="0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648200" y="2590800"/>
            <a:ext cx="914400" cy="228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0" y="4495800"/>
            <a:ext cx="4267200" cy="1066800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618FFD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871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79985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Server Protection and Parallelism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367" y="719997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1463" y="662835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0064" y="5421868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0668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48156" y="1371600"/>
            <a:ext cx="5977" cy="343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2103" y="1676400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133" y="2264051"/>
            <a:ext cx="0" cy="38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05400" y="5029200"/>
            <a:ext cx="2660" cy="316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60314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603405" y="441642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9972" y="3629013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321530"/>
            <a:ext cx="1976342" cy="2707670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10000" y="4050268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02147" y="37103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26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Processes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276600" y="20574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274637" y="97155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79767" y="9906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983205" y="990600"/>
            <a:ext cx="13805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2133600" y="38862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590800" y="38862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4343400" y="39624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743200" y="51054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3238500" y="44958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3238500" y="33528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514600" y="33528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914400" y="33528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581400" y="46482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962400" y="1371600"/>
            <a:ext cx="1371600" cy="19812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371600"/>
            <a:ext cx="1371600" cy="19812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228600" y="1371600"/>
            <a:ext cx="1371600" cy="19812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370847" y="1066800"/>
            <a:ext cx="3773153" cy="3886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 state: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 state: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Process creation: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</a:rPr>
              <a:t>yes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(involves at least a context switch)</a:t>
            </a:r>
          </a:p>
        </p:txBody>
      </p:sp>
    </p:spTree>
    <p:extLst>
      <p:ext uri="{BB962C8B-B14F-4D97-AF65-F5344CB8AC3E}">
        <p14:creationId xmlns:p14="http://schemas.microsoft.com/office/powerpoint/2010/main" val="590873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727075" y="7620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20574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5146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4267200" y="41910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667000" y="53340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31623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5052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2667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7907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7907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4191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1811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8001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571500" y="11541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Helvetica" charset="0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647700" y="15240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1049338" y="15240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736975" y="7620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32766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8006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4290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41910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8100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581400" y="11541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3657600" y="15240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4059238" y="15240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743200" y="22860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1623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6477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14097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31623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638800" y="1524000"/>
            <a:ext cx="35814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Thread creation: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  <a:cs typeface="ＭＳ Ｐゴシック" charset="-128"/>
              </a:rPr>
              <a:t>low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(thread switch overhead low)</a:t>
            </a: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4191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1811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41910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4290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0277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Kernel versus User-Mode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We have been talking about Kernel threads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Native threads supported directly by the kernel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Every thread can run or block independently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One process may have several threads waiting on different things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Downside of kernel threads: a bit expensive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Need to make a crossing into kernel mode to schedule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Even lighter weight option: User Threads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User program provides scheduler and thread package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May have several user threads per kernel thread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User threads may be scheduled non-premptively relative to each other (only switch on yield())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Cheap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Downside of user threads: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When one thread blocks on I/O, all threads block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Kernel cannot adjust scheduling among all threads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Option: </a:t>
            </a:r>
            <a:r>
              <a:rPr lang="en-US" altLang="ko-KR" sz="2000" i="1" smtClean="0">
                <a:ea typeface="Gulim" panose="020B0600000101010101" pitchFamily="34" charset="-127"/>
              </a:rPr>
              <a:t>Scheduler Activations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z="1800" smtClean="0">
                <a:ea typeface="Gulim" panose="020B0600000101010101" pitchFamily="34" charset="-127"/>
              </a:rPr>
              <a:t>Have kernel inform user level when thread blocks…</a:t>
            </a:r>
          </a:p>
        </p:txBody>
      </p:sp>
    </p:spTree>
    <p:extLst>
      <p:ext uri="{BB962C8B-B14F-4D97-AF65-F5344CB8AC3E}">
        <p14:creationId xmlns:p14="http://schemas.microsoft.com/office/powerpoint/2010/main" val="156671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Some Threading Models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295400" y="2895600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429000" y="990600"/>
            <a:ext cx="4495800" cy="1681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257800" y="2895600"/>
            <a:ext cx="3276600" cy="285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457200" y="1447800"/>
            <a:ext cx="284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200">
                <a:ea typeface="Gulim" panose="020B0600000101010101" pitchFamily="34" charset="-127"/>
              </a:rPr>
              <a:t>Simple One-to-One</a:t>
            </a:r>
          </a:p>
          <a:p>
            <a:r>
              <a:rPr lang="en-US" altLang="ko-KR" sz="2200">
                <a:ea typeface="Gulim" panose="020B0600000101010101" pitchFamily="34" charset="-127"/>
              </a:rPr>
              <a:t>Threading Model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1600200" y="5791200"/>
            <a:ext cx="20304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200">
                <a:ea typeface="Gulim" panose="020B0600000101010101" pitchFamily="34" charset="-127"/>
              </a:rPr>
              <a:t>Many-to-One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765800" y="5819775"/>
            <a:ext cx="2206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200">
                <a:ea typeface="Gulim" panose="020B0600000101010101" pitchFamily="34" charset="-127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173664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Threads are useful at user-level</a:t>
            </a:r>
          </a:p>
          <a:p>
            <a:pPr lvl="1"/>
            <a:r>
              <a:rPr lang="en-US" dirty="0" smtClean="0"/>
              <a:t>Parallelism, hide I/O latency, interactivity</a:t>
            </a:r>
          </a:p>
          <a:p>
            <a:r>
              <a:rPr lang="en-US" dirty="0" smtClean="0"/>
              <a:t>Option A (early Java): user-level library, within a single-threaded 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Kernel time slices between processes, e.g., on system call I/O</a:t>
            </a:r>
          </a:p>
          <a:p>
            <a:r>
              <a:rPr lang="en-US" dirty="0" smtClean="0"/>
              <a:t>Option B (SunOS, Unix variants): green Threads</a:t>
            </a:r>
          </a:p>
          <a:p>
            <a:pPr lvl="1"/>
            <a:r>
              <a:rPr lang="en-US" dirty="0" smtClean="0"/>
              <a:t>User-level library does thread multiplexing</a:t>
            </a:r>
          </a:p>
          <a:p>
            <a:r>
              <a:rPr lang="en-US" dirty="0"/>
              <a:t>Option C (Windows): scheduler activations</a:t>
            </a:r>
          </a:p>
          <a:p>
            <a:pPr lvl="1"/>
            <a:r>
              <a:rPr lang="en-US" dirty="0"/>
              <a:t>Kernel allocates processors 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System call I/O that blocks triggers </a:t>
            </a:r>
            <a:r>
              <a:rPr lang="en-US" dirty="0" err="1"/>
              <a:t>upcall</a:t>
            </a:r>
            <a:endParaRPr lang="en-US" dirty="0"/>
          </a:p>
          <a:p>
            <a:r>
              <a:rPr lang="en-US" dirty="0" smtClean="0"/>
              <a:t>Option </a:t>
            </a:r>
            <a:r>
              <a:rPr lang="en-US" dirty="0"/>
              <a:t>D</a:t>
            </a:r>
            <a:r>
              <a:rPr lang="en-US" dirty="0" smtClean="0"/>
              <a:t> (Linux, </a:t>
            </a:r>
            <a:r>
              <a:rPr lang="en-US" dirty="0" err="1" smtClean="0"/>
              <a:t>MacOS</a:t>
            </a:r>
            <a:r>
              <a:rPr lang="en-US" dirty="0" smtClean="0"/>
              <a:t>, Windows): use kernel threads</a:t>
            </a:r>
          </a:p>
          <a:p>
            <a:pPr lvl="1"/>
            <a:r>
              <a:rPr lang="en-US" dirty="0" smtClean="0"/>
              <a:t>System calls for thread fork, join, exit (and lock, unlock,…)</a:t>
            </a:r>
          </a:p>
          <a:p>
            <a:pPr lvl="1"/>
            <a:r>
              <a:rPr lang="en-US" dirty="0" smtClean="0"/>
              <a:t>Kernel does context switching</a:t>
            </a:r>
          </a:p>
          <a:p>
            <a:pPr lvl="1"/>
            <a:r>
              <a:rPr lang="en-US" dirty="0" smtClean="0"/>
              <a:t>Simple, but a lot of transitions between user and kernel mode</a:t>
            </a:r>
          </a:p>
        </p:txBody>
      </p:sp>
    </p:spTree>
    <p:extLst>
      <p:ext uri="{BB962C8B-B14F-4D97-AF65-F5344CB8AC3E}">
        <p14:creationId xmlns:p14="http://schemas.microsoft.com/office/powerpoint/2010/main" val="3235954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990600" y="5257800"/>
            <a:ext cx="41148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Putting it together: Multi-Cores</a:t>
            </a:r>
          </a:p>
        </p:txBody>
      </p:sp>
      <p:sp>
        <p:nvSpPr>
          <p:cNvPr id="9220" name="TextBox 41"/>
          <p:cNvSpPr txBox="1">
            <a:spLocks noChangeArrowheads="1"/>
          </p:cNvSpPr>
          <p:nvPr/>
        </p:nvSpPr>
        <p:spPr bwMode="auto">
          <a:xfrm>
            <a:off x="612775" y="685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charset="0"/>
              </a:rPr>
              <a:t>Process 1</a:t>
            </a:r>
          </a:p>
        </p:txBody>
      </p:sp>
      <p:sp>
        <p:nvSpPr>
          <p:cNvPr id="9221" name="Rectangle 44"/>
          <p:cNvSpPr>
            <a:spLocks noChangeArrowheads="1"/>
          </p:cNvSpPr>
          <p:nvPr/>
        </p:nvSpPr>
        <p:spPr bwMode="auto">
          <a:xfrm>
            <a:off x="19812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384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9223" name="TextBox 47"/>
          <p:cNvSpPr txBox="1">
            <a:spLocks noChangeArrowheads="1"/>
          </p:cNvSpPr>
          <p:nvPr/>
        </p:nvSpPr>
        <p:spPr bwMode="auto">
          <a:xfrm>
            <a:off x="4191000" y="4114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600200" y="4648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5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9226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9227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9228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9271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72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229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9269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70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230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9231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9232" name="Straight Arrow Connector 6"/>
          <p:cNvCxnSpPr>
            <a:cxnSpLocks noChangeShapeType="1"/>
            <a:stCxn id="9231" idx="2"/>
            <a:endCxn id="9271" idx="0"/>
          </p:cNvCxnSpPr>
          <p:nvPr/>
        </p:nvCxnSpPr>
        <p:spPr bwMode="auto">
          <a:xfrm flipH="1">
            <a:off x="6096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Straight Arrow Connector 59"/>
          <p:cNvCxnSpPr>
            <a:cxnSpLocks noChangeShapeType="1"/>
            <a:stCxn id="9231" idx="2"/>
            <a:endCxn id="9269" idx="0"/>
          </p:cNvCxnSpPr>
          <p:nvPr/>
        </p:nvCxnSpPr>
        <p:spPr bwMode="auto">
          <a:xfrm>
            <a:off x="10112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4" name="TextBox 60"/>
          <p:cNvSpPr txBox="1">
            <a:spLocks noChangeArrowheads="1"/>
          </p:cNvSpPr>
          <p:nvPr/>
        </p:nvSpPr>
        <p:spPr bwMode="auto">
          <a:xfrm>
            <a:off x="3584575" y="6858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N</a:t>
            </a:r>
          </a:p>
        </p:txBody>
      </p:sp>
      <p:sp>
        <p:nvSpPr>
          <p:cNvPr id="9235" name="Rounded Rectangle 65"/>
          <p:cNvSpPr>
            <a:spLocks noChangeArrowheads="1"/>
          </p:cNvSpPr>
          <p:nvPr/>
        </p:nvSpPr>
        <p:spPr bwMode="auto">
          <a:xfrm>
            <a:off x="32004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9236" name="Rectangle 84"/>
          <p:cNvSpPr>
            <a:spLocks noChangeArrowheads="1"/>
          </p:cNvSpPr>
          <p:nvPr/>
        </p:nvSpPr>
        <p:spPr bwMode="auto">
          <a:xfrm>
            <a:off x="47244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9237" name="Rectangle 85"/>
          <p:cNvSpPr>
            <a:spLocks noChangeArrowheads="1"/>
          </p:cNvSpPr>
          <p:nvPr/>
        </p:nvSpPr>
        <p:spPr bwMode="auto">
          <a:xfrm>
            <a:off x="47244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9238" name="Group 87"/>
          <p:cNvGrpSpPr>
            <a:grpSpLocks/>
          </p:cNvGrpSpPr>
          <p:nvPr/>
        </p:nvGrpSpPr>
        <p:grpSpPr bwMode="auto">
          <a:xfrm>
            <a:off x="3352800" y="1600200"/>
            <a:ext cx="457200" cy="1828800"/>
            <a:chOff x="7010400" y="1143000"/>
            <a:chExt cx="457200" cy="1828800"/>
          </a:xfrm>
        </p:grpSpPr>
        <p:sp>
          <p:nvSpPr>
            <p:cNvPr id="9267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68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239" name="Group 90"/>
          <p:cNvGrpSpPr>
            <a:grpSpLocks/>
          </p:cNvGrpSpPr>
          <p:nvPr/>
        </p:nvGrpSpPr>
        <p:grpSpPr bwMode="auto">
          <a:xfrm>
            <a:off x="4114800" y="1600200"/>
            <a:ext cx="457200" cy="1828800"/>
            <a:chOff x="7010400" y="1143000"/>
            <a:chExt cx="457200" cy="1828800"/>
          </a:xfrm>
        </p:grpSpPr>
        <p:sp>
          <p:nvSpPr>
            <p:cNvPr id="9265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66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240" name="TextBox 93"/>
          <p:cNvSpPr txBox="1">
            <a:spLocks noChangeArrowheads="1"/>
          </p:cNvSpPr>
          <p:nvPr/>
        </p:nvSpPr>
        <p:spPr bwMode="auto">
          <a:xfrm>
            <a:off x="37338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9241" name="TextBox 94"/>
          <p:cNvSpPr txBox="1">
            <a:spLocks noChangeArrowheads="1"/>
          </p:cNvSpPr>
          <p:nvPr/>
        </p:nvSpPr>
        <p:spPr bwMode="auto">
          <a:xfrm>
            <a:off x="35052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9242" name="Straight Arrow Connector 95"/>
          <p:cNvCxnSpPr>
            <a:cxnSpLocks noChangeShapeType="1"/>
            <a:stCxn id="9241" idx="2"/>
            <a:endCxn id="9267" idx="0"/>
          </p:cNvCxnSpPr>
          <p:nvPr/>
        </p:nvCxnSpPr>
        <p:spPr bwMode="auto">
          <a:xfrm flipH="1">
            <a:off x="35814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3" name="Straight Arrow Connector 96"/>
          <p:cNvCxnSpPr>
            <a:cxnSpLocks noChangeShapeType="1"/>
            <a:stCxn id="9241" idx="2"/>
            <a:endCxn id="9265" idx="0"/>
          </p:cNvCxnSpPr>
          <p:nvPr/>
        </p:nvCxnSpPr>
        <p:spPr bwMode="auto">
          <a:xfrm>
            <a:off x="39830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4" name="TextBox 97"/>
          <p:cNvSpPr txBox="1">
            <a:spLocks noChangeArrowheads="1"/>
          </p:cNvSpPr>
          <p:nvPr/>
        </p:nvSpPr>
        <p:spPr bwMode="auto">
          <a:xfrm>
            <a:off x="26670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9245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861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6" name="Straight Arrow Connector 99"/>
          <p:cNvCxnSpPr>
            <a:cxnSpLocks noChangeShapeType="1"/>
            <a:stCxn id="9271" idx="2"/>
            <a:endCxn id="47" idx="0"/>
          </p:cNvCxnSpPr>
          <p:nvPr/>
        </p:nvCxnSpPr>
        <p:spPr bwMode="auto">
          <a:xfrm>
            <a:off x="609600" y="3429000"/>
            <a:ext cx="2476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7" name="Straight Arrow Connector 100"/>
          <p:cNvCxnSpPr>
            <a:cxnSpLocks noChangeShapeType="1"/>
            <a:stCxn id="9269" idx="2"/>
            <a:endCxn id="47" idx="0"/>
          </p:cNvCxnSpPr>
          <p:nvPr/>
        </p:nvCxnSpPr>
        <p:spPr bwMode="auto">
          <a:xfrm>
            <a:off x="1371600" y="3429000"/>
            <a:ext cx="1714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8" name="Straight Arrow Connector 51"/>
          <p:cNvCxnSpPr>
            <a:cxnSpLocks noChangeShapeType="1"/>
            <a:stCxn id="9265" idx="2"/>
            <a:endCxn id="47" idx="0"/>
          </p:cNvCxnSpPr>
          <p:nvPr/>
        </p:nvCxnSpPr>
        <p:spPr bwMode="auto">
          <a:xfrm flipH="1">
            <a:off x="30861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562600" y="1371600"/>
            <a:ext cx="3641725" cy="4438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Thread creation: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  <a:cs typeface="ＭＳ Ｐゴシック" charset="-128"/>
              </a:rPr>
              <a:t>low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(thread switch overhead low, may not need to switch at all!)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43000" y="5410200"/>
            <a:ext cx="83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0574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0480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0386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47" idx="4"/>
            <a:endCxn id="57" idx="0"/>
          </p:cNvCxnSpPr>
          <p:nvPr/>
        </p:nvCxnSpPr>
        <p:spPr bwMode="auto">
          <a:xfrm flipH="1">
            <a:off x="2514600" y="4648200"/>
            <a:ext cx="571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9221" idx="2"/>
            <a:endCxn id="58" idx="0"/>
          </p:cNvCxnSpPr>
          <p:nvPr/>
        </p:nvCxnSpPr>
        <p:spPr bwMode="auto">
          <a:xfrm>
            <a:off x="3086100" y="4648200"/>
            <a:ext cx="419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47" idx="4"/>
          </p:cNvCxnSpPr>
          <p:nvPr/>
        </p:nvCxnSpPr>
        <p:spPr bwMode="auto">
          <a:xfrm>
            <a:off x="3086100" y="4648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5065713" y="54102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38400" y="4648200"/>
            <a:ext cx="3200400" cy="685800"/>
            <a:chOff x="2667000" y="4572000"/>
            <a:chExt cx="3200400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343400" y="4572000"/>
              <a:ext cx="1524000" cy="685800"/>
            </a:xfrm>
            <a:prstGeom prst="wedgeRectCallout">
              <a:avLst>
                <a:gd name="adj1" fmla="val -74495"/>
                <a:gd name="adj2" fmla="val -17259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Helvetica" charset="0"/>
                </a:rPr>
                <a:t>4 threads at a time</a:t>
              </a:r>
            </a:p>
          </p:txBody>
        </p:sp>
      </p:grpSp>
      <p:sp>
        <p:nvSpPr>
          <p:cNvPr id="9259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9260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9261" name="Rectangle 77"/>
          <p:cNvSpPr>
            <a:spLocks noChangeArrowheads="1"/>
          </p:cNvSpPr>
          <p:nvPr/>
        </p:nvSpPr>
        <p:spPr bwMode="auto">
          <a:xfrm>
            <a:off x="33528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9262" name="Rectangle 77"/>
          <p:cNvSpPr>
            <a:spLocks noChangeArrowheads="1"/>
          </p:cNvSpPr>
          <p:nvPr/>
        </p:nvSpPr>
        <p:spPr bwMode="auto">
          <a:xfrm>
            <a:off x="41148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8051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003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Putting it together: Hyper-Threading</a:t>
            </a: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503237" y="685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charset="0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1993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51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4203700" y="4114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6096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10112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3597275" y="6858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3213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4737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4737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3365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4127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37465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35179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35941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39957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26797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98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609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1371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3098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1371600"/>
            <a:ext cx="34290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 between hardware-threads: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  <a:cs typeface="ＭＳ Ｐゴシック" charset="-128"/>
              </a:rPr>
              <a:t>very-l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ow</a:t>
            </a:r>
            <a:r>
              <a:rPr lang="en-US" b="1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(done in hardware)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55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5078413" y="54102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1231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1612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2146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2222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2603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3136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3213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3594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4127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4203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4584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384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1765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2374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2755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3098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3098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3098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3098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51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Helvetica" charset="0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-76200" y="4459288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Helvetica" charset="0"/>
              </a:rPr>
              <a:t>hardware-threads</a:t>
            </a:r>
          </a:p>
          <a:p>
            <a:r>
              <a:rPr lang="en-US" b="0" dirty="0">
                <a:latin typeface="Helvetica" charset="0"/>
              </a:rPr>
              <a:t>(</a:t>
            </a:r>
            <a:r>
              <a:rPr lang="en-US" b="0" dirty="0" err="1">
                <a:latin typeface="Helvetica" charset="0"/>
              </a:rPr>
              <a:t>hyperthreading</a:t>
            </a:r>
            <a:r>
              <a:rPr lang="en-US" b="0" dirty="0">
                <a:latin typeface="Helvetica" charset="0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920750" y="5105400"/>
            <a:ext cx="3111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920750" y="5105400"/>
            <a:ext cx="6921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3365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4127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370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Classification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4495800"/>
            <a:ext cx="8610600" cy="22399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mtClean="0"/>
              <a:t>Real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One or many threads per address space</a:t>
            </a:r>
          </a:p>
          <a:p>
            <a:pPr>
              <a:spcBef>
                <a:spcPct val="15000"/>
              </a:spcBef>
            </a:pPr>
            <a:r>
              <a:rPr lang="en-US" altLang="en-US" smtClean="0"/>
              <a:t>Did Windows 95/98/ME have real memory protection?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No: Users could overwrite process tables/System DLLs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5715000" y="3124200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Windows 9x???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2743200" y="3124200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5715000" y="2362200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2743200" y="2362200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381000" y="1524000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1981200" y="685800"/>
            <a:ext cx="6781800" cy="1676400"/>
            <a:chOff x="1248" y="432"/>
            <a:chExt cx="4272" cy="1104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-5400000">
              <a:off x="936" y="792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# of addr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381000" y="685800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61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Unloading current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Loading new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Such context switching may be voluntary (</a:t>
            </a:r>
            <a:r>
              <a:rPr lang="en-US" altLang="en-US" dirty="0" smtClean="0">
                <a:latin typeface="Courier New" panose="02070309020205020404" pitchFamily="49" charset="0"/>
              </a:rPr>
              <a:t>yield()</a:t>
            </a:r>
            <a:r>
              <a:rPr lang="en-US" altLang="en-US" dirty="0" smtClean="0"/>
              <a:t>, I/O operations) or involuntary (timer, other interrupts)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Protection accomplished restricting access: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Memory mapping isolates processes from each other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Dual-mode for isolating I/O, other resources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Various Textbooks talk about </a:t>
            </a:r>
            <a:r>
              <a:rPr lang="en-US" altLang="en-US" i="1" dirty="0" smtClean="0">
                <a:solidFill>
                  <a:srgbClr val="FF0000"/>
                </a:solidFill>
              </a:rPr>
              <a:t>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concurrency, really talking about thread portion of a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protection, talking about address space portion of a process</a:t>
            </a:r>
          </a:p>
        </p:txBody>
      </p:sp>
    </p:spTree>
    <p:extLst>
      <p:ext uri="{BB962C8B-B14F-4D97-AF65-F5344CB8AC3E}">
        <p14:creationId xmlns:p14="http://schemas.microsoft.com/office/powerpoint/2010/main" val="848611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Server Protocol (v3)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052" y="1113293"/>
            <a:ext cx="879954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while </a:t>
            </a:r>
            <a:r>
              <a:rPr lang="en-US" sz="1700" dirty="0">
                <a:latin typeface="Courier"/>
                <a:cs typeface="Courier"/>
              </a:rPr>
              <a:t>(1) {</a:t>
            </a:r>
          </a:p>
          <a:p>
            <a:r>
              <a:rPr lang="en-US" sz="1700" dirty="0">
                <a:latin typeface="Courier"/>
                <a:cs typeface="Courier"/>
              </a:rPr>
              <a:t>    listen(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MAXQUEUE);    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consockfd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>
                <a:latin typeface="Courier"/>
                <a:cs typeface="Courier"/>
              </a:rPr>
              <a:t>= accept(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, (</a:t>
            </a:r>
            <a:r>
              <a:rPr lang="en-US" sz="1700" dirty="0" err="1">
                <a:latin typeface="Courier"/>
                <a:cs typeface="Courier"/>
              </a:rPr>
              <a:t>struct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 err="1">
                <a:latin typeface="Courier"/>
                <a:cs typeface="Courier"/>
              </a:rPr>
              <a:t>sockaddr</a:t>
            </a:r>
            <a:r>
              <a:rPr lang="en-US" sz="1700" dirty="0">
                <a:latin typeface="Courier"/>
                <a:cs typeface="Courier"/>
              </a:rPr>
              <a:t> *) &amp;</a:t>
            </a:r>
            <a:r>
              <a:rPr lang="en-US" sz="1700" dirty="0" err="1">
                <a:latin typeface="Courier"/>
                <a:cs typeface="Courier"/>
              </a:rPr>
              <a:t>cli_addr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</a:p>
          <a:p>
            <a:r>
              <a:rPr lang="en-US" sz="1700" dirty="0">
                <a:latin typeface="Courier"/>
                <a:cs typeface="Courier"/>
              </a:rPr>
              <a:t>	</a:t>
            </a:r>
            <a:r>
              <a:rPr lang="en-US" sz="1700" dirty="0" smtClean="0">
                <a:latin typeface="Courier"/>
                <a:cs typeface="Courier"/>
              </a:rPr>
              <a:t>						 </a:t>
            </a:r>
            <a:r>
              <a:rPr lang="en-US" sz="1700" dirty="0">
                <a:latin typeface="Courier"/>
                <a:cs typeface="Courier"/>
              </a:rPr>
              <a:t>&amp;</a:t>
            </a:r>
            <a:r>
              <a:rPr lang="en-US" sz="1700" dirty="0" err="1">
                <a:latin typeface="Courier"/>
                <a:cs typeface="Courier"/>
              </a:rPr>
              <a:t>clilen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 fork();              /* </a:t>
            </a:r>
            <a:r>
              <a:rPr lang="en-US" sz="1700" dirty="0" smtClean="0">
                <a:latin typeface="Courier"/>
                <a:cs typeface="Courier"/>
              </a:rPr>
              <a:t>new </a:t>
            </a:r>
            <a:r>
              <a:rPr lang="en-US" sz="1700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sz="1700" dirty="0">
                <a:latin typeface="Courier"/>
                <a:cs typeface="Courier"/>
              </a:rPr>
              <a:t>   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&gt; 0) {       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close(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consockfd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  <a:endParaRPr lang="en-US" sz="17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} else if (</a:t>
            </a:r>
            <a:r>
              <a:rPr lang="en-US" sz="1700" dirty="0" err="1">
                <a:latin typeface="Courier"/>
                <a:cs typeface="Courier"/>
              </a:rPr>
              <a:t>cpid</a:t>
            </a:r>
            <a:r>
              <a:rPr lang="en-US" sz="1700" dirty="0">
                <a:latin typeface="Courier"/>
                <a:cs typeface="Courier"/>
              </a:rPr>
              <a:t> == 0) {      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  <a:r>
              <a:rPr lang="en-US" sz="17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close(</a:t>
            </a:r>
            <a:r>
              <a:rPr lang="en-US" sz="1700" dirty="0" err="1">
                <a:solidFill>
                  <a:srgbClr val="FF0000"/>
                </a:solidFill>
                <a:latin typeface="Courier"/>
                <a:cs typeface="Courier"/>
              </a:rPr>
              <a:t>lstnsockfd</a:t>
            </a:r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);        </a:t>
            </a:r>
            <a:r>
              <a:rPr lang="en-US" sz="1700" dirty="0">
                <a:latin typeface="Courier"/>
                <a:cs typeface="Courier"/>
              </a:rPr>
              <a:t>/* let go of listen socket *</a:t>
            </a:r>
            <a:r>
              <a:rPr lang="en-US" sz="1700" dirty="0" smtClean="0">
                <a:latin typeface="Courier"/>
                <a:cs typeface="Courier"/>
              </a:rPr>
              <a:t>/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</a:t>
            </a:r>
            <a:r>
              <a:rPr lang="en-US" sz="1700" i="1" dirty="0">
                <a:latin typeface="Courier"/>
                <a:cs typeface="Courier"/>
              </a:rPr>
              <a:t>server(</a:t>
            </a:r>
            <a:r>
              <a:rPr lang="en-US" sz="1700" i="1" dirty="0" err="1">
                <a:latin typeface="Courier"/>
                <a:cs typeface="Courier"/>
              </a:rPr>
              <a:t>consockfd</a:t>
            </a:r>
            <a:r>
              <a:rPr lang="en-US" sz="1700" i="1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      close(</a:t>
            </a:r>
            <a:r>
              <a:rPr lang="en-US" sz="1700" dirty="0" err="1">
                <a:latin typeface="Courier"/>
                <a:cs typeface="Courier"/>
              </a:rPr>
              <a:t>consockfd</a:t>
            </a:r>
            <a:r>
              <a:rPr lang="en-US" sz="1700" dirty="0">
                <a:latin typeface="Courier"/>
                <a:cs typeface="Courier"/>
              </a:rPr>
              <a:t>);</a:t>
            </a:r>
          </a:p>
          <a:p>
            <a:r>
              <a:rPr lang="en-US" sz="1700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sz="1700" dirty="0">
                <a:latin typeface="Courier"/>
                <a:cs typeface="Courier"/>
              </a:rPr>
              <a:t>    }</a:t>
            </a:r>
          </a:p>
          <a:p>
            <a:r>
              <a:rPr lang="en-US" sz="1700" dirty="0">
                <a:latin typeface="Courier"/>
                <a:cs typeface="Courier"/>
              </a:rPr>
              <a:t>  }</a:t>
            </a:r>
          </a:p>
          <a:p>
            <a:r>
              <a:rPr lang="en-US" sz="1700" dirty="0" smtClean="0">
                <a:latin typeface="Courier"/>
                <a:cs typeface="Courier"/>
              </a:rPr>
              <a:t>close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err="1">
                <a:latin typeface="Courier"/>
                <a:cs typeface="Courier"/>
              </a:rPr>
              <a:t>lstnsockfd</a:t>
            </a:r>
            <a:r>
              <a:rPr lang="en-US" sz="1700" dirty="0">
                <a:latin typeface="Courier"/>
                <a:cs typeface="Courier"/>
              </a:rPr>
              <a:t>)</a:t>
            </a:r>
            <a:r>
              <a:rPr lang="en-US" sz="1700" dirty="0" smtClean="0">
                <a:latin typeface="Courier"/>
                <a:cs typeface="Courier"/>
              </a:rPr>
              <a:t>;</a:t>
            </a:r>
            <a:endParaRPr lang="en-US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390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Address -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5" y="3657600"/>
            <a:ext cx="8229600" cy="2203128"/>
          </a:xfrm>
        </p:spPr>
        <p:txBody>
          <a:bodyPr>
            <a:normAutofit/>
          </a:bodyPr>
          <a:lstStyle/>
          <a:p>
            <a:r>
              <a:rPr lang="en-US" dirty="0" smtClean="0"/>
              <a:t>Simple form </a:t>
            </a:r>
          </a:p>
          <a:p>
            <a:r>
              <a:rPr lang="en-US" dirty="0" smtClean="0"/>
              <a:t>Internet Protocol</a:t>
            </a:r>
            <a:endParaRPr lang="en-US" dirty="0"/>
          </a:p>
          <a:p>
            <a:r>
              <a:rPr lang="en-US" dirty="0" smtClean="0"/>
              <a:t>accepting any connections on the specified port</a:t>
            </a:r>
          </a:p>
          <a:p>
            <a:r>
              <a:rPr lang="en-US" dirty="0" smtClean="0"/>
              <a:t>In “network byte ordering”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515" y="1518230"/>
            <a:ext cx="8216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memset</a:t>
            </a:r>
            <a:r>
              <a:rPr lang="en-US" dirty="0">
                <a:latin typeface="Courier"/>
                <a:cs typeface="Courier"/>
              </a:rPr>
              <a:t>((char *) &amp;serv_addr,0, </a:t>
            </a:r>
            <a:r>
              <a:rPr lang="en-US" dirty="0" err="1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serv_addr.sin_family</a:t>
            </a:r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>
                <a:latin typeface="Courier"/>
                <a:cs typeface="Courier"/>
              </a:rPr>
              <a:t>= AF_INET;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serv_addr.sin_addr.s_addr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INADDR_ANY;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serv_addr.sin_port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htons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362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getting the server address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 smtClean="0">
                <a:latin typeface="Courier New"/>
                <a:cs typeface="Courier New"/>
              </a:rPr>
              <a:t>struct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hostent</a:t>
            </a:r>
            <a:r>
              <a:rPr lang="en-US" sz="1700" dirty="0">
                <a:latin typeface="Courier New"/>
                <a:cs typeface="Courier New"/>
              </a:rPr>
              <a:t> *</a:t>
            </a:r>
            <a:r>
              <a:rPr lang="en-US" sz="1700" dirty="0" err="1">
                <a:latin typeface="Courier New"/>
                <a:cs typeface="Courier New"/>
              </a:rPr>
              <a:t>buildServerAddr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sockaddr_in</a:t>
            </a:r>
            <a:r>
              <a:rPr lang="en-US" sz="1700" dirty="0">
                <a:latin typeface="Courier New"/>
                <a:cs typeface="Courier New"/>
              </a:rPr>
              <a:t> *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,</a:t>
            </a:r>
          </a:p>
          <a:p>
            <a:r>
              <a:rPr lang="en-US" sz="1700" dirty="0">
                <a:latin typeface="Courier New"/>
                <a:cs typeface="Courier New"/>
              </a:rPr>
              <a:t>                                char *hostname, </a:t>
            </a:r>
            <a:r>
              <a:rPr lang="en-US" sz="1700" dirty="0" err="1">
                <a:latin typeface="Courier New"/>
                <a:cs typeface="Courier New"/>
              </a:rPr>
              <a:t>int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portno</a:t>
            </a:r>
            <a:r>
              <a:rPr lang="en-US" sz="1700" dirty="0">
                <a:latin typeface="Courier New"/>
                <a:cs typeface="Courier New"/>
              </a:rPr>
              <a:t>) {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hostent</a:t>
            </a:r>
            <a:r>
              <a:rPr lang="en-US" sz="1700" dirty="0">
                <a:latin typeface="Courier New"/>
                <a:cs typeface="Courier New"/>
              </a:rPr>
              <a:t> *server</a:t>
            </a:r>
            <a:r>
              <a:rPr lang="en-US" sz="1700" dirty="0" smtClean="0">
                <a:latin typeface="Courier New"/>
                <a:cs typeface="Courier New"/>
              </a:rPr>
              <a:t>;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  /* Get host entry associated with a hostname or IP address */</a:t>
            </a:r>
          </a:p>
          <a:p>
            <a:r>
              <a:rPr lang="en-US" sz="1700" dirty="0">
                <a:latin typeface="Courier New"/>
                <a:cs typeface="Courier New"/>
              </a:rPr>
              <a:t>  server = </a:t>
            </a:r>
            <a:r>
              <a:rPr lang="en-US" sz="1700" b="1" dirty="0" err="1">
                <a:solidFill>
                  <a:srgbClr val="FF0000"/>
                </a:solidFill>
                <a:latin typeface="Courier New"/>
                <a:cs typeface="Courier New"/>
              </a:rPr>
              <a:t>gethostbyname</a:t>
            </a:r>
            <a:r>
              <a:rPr lang="en-US" sz="1700" dirty="0">
                <a:latin typeface="Courier New"/>
                <a:cs typeface="Courier New"/>
              </a:rPr>
              <a:t>(hostname);</a:t>
            </a:r>
          </a:p>
          <a:p>
            <a:r>
              <a:rPr lang="en-US" sz="1700" dirty="0">
                <a:latin typeface="Courier New"/>
                <a:cs typeface="Courier New"/>
              </a:rPr>
              <a:t>  if (server == NULL) {</a:t>
            </a:r>
          </a:p>
          <a:p>
            <a:r>
              <a:rPr lang="en-US" sz="1700" dirty="0">
                <a:latin typeface="Courier New"/>
                <a:cs typeface="Courier New"/>
              </a:rPr>
              <a:t>    </a:t>
            </a:r>
            <a:r>
              <a:rPr lang="en-US" sz="1700" dirty="0" err="1">
                <a:latin typeface="Courier New"/>
                <a:cs typeface="Courier New"/>
              </a:rPr>
              <a:t>fprintf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stderr</a:t>
            </a:r>
            <a:r>
              <a:rPr lang="en-US" sz="1700" dirty="0">
                <a:latin typeface="Courier New"/>
                <a:cs typeface="Courier New"/>
              </a:rPr>
              <a:t>,"ERROR, no such host\n");</a:t>
            </a:r>
          </a:p>
          <a:p>
            <a:r>
              <a:rPr lang="en-US" sz="1700" dirty="0">
                <a:latin typeface="Courier New"/>
                <a:cs typeface="Courier New"/>
              </a:rPr>
              <a:t>    exit(1);</a:t>
            </a:r>
          </a:p>
          <a:p>
            <a:r>
              <a:rPr lang="en-US" sz="1700" dirty="0">
                <a:latin typeface="Courier New"/>
                <a:cs typeface="Courier New"/>
              </a:rPr>
              <a:t>  }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  /* Construct an address for remote server */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memset</a:t>
            </a:r>
            <a:r>
              <a:rPr lang="en-US" sz="1700" dirty="0">
                <a:latin typeface="Courier New"/>
                <a:cs typeface="Courier New"/>
              </a:rPr>
              <a:t>((char *)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, 0, </a:t>
            </a:r>
            <a:r>
              <a:rPr lang="en-US" sz="1700" dirty="0" err="1">
                <a:latin typeface="Courier New"/>
                <a:cs typeface="Courier New"/>
              </a:rPr>
              <a:t>sizeof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struct</a:t>
            </a:r>
            <a:r>
              <a:rPr lang="en-US" sz="1700" dirty="0">
                <a:latin typeface="Courier New"/>
                <a:cs typeface="Courier New"/>
              </a:rPr>
              <a:t> </a:t>
            </a:r>
            <a:r>
              <a:rPr lang="en-US" sz="1700" dirty="0" err="1">
                <a:latin typeface="Courier New"/>
                <a:cs typeface="Courier New"/>
              </a:rPr>
              <a:t>sockaddr_in</a:t>
            </a:r>
            <a:r>
              <a:rPr lang="en-US" sz="1700" dirty="0">
                <a:latin typeface="Courier New"/>
                <a:cs typeface="Courier New"/>
              </a:rPr>
              <a:t>));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sin_family</a:t>
            </a:r>
            <a:r>
              <a:rPr lang="en-US" sz="1700" dirty="0">
                <a:latin typeface="Courier New"/>
                <a:cs typeface="Courier New"/>
              </a:rPr>
              <a:t> = AF_INET;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bcopy</a:t>
            </a:r>
            <a:r>
              <a:rPr lang="en-US" sz="1700" dirty="0">
                <a:latin typeface="Courier New"/>
                <a:cs typeface="Courier New"/>
              </a:rPr>
              <a:t>((char *)</a:t>
            </a:r>
            <a:r>
              <a:rPr lang="en-US" sz="1700" b="1" dirty="0">
                <a:latin typeface="Courier New"/>
                <a:cs typeface="Courier New"/>
              </a:rPr>
              <a:t>server-&gt;</a:t>
            </a:r>
            <a:r>
              <a:rPr lang="en-US" sz="1700" b="1" dirty="0" err="1">
                <a:latin typeface="Courier New"/>
                <a:cs typeface="Courier New"/>
              </a:rPr>
              <a:t>h_addr</a:t>
            </a:r>
            <a:r>
              <a:rPr lang="en-US" sz="1700" dirty="0">
                <a:latin typeface="Courier New"/>
                <a:cs typeface="Courier New"/>
              </a:rPr>
              <a:t>, </a:t>
            </a:r>
            <a:endParaRPr lang="en-US" sz="1700" dirty="0" smtClean="0">
              <a:latin typeface="Courier New"/>
              <a:cs typeface="Courier New"/>
            </a:endParaRPr>
          </a:p>
          <a:p>
            <a:r>
              <a:rPr lang="en-US" sz="1700" dirty="0">
                <a:latin typeface="Courier New"/>
                <a:cs typeface="Courier New"/>
              </a:rPr>
              <a:t>	</a:t>
            </a:r>
            <a:r>
              <a:rPr lang="en-US" sz="1700" dirty="0" smtClean="0">
                <a:latin typeface="Courier New"/>
                <a:cs typeface="Courier New"/>
              </a:rPr>
              <a:t> (</a:t>
            </a:r>
            <a:r>
              <a:rPr lang="en-US" sz="1700" dirty="0">
                <a:latin typeface="Courier New"/>
                <a:cs typeface="Courier New"/>
              </a:rPr>
              <a:t>char *)&amp;(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sin_addr.s_addr</a:t>
            </a:r>
            <a:r>
              <a:rPr lang="en-US" sz="1700" dirty="0">
                <a:latin typeface="Courier New"/>
                <a:cs typeface="Courier New"/>
              </a:rPr>
              <a:t>), </a:t>
            </a:r>
            <a:r>
              <a:rPr lang="en-US" sz="1700" dirty="0" smtClean="0">
                <a:latin typeface="Courier New"/>
                <a:cs typeface="Courier New"/>
              </a:rPr>
              <a:t>server</a:t>
            </a:r>
            <a:r>
              <a:rPr lang="en-US" sz="1700" dirty="0">
                <a:latin typeface="Courier New"/>
                <a:cs typeface="Courier New"/>
              </a:rPr>
              <a:t>-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  <a:r>
              <a:rPr lang="en-US" sz="1700" dirty="0" err="1" smtClean="0">
                <a:latin typeface="Courier New"/>
                <a:cs typeface="Courier New"/>
              </a:rPr>
              <a:t>h_length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 err="1">
                <a:latin typeface="Courier New"/>
                <a:cs typeface="Courier New"/>
              </a:rPr>
              <a:t>serv_addr</a:t>
            </a:r>
            <a:r>
              <a:rPr lang="en-US" sz="1700" dirty="0">
                <a:latin typeface="Courier New"/>
                <a:cs typeface="Courier New"/>
              </a:rPr>
              <a:t>-&gt;</a:t>
            </a:r>
            <a:r>
              <a:rPr lang="en-US" sz="1700" dirty="0" err="1">
                <a:latin typeface="Courier New"/>
                <a:cs typeface="Courier New"/>
              </a:rPr>
              <a:t>sin_port</a:t>
            </a:r>
            <a:r>
              <a:rPr lang="en-US" sz="1700" dirty="0">
                <a:latin typeface="Courier New"/>
                <a:cs typeface="Courier New"/>
              </a:rPr>
              <a:t> = </a:t>
            </a:r>
            <a:r>
              <a:rPr lang="en-US" sz="1700" dirty="0" err="1">
                <a:latin typeface="Courier New"/>
                <a:cs typeface="Courier New"/>
              </a:rPr>
              <a:t>htons</a:t>
            </a:r>
            <a:r>
              <a:rPr lang="en-US" sz="1700" dirty="0">
                <a:latin typeface="Courier New"/>
                <a:cs typeface="Courier New"/>
              </a:rPr>
              <a:t>(</a:t>
            </a:r>
            <a:r>
              <a:rPr lang="en-US" sz="1700" dirty="0" err="1">
                <a:latin typeface="Courier New"/>
                <a:cs typeface="Courier New"/>
              </a:rPr>
              <a:t>portno</a:t>
            </a:r>
            <a:r>
              <a:rPr lang="en-US" sz="1700" dirty="0">
                <a:latin typeface="Courier New"/>
                <a:cs typeface="Courier New"/>
              </a:rPr>
              <a:t>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endParaRPr lang="en-US" sz="1700" dirty="0" smtClean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return </a:t>
            </a:r>
            <a:r>
              <a:rPr lang="en-US" sz="1700" dirty="0">
                <a:latin typeface="Courier New"/>
                <a:cs typeface="Courier New"/>
              </a:rPr>
              <a:t>server;</a:t>
            </a:r>
          </a:p>
          <a:p>
            <a:r>
              <a:rPr lang="en-US" sz="17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997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OS Concepts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786"/>
            <a:ext cx="8229600" cy="5464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Processes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 </a:t>
            </a:r>
            <a:r>
              <a:rPr lang="en-US" dirty="0"/>
              <a:t>(including </a:t>
            </a:r>
            <a:r>
              <a:rPr lang="en-US" dirty="0" err="1" smtClean="0"/>
              <a:t>syscall</a:t>
            </a:r>
            <a:r>
              <a:rPr lang="en-US" dirty="0"/>
              <a:t> </a:t>
            </a:r>
            <a:r>
              <a:rPr lang="en-US" dirty="0" smtClean="0"/>
              <a:t>and trap)</a:t>
            </a:r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signal, exec</a:t>
            </a:r>
          </a:p>
          <a:p>
            <a:r>
              <a:rPr lang="en-US" dirty="0" smtClean="0"/>
              <a:t>Communication through sockets</a:t>
            </a:r>
          </a:p>
          <a:p>
            <a:r>
              <a:rPr lang="en-US" dirty="0" smtClean="0"/>
              <a:t>Client-Server Protocol</a:t>
            </a:r>
          </a:p>
        </p:txBody>
      </p:sp>
    </p:spTree>
    <p:extLst>
      <p:ext uri="{BB962C8B-B14F-4D97-AF65-F5344CB8AC3E}">
        <p14:creationId xmlns:p14="http://schemas.microsoft.com/office/powerpoint/2010/main" val="161428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45359</TotalTime>
  <Pages>60</Pages>
  <Words>3494</Words>
  <Application>Microsoft Office PowerPoint</Application>
  <PresentationFormat>On-screen Show (4:3)</PresentationFormat>
  <Paragraphs>881</Paragraphs>
  <Slides>58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굴림</vt:lpstr>
      <vt:lpstr>굴림</vt:lpstr>
      <vt:lpstr>MS PGothic</vt:lpstr>
      <vt:lpstr>MS PGothic</vt:lpstr>
      <vt:lpstr>Arial</vt:lpstr>
      <vt:lpstr>Arial Narrow</vt:lpstr>
      <vt:lpstr>Comic Sans MS</vt:lpstr>
      <vt:lpstr>Courier</vt:lpstr>
      <vt:lpstr>Courier New</vt:lpstr>
      <vt:lpstr>Helvetica</vt:lpstr>
      <vt:lpstr>Symbol</vt:lpstr>
      <vt:lpstr>Office</vt:lpstr>
      <vt:lpstr>CS162 Operating Systems and Systems Programming Lecture 5   Introduction to Networking (Finished), Concurrency (Processes and Threads)</vt:lpstr>
      <vt:lpstr>Recall: Namespaces for communication over IP</vt:lpstr>
      <vt:lpstr>Recall: Use of Sockets in TCP</vt:lpstr>
      <vt:lpstr>Recall: Socket Setup over TCP/IP</vt:lpstr>
      <vt:lpstr>Example: Server Protection and Parallelism</vt:lpstr>
      <vt:lpstr>Recall: Server Protocol (v3)</vt:lpstr>
      <vt:lpstr>Server Address - itself</vt:lpstr>
      <vt:lpstr>Client: getting the server address</vt:lpstr>
      <vt:lpstr>BIG OS Concepts so far</vt:lpstr>
      <vt:lpstr>Course Structure: Spiral</vt:lpstr>
      <vt:lpstr>Recall: Traditional UNIX Process</vt:lpstr>
      <vt:lpstr>How do we Multiplex Processes?</vt:lpstr>
      <vt:lpstr>CPU Switch From Process to Process</vt:lpstr>
      <vt:lpstr>Lifecycle of a Process</vt:lpstr>
      <vt:lpstr>Process Scheduling</vt:lpstr>
      <vt:lpstr>Ready Queue And Various I/O Device Queues</vt:lpstr>
      <vt:lpstr>Administrivia</vt:lpstr>
      <vt:lpstr>Modern Process with Threads</vt:lpstr>
      <vt:lpstr>Single and Multithreaded Processes</vt:lpstr>
      <vt:lpstr>Thread State</vt:lpstr>
      <vt:lpstr>Execution Stack Example</vt:lpstr>
      <vt:lpstr>MIPS: Software conventions for Registers</vt:lpstr>
      <vt:lpstr>Motivational Example for Threads</vt:lpstr>
      <vt:lpstr>Use of Threads</vt:lpstr>
      <vt:lpstr>Memory Footprint: Two-Threads</vt:lpstr>
      <vt:lpstr>Actual Thread Operations</vt:lpstr>
      <vt:lpstr>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Some Numbers</vt:lpstr>
      <vt:lpstr>What happens when thread blocks on I/O?</vt:lpstr>
      <vt:lpstr>External Events</vt:lpstr>
      <vt:lpstr>Thread Abstraction</vt:lpstr>
      <vt:lpstr>Programmer vs. Processor View</vt:lpstr>
      <vt:lpstr>Possible Executions</vt:lpstr>
      <vt:lpstr>Thread Lifecycle</vt:lpstr>
      <vt:lpstr>Per Thread Descriptor (Kernel Supported Threads)</vt:lpstr>
      <vt:lpstr>Multithreaded Processes</vt:lpstr>
      <vt:lpstr>Shared vs. Per-Thread State</vt:lpstr>
      <vt:lpstr>Examples multithreaded programs</vt:lpstr>
      <vt:lpstr>Example multithreaded programs (con’t)</vt:lpstr>
      <vt:lpstr>A typical use case</vt:lpstr>
      <vt:lpstr>Some Actual Numbers</vt:lpstr>
      <vt:lpstr>Kernel Use Cases</vt:lpstr>
      <vt:lpstr>Putting it together: Process</vt:lpstr>
      <vt:lpstr>Putting it together: Processes</vt:lpstr>
      <vt:lpstr>Putting it together: Threads</vt:lpstr>
      <vt:lpstr>Kernel versus User-Mode threads</vt:lpstr>
      <vt:lpstr>Some Threading Models</vt:lpstr>
      <vt:lpstr>Threads in a Process</vt:lpstr>
      <vt:lpstr>Putting it together: Multi-Cores</vt:lpstr>
      <vt:lpstr>Putting it together: Hyper-Threading</vt:lpstr>
      <vt:lpstr>Classification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452</cp:revision>
  <cp:lastPrinted>2015-09-14T20:26:16Z</cp:lastPrinted>
  <dcterms:created xsi:type="dcterms:W3CDTF">1995-08-12T11:37:26Z</dcterms:created>
  <dcterms:modified xsi:type="dcterms:W3CDTF">2015-09-15T00:59:15Z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