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1032" r:id="rId3"/>
    <p:sldId id="1033" r:id="rId4"/>
    <p:sldId id="1027" r:id="rId5"/>
    <p:sldId id="1028" r:id="rId6"/>
    <p:sldId id="1029" r:id="rId7"/>
    <p:sldId id="1030" r:id="rId8"/>
    <p:sldId id="1035" r:id="rId9"/>
    <p:sldId id="1036" r:id="rId10"/>
    <p:sldId id="1031" r:id="rId11"/>
    <p:sldId id="1013" r:id="rId12"/>
    <p:sldId id="1014" r:id="rId13"/>
    <p:sldId id="1015" r:id="rId14"/>
    <p:sldId id="1016" r:id="rId15"/>
    <p:sldId id="1017" r:id="rId16"/>
    <p:sldId id="1037" r:id="rId17"/>
    <p:sldId id="1038" r:id="rId18"/>
    <p:sldId id="1018" r:id="rId19"/>
    <p:sldId id="1019" r:id="rId20"/>
    <p:sldId id="1020" r:id="rId21"/>
    <p:sldId id="1021" r:id="rId22"/>
    <p:sldId id="1022" r:id="rId23"/>
    <p:sldId id="970" r:id="rId24"/>
    <p:sldId id="1009" r:id="rId25"/>
    <p:sldId id="1010" r:id="rId26"/>
    <p:sldId id="968" r:id="rId27"/>
    <p:sldId id="969" r:id="rId28"/>
    <p:sldId id="971" r:id="rId29"/>
    <p:sldId id="986" r:id="rId30"/>
    <p:sldId id="987" r:id="rId31"/>
    <p:sldId id="1007" r:id="rId32"/>
    <p:sldId id="1008" r:id="rId33"/>
    <p:sldId id="1039" r:id="rId34"/>
    <p:sldId id="1048" r:id="rId35"/>
    <p:sldId id="1041" r:id="rId36"/>
    <p:sldId id="1042" r:id="rId37"/>
    <p:sldId id="972" r:id="rId38"/>
    <p:sldId id="1044" r:id="rId39"/>
    <p:sldId id="1045" r:id="rId40"/>
    <p:sldId id="1046" r:id="rId41"/>
    <p:sldId id="1047" r:id="rId42"/>
    <p:sldId id="985" r:id="rId4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 varScale="1">
        <p:scale>
          <a:sx n="110" d="100"/>
          <a:sy n="110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2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2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0x6? 1|10 = 3|2 = 0xE</a:t>
            </a:r>
          </a:p>
          <a:p>
            <a:r>
              <a:rPr lang="en-US" altLang="en-US" sz="1400" smtClean="0">
                <a:latin typeface="Comic Sans MS" panose="030F0702030302020204" pitchFamily="66" charset="0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182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977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628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6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46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896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48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Only really use last two levels (1 GB)</a:t>
            </a:r>
          </a:p>
        </p:txBody>
      </p:sp>
    </p:spTree>
    <p:extLst>
      <p:ext uri="{BB962C8B-B14F-4D97-AF65-F5344CB8AC3E}">
        <p14:creationId xmlns:p14="http://schemas.microsoft.com/office/powerpoint/2010/main" val="71495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3835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50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38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12.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591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3/2/16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12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March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sz="2800" dirty="0" smtClean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842464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General Address Translation</a:t>
            </a:r>
            <a:endParaRPr lang="en-US" altLang="en-US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48264" y="2928938"/>
            <a:ext cx="1007059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Gill Sans Light"/>
                <a:cs typeface="Gill Sans Light"/>
              </a:rPr>
              <a:t>Prog</a:t>
            </a:r>
            <a:r>
              <a:rPr lang="en-US" sz="2000" dirty="0" smtClean="0">
                <a:latin typeface="Gill Sans Light"/>
                <a:cs typeface="Gill Sans Light"/>
              </a:rPr>
              <a:t> 1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Gill Sans Light"/>
                <a:cs typeface="Gill Sans Light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Gill Sans Light"/>
                <a:cs typeface="Gill Sans Light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Gill Sans Light"/>
                <a:cs typeface="Gill Sans Light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26739" y="2963863"/>
            <a:ext cx="1007059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Gill Sans Light"/>
                <a:cs typeface="Gill Sans Light"/>
              </a:rPr>
              <a:t>Prog</a:t>
            </a:r>
            <a:r>
              <a:rPr lang="en-US" sz="2000" dirty="0" smtClean="0">
                <a:latin typeface="Gill Sans Light"/>
                <a:cs typeface="Gill Sans Light"/>
              </a:rPr>
              <a:t> 2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Gill Sans Light"/>
                <a:cs typeface="Gill Sans Light"/>
              </a:rPr>
              <a:t>Virtual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Gill Sans Light"/>
                <a:cs typeface="Gill Sans Light"/>
              </a:rPr>
              <a:t>Address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Gill Sans Light"/>
                <a:cs typeface="Gill Sans Light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>
                  <a:latin typeface="Gill Sans Light"/>
                  <a:cs typeface="Gill Sans Light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>
                  <a:latin typeface="Gill Sans Light"/>
                  <a:ea typeface="Helvetica" charset="0"/>
                  <a:cs typeface="Gill Sans Light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OS heap &amp; </a:t>
              </a:r>
            </a:p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Light"/>
                  <a:cs typeface="Gill Sans Light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Gill Sans Light"/>
              <a:cs typeface="Gill Sans Light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34268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B52FC"/>
                </a:solidFill>
                <a:latin typeface="Gill Sans Light"/>
                <a:cs typeface="Gill Sans Light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35190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8200"/>
                </a:solidFill>
                <a:latin typeface="Gill Sans Light"/>
                <a:cs typeface="Gill Sans Light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2954633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501120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Allocate physical memory in fixed size chunks (“</a:t>
            </a:r>
            <a:r>
              <a:rPr lang="en-US" altLang="ko-KR" sz="2400" dirty="0" smtClean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1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allocated, 0free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1938881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352800"/>
            <a:ext cx="9144000" cy="3352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dirty="0" err="1" smtClean="0">
                <a:sym typeface="Symbol" panose="05050102010706020507" pitchFamily="18" charset="2"/>
              </a:rPr>
              <a:t>etc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/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/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Example: 10 bit offset </a:t>
            </a:r>
            <a:r>
              <a:rPr lang="en-US" altLang="ko-KR" dirty="0" smtClean="0"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dirty="0" smtClean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751013"/>
            <a:ext cx="2900363" cy="1598612"/>
            <a:chOff x="352" y="1375"/>
            <a:chExt cx="1827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628" y="1938"/>
              <a:ext cx="5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Error</a:t>
              </a: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>
                  <a:latin typeface="Gill Sans Light"/>
                  <a:cs typeface="Gill Sans Light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Gill Sans Light"/>
                      <a:cs typeface="Gill Sans Light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6097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/>
                  <a:cs typeface="Gill Sans Light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Gill Sans Light"/>
                  <a:cs typeface="Gill Sans Light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800">
                  <a:latin typeface="Gill Sans Light"/>
                  <a:cs typeface="Gill Sans Light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927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493837" cy="3589337"/>
            <a:chOff x="2712" y="480"/>
            <a:chExt cx="1044" cy="2487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18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Helvetica" panose="020B0604020202020204" pitchFamily="34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i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j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k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e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f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g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a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b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c</a:t>
              </a:r>
            </a:p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99050"/>
            <a:ext cx="1222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Physical</a:t>
            </a:r>
          </a:p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746125"/>
            <a:ext cx="303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Helvetica" panose="020B0604020202020204" pitchFamily="34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33450" cy="1917700"/>
            <a:chOff x="3181349" y="1797621"/>
            <a:chExt cx="933451" cy="1917129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7" y="1901825"/>
              <a:ext cx="836613" cy="1812925"/>
              <a:chOff x="3752" y="864"/>
              <a:chExt cx="584" cy="1255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4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Page</a:t>
                </a:r>
              </a:p>
              <a:p>
                <a:pPr eaLnBrk="1" hangingPunct="1"/>
                <a:r>
                  <a:rPr lang="en-US" altLang="en-US" sz="2000">
                    <a:latin typeface="Helvetica" panose="020B0604020202020204" pitchFamily="34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696944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Gill Sans Light"/>
                      <a:cs typeface="Gill Sans Light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/>
                  <a:cs typeface="Gill Sans Light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825500"/>
            <a:ext cx="4714875" cy="704850"/>
            <a:chOff x="322" y="384"/>
            <a:chExt cx="297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22" y="384"/>
              <a:ext cx="10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Gill Sans Light"/>
                      <a:cs typeface="Gill Sans Light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327025" y="5670550"/>
            <a:ext cx="4770438" cy="704850"/>
            <a:chOff x="479" y="3504"/>
            <a:chExt cx="3005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479" y="3504"/>
              <a:ext cx="10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Virtual Address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40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/>
                  <a:cs typeface="Gill Sans Light"/>
                </a:rPr>
                <a:t>Shared</a:t>
              </a:r>
            </a:p>
            <a:p>
              <a:pPr eaLnBrk="1" hangingPunct="1"/>
              <a:r>
                <a:rPr lang="en-US" altLang="en-US">
                  <a:latin typeface="Gill Sans Light"/>
                  <a:cs typeface="Gill Sans Light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867400" y="4114800"/>
            <a:ext cx="3106600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Gill Sans Light"/>
                <a:cs typeface="Gill Sans Light"/>
              </a:rPr>
              <a:t>This physical page</a:t>
            </a:r>
          </a:p>
          <a:p>
            <a:pPr eaLnBrk="1" hangingPunct="1"/>
            <a:r>
              <a:rPr lang="en-US" altLang="en-US" dirty="0">
                <a:latin typeface="Gill Sans Light"/>
                <a:cs typeface="Gill Sans Light"/>
              </a:rPr>
              <a:t>appears in address</a:t>
            </a:r>
          </a:p>
          <a:p>
            <a:pPr eaLnBrk="1" hangingPunct="1"/>
            <a:r>
              <a:rPr lang="en-US" altLang="en-US" dirty="0">
                <a:latin typeface="Gill Sans Light"/>
                <a:cs typeface="Gill Sans Light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/>
                  <a:cs typeface="Gill Sans Light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557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Upcoming deadlines: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1 final code due Fri 3/4, final report </a:t>
            </a:r>
            <a:r>
              <a:rPr lang="en-US" smtClean="0"/>
              <a:t>due </a:t>
            </a:r>
            <a:r>
              <a:rPr lang="en-US" smtClean="0"/>
              <a:t>Mon 3/7</a:t>
            </a:r>
            <a:endParaRPr lang="en-US" dirty="0" smtClean="0"/>
          </a:p>
          <a:p>
            <a:pPr lvl="1"/>
            <a:endParaRPr lang="en-US" sz="1200" dirty="0" smtClean="0"/>
          </a:p>
          <a:p>
            <a:r>
              <a:rPr lang="en-US" dirty="0" smtClean="0"/>
              <a:t>Midterm next week</a:t>
            </a:r>
            <a:r>
              <a:rPr lang="en-US" dirty="0"/>
              <a:t> </a:t>
            </a:r>
            <a:r>
              <a:rPr lang="en-US" dirty="0" smtClean="0"/>
              <a:t>Wed 3/9 6-7:30 10 Evans and 155 </a:t>
            </a:r>
            <a:r>
              <a:rPr lang="en-US" dirty="0" err="1" smtClean="0"/>
              <a:t>Dwinelle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Midterm review session: Sun 3/6 2-5PM at 2060 VLSB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Rooms assignment: </a:t>
            </a:r>
            <a:r>
              <a:rPr lang="en-US" i="1" dirty="0" err="1" smtClean="0">
                <a:solidFill>
                  <a:srgbClr val="FF0000"/>
                </a:solidFill>
              </a:rPr>
              <a:t>aa</a:t>
            </a:r>
            <a:r>
              <a:rPr lang="en-US" i="1" dirty="0" smtClean="0">
                <a:solidFill>
                  <a:srgbClr val="FF0000"/>
                </a:solidFill>
              </a:rPr>
              <a:t>-eh 10 Evans, </a:t>
            </a:r>
            <a:r>
              <a:rPr lang="en-US" i="1" dirty="0" err="1" smtClean="0">
                <a:solidFill>
                  <a:srgbClr val="FF0000"/>
                </a:solidFill>
              </a:rPr>
              <a:t>ej-oa</a:t>
            </a:r>
            <a:r>
              <a:rPr lang="en-US" i="1" dirty="0" smtClean="0">
                <a:solidFill>
                  <a:srgbClr val="FF0000"/>
                </a:solidFill>
              </a:rPr>
              <a:t> 155 </a:t>
            </a:r>
            <a:r>
              <a:rPr lang="en-US" i="1" dirty="0" err="1" smtClean="0">
                <a:solidFill>
                  <a:srgbClr val="FF0000"/>
                </a:solidFill>
              </a:rPr>
              <a:t>Dwinelle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Lectures (including #12), project, </a:t>
            </a:r>
            <a:r>
              <a:rPr lang="en-US" dirty="0" err="1" smtClean="0"/>
              <a:t>homeworks</a:t>
            </a:r>
            <a:r>
              <a:rPr lang="en-US" dirty="0" smtClean="0"/>
              <a:t> readings, textbook</a:t>
            </a:r>
          </a:p>
          <a:p>
            <a:pPr lvl="1"/>
            <a:r>
              <a:rPr lang="en-US" dirty="0" smtClean="0"/>
              <a:t>No books, no calculators, one double-side page handwritten notes</a:t>
            </a:r>
          </a:p>
          <a:p>
            <a:pPr lvl="1"/>
            <a:r>
              <a:rPr lang="en-US" dirty="0" smtClean="0"/>
              <a:t>No class that day, extra office </a:t>
            </a:r>
            <a:r>
              <a:rPr lang="en-US" dirty="0" smtClean="0"/>
              <a:t>hours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43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4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Layout for Linux 32-bit</a:t>
            </a:r>
            <a:endParaRPr lang="en-US" altLang="en-US" dirty="0" smtClean="0"/>
          </a:p>
        </p:txBody>
      </p:sp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28600" y="6096000"/>
            <a:ext cx="815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Gill Sans Light"/>
                <a:cs typeface="Gill Sans Light"/>
              </a:rPr>
              <a:t>http://</a:t>
            </a:r>
            <a:r>
              <a:rPr lang="en-US" altLang="en-US" sz="1600" dirty="0" err="1">
                <a:latin typeface="Gill Sans Light"/>
                <a:cs typeface="Gill Sans Light"/>
              </a:rPr>
              <a:t>static.duartes.org</a:t>
            </a:r>
            <a:r>
              <a:rPr lang="en-US" altLang="en-US" sz="1600" dirty="0">
                <a:latin typeface="Gill Sans Light"/>
                <a:cs typeface="Gill Sans Light"/>
              </a:rPr>
              <a:t>/</a:t>
            </a:r>
            <a:r>
              <a:rPr lang="en-US" altLang="en-US" sz="1600" dirty="0" err="1">
                <a:latin typeface="Gill Sans Light"/>
                <a:cs typeface="Gill Sans Light"/>
              </a:rPr>
              <a:t>img</a:t>
            </a:r>
            <a:r>
              <a:rPr lang="en-US" altLang="en-US" sz="1600" dirty="0">
                <a:latin typeface="Gill Sans Light"/>
                <a:cs typeface="Gill Sans Light"/>
              </a:rPr>
              <a:t>/</a:t>
            </a:r>
            <a:r>
              <a:rPr lang="en-US" altLang="en-US" sz="1600" dirty="0" err="1">
                <a:latin typeface="Gill Sans Light"/>
                <a:cs typeface="Gill Sans Light"/>
              </a:rPr>
              <a:t>blogPosts</a:t>
            </a:r>
            <a:r>
              <a:rPr lang="en-US" altLang="en-US" sz="1600" dirty="0">
                <a:latin typeface="Gill Sans Light"/>
                <a:cs typeface="Gill Sans Light"/>
              </a:rPr>
              <a:t>/</a:t>
            </a:r>
            <a:r>
              <a:rPr lang="en-US" altLang="en-US" sz="1600" dirty="0" err="1">
                <a:latin typeface="Gill Sans Light"/>
                <a:cs typeface="Gill Sans Light"/>
              </a:rPr>
              <a:t>linuxFlexibleAddressSpaceLayout.png</a:t>
            </a:r>
            <a:endParaRPr lang="en-US" altLang="en-US" sz="1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45898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5240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295400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1066800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545366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Simple </a:t>
            </a:r>
            <a:r>
              <a:rPr lang="en-US" altLang="ko-KR" dirty="0" smtClean="0">
                <a:ea typeface="굴림" panose="020B0600000101010101" pitchFamily="34" charset="-127"/>
              </a:rPr>
              <a:t>Example: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6868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/>
              <a:t>Could use base</a:t>
            </a:r>
            <a:r>
              <a:rPr lang="en-US" altLang="ko-KR" sz="2800" dirty="0" smtClean="0"/>
              <a:t>/bounds for </a:t>
            </a:r>
            <a:r>
              <a:rPr lang="en-US" altLang="ko-KR" sz="2800" dirty="0" smtClean="0">
                <a:solidFill>
                  <a:schemeClr val="hlink"/>
                </a:solidFill>
              </a:rPr>
              <a:t>dynamic address translation</a:t>
            </a:r>
            <a:r>
              <a:rPr lang="en-US" altLang="ko-KR" sz="2800" dirty="0" smtClean="0"/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/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sz="2800" dirty="0" smtClean="0"/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16188"/>
            <a:chOff x="720" y="409"/>
            <a:chExt cx="4224" cy="1585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Gill Sans Light"/>
                  <a:cs typeface="Gill Sans Light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>
                <a:solidFill>
                  <a:srgbClr val="00FFFF"/>
                </a:solidFill>
                <a:latin typeface="Gill Sans Light"/>
                <a:ea typeface="굴림" panose="020B0600000101010101" pitchFamily="34" charset="-127"/>
                <a:cs typeface="Gill Sans Light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39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3600" dirty="0">
                  <a:latin typeface="Gill Sans Light"/>
                  <a:cs typeface="Gill Sans Light"/>
                </a:rPr>
                <a:t>&lt;</a:t>
              </a:r>
              <a:r>
                <a:rPr lang="en-US" altLang="ko-KR" sz="4000" dirty="0">
                  <a:latin typeface="Gill Sans Light"/>
                  <a:cs typeface="Gill Sans Light"/>
                </a:rPr>
                <a:t>?</a:t>
              </a:r>
              <a:endParaRPr lang="en-US" altLang="ko-KR" sz="6600" dirty="0">
                <a:latin typeface="Gill Sans Light"/>
                <a:cs typeface="Gill Sans Light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>
                  <a:solidFill>
                    <a:srgbClr val="00FFFF"/>
                  </a:solidFill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49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>
                    <a:latin typeface="Gill Sans Light"/>
                    <a:cs typeface="Gill Sans Light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46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Gill Sans Light"/>
                  <a:cs typeface="Gill Sans Light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239" y="1274"/>
              <a:ext cx="61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dirty="0" smtClean="0">
                  <a:latin typeface="Gill Sans Light"/>
                  <a:cs typeface="Gill Sans Light"/>
                </a:rPr>
                <a:t>Bound</a:t>
              </a:r>
            </a:p>
            <a:p>
              <a:r>
                <a:rPr lang="en-US" altLang="ko-KR" dirty="0" smtClean="0">
                  <a:latin typeface="Gill Sans Light"/>
                  <a:cs typeface="Gill Sans Light"/>
                </a:rPr>
                <a:t>(Limit)</a:t>
              </a:r>
              <a:endParaRPr lang="en-US" altLang="ko-KR" dirty="0">
                <a:latin typeface="Gill Sans Light"/>
                <a:cs typeface="Gill Sans Light"/>
              </a:endParaRP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800">
                  <a:latin typeface="Gill Sans Light"/>
                  <a:cs typeface="Gill Sans Light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73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Gill Sans Light"/>
                  <a:cs typeface="Gill Sans Light"/>
                </a:rPr>
                <a:t>Virtual</a:t>
              </a:r>
            </a:p>
            <a:p>
              <a:r>
                <a:rPr lang="en-US" altLang="ko-KR">
                  <a:latin typeface="Gill Sans Light"/>
                  <a:cs typeface="Gill Sans Light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73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Gill Sans Light"/>
                  <a:cs typeface="Gill Sans Light"/>
                </a:rPr>
                <a:t>Physical</a:t>
              </a:r>
            </a:p>
            <a:p>
              <a:r>
                <a:rPr lang="en-US" altLang="ko-KR">
                  <a:latin typeface="Gill Sans Light"/>
                  <a:cs typeface="Gill Sans Light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05"/>
              <a:ext cx="8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dirty="0">
                  <a:solidFill>
                    <a:schemeClr val="hlink"/>
                  </a:solidFill>
                  <a:latin typeface="Gill Sans Light"/>
                  <a:cs typeface="Gill Sans Light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96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752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0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1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2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3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4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5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6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69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0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1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2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3" name="Straight Arrow Connector 182"/>
          <p:cNvCxnSpPr>
            <a:cxnSpLocks noChangeShapeType="1"/>
            <a:endCxn id="27678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4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5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209800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What happens if stack grows to 1110 0000?</a:t>
            </a:r>
          </a:p>
        </p:txBody>
      </p:sp>
    </p:spTree>
    <p:extLst>
      <p:ext uri="{BB962C8B-B14F-4D97-AF65-F5344CB8AC3E}">
        <p14:creationId xmlns:p14="http://schemas.microsoft.com/office/powerpoint/2010/main" val="477705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5"/>
          <p:cNvSpPr>
            <a:spLocks noChangeArrowheads="1"/>
          </p:cNvSpPr>
          <p:nvPr/>
        </p:nvSpPr>
        <p:spPr bwMode="auto">
          <a:xfrm>
            <a:off x="6477000" y="24384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8288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6" name="TextBox 27"/>
          <p:cNvSpPr txBox="1">
            <a:spLocks noChangeArrowheads="1"/>
          </p:cNvSpPr>
          <p:nvPr/>
        </p:nvSpPr>
        <p:spPr bwMode="auto">
          <a:xfrm>
            <a:off x="6689725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64770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6477000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7000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5" name="Rectangle 39"/>
          <p:cNvSpPr>
            <a:spLocks noChangeArrowheads="1"/>
          </p:cNvSpPr>
          <p:nvPr/>
        </p:nvSpPr>
        <p:spPr bwMode="auto">
          <a:xfrm>
            <a:off x="6477000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7000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64770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770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770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770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770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770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770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770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770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770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770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770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770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770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770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770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770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770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770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770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770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770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770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770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770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770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770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770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770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770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770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770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7" name="Straight Arrow Connector 146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8" name="Straight Arrow Connector 147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9" name="Straight Arrow Connector 148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0" name="Straight Arrow Connector 149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1" name="Straight Arrow Connector 150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2" name="Straight Arrow Connector 151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3" name="Straight Arrow Connector 152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Straight Arrow Connector 159"/>
          <p:cNvCxnSpPr>
            <a:cxnSpLocks noChangeShapeType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Straight Arrow Connector 160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Straight Arrow Connector 161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Straight Arrow Connector 162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Straight Arrow Connector 163"/>
          <p:cNvCxnSpPr>
            <a:cxnSpLocks noChangeShapeType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5" name="Straight Arrow Connector 164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6" name="Straight Arrow Connector 165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3048000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4478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6002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  <a:endCxn id="127" idx="1"/>
          </p:cNvCxnSpPr>
          <p:nvPr/>
        </p:nvCxnSpPr>
        <p:spPr bwMode="auto">
          <a:xfrm>
            <a:off x="5334000" y="15240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34000" y="16764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168831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E.g. on UNIX, code starts at 0, stack starts at (2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31</a:t>
            </a:r>
            <a:r>
              <a:rPr lang="en-US" altLang="ko-KR" dirty="0" smtClean="0">
                <a:ea typeface="굴림" panose="020B0600000101010101" pitchFamily="34" charset="-127"/>
              </a:rPr>
              <a:t>-1).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all pages used all the time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memory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How about combining paging and segmentation?</a:t>
            </a:r>
          </a:p>
        </p:txBody>
      </p:sp>
    </p:spTree>
    <p:extLst>
      <p:ext uri="{BB962C8B-B14F-4D97-AF65-F5344CB8AC3E}">
        <p14:creationId xmlns:p14="http://schemas.microsoft.com/office/powerpoint/2010/main" val="3817256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5040313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6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dirty="0">
                    <a:latin typeface="Gill Sans Light"/>
                    <a:cs typeface="Gill Sans Light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dirty="0">
                    <a:latin typeface="Gill Sans Light"/>
                    <a:cs typeface="Gill Sans Light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>
                      <a:latin typeface="Gill Sans Light"/>
                      <a:cs typeface="Gill Sans Light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>
                      <a:latin typeface="Gill Sans Light"/>
                      <a:cs typeface="Gill Sans Light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30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>
                  <a:latin typeface="Arial" panose="020B0604020202020204" pitchFamily="34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8833" y="228600"/>
            <a:ext cx="8524770" cy="38369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for sparse address space: The two-level page table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176713" y="1720850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236"/>
              <a:ext cx="1017" cy="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152400" y="862013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8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latin typeface="Arial" panose="020B0604020202020204" pitchFamily="34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6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dirty="0">
                    <a:latin typeface="Gill Sans Light"/>
                    <a:cs typeface="Gill Sans Light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dirty="0">
                    <a:latin typeface="Gill Sans Light"/>
                    <a:cs typeface="Gill Sans Light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dirty="0">
                      <a:latin typeface="Gill Sans Light"/>
                      <a:cs typeface="Gill Sans Light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 dirty="0">
                      <a:latin typeface="Gill Sans Light"/>
                      <a:cs typeface="Gill Sans Light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 dirty="0">
                      <a:latin typeface="Gill Sans Light"/>
                      <a:cs typeface="Gill Sans Light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 dirty="0">
                      <a:latin typeface="Gill Sans Light"/>
                      <a:cs typeface="Gill Sans Light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800" dirty="0">
                      <a:latin typeface="Gill Sans Light"/>
                      <a:cs typeface="Gill Sans Light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442913" y="2559050"/>
            <a:ext cx="4217987" cy="1752600"/>
            <a:chOff x="192" y="1612"/>
            <a:chExt cx="2657" cy="1104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8"/>
              <a:chOff x="1872" y="2644"/>
              <a:chExt cx="1073" cy="188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76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>
                    <a:latin typeface="Arial" panose="020B0604020202020204" pitchFamily="34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043113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0" y="4343400"/>
            <a:ext cx="5562600" cy="2590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Tree of Page Tables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 context-switch: save single PageTablePtr register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need every 2</a:t>
            </a:r>
            <a:r>
              <a:rPr lang="en-US" altLang="ko-KR" baseline="30000" smtClean="0">
                <a:ea typeface="굴림" panose="020B0600000101010101" pitchFamily="34" charset="-127"/>
              </a:rPr>
              <a:t>nd</a:t>
            </a:r>
            <a:r>
              <a:rPr lang="en-US" altLang="ko-KR" smtClean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baseline="30000" smtClean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292725" y="1695450"/>
            <a:ext cx="1703388" cy="4749800"/>
            <a:chOff x="3247" y="1068"/>
            <a:chExt cx="1073" cy="2992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76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Arial" panose="020B0604020202020204" pitchFamily="34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2957513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462713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317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 smtClean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37782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219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219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17526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17526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219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219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219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219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31750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19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19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19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219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19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19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219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19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19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219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19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219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19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219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19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219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219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19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219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19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19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219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219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19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19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219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19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219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219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19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848600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514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>
                <a:latin typeface="Helvetica" panose="020B0604020202020204" pitchFamily="34" charset="0"/>
              </a:rPr>
              <a:t>. Requires two additional memory access!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00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76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9703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89916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Lowest level page table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3987800" y="2743200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 Light"/>
                    <a:cs typeface="Gill Sans Light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V,R,W</a:t>
              </a:r>
            </a:p>
          </p:txBody>
        </p:sp>
      </p:grpSp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5029200" y="2362200"/>
            <a:ext cx="3962400" cy="1489075"/>
            <a:chOff x="3120" y="720"/>
            <a:chExt cx="2496" cy="938"/>
          </a:xfrm>
        </p:grpSpPr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>
                <a:latin typeface="Gill Sans Light"/>
                <a:cs typeface="Gill Sans Light"/>
              </a:endParaRPr>
            </a:p>
          </p:txBody>
        </p:sp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1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Physical Address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76200" y="2057400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66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1295400" y="3124200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2895600" y="2514600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685800" y="25146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1295400" y="3644900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1905000" y="2743200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2667001" y="3200400"/>
            <a:ext cx="2398713" cy="2338388"/>
            <a:chOff x="1632" y="1248"/>
            <a:chExt cx="1511" cy="1473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77"/>
              <a:ext cx="1079" cy="444"/>
              <a:chOff x="2064" y="2160"/>
              <a:chExt cx="1079" cy="444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160"/>
                <a:ext cx="55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>
                    <a:latin typeface="Gill Sans Light"/>
                    <a:cs typeface="Gill Sans Light"/>
                  </a:rPr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>
                    <a:latin typeface="Gill Sans Light"/>
                    <a:cs typeface="Gill Sans Light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>
                    <a:latin typeface="Gill Sans Light"/>
                    <a:cs typeface="Gill Sans Light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3986213" y="3336925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5105400" y="3054350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800">
                  <a:latin typeface="Gill Sans Light"/>
                  <a:cs typeface="Gill Sans Light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800">
                  <a:latin typeface="Gill Sans Light"/>
                  <a:cs typeface="Gill Sans Light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5791200" y="3505200"/>
            <a:ext cx="1978025" cy="2022475"/>
            <a:chOff x="3600" y="1440"/>
            <a:chExt cx="1246" cy="1274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766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Check Perm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55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Access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04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685800" y="685800"/>
            <a:ext cx="4840288" cy="704850"/>
            <a:chOff x="110" y="1440"/>
            <a:chExt cx="3049" cy="444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110" y="1440"/>
              <a:ext cx="6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Process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A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196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1806575" y="1752600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>
                        <a:latin typeface="Gill Sans Light"/>
                        <a:cs typeface="Gill Sans Light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>
                        <a:latin typeface="Gill Sans Light"/>
                        <a:cs typeface="Gill Sans Light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416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408738" y="914400"/>
            <a:ext cx="2057400" cy="2225675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>
                      <a:latin typeface="Gill Sans Light"/>
                      <a:cs typeface="Gill Sans Light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Shared Segment</a:t>
              </a:r>
            </a:p>
          </p:txBody>
        </p:sp>
      </p:grpSp>
      <p:grpSp>
        <p:nvGrpSpPr>
          <p:cNvPr id="707707" name="Group 123"/>
          <p:cNvGrpSpPr>
            <a:grpSpLocks/>
          </p:cNvGrpSpPr>
          <p:nvPr/>
        </p:nvGrpSpPr>
        <p:grpSpPr bwMode="auto">
          <a:xfrm>
            <a:off x="685800" y="5486400"/>
            <a:ext cx="4840288" cy="704850"/>
            <a:chOff x="110" y="1440"/>
            <a:chExt cx="3049" cy="444"/>
          </a:xfrm>
        </p:grpSpPr>
        <p:sp>
          <p:nvSpPr>
            <p:cNvPr id="22579" name="Text Box 124"/>
            <p:cNvSpPr txBox="1">
              <a:spLocks noChangeArrowheads="1"/>
            </p:cNvSpPr>
            <p:nvPr/>
          </p:nvSpPr>
          <p:spPr bwMode="auto">
            <a:xfrm>
              <a:off x="110" y="1440"/>
              <a:ext cx="6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Process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B</a:t>
              </a:r>
            </a:p>
          </p:txBody>
        </p:sp>
        <p:grpSp>
          <p:nvGrpSpPr>
            <p:cNvPr id="22580" name="Group 125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581" name="Rectangle 126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22582" name="Rectangle 127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  <p:sp>
            <p:nvSpPr>
              <p:cNvPr id="22583" name="Rectangle 128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Seg #</a:t>
                </a:r>
              </a:p>
            </p:txBody>
          </p:sp>
        </p:grp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65663" y="3200400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>
                        <a:latin typeface="Gill Sans Light"/>
                        <a:cs typeface="Gill Sans Light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>
                        <a:latin typeface="Gill Sans Light"/>
                        <a:cs typeface="Gill Sans Light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 Light"/>
                      <a:cs typeface="Gill Sans Light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492375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316538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255680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However, previous example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151203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in a Page Table Entry?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is in a Page Table Entry (or PTE)?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Pointer to next-level page table or to actual page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Permission bits: valid, read-only, read-write, write-only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Example: Intel x86 architecture PTE: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Address same format previous slide (10, 10, 12-bit offset)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Intermediate page tables called “Directories”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D: 	Dirty (PTE only):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FontTx/>
              <a:buNone/>
              <a:tabLst>
                <a:tab pos="1377950" algn="r"/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L: 	L=14MB page (directory only).</a:t>
            </a:r>
            <a:b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		Bottom 22 bits of virtual address serve as offset</a:t>
            </a:r>
          </a:p>
        </p:txBody>
      </p:sp>
      <p:grpSp>
        <p:nvGrpSpPr>
          <p:cNvPr id="803844" name="Group 4"/>
          <p:cNvGrpSpPr>
            <a:grpSpLocks/>
          </p:cNvGrpSpPr>
          <p:nvPr/>
        </p:nvGrpSpPr>
        <p:grpSpPr bwMode="auto">
          <a:xfrm>
            <a:off x="663575" y="2717800"/>
            <a:ext cx="7696200" cy="1006475"/>
            <a:chOff x="480" y="2304"/>
            <a:chExt cx="4848" cy="63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Page Frame Number</a:t>
              </a:r>
            </a:p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(Physical Page Number)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Free</a:t>
              </a:r>
            </a:p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(OS)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0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PCD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>
                  <a:latin typeface="Gill Sans Light"/>
                  <a:ea typeface="굴림" panose="020B0600000101010101" pitchFamily="34" charset="-127"/>
                  <a:cs typeface="Gill Sans Light"/>
                </a:rPr>
                <a:t>PWT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U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P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792" y="2688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72" y="268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11-9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440" y="268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굴림" panose="020B0600000101010101" pitchFamily="34" charset="-127"/>
                  <a:cs typeface="Gill Sans Light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685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Review: Issues </a:t>
            </a:r>
            <a:r>
              <a:rPr lang="en-US" altLang="ko-KR" dirty="0" smtClean="0">
                <a:ea typeface="굴림" panose="020B0600000101010101" pitchFamily="34" charset="-127"/>
              </a:rPr>
              <a:t>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839200" cy="33528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</a:rPr>
              <a:t>memory becomes fragmented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Would like to have multiple chunks/program (Code, Data, Stack)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648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Examples of how to use a PTE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How do we use the PTE?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Invalid PTE can imply different things: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Region of address space is actually invalid or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Page/directory is just somewhere else than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Validity checked first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OS can use other (say) 31 bits for location info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Usage Example: Demand Paging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Keep only active pages in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Place others on disk and mark their PTEs invalid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Usage Example: Copy on Write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UNIX fork gives </a:t>
            </a:r>
            <a:r>
              <a:rPr lang="en-US" altLang="ko-KR" i="1" dirty="0" smtClean="0">
                <a:ea typeface="굴림" panose="020B0600000101010101" pitchFamily="34" charset="-127"/>
                <a:sym typeface="Symbol" panose="05050102010706020507" pitchFamily="18" charset="2"/>
              </a:rPr>
              <a:t>copy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of parent address space to child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Address spaces disconnected after child created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How to do this cheaply? 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Make copy of parent’s page tables (point at same memory)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Page fault on write creates two copies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Usage Example: Zero Fill On Demand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Often, OS creates zeroed pages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384260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533400"/>
          </a:xfrm>
        </p:spPr>
        <p:txBody>
          <a:bodyPr/>
          <a:lstStyle/>
          <a:p>
            <a:r>
              <a:rPr lang="en-US" sz="2400" dirty="0" smtClean="0"/>
              <a:t>Making it real: </a:t>
            </a:r>
            <a:br>
              <a:rPr lang="en-US" sz="2400" dirty="0" smtClean="0"/>
            </a:br>
            <a:r>
              <a:rPr lang="en-US" sz="2400" dirty="0" smtClean="0"/>
              <a:t>X86 Memory model with segmentation (16/32-bit)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533400" y="800100"/>
            <a:ext cx="75057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935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dirty="0" smtClean="0"/>
              <a:t>X86 Segment Descriptors (32-bit Protected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Segments are either implicit in the instruction (say for code segments) or actually part of the instruction</a:t>
            </a:r>
          </a:p>
          <a:p>
            <a:pPr lvl="1"/>
            <a:r>
              <a:rPr lang="en-US" dirty="0" smtClean="0"/>
              <a:t>There are 6 registers: SS, CS, DS, ES, FS, GS</a:t>
            </a:r>
          </a:p>
          <a:p>
            <a:r>
              <a:rPr lang="en-US" dirty="0" smtClean="0"/>
              <a:t>What is in a segment register?  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pointer</a:t>
            </a:r>
            <a:r>
              <a:rPr lang="en-US" dirty="0" smtClean="0"/>
              <a:t> to the actual segment description: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G/L selects between GDT and LDT tables (global </a:t>
            </a:r>
            <a:r>
              <a:rPr lang="en-US" dirty="0" err="1" smtClean="0"/>
              <a:t>vs</a:t>
            </a:r>
            <a:r>
              <a:rPr lang="en-US" dirty="0" smtClean="0"/>
              <a:t> local descriptor tables)</a:t>
            </a:r>
          </a:p>
          <a:p>
            <a:r>
              <a:rPr lang="en-US" dirty="0" smtClean="0"/>
              <a:t>Two registers: GDTR and LDTR hold pointers to the global and local descriptor tables in memory</a:t>
            </a:r>
          </a:p>
          <a:p>
            <a:pPr lvl="1"/>
            <a:r>
              <a:rPr lang="en-US" dirty="0" smtClean="0"/>
              <a:t>Includes length of table (for &lt; 2</a:t>
            </a:r>
            <a:r>
              <a:rPr lang="en-US" baseline="30000" dirty="0" smtClean="0"/>
              <a:t>13</a:t>
            </a:r>
            <a:r>
              <a:rPr lang="en-US" dirty="0" smtClean="0"/>
              <a:t>) entries</a:t>
            </a:r>
          </a:p>
          <a:p>
            <a:pPr>
              <a:tabLst>
                <a:tab pos="969963" algn="r"/>
                <a:tab pos="1082675" algn="l"/>
              </a:tabLst>
            </a:pPr>
            <a:r>
              <a:rPr lang="en-US" dirty="0" smtClean="0"/>
              <a:t>Descriptor format (64 bits):</a:t>
            </a:r>
          </a:p>
          <a:p>
            <a:pPr>
              <a:tabLst>
                <a:tab pos="969963" algn="r"/>
                <a:tab pos="1082675" algn="l"/>
              </a:tabLst>
            </a:pPr>
            <a:endParaRPr lang="en-US" dirty="0" smtClean="0"/>
          </a:p>
          <a:p>
            <a:pPr marL="0" indent="0">
              <a:buNone/>
              <a:tabLst>
                <a:tab pos="969963" algn="r"/>
                <a:tab pos="108267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G:	Granularity of segment (0: 16bit, 1: 4KiB unit)</a:t>
            </a:r>
            <a:br>
              <a:rPr lang="en-US" dirty="0" smtClean="0"/>
            </a:br>
            <a:r>
              <a:rPr lang="en-US" dirty="0" smtClean="0"/>
              <a:t>	DB:	Default operand size (0; 16bit, 1: 32bit)</a:t>
            </a:r>
            <a:br>
              <a:rPr lang="en-US" dirty="0" smtClean="0"/>
            </a:br>
            <a:r>
              <a:rPr lang="en-US" dirty="0" smtClean="0"/>
              <a:t>	A:	Freely available for use by software</a:t>
            </a:r>
            <a:br>
              <a:rPr lang="en-US" dirty="0" smtClean="0"/>
            </a:br>
            <a:r>
              <a:rPr lang="en-US" dirty="0" smtClean="0"/>
              <a:t>	P:	Segment present</a:t>
            </a:r>
            <a:br>
              <a:rPr lang="en-US" dirty="0" smtClean="0"/>
            </a:br>
            <a:r>
              <a:rPr lang="en-US" dirty="0" smtClean="0"/>
              <a:t>	DPL:	Descriptor Privilege Level</a:t>
            </a:r>
            <a:br>
              <a:rPr lang="en-US" dirty="0" smtClean="0"/>
            </a:br>
            <a:r>
              <a:rPr lang="en-US" dirty="0" smtClean="0"/>
              <a:t>	S:	System Segment (0: System, 1: code or data)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Type:	Code, Data, Segment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76400" y="2057400"/>
            <a:ext cx="3581400" cy="457200"/>
            <a:chOff x="1295400" y="2819400"/>
            <a:chExt cx="3581400" cy="609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295400" y="2819400"/>
              <a:ext cx="2743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Segment selector [13 bits]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028860" y="2819400"/>
              <a:ext cx="31454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G/L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43400" y="2819400"/>
              <a:ext cx="5334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RPL</a:t>
              </a:r>
            </a:p>
          </p:txBody>
        </p:sp>
      </p:grpSp>
      <p:pic>
        <p:nvPicPr>
          <p:cNvPr id="2050" name="Picture 2" descr="File:SegmentDescripto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86200"/>
            <a:ext cx="5524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1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How are segments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set of global segments (GDT) for everyone, different set of local segments (LDT) for every process </a:t>
            </a:r>
          </a:p>
          <a:p>
            <a:r>
              <a:rPr lang="en-US" dirty="0" smtClean="0"/>
              <a:t>In legacy applications (16-bit mode):</a:t>
            </a:r>
          </a:p>
          <a:p>
            <a:pPr lvl="1"/>
            <a:r>
              <a:rPr lang="en-US" dirty="0" smtClean="0"/>
              <a:t>Segments provide protection for different components of user programs</a:t>
            </a:r>
          </a:p>
          <a:p>
            <a:pPr lvl="1"/>
            <a:r>
              <a:rPr lang="en-US" dirty="0" smtClean="0"/>
              <a:t>Separate segments for chunks of code, data, stacks</a:t>
            </a:r>
          </a:p>
          <a:p>
            <a:pPr lvl="1"/>
            <a:r>
              <a:rPr lang="en-US" dirty="0" smtClean="0"/>
              <a:t>Limited to 64K segments</a:t>
            </a:r>
          </a:p>
          <a:p>
            <a:r>
              <a:rPr lang="en-US" dirty="0" smtClean="0"/>
              <a:t>Modern use in 32-bit Mode:</a:t>
            </a:r>
          </a:p>
          <a:p>
            <a:pPr lvl="1"/>
            <a:r>
              <a:rPr lang="en-US" dirty="0" smtClean="0"/>
              <a:t>Segments “flattened”, i.e. every segment is 4GB in size</a:t>
            </a:r>
          </a:p>
          <a:p>
            <a:pPr lvl="1"/>
            <a:r>
              <a:rPr lang="en-US" dirty="0" smtClean="0"/>
              <a:t>One exception: Use of GS (or FS) as a pointer to “Thread Local Storage” (TLS)</a:t>
            </a:r>
          </a:p>
          <a:p>
            <a:pPr lvl="2"/>
            <a:r>
              <a:rPr lang="en-US" dirty="0" smtClean="0"/>
              <a:t>A thread can make accesses to TLS like this: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eax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0x0)</a:t>
            </a:r>
          </a:p>
          <a:p>
            <a:r>
              <a:rPr lang="en-US" dirty="0" smtClean="0">
                <a:sym typeface="Wingdings" pitchFamily="2" charset="2"/>
              </a:rPr>
              <a:t>Modern use in 64-bit (“long”) mode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Most segments (SS, CS, DS, ES) have zero base and no length limits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Only FS and GS retain their functionality (for use in TLS)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5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2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7"/>
          <p:cNvGrpSpPr>
            <a:grpSpLocks/>
          </p:cNvGrpSpPr>
          <p:nvPr/>
        </p:nvGrpSpPr>
        <p:grpSpPr bwMode="auto">
          <a:xfrm>
            <a:off x="1560513" y="5322888"/>
            <a:ext cx="6356350" cy="1012825"/>
            <a:chOff x="3305" y="499"/>
            <a:chExt cx="3632" cy="638"/>
          </a:xfrm>
        </p:grpSpPr>
        <p:sp>
          <p:nvSpPr>
            <p:cNvPr id="8243" name="Text Box 100"/>
            <p:cNvSpPr txBox="1">
              <a:spLocks noChangeArrowheads="1"/>
            </p:cNvSpPr>
            <p:nvPr/>
          </p:nvSpPr>
          <p:spPr bwMode="auto">
            <a:xfrm>
              <a:off x="3305" y="499"/>
              <a:ext cx="780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(40-50 bits)</a:t>
              </a:r>
            </a:p>
          </p:txBody>
        </p:sp>
        <p:grpSp>
          <p:nvGrpSpPr>
            <p:cNvPr id="8244" name="Group 104"/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245" name="Rectangle 98"/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Gill Sans Light"/>
                    <a:cs typeface="Gill Sans Light"/>
                  </a:rPr>
                  <a:t>12bit Offset</a:t>
                </a:r>
              </a:p>
            </p:txBody>
          </p:sp>
          <p:sp>
            <p:nvSpPr>
              <p:cNvPr id="8246" name="Rectangle 102"/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>
                    <a:latin typeface="Gill Sans Light"/>
                    <a:cs typeface="Gill Sans Light"/>
                  </a:rPr>
                  <a:t>Physical Page #</a:t>
                </a:r>
              </a:p>
            </p:txBody>
          </p:sp>
        </p:grp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974" y="76200"/>
            <a:ext cx="5052465" cy="502702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X86_64: Four-level page table!</a:t>
            </a:r>
          </a:p>
        </p:txBody>
      </p:sp>
      <p:sp>
        <p:nvSpPr>
          <p:cNvPr id="8196" name="Rectangle 54"/>
          <p:cNvSpPr>
            <a:spLocks noChangeArrowheads="1"/>
          </p:cNvSpPr>
          <p:nvPr/>
        </p:nvSpPr>
        <p:spPr bwMode="auto">
          <a:xfrm>
            <a:off x="2181225" y="728663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8197" name="Rectangle 55"/>
          <p:cNvSpPr>
            <a:spLocks noChangeArrowheads="1"/>
          </p:cNvSpPr>
          <p:nvPr/>
        </p:nvSpPr>
        <p:spPr bwMode="auto">
          <a:xfrm>
            <a:off x="3182938" y="723900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8198" name="Rectangle 56"/>
          <p:cNvSpPr>
            <a:spLocks noChangeArrowheads="1"/>
          </p:cNvSpPr>
          <p:nvPr/>
        </p:nvSpPr>
        <p:spPr bwMode="auto">
          <a:xfrm>
            <a:off x="6345238" y="728663"/>
            <a:ext cx="80791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12 bits</a:t>
            </a:r>
          </a:p>
        </p:txBody>
      </p:sp>
      <p:sp>
        <p:nvSpPr>
          <p:cNvPr id="8199" name="Text Box 66"/>
          <p:cNvSpPr txBox="1">
            <a:spLocks noChangeArrowheads="1"/>
          </p:cNvSpPr>
          <p:nvPr/>
        </p:nvSpPr>
        <p:spPr bwMode="auto">
          <a:xfrm>
            <a:off x="618562" y="863600"/>
            <a:ext cx="147852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Gill Sans Light"/>
                <a:cs typeface="Gill Sans Ligh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Gill Sans Light"/>
                <a:cs typeface="Gill Sans Light"/>
              </a:rPr>
              <a:t>Address:</a:t>
            </a:r>
          </a:p>
        </p:txBody>
      </p:sp>
      <p:sp>
        <p:nvSpPr>
          <p:cNvPr id="8200" name="Rectangle 68"/>
          <p:cNvSpPr>
            <a:spLocks noChangeArrowheads="1"/>
          </p:cNvSpPr>
          <p:nvPr/>
        </p:nvSpPr>
        <p:spPr bwMode="auto">
          <a:xfrm>
            <a:off x="6086475" y="1052513"/>
            <a:ext cx="1563688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8201" name="Rectangle 69"/>
          <p:cNvSpPr>
            <a:spLocks noChangeArrowheads="1"/>
          </p:cNvSpPr>
          <p:nvPr/>
        </p:nvSpPr>
        <p:spPr bwMode="auto">
          <a:xfrm>
            <a:off x="3081338" y="1052513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P2 index</a:t>
            </a:r>
          </a:p>
        </p:txBody>
      </p:sp>
      <p:sp>
        <p:nvSpPr>
          <p:cNvPr id="8202" name="Rectangle 70"/>
          <p:cNvSpPr>
            <a:spLocks noChangeArrowheads="1"/>
          </p:cNvSpPr>
          <p:nvPr/>
        </p:nvSpPr>
        <p:spPr bwMode="auto">
          <a:xfrm>
            <a:off x="2078038" y="1052513"/>
            <a:ext cx="1003300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P1 index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11475" y="2403475"/>
            <a:ext cx="669925" cy="1397000"/>
            <a:chOff x="3290594" y="2432050"/>
            <a:chExt cx="669926" cy="1397000"/>
          </a:xfrm>
        </p:grpSpPr>
        <p:sp>
          <p:nvSpPr>
            <p:cNvPr id="8239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40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41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42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9980" name="Group 111"/>
          <p:cNvGrpSpPr>
            <a:grpSpLocks/>
          </p:cNvGrpSpPr>
          <p:nvPr/>
        </p:nvGrpSpPr>
        <p:grpSpPr bwMode="auto">
          <a:xfrm>
            <a:off x="2389188" y="3895732"/>
            <a:ext cx="1703387" cy="304801"/>
            <a:chOff x="1872" y="2644"/>
            <a:chExt cx="1073" cy="192"/>
          </a:xfrm>
        </p:grpSpPr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2112" y="2644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Gill Sans Light"/>
                  <a:cs typeface="Gill Sans Light"/>
                </a:rPr>
                <a:t>8 bytes</a:t>
              </a:r>
            </a:p>
          </p:txBody>
        </p:sp>
        <p:sp>
          <p:nvSpPr>
            <p:cNvPr id="8237" name="Line 48"/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38" name="Line 49"/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39981" name="Rectangle 76"/>
          <p:cNvSpPr>
            <a:spLocks noChangeArrowheads="1"/>
          </p:cNvSpPr>
          <p:nvPr/>
        </p:nvSpPr>
        <p:spPr bwMode="auto">
          <a:xfrm>
            <a:off x="442913" y="24066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Gill Sans Light"/>
                <a:cs typeface="Gill Sans Light"/>
              </a:rPr>
              <a:t>PageTablePtr</a:t>
            </a:r>
          </a:p>
        </p:txBody>
      </p:sp>
      <p:sp>
        <p:nvSpPr>
          <p:cNvPr id="39982" name="Line 92"/>
          <p:cNvSpPr>
            <a:spLocks noChangeShapeType="1"/>
          </p:cNvSpPr>
          <p:nvPr/>
        </p:nvSpPr>
        <p:spPr bwMode="auto">
          <a:xfrm flipV="1">
            <a:off x="2278063" y="24415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71837" name="Freeform 93"/>
          <p:cNvSpPr>
            <a:spLocks/>
          </p:cNvSpPr>
          <p:nvPr/>
        </p:nvSpPr>
        <p:spPr bwMode="auto">
          <a:xfrm>
            <a:off x="2384425" y="14144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9958" name="Group 117"/>
          <p:cNvGrpSpPr>
            <a:grpSpLocks/>
          </p:cNvGrpSpPr>
          <p:nvPr/>
        </p:nvGrpSpPr>
        <p:grpSpPr bwMode="auto">
          <a:xfrm>
            <a:off x="4249738" y="2541588"/>
            <a:ext cx="668337" cy="1397000"/>
            <a:chOff x="3572" y="971"/>
            <a:chExt cx="421" cy="880"/>
          </a:xfrm>
        </p:grpSpPr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33" name="Rectangle 9" descr="50%"/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34" name="Rectangle 10" descr="50%"/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35" name="Rectangle 11" descr="70%"/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5473700" y="2455863"/>
            <a:ext cx="668338" cy="1398587"/>
            <a:chOff x="3572" y="2057"/>
            <a:chExt cx="421" cy="881"/>
          </a:xfrm>
        </p:grpSpPr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29" name="Rectangle 13" descr="50%"/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30" name="Rectangle 14" descr="50%"/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31" name="Rectangle 15" descr="50%"/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581400" y="14192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211" name="Rectangle 69"/>
          <p:cNvSpPr>
            <a:spLocks noChangeArrowheads="1"/>
          </p:cNvSpPr>
          <p:nvPr/>
        </p:nvSpPr>
        <p:spPr bwMode="auto">
          <a:xfrm>
            <a:off x="4083050" y="1052513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P3 index</a:t>
            </a:r>
          </a:p>
        </p:txBody>
      </p:sp>
      <p:sp>
        <p:nvSpPr>
          <p:cNvPr id="8212" name="Rectangle 69"/>
          <p:cNvSpPr>
            <a:spLocks noChangeArrowheads="1"/>
          </p:cNvSpPr>
          <p:nvPr/>
        </p:nvSpPr>
        <p:spPr bwMode="auto">
          <a:xfrm>
            <a:off x="5084763" y="1052513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P4 index</a:t>
            </a:r>
          </a:p>
        </p:txBody>
      </p:sp>
      <p:sp>
        <p:nvSpPr>
          <p:cNvPr id="8213" name="Rectangle 55"/>
          <p:cNvSpPr>
            <a:spLocks noChangeArrowheads="1"/>
          </p:cNvSpPr>
          <p:nvPr/>
        </p:nvSpPr>
        <p:spPr bwMode="auto">
          <a:xfrm>
            <a:off x="4184650" y="711200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8214" name="Rectangle 55"/>
          <p:cNvSpPr>
            <a:spLocks noChangeArrowheads="1"/>
          </p:cNvSpPr>
          <p:nvPr/>
        </p:nvSpPr>
        <p:spPr bwMode="auto">
          <a:xfrm>
            <a:off x="5186363" y="711200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3582988" y="25415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2" name="Line 92"/>
          <p:cNvSpPr>
            <a:spLocks noChangeShapeType="1"/>
          </p:cNvSpPr>
          <p:nvPr/>
        </p:nvSpPr>
        <p:spPr bwMode="auto">
          <a:xfrm flipV="1">
            <a:off x="4924425" y="24796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3" name="Freeform 120"/>
          <p:cNvSpPr>
            <a:spLocks/>
          </p:cNvSpPr>
          <p:nvPr/>
        </p:nvSpPr>
        <p:spPr bwMode="auto">
          <a:xfrm>
            <a:off x="4806950" y="14303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6481763" y="2093913"/>
            <a:ext cx="669925" cy="1397000"/>
            <a:chOff x="3290594" y="2432050"/>
            <a:chExt cx="669926" cy="1397000"/>
          </a:xfrm>
        </p:grpSpPr>
        <p:sp>
          <p:nvSpPr>
            <p:cNvPr id="8224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25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26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8227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 Light"/>
                <a:cs typeface="Gill Sans Light"/>
              </a:endParaRPr>
            </a:p>
          </p:txBody>
        </p:sp>
      </p:grp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6142038" y="20939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0" name="Freeform 120"/>
          <p:cNvSpPr>
            <a:spLocks/>
          </p:cNvSpPr>
          <p:nvPr/>
        </p:nvSpPr>
        <p:spPr bwMode="auto">
          <a:xfrm>
            <a:off x="5902325" y="14303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7040563" y="1430338"/>
            <a:ext cx="876300" cy="4192587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905375" y="2352675"/>
            <a:ext cx="2619375" cy="3257550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447675" y="4267200"/>
            <a:ext cx="37846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4096-byte pages (12 bit offset)</a:t>
            </a:r>
            <a:br>
              <a:rPr lang="en-US" altLang="en-US" sz="2000" b="0">
                <a:latin typeface="Gill Sans Light"/>
                <a:cs typeface="Gill Sans Light"/>
              </a:rPr>
            </a:br>
            <a:r>
              <a:rPr lang="en-US" altLang="en-US" sz="2000" b="0">
                <a:latin typeface="Gill Sans Light"/>
                <a:cs typeface="Gill Sans Ligh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1404714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1" grpId="0" animBg="1"/>
      <p:bldP spid="39982" grpId="0" animBg="1"/>
      <p:bldP spid="671837" grpId="0" animBg="1"/>
      <p:bldP spid="671864" grpId="0" animBg="1"/>
      <p:bldP spid="81" grpId="0" animBg="1"/>
      <p:bldP spid="82" grpId="0" animBg="1"/>
      <p:bldP spid="83" grpId="0" animBg="1"/>
      <p:bldP spid="89" grpId="0" animBg="1"/>
      <p:bldP spid="90" grpId="0" animBg="1"/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4"/>
          <p:cNvSpPr>
            <a:spLocks noChangeArrowheads="1"/>
          </p:cNvSpPr>
          <p:nvPr/>
        </p:nvSpPr>
        <p:spPr bwMode="auto">
          <a:xfrm>
            <a:off x="1836738" y="1417638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7 bits</a:t>
            </a:r>
          </a:p>
        </p:txBody>
      </p:sp>
      <p:sp>
        <p:nvSpPr>
          <p:cNvPr id="9219" name="Rectangle 55"/>
          <p:cNvSpPr>
            <a:spLocks noChangeArrowheads="1"/>
          </p:cNvSpPr>
          <p:nvPr/>
        </p:nvSpPr>
        <p:spPr bwMode="auto">
          <a:xfrm>
            <a:off x="2838450" y="1412875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9220" name="Rectangle 56"/>
          <p:cNvSpPr>
            <a:spLocks noChangeArrowheads="1"/>
          </p:cNvSpPr>
          <p:nvPr/>
        </p:nvSpPr>
        <p:spPr bwMode="auto">
          <a:xfrm>
            <a:off x="7786688" y="1382713"/>
            <a:ext cx="80791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12 bits</a:t>
            </a:r>
          </a:p>
        </p:txBody>
      </p:sp>
      <p:sp>
        <p:nvSpPr>
          <p:cNvPr id="9221" name="Text Box 66"/>
          <p:cNvSpPr txBox="1">
            <a:spLocks noChangeArrowheads="1"/>
          </p:cNvSpPr>
          <p:nvPr/>
        </p:nvSpPr>
        <p:spPr bwMode="auto">
          <a:xfrm>
            <a:off x="82550" y="1417638"/>
            <a:ext cx="1651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Gill Sans Light"/>
                <a:cs typeface="Gill Sans Light"/>
              </a:rPr>
              <a:t>64bit Virtual </a:t>
            </a:r>
          </a:p>
          <a:p>
            <a:pPr algn="r" eaLnBrk="1" hangingPunct="1"/>
            <a:r>
              <a:rPr lang="en-US" altLang="en-US" sz="2000" dirty="0">
                <a:latin typeface="Gill Sans Light"/>
                <a:cs typeface="Gill Sans Light"/>
              </a:rPr>
              <a:t>Address:</a:t>
            </a:r>
          </a:p>
        </p:txBody>
      </p:sp>
      <p:sp>
        <p:nvSpPr>
          <p:cNvPr id="9222" name="Rectangle 68"/>
          <p:cNvSpPr>
            <a:spLocks noChangeArrowheads="1"/>
          </p:cNvSpPr>
          <p:nvPr/>
        </p:nvSpPr>
        <p:spPr bwMode="auto">
          <a:xfrm>
            <a:off x="7750175" y="1736725"/>
            <a:ext cx="1065213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9223" name="Rectangle 69"/>
          <p:cNvSpPr>
            <a:spLocks noChangeArrowheads="1"/>
          </p:cNvSpPr>
          <p:nvPr/>
        </p:nvSpPr>
        <p:spPr bwMode="auto">
          <a:xfrm>
            <a:off x="2735263" y="1741488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P2 index</a:t>
            </a:r>
          </a:p>
        </p:txBody>
      </p:sp>
      <p:sp>
        <p:nvSpPr>
          <p:cNvPr id="9224" name="Rectangle 70"/>
          <p:cNvSpPr>
            <a:spLocks noChangeArrowheads="1"/>
          </p:cNvSpPr>
          <p:nvPr/>
        </p:nvSpPr>
        <p:spPr bwMode="auto">
          <a:xfrm>
            <a:off x="1733550" y="1741488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P1 index</a:t>
            </a:r>
          </a:p>
        </p:txBody>
      </p:sp>
      <p:sp>
        <p:nvSpPr>
          <p:cNvPr id="9225" name="Rectangle 69"/>
          <p:cNvSpPr>
            <a:spLocks noChangeArrowheads="1"/>
          </p:cNvSpPr>
          <p:nvPr/>
        </p:nvSpPr>
        <p:spPr bwMode="auto">
          <a:xfrm>
            <a:off x="3736975" y="1741488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P3 index</a:t>
            </a:r>
          </a:p>
        </p:txBody>
      </p:sp>
      <p:sp>
        <p:nvSpPr>
          <p:cNvPr id="9226" name="Rectangle 69"/>
          <p:cNvSpPr>
            <a:spLocks noChangeArrowheads="1"/>
          </p:cNvSpPr>
          <p:nvPr/>
        </p:nvSpPr>
        <p:spPr bwMode="auto">
          <a:xfrm>
            <a:off x="4738688" y="1741488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P4 index</a:t>
            </a:r>
          </a:p>
        </p:txBody>
      </p:sp>
      <p:sp>
        <p:nvSpPr>
          <p:cNvPr id="9227" name="Rectangle 55"/>
          <p:cNvSpPr>
            <a:spLocks noChangeArrowheads="1"/>
          </p:cNvSpPr>
          <p:nvPr/>
        </p:nvSpPr>
        <p:spPr bwMode="auto">
          <a:xfrm>
            <a:off x="3840163" y="1400175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9228" name="Rectangle 55"/>
          <p:cNvSpPr>
            <a:spLocks noChangeArrowheads="1"/>
          </p:cNvSpPr>
          <p:nvPr/>
        </p:nvSpPr>
        <p:spPr bwMode="auto">
          <a:xfrm>
            <a:off x="4841875" y="1400175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9229" name="Rectangle 69"/>
          <p:cNvSpPr>
            <a:spLocks noChangeArrowheads="1"/>
          </p:cNvSpPr>
          <p:nvPr/>
        </p:nvSpPr>
        <p:spPr bwMode="auto">
          <a:xfrm>
            <a:off x="5740400" y="1741488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P5 index</a:t>
            </a:r>
          </a:p>
        </p:txBody>
      </p:sp>
      <p:sp>
        <p:nvSpPr>
          <p:cNvPr id="9230" name="Rectangle 69"/>
          <p:cNvSpPr>
            <a:spLocks noChangeArrowheads="1"/>
          </p:cNvSpPr>
          <p:nvPr/>
        </p:nvSpPr>
        <p:spPr bwMode="auto">
          <a:xfrm>
            <a:off x="6742113" y="1741488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 Light"/>
                <a:cs typeface="Gill Sans Light"/>
              </a:rPr>
              <a:t>P6 index</a:t>
            </a:r>
          </a:p>
        </p:txBody>
      </p:sp>
      <p:sp>
        <p:nvSpPr>
          <p:cNvPr id="9231" name="Rectangle 55"/>
          <p:cNvSpPr>
            <a:spLocks noChangeArrowheads="1"/>
          </p:cNvSpPr>
          <p:nvPr/>
        </p:nvSpPr>
        <p:spPr bwMode="auto">
          <a:xfrm>
            <a:off x="5843588" y="1387475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9232" name="Rectangle 55"/>
          <p:cNvSpPr>
            <a:spLocks noChangeArrowheads="1"/>
          </p:cNvSpPr>
          <p:nvPr/>
        </p:nvSpPr>
        <p:spPr bwMode="auto">
          <a:xfrm>
            <a:off x="6770688" y="1382713"/>
            <a:ext cx="67967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 Light"/>
                <a:cs typeface="Gill Sans Light"/>
              </a:rPr>
              <a:t>9 bits</a:t>
            </a:r>
          </a:p>
        </p:txBody>
      </p:sp>
      <p:sp>
        <p:nvSpPr>
          <p:cNvPr id="6161" name="TextBox 5"/>
          <p:cNvSpPr txBox="1">
            <a:spLocks noChangeArrowheads="1"/>
          </p:cNvSpPr>
          <p:nvPr/>
        </p:nvSpPr>
        <p:spPr bwMode="auto">
          <a:xfrm>
            <a:off x="2293557" y="2954338"/>
            <a:ext cx="513473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rgbClr val="FF0000"/>
                </a:solidFill>
                <a:latin typeface="Gill Sans Light"/>
                <a:cs typeface="Gill Sans Light"/>
              </a:rPr>
              <a:t>No!</a:t>
            </a:r>
          </a:p>
          <a:p>
            <a:pPr algn="ctr" eaLnBrk="1" hangingPunct="1"/>
            <a:endParaRPr lang="en-US" altLang="en-US" sz="3600" dirty="0">
              <a:latin typeface="Gill Sans Light"/>
              <a:cs typeface="Gill Sans Light"/>
            </a:endParaRPr>
          </a:p>
          <a:p>
            <a:pPr algn="ctr" eaLnBrk="1" hangingPunct="1"/>
            <a:r>
              <a:rPr lang="en-US" altLang="en-US" sz="3200" dirty="0">
                <a:latin typeface="Gill Sans Light"/>
                <a:cs typeface="Gill Sans Light"/>
              </a:rPr>
              <a:t>Too slow</a:t>
            </a:r>
          </a:p>
          <a:p>
            <a:pPr algn="ctr" eaLnBrk="1" hangingPunct="1"/>
            <a:r>
              <a:rPr lang="en-US" altLang="en-US" sz="3200" dirty="0">
                <a:latin typeface="Gill Sans Light"/>
                <a:cs typeface="Gill Sans Light"/>
              </a:rPr>
              <a:t>Too many almost-empty tables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968698" y="228600"/>
            <a:ext cx="715580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40E2"/>
                </a:solidFill>
                <a:latin typeface="Helvetica" charset="0"/>
                <a:ea typeface="MS PGothic" pitchFamily="34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charset="0"/>
              </a:defRPr>
            </a:lvl9pPr>
          </a:lstStyle>
          <a:p>
            <a:pPr>
              <a:defRPr/>
            </a:pPr>
            <a:r>
              <a:rPr lang="en-US" altLang="ko-KR" kern="0" dirty="0" smtClean="0">
                <a:latin typeface="Gill Sans Light"/>
                <a:ea typeface="Gulim" pitchFamily="34" charset="-127"/>
                <a:cs typeface="Gill Sans Light"/>
              </a:rPr>
              <a:t>IA64: 64bit addresses: Six-level page table?!?</a:t>
            </a:r>
          </a:p>
        </p:txBody>
      </p:sp>
    </p:spTree>
    <p:extLst>
      <p:ext uri="{BB962C8B-B14F-4D97-AF65-F5344CB8AC3E}">
        <p14:creationId xmlns:p14="http://schemas.microsoft.com/office/powerpoint/2010/main" val="1962989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all previous examples (“Forward Page Tables”)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Size of page table is at least as large as amount of virtual memory allocated to processes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Physical memory may be much less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Much of process space may be out on disk or not in use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Answer: use a hash table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Called an “Inverted Page Table”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Size is independent of virtual address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Directly related to amount of physical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Very attractive option for 64-bit address spaces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Complexity of managing hash changes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in hardware!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Inverted Page Table</a:t>
            </a:r>
          </a:p>
        </p:txBody>
      </p:sp>
      <p:grpSp>
        <p:nvGrpSpPr>
          <p:cNvPr id="711700" name="Group 20"/>
          <p:cNvGrpSpPr>
            <a:grpSpLocks/>
          </p:cNvGrpSpPr>
          <p:nvPr/>
        </p:nvGrpSpPr>
        <p:grpSpPr bwMode="auto">
          <a:xfrm>
            <a:off x="990600" y="2286000"/>
            <a:ext cx="5648325" cy="1981200"/>
            <a:chOff x="1290" y="1584"/>
            <a:chExt cx="3558" cy="124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25614" name="Rectangle 7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</p:grp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Hash</a:t>
              </a:r>
            </a:p>
            <a:p>
              <a:r>
                <a:rPr lang="en-US" altLang="en-US">
                  <a:latin typeface="Gill Sans Light"/>
                  <a:cs typeface="Gill Sans Light"/>
                </a:rPr>
                <a:t>Table</a:t>
              </a:r>
            </a:p>
          </p:txBody>
        </p:sp>
        <p:sp>
          <p:nvSpPr>
            <p:cNvPr id="25607" name="Freeform 10"/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25608" name="Group 11"/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25611" name="Rectangle 1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Offset</a:t>
                </a:r>
              </a:p>
            </p:txBody>
          </p:sp>
          <p:sp>
            <p:nvSpPr>
              <p:cNvPr id="25612" name="Rectangle 1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800">
                    <a:latin typeface="Gill Sans Light"/>
                    <a:cs typeface="Gill Sans Light"/>
                  </a:rPr>
                  <a:t>Page #</a:t>
                </a:r>
              </a:p>
            </p:txBody>
          </p:sp>
        </p:grpSp>
        <p:sp>
          <p:nvSpPr>
            <p:cNvPr id="25609" name="Line 14"/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10" name="Freeform 15"/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812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28600" y="747713"/>
            <a:ext cx="8658225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/>
              <a:t>Idea: index page table by physical pages instead of VM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81765" y="152400"/>
            <a:ext cx="5015395" cy="502702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IA64: Inverse Page Table (IPT)</a:t>
            </a:r>
          </a:p>
        </p:txBody>
      </p:sp>
      <p:grpSp>
        <p:nvGrpSpPr>
          <p:cNvPr id="10244" name="Group 1"/>
          <p:cNvGrpSpPr>
            <a:grpSpLocks/>
          </p:cNvGrpSpPr>
          <p:nvPr/>
        </p:nvGrpSpPr>
        <p:grpSpPr bwMode="auto">
          <a:xfrm>
            <a:off x="5916613" y="1320800"/>
            <a:ext cx="2862262" cy="3803650"/>
            <a:chOff x="5916613" y="1320800"/>
            <a:chExt cx="2862262" cy="3803650"/>
          </a:xfrm>
        </p:grpSpPr>
        <p:grpSp>
          <p:nvGrpSpPr>
            <p:cNvPr id="10301" name="Group 20"/>
            <p:cNvGrpSpPr>
              <a:grpSpLocks/>
            </p:cNvGrpSpPr>
            <p:nvPr/>
          </p:nvGrpSpPr>
          <p:grpSpPr bwMode="auto">
            <a:xfrm>
              <a:off x="6858000" y="1466850"/>
              <a:ext cx="1920875" cy="3657600"/>
              <a:chOff x="6995003" y="1441966"/>
              <a:chExt cx="1920397" cy="3657600"/>
            </a:xfrm>
          </p:grpSpPr>
          <p:sp>
            <p:nvSpPr>
              <p:cNvPr id="10310" name="Rectangle 7"/>
              <p:cNvSpPr>
                <a:spLocks noChangeArrowheads="1"/>
              </p:cNvSpPr>
              <p:nvPr/>
            </p:nvSpPr>
            <p:spPr bwMode="auto">
              <a:xfrm>
                <a:off x="6995003" y="14419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VMpage0,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1" name="Rectangle 63"/>
              <p:cNvSpPr>
                <a:spLocks noChangeArrowheads="1"/>
              </p:cNvSpPr>
              <p:nvPr/>
            </p:nvSpPr>
            <p:spPr bwMode="auto">
              <a:xfrm>
                <a:off x="6995003" y="18991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2" name="Rectangle 64"/>
              <p:cNvSpPr>
                <a:spLocks noChangeArrowheads="1"/>
              </p:cNvSpPr>
              <p:nvPr/>
            </p:nvSpPr>
            <p:spPr bwMode="auto">
              <a:xfrm>
                <a:off x="6995003" y="23563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3" name="Rectangle 65"/>
              <p:cNvSpPr>
                <a:spLocks noChangeArrowheads="1"/>
              </p:cNvSpPr>
              <p:nvPr/>
            </p:nvSpPr>
            <p:spPr bwMode="auto">
              <a:xfrm>
                <a:off x="6995003" y="28135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VMpage2,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4" name="Rectangle 66"/>
              <p:cNvSpPr>
                <a:spLocks noChangeArrowheads="1"/>
              </p:cNvSpPr>
              <p:nvPr/>
            </p:nvSpPr>
            <p:spPr bwMode="auto">
              <a:xfrm>
                <a:off x="6995003" y="32707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VMpage1,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5" name="Rectangle 67"/>
              <p:cNvSpPr>
                <a:spLocks noChangeArrowheads="1"/>
              </p:cNvSpPr>
              <p:nvPr/>
            </p:nvSpPr>
            <p:spPr bwMode="auto">
              <a:xfrm>
                <a:off x="6995003" y="37279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6" name="Rectangle 68"/>
              <p:cNvSpPr>
                <a:spLocks noChangeArrowheads="1"/>
              </p:cNvSpPr>
              <p:nvPr/>
            </p:nvSpPr>
            <p:spPr bwMode="auto">
              <a:xfrm>
                <a:off x="6995003" y="41851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Rectangle 69"/>
              <p:cNvSpPr>
                <a:spLocks noChangeArrowheads="1"/>
              </p:cNvSpPr>
              <p:nvPr/>
            </p:nvSpPr>
            <p:spPr bwMode="auto">
              <a:xfrm>
                <a:off x="6995003" y="46423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VMpage3,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0302" name="TextBox 8"/>
            <p:cNvSpPr txBox="1">
              <a:spLocks noChangeArrowheads="1"/>
            </p:cNvSpPr>
            <p:nvPr/>
          </p:nvSpPr>
          <p:spPr bwMode="auto">
            <a:xfrm>
              <a:off x="5916613" y="13208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0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3" name="TextBox 71"/>
            <p:cNvSpPr txBox="1">
              <a:spLocks noChangeArrowheads="1"/>
            </p:cNvSpPr>
            <p:nvPr/>
          </p:nvSpPr>
          <p:spPr bwMode="auto">
            <a:xfrm>
              <a:off x="5916613" y="175895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1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4" name="TextBox 72"/>
            <p:cNvSpPr txBox="1">
              <a:spLocks noChangeArrowheads="1"/>
            </p:cNvSpPr>
            <p:nvPr/>
          </p:nvSpPr>
          <p:spPr bwMode="auto">
            <a:xfrm>
              <a:off x="5916613" y="2187575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2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5" name="TextBox 73"/>
            <p:cNvSpPr txBox="1">
              <a:spLocks noChangeArrowheads="1"/>
            </p:cNvSpPr>
            <p:nvPr/>
          </p:nvSpPr>
          <p:spPr bwMode="auto">
            <a:xfrm>
              <a:off x="5916613" y="26289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3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6" name="TextBox 74"/>
            <p:cNvSpPr txBox="1">
              <a:spLocks noChangeArrowheads="1"/>
            </p:cNvSpPr>
            <p:nvPr/>
          </p:nvSpPr>
          <p:spPr bwMode="auto">
            <a:xfrm>
              <a:off x="5916613" y="30861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4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7" name="TextBox 79"/>
            <p:cNvSpPr txBox="1">
              <a:spLocks noChangeArrowheads="1"/>
            </p:cNvSpPr>
            <p:nvPr/>
          </p:nvSpPr>
          <p:spPr bwMode="auto">
            <a:xfrm>
              <a:off x="5916613" y="35433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5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8" name="TextBox 90"/>
            <p:cNvSpPr txBox="1">
              <a:spLocks noChangeArrowheads="1"/>
            </p:cNvSpPr>
            <p:nvPr/>
          </p:nvSpPr>
          <p:spPr bwMode="auto">
            <a:xfrm>
              <a:off x="5916613" y="40005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6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0309" name="TextBox 91"/>
            <p:cNvSpPr txBox="1">
              <a:spLocks noChangeArrowheads="1"/>
            </p:cNvSpPr>
            <p:nvPr/>
          </p:nvSpPr>
          <p:spPr bwMode="auto">
            <a:xfrm>
              <a:off x="5916613" y="44577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7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</p:grp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6245124" y="5132388"/>
            <a:ext cx="2265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/>
                <a:cs typeface="Gill Sans Light"/>
              </a:rPr>
              <a:t>Physical memory</a:t>
            </a:r>
            <a:br>
              <a:rPr lang="en-US" altLang="en-US" sz="2000" b="0">
                <a:latin typeface="Gill Sans Light"/>
                <a:cs typeface="Gill Sans Light"/>
              </a:rPr>
            </a:br>
            <a:r>
              <a:rPr lang="en-US" altLang="en-US" sz="2000" b="0">
                <a:latin typeface="Gill Sans Light"/>
                <a:cs typeface="Gill Sans Light"/>
              </a:rPr>
              <a:t>in 4kB pages</a:t>
            </a:r>
          </a:p>
          <a:p>
            <a:pPr algn="ctr" eaLnBrk="1" hangingPunct="1"/>
            <a:r>
              <a:rPr lang="en-US" altLang="en-US" sz="2000" b="0">
                <a:solidFill>
                  <a:srgbClr val="C00000"/>
                </a:solidFill>
                <a:latin typeface="Gill Sans Light"/>
                <a:cs typeface="Gill Sans Light"/>
              </a:rPr>
              <a:t>Page numbers in red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9526"/>
              </p:ext>
            </p:extLst>
          </p:nvPr>
        </p:nvGraphicFramePr>
        <p:xfrm>
          <a:off x="2970213" y="2493963"/>
          <a:ext cx="1981200" cy="29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295400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VMpage1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VMpage3</a:t>
                      </a:r>
                    </a:p>
                  </a:txBody>
                  <a:tcPr marT="45708" marB="457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75" name="TextBox 11"/>
          <p:cNvSpPr txBox="1">
            <a:spLocks noChangeArrowheads="1"/>
          </p:cNvSpPr>
          <p:nvPr/>
        </p:nvSpPr>
        <p:spPr bwMode="auto">
          <a:xfrm>
            <a:off x="2817813" y="5549900"/>
            <a:ext cx="1992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Inverse Page Table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97826"/>
              </p:ext>
            </p:extLst>
          </p:nvPr>
        </p:nvGraphicFramePr>
        <p:xfrm>
          <a:off x="735013" y="1504950"/>
          <a:ext cx="1190625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96" marR="91496" marT="45740" marB="457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VMpage1</a:t>
                      </a:r>
                    </a:p>
                  </a:txBody>
                  <a:tcPr marL="91496" marR="91496" marT="45740" marB="457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</a:t>
                      </a:r>
                    </a:p>
                  </a:txBody>
                  <a:tcPr marL="91496" marR="91496" marT="45740" marB="457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VMpage3</a:t>
                      </a:r>
                    </a:p>
                  </a:txBody>
                  <a:tcPr marL="91496" marR="91496" marT="45740" marB="457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88" name="TextBox 93"/>
          <p:cNvSpPr txBox="1">
            <a:spLocks noChangeArrowheads="1"/>
          </p:cNvSpPr>
          <p:nvPr/>
        </p:nvSpPr>
        <p:spPr bwMode="auto">
          <a:xfrm>
            <a:off x="4951413" y="2486025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0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89" name="TextBox 94"/>
          <p:cNvSpPr txBox="1">
            <a:spLocks noChangeArrowheads="1"/>
          </p:cNvSpPr>
          <p:nvPr/>
        </p:nvSpPr>
        <p:spPr bwMode="auto">
          <a:xfrm>
            <a:off x="4951413" y="2855913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1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0" name="TextBox 95"/>
          <p:cNvSpPr txBox="1">
            <a:spLocks noChangeArrowheads="1"/>
          </p:cNvSpPr>
          <p:nvPr/>
        </p:nvSpPr>
        <p:spPr bwMode="auto">
          <a:xfrm>
            <a:off x="4951413" y="3224213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2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1" name="TextBox 96"/>
          <p:cNvSpPr txBox="1">
            <a:spLocks noChangeArrowheads="1"/>
          </p:cNvSpPr>
          <p:nvPr/>
        </p:nvSpPr>
        <p:spPr bwMode="auto">
          <a:xfrm>
            <a:off x="4951413" y="3587750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3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2" name="TextBox 97"/>
          <p:cNvSpPr txBox="1">
            <a:spLocks noChangeArrowheads="1"/>
          </p:cNvSpPr>
          <p:nvPr/>
        </p:nvSpPr>
        <p:spPr bwMode="auto">
          <a:xfrm>
            <a:off x="4951413" y="395763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4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3" name="TextBox 98"/>
          <p:cNvSpPr txBox="1">
            <a:spLocks noChangeArrowheads="1"/>
          </p:cNvSpPr>
          <p:nvPr/>
        </p:nvSpPr>
        <p:spPr bwMode="auto">
          <a:xfrm>
            <a:off x="4951413" y="4325938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5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4" name="TextBox 99"/>
          <p:cNvSpPr txBox="1">
            <a:spLocks noChangeArrowheads="1"/>
          </p:cNvSpPr>
          <p:nvPr/>
        </p:nvSpPr>
        <p:spPr bwMode="auto">
          <a:xfrm>
            <a:off x="4951413" y="4695825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6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5" name="TextBox 100"/>
          <p:cNvSpPr txBox="1">
            <a:spLocks noChangeArrowheads="1"/>
          </p:cNvSpPr>
          <p:nvPr/>
        </p:nvSpPr>
        <p:spPr bwMode="auto">
          <a:xfrm>
            <a:off x="4951413" y="5046663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7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0296" name="TextBox 13"/>
          <p:cNvSpPr txBox="1">
            <a:spLocks noChangeArrowheads="1"/>
          </p:cNvSpPr>
          <p:nvPr/>
        </p:nvSpPr>
        <p:spPr bwMode="auto">
          <a:xfrm>
            <a:off x="457200" y="3022600"/>
            <a:ext cx="18004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Process id 0</a:t>
            </a:r>
          </a:p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Virtual memory</a:t>
            </a:r>
          </a:p>
        </p:txBody>
      </p:sp>
      <p:sp>
        <p:nvSpPr>
          <p:cNvPr id="10297" name="Freeform 15"/>
          <p:cNvSpPr>
            <a:spLocks/>
          </p:cNvSpPr>
          <p:nvPr/>
        </p:nvSpPr>
        <p:spPr bwMode="auto">
          <a:xfrm>
            <a:off x="1884363" y="2800350"/>
            <a:ext cx="1876425" cy="2790825"/>
          </a:xfrm>
          <a:custGeom>
            <a:avLst/>
            <a:gdLst>
              <a:gd name="T0" fmla="*/ 2174511 w 1743075"/>
              <a:gd name="T1" fmla="*/ 2579016 h 2781300"/>
              <a:gd name="T2" fmla="*/ 1758620 w 1743075"/>
              <a:gd name="T3" fmla="*/ 2809973 h 2781300"/>
              <a:gd name="T4" fmla="*/ 1045666 w 1743075"/>
              <a:gd name="T5" fmla="*/ 2809973 h 2781300"/>
              <a:gd name="T6" fmla="*/ 819898 w 1743075"/>
              <a:gd name="T7" fmla="*/ 2607886 h 2781300"/>
              <a:gd name="T8" fmla="*/ 843663 w 1743075"/>
              <a:gd name="T9" fmla="*/ 394551 h 2781300"/>
              <a:gd name="T10" fmla="*/ 344595 w 1743075"/>
              <a:gd name="T11" fmla="*/ 0 h 2781300"/>
              <a:gd name="T12" fmla="*/ 0 w 1743075"/>
              <a:gd name="T13" fmla="*/ 0 h 2781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43075" h="2781300">
                <a:moveTo>
                  <a:pt x="1743075" y="2552700"/>
                </a:moveTo>
                <a:lnTo>
                  <a:pt x="1409700" y="2781300"/>
                </a:lnTo>
                <a:lnTo>
                  <a:pt x="838200" y="2781300"/>
                </a:lnTo>
                <a:lnTo>
                  <a:pt x="657225" y="2581275"/>
                </a:lnTo>
                <a:lnTo>
                  <a:pt x="676275" y="390525"/>
                </a:lnTo>
                <a:lnTo>
                  <a:pt x="276225" y="0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98" name="Freeform 16"/>
          <p:cNvSpPr>
            <a:spLocks/>
          </p:cNvSpPr>
          <p:nvPr/>
        </p:nvSpPr>
        <p:spPr bwMode="auto">
          <a:xfrm>
            <a:off x="1941513" y="1695450"/>
            <a:ext cx="2009775" cy="828675"/>
          </a:xfrm>
          <a:custGeom>
            <a:avLst/>
            <a:gdLst>
              <a:gd name="T0" fmla="*/ 2009775 w 2009775"/>
              <a:gd name="T1" fmla="*/ 828675 h 828675"/>
              <a:gd name="T2" fmla="*/ 1171575 w 2009775"/>
              <a:gd name="T3" fmla="*/ 19050 h 828675"/>
              <a:gd name="T4" fmla="*/ 0 w 2009775"/>
              <a:gd name="T5" fmla="*/ 0 h 8286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9775" h="828675">
                <a:moveTo>
                  <a:pt x="2009775" y="828675"/>
                </a:moveTo>
                <a:lnTo>
                  <a:pt x="1171575" y="19050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299" name="Freeform 17"/>
          <p:cNvSpPr>
            <a:spLocks/>
          </p:cNvSpPr>
          <p:nvPr/>
        </p:nvSpPr>
        <p:spPr bwMode="auto">
          <a:xfrm>
            <a:off x="1941513" y="2371725"/>
            <a:ext cx="1944687" cy="898525"/>
          </a:xfrm>
          <a:custGeom>
            <a:avLst/>
            <a:gdLst>
              <a:gd name="T0" fmla="*/ 2110630 w 1866900"/>
              <a:gd name="T1" fmla="*/ 480763 h 1228725"/>
              <a:gd name="T2" fmla="*/ 1884490 w 1866900"/>
              <a:gd name="T3" fmla="*/ 130440 h 1228725"/>
              <a:gd name="T4" fmla="*/ 1249148 w 1866900"/>
              <a:gd name="T5" fmla="*/ 3727 h 1228725"/>
              <a:gd name="T6" fmla="*/ 0 w 1866900"/>
              <a:gd name="T7" fmla="*/ 0 h 1228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66900" h="1228725">
                <a:moveTo>
                  <a:pt x="1866900" y="1228725"/>
                </a:moveTo>
                <a:lnTo>
                  <a:pt x="1666875" y="333375"/>
                </a:lnTo>
                <a:lnTo>
                  <a:pt x="1104900" y="9525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00" name="Freeform 18"/>
          <p:cNvSpPr>
            <a:spLocks/>
          </p:cNvSpPr>
          <p:nvPr/>
        </p:nvSpPr>
        <p:spPr bwMode="auto">
          <a:xfrm>
            <a:off x="1922463" y="2047875"/>
            <a:ext cx="1800225" cy="1581150"/>
          </a:xfrm>
          <a:custGeom>
            <a:avLst/>
            <a:gdLst>
              <a:gd name="T0" fmla="*/ 1800225 w 1800225"/>
              <a:gd name="T1" fmla="*/ 2744404 h 1200150"/>
              <a:gd name="T2" fmla="*/ 1685925 w 1800225"/>
              <a:gd name="T3" fmla="*/ 2049777 h 1200150"/>
              <a:gd name="T4" fmla="*/ 1000125 w 1800225"/>
              <a:gd name="T5" fmla="*/ 2011462 h 1200150"/>
              <a:gd name="T6" fmla="*/ 295275 w 1800225"/>
              <a:gd name="T7" fmla="*/ 0 h 1200150"/>
              <a:gd name="T8" fmla="*/ 0 w 1800225"/>
              <a:gd name="T9" fmla="*/ 21782 h 1200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0225" h="1200150">
                <a:moveTo>
                  <a:pt x="1800225" y="1200150"/>
                </a:moveTo>
                <a:lnTo>
                  <a:pt x="1685925" y="896384"/>
                </a:lnTo>
                <a:lnTo>
                  <a:pt x="1000125" y="879628"/>
                </a:lnTo>
                <a:lnTo>
                  <a:pt x="295275" y="0"/>
                </a:lnTo>
                <a:lnTo>
                  <a:pt x="0" y="952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248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ko-KR" dirty="0" smtClean="0"/>
              <a:t>IPT address translation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/>
          <a:lstStyle/>
          <a:p>
            <a:r>
              <a:rPr lang="en-US" altLang="en-US" dirty="0" smtClean="0"/>
              <a:t>Need an associative map from VM page to IPT address: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Use a hash map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62163"/>
              </p:ext>
            </p:extLst>
          </p:nvPr>
        </p:nvGraphicFramePr>
        <p:xfrm>
          <a:off x="2614613" y="2752725"/>
          <a:ext cx="1981200" cy="29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295400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VMpage0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VMpage1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VMpage3</a:t>
                      </a:r>
                    </a:p>
                  </a:txBody>
                  <a:tcPr marT="45708" marB="4570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97" name="TextBox 11"/>
          <p:cNvSpPr txBox="1">
            <a:spLocks noChangeArrowheads="1"/>
          </p:cNvSpPr>
          <p:nvPr/>
        </p:nvSpPr>
        <p:spPr bwMode="auto">
          <a:xfrm>
            <a:off x="2462213" y="5810250"/>
            <a:ext cx="1992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Inverse Page Table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05345"/>
              </p:ext>
            </p:extLst>
          </p:nvPr>
        </p:nvGraphicFramePr>
        <p:xfrm>
          <a:off x="819150" y="2057400"/>
          <a:ext cx="3276600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</a:tblGrid>
              <a:tr h="365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VMpage2 (52b)</a:t>
                      </a:r>
                    </a:p>
                  </a:txBody>
                  <a:tcPr marT="45536" marB="4553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Offset (12b)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36" marB="4553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306" name="TextBox 93"/>
          <p:cNvSpPr txBox="1">
            <a:spLocks noChangeArrowheads="1"/>
          </p:cNvSpPr>
          <p:nvPr/>
        </p:nvSpPr>
        <p:spPr bwMode="auto">
          <a:xfrm>
            <a:off x="4595813" y="2744788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0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07" name="TextBox 94"/>
          <p:cNvSpPr txBox="1">
            <a:spLocks noChangeArrowheads="1"/>
          </p:cNvSpPr>
          <p:nvPr/>
        </p:nvSpPr>
        <p:spPr bwMode="auto">
          <a:xfrm>
            <a:off x="4595813" y="3114675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1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08" name="TextBox 95"/>
          <p:cNvSpPr txBox="1">
            <a:spLocks noChangeArrowheads="1"/>
          </p:cNvSpPr>
          <p:nvPr/>
        </p:nvSpPr>
        <p:spPr bwMode="auto">
          <a:xfrm>
            <a:off x="4595813" y="3484563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2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09" name="TextBox 96"/>
          <p:cNvSpPr txBox="1">
            <a:spLocks noChangeArrowheads="1"/>
          </p:cNvSpPr>
          <p:nvPr/>
        </p:nvSpPr>
        <p:spPr bwMode="auto">
          <a:xfrm>
            <a:off x="4595813" y="3846513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3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10" name="TextBox 97"/>
          <p:cNvSpPr txBox="1">
            <a:spLocks noChangeArrowheads="1"/>
          </p:cNvSpPr>
          <p:nvPr/>
        </p:nvSpPr>
        <p:spPr bwMode="auto">
          <a:xfrm>
            <a:off x="4595813" y="42164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4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11" name="TextBox 98"/>
          <p:cNvSpPr txBox="1">
            <a:spLocks noChangeArrowheads="1"/>
          </p:cNvSpPr>
          <p:nvPr/>
        </p:nvSpPr>
        <p:spPr bwMode="auto">
          <a:xfrm>
            <a:off x="4595813" y="4586288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5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12" name="TextBox 99"/>
          <p:cNvSpPr txBox="1">
            <a:spLocks noChangeArrowheads="1"/>
          </p:cNvSpPr>
          <p:nvPr/>
        </p:nvSpPr>
        <p:spPr bwMode="auto">
          <a:xfrm>
            <a:off x="4595813" y="4954588"/>
            <a:ext cx="526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6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13" name="TextBox 100"/>
          <p:cNvSpPr txBox="1">
            <a:spLocks noChangeArrowheads="1"/>
          </p:cNvSpPr>
          <p:nvPr/>
        </p:nvSpPr>
        <p:spPr bwMode="auto">
          <a:xfrm>
            <a:off x="4595813" y="53054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Gill Sans Light"/>
                <a:cs typeface="Gill Sans Light"/>
              </a:rPr>
              <a:t>0x</a:t>
            </a:r>
            <a:r>
              <a:rPr lang="en-US" altLang="en-US" sz="1800" b="0">
                <a:solidFill>
                  <a:srgbClr val="C00000"/>
                </a:solidFill>
                <a:latin typeface="Gill Sans Light"/>
                <a:cs typeface="Gill Sans Light"/>
              </a:rPr>
              <a:t>7</a:t>
            </a:r>
            <a:endParaRPr lang="en-US" altLang="en-US" sz="1800" b="0">
              <a:latin typeface="Gill Sans Light"/>
              <a:cs typeface="Gill Sans Light"/>
            </a:endParaRPr>
          </a:p>
        </p:txBody>
      </p:sp>
      <p:sp>
        <p:nvSpPr>
          <p:cNvPr id="11314" name="TextBox 13"/>
          <p:cNvSpPr txBox="1">
            <a:spLocks noChangeArrowheads="1"/>
          </p:cNvSpPr>
          <p:nvPr/>
        </p:nvSpPr>
        <p:spPr bwMode="auto">
          <a:xfrm>
            <a:off x="685800" y="1614488"/>
            <a:ext cx="321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Process 0 virtual address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13814"/>
              </p:ext>
            </p:extLst>
          </p:nvPr>
        </p:nvGraphicFramePr>
        <p:xfrm>
          <a:off x="5334000" y="2054225"/>
          <a:ext cx="3276600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0x3</a:t>
                      </a:r>
                    </a:p>
                  </a:txBody>
                  <a:tcPr marT="45536" marB="4553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Offset (12b)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36" marB="4553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323" name="Freeform 1"/>
          <p:cNvSpPr>
            <a:spLocks/>
          </p:cNvSpPr>
          <p:nvPr/>
        </p:nvSpPr>
        <p:spPr bwMode="auto">
          <a:xfrm>
            <a:off x="1638300" y="2428875"/>
            <a:ext cx="976313" cy="1552575"/>
          </a:xfrm>
          <a:custGeom>
            <a:avLst/>
            <a:gdLst>
              <a:gd name="T0" fmla="*/ 0 w 1876425"/>
              <a:gd name="T1" fmla="*/ 0 h 1619250"/>
              <a:gd name="T2" fmla="*/ 0 w 1876425"/>
              <a:gd name="T3" fmla="*/ 512166 h 1619250"/>
              <a:gd name="T4" fmla="*/ 260437 w 1876425"/>
              <a:gd name="T5" fmla="*/ 1427348 h 1619250"/>
              <a:gd name="T6" fmla="*/ 507980 w 1876425"/>
              <a:gd name="T7" fmla="*/ 1427348 h 1619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6425" h="1619250">
                <a:moveTo>
                  <a:pt x="0" y="0"/>
                </a:moveTo>
                <a:lnTo>
                  <a:pt x="0" y="581025"/>
                </a:lnTo>
                <a:lnTo>
                  <a:pt x="962025" y="1619250"/>
                </a:lnTo>
                <a:lnTo>
                  <a:pt x="1876425" y="161925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1324" name="Freeform 2"/>
          <p:cNvSpPr>
            <a:spLocks/>
          </p:cNvSpPr>
          <p:nvPr/>
        </p:nvSpPr>
        <p:spPr bwMode="auto">
          <a:xfrm>
            <a:off x="5181600" y="2460625"/>
            <a:ext cx="571500" cy="1593850"/>
          </a:xfrm>
          <a:custGeom>
            <a:avLst/>
            <a:gdLst>
              <a:gd name="T0" fmla="*/ 0 w 571500"/>
              <a:gd name="T1" fmla="*/ 1572403 h 1593456"/>
              <a:gd name="T2" fmla="*/ 9525 w 571500"/>
              <a:gd name="T3" fmla="*/ 1591461 h 1593456"/>
              <a:gd name="T4" fmla="*/ 333375 w 571500"/>
              <a:gd name="T5" fmla="*/ 1581932 h 1593456"/>
              <a:gd name="T6" fmla="*/ 571500 w 571500"/>
              <a:gd name="T7" fmla="*/ 972030 h 1593456"/>
              <a:gd name="T8" fmla="*/ 571500 w 571500"/>
              <a:gd name="T9" fmla="*/ 0 h 159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1500" h="1593456">
                <a:moveTo>
                  <a:pt x="0" y="1571625"/>
                </a:moveTo>
                <a:lnTo>
                  <a:pt x="9525" y="1590675"/>
                </a:lnTo>
                <a:cubicBezTo>
                  <a:pt x="323845" y="1600498"/>
                  <a:pt x="203150" y="1581150"/>
                  <a:pt x="333375" y="1581150"/>
                </a:cubicBezTo>
                <a:lnTo>
                  <a:pt x="571500" y="971550"/>
                </a:lnTo>
                <a:lnTo>
                  <a:pt x="57150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1325" name="TextBox 3"/>
          <p:cNvSpPr txBox="1">
            <a:spLocks noChangeArrowheads="1"/>
          </p:cNvSpPr>
          <p:nvPr/>
        </p:nvSpPr>
        <p:spPr bwMode="auto">
          <a:xfrm>
            <a:off x="520700" y="4106863"/>
            <a:ext cx="1867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Hash VM page #</a:t>
            </a:r>
          </a:p>
        </p:txBody>
      </p:sp>
      <p:sp>
        <p:nvSpPr>
          <p:cNvPr id="11326" name="Freeform 4"/>
          <p:cNvSpPr>
            <a:spLocks/>
          </p:cNvSpPr>
          <p:nvPr/>
        </p:nvSpPr>
        <p:spPr bwMode="auto">
          <a:xfrm>
            <a:off x="3733800" y="1600200"/>
            <a:ext cx="3933825" cy="428625"/>
          </a:xfrm>
          <a:custGeom>
            <a:avLst/>
            <a:gdLst>
              <a:gd name="T0" fmla="*/ 0 w 4276725"/>
              <a:gd name="T1" fmla="*/ 409575 h 428625"/>
              <a:gd name="T2" fmla="*/ 367975 w 4276725"/>
              <a:gd name="T3" fmla="*/ 9525 h 428625"/>
              <a:gd name="T4" fmla="*/ 3530805 w 4276725"/>
              <a:gd name="T5" fmla="*/ 0 h 428625"/>
              <a:gd name="T6" fmla="*/ 3933825 w 4276725"/>
              <a:gd name="T7" fmla="*/ 428625 h 428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76725" h="428625">
                <a:moveTo>
                  <a:pt x="0" y="409575"/>
                </a:moveTo>
                <a:lnTo>
                  <a:pt x="400050" y="9525"/>
                </a:lnTo>
                <a:lnTo>
                  <a:pt x="3838575" y="0"/>
                </a:lnTo>
                <a:lnTo>
                  <a:pt x="4276725" y="428625"/>
                </a:lnTo>
              </a:path>
            </a:pathLst>
          </a:custGeom>
          <a:noFill/>
          <a:ln w="381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1327" name="Group 20"/>
          <p:cNvGrpSpPr>
            <a:grpSpLocks/>
          </p:cNvGrpSpPr>
          <p:nvPr/>
        </p:nvGrpSpPr>
        <p:grpSpPr bwMode="auto">
          <a:xfrm>
            <a:off x="5867400" y="2586038"/>
            <a:ext cx="2862263" cy="3803650"/>
            <a:chOff x="5916613" y="1320800"/>
            <a:chExt cx="2862262" cy="3803650"/>
          </a:xfrm>
        </p:grpSpPr>
        <p:grpSp>
          <p:nvGrpSpPr>
            <p:cNvPr id="11329" name="Group 20"/>
            <p:cNvGrpSpPr>
              <a:grpSpLocks/>
            </p:cNvGrpSpPr>
            <p:nvPr/>
          </p:nvGrpSpPr>
          <p:grpSpPr bwMode="auto">
            <a:xfrm>
              <a:off x="6858000" y="1466850"/>
              <a:ext cx="1920875" cy="3657600"/>
              <a:chOff x="6995003" y="1441966"/>
              <a:chExt cx="1920397" cy="3657600"/>
            </a:xfrm>
          </p:grpSpPr>
          <p:sp>
            <p:nvSpPr>
              <p:cNvPr id="11338" name="Rectangle 7"/>
              <p:cNvSpPr>
                <a:spLocks noChangeArrowheads="1"/>
              </p:cNvSpPr>
              <p:nvPr/>
            </p:nvSpPr>
            <p:spPr bwMode="auto">
              <a:xfrm>
                <a:off x="6995003" y="14419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VMpage0,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39" name="Rectangle 63"/>
              <p:cNvSpPr>
                <a:spLocks noChangeArrowheads="1"/>
              </p:cNvSpPr>
              <p:nvPr/>
            </p:nvSpPr>
            <p:spPr bwMode="auto">
              <a:xfrm>
                <a:off x="6995003" y="18991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0" name="Rectangle 64"/>
              <p:cNvSpPr>
                <a:spLocks noChangeArrowheads="1"/>
              </p:cNvSpPr>
              <p:nvPr/>
            </p:nvSpPr>
            <p:spPr bwMode="auto">
              <a:xfrm>
                <a:off x="6995003" y="23563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1" name="Rectangle 65"/>
              <p:cNvSpPr>
                <a:spLocks noChangeArrowheads="1"/>
              </p:cNvSpPr>
              <p:nvPr/>
            </p:nvSpPr>
            <p:spPr bwMode="auto">
              <a:xfrm>
                <a:off x="6995003" y="28135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VMpage2,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2" name="Rectangle 66"/>
              <p:cNvSpPr>
                <a:spLocks noChangeArrowheads="1"/>
              </p:cNvSpPr>
              <p:nvPr/>
            </p:nvSpPr>
            <p:spPr bwMode="auto">
              <a:xfrm>
                <a:off x="6995003" y="32707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VMpage1,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3" name="Rectangle 67"/>
              <p:cNvSpPr>
                <a:spLocks noChangeArrowheads="1"/>
              </p:cNvSpPr>
              <p:nvPr/>
            </p:nvSpPr>
            <p:spPr bwMode="auto">
              <a:xfrm>
                <a:off x="6995003" y="37279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4" name="Rectangle 68"/>
              <p:cNvSpPr>
                <a:spLocks noChangeArrowheads="1"/>
              </p:cNvSpPr>
              <p:nvPr/>
            </p:nvSpPr>
            <p:spPr bwMode="auto">
              <a:xfrm>
                <a:off x="6995003" y="41851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Gill Sans Light"/>
                  <a:cs typeface="Gill Sans Light"/>
                </a:endParaRPr>
              </a:p>
            </p:txBody>
          </p:sp>
          <p:sp>
            <p:nvSpPr>
              <p:cNvPr id="11345" name="Rectangle 69"/>
              <p:cNvSpPr>
                <a:spLocks noChangeArrowheads="1"/>
              </p:cNvSpPr>
              <p:nvPr/>
            </p:nvSpPr>
            <p:spPr bwMode="auto">
              <a:xfrm>
                <a:off x="6995003" y="4642366"/>
                <a:ext cx="1920397" cy="457200"/>
              </a:xfrm>
              <a:prstGeom prst="rect">
                <a:avLst/>
              </a:prstGeom>
              <a:solidFill>
                <a:srgbClr val="00B0F0"/>
              </a:solidFill>
              <a:ln w="38100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b="0" dirty="0">
                    <a:latin typeface="Gill Sans Light"/>
                    <a:cs typeface="Gill Sans Light"/>
                  </a:rPr>
                  <a:t>VMpage3, </a:t>
                </a:r>
                <a:r>
                  <a:rPr lang="en-US" altLang="en-US" sz="1800" b="0" dirty="0" err="1" smtClean="0">
                    <a:latin typeface="Gill Sans Light"/>
                    <a:cs typeface="Gill Sans Light"/>
                  </a:rPr>
                  <a:t>pid</a:t>
                </a:r>
                <a:r>
                  <a:rPr lang="en-US" altLang="en-US" sz="1800" b="0" dirty="0" smtClean="0">
                    <a:latin typeface="Gill Sans Light"/>
                    <a:cs typeface="Gill Sans Light"/>
                  </a:rPr>
                  <a:t> 0</a:t>
                </a:r>
                <a:endParaRPr lang="en-US" altLang="en-US" sz="1800" b="0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1330" name="TextBox 8"/>
            <p:cNvSpPr txBox="1">
              <a:spLocks noChangeArrowheads="1"/>
            </p:cNvSpPr>
            <p:nvPr/>
          </p:nvSpPr>
          <p:spPr bwMode="auto">
            <a:xfrm>
              <a:off x="5916613" y="13208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0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1" name="TextBox 71"/>
            <p:cNvSpPr txBox="1">
              <a:spLocks noChangeArrowheads="1"/>
            </p:cNvSpPr>
            <p:nvPr/>
          </p:nvSpPr>
          <p:spPr bwMode="auto">
            <a:xfrm>
              <a:off x="5916613" y="175895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1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2" name="TextBox 72"/>
            <p:cNvSpPr txBox="1">
              <a:spLocks noChangeArrowheads="1"/>
            </p:cNvSpPr>
            <p:nvPr/>
          </p:nvSpPr>
          <p:spPr bwMode="auto">
            <a:xfrm>
              <a:off x="5916613" y="2187575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2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3" name="TextBox 73"/>
            <p:cNvSpPr txBox="1">
              <a:spLocks noChangeArrowheads="1"/>
            </p:cNvSpPr>
            <p:nvPr/>
          </p:nvSpPr>
          <p:spPr bwMode="auto">
            <a:xfrm>
              <a:off x="5916613" y="26289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3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4" name="TextBox 74"/>
            <p:cNvSpPr txBox="1">
              <a:spLocks noChangeArrowheads="1"/>
            </p:cNvSpPr>
            <p:nvPr/>
          </p:nvSpPr>
          <p:spPr bwMode="auto">
            <a:xfrm>
              <a:off x="5916613" y="30861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4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5" name="TextBox 79"/>
            <p:cNvSpPr txBox="1">
              <a:spLocks noChangeArrowheads="1"/>
            </p:cNvSpPr>
            <p:nvPr/>
          </p:nvSpPr>
          <p:spPr bwMode="auto">
            <a:xfrm>
              <a:off x="5916613" y="35433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5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6" name="TextBox 90"/>
            <p:cNvSpPr txBox="1">
              <a:spLocks noChangeArrowheads="1"/>
            </p:cNvSpPr>
            <p:nvPr/>
          </p:nvSpPr>
          <p:spPr bwMode="auto">
            <a:xfrm>
              <a:off x="5916613" y="40005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6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  <p:sp>
          <p:nvSpPr>
            <p:cNvPr id="11337" name="TextBox 91"/>
            <p:cNvSpPr txBox="1">
              <a:spLocks noChangeArrowheads="1"/>
            </p:cNvSpPr>
            <p:nvPr/>
          </p:nvSpPr>
          <p:spPr bwMode="auto">
            <a:xfrm>
              <a:off x="5916613" y="4457700"/>
              <a:ext cx="872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 Light"/>
                  <a:cs typeface="Gill Sans Light"/>
                </a:rPr>
                <a:t>0x</a:t>
              </a:r>
              <a:r>
                <a:rPr lang="en-US" altLang="en-US" sz="1800" b="0">
                  <a:solidFill>
                    <a:srgbClr val="C00000"/>
                  </a:solidFill>
                  <a:latin typeface="Gill Sans Light"/>
                  <a:cs typeface="Gill Sans Light"/>
                </a:rPr>
                <a:t>7</a:t>
              </a:r>
              <a:r>
                <a:rPr lang="en-US" altLang="en-US" sz="1800" b="0">
                  <a:latin typeface="Gill Sans Light"/>
                  <a:cs typeface="Gill Sans Light"/>
                </a:rPr>
                <a:t>000</a:t>
              </a:r>
            </a:p>
          </p:txBody>
        </p:sp>
      </p:grpSp>
      <p:sp>
        <p:nvSpPr>
          <p:cNvPr id="11328" name="TextBox 13"/>
          <p:cNvSpPr txBox="1">
            <a:spLocks noChangeArrowheads="1"/>
          </p:cNvSpPr>
          <p:nvPr/>
        </p:nvSpPr>
        <p:spPr bwMode="auto">
          <a:xfrm>
            <a:off x="5153025" y="1619250"/>
            <a:ext cx="321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4171624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38575"/>
            <a:chOff x="2592" y="480"/>
            <a:chExt cx="2841" cy="241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81"/>
              <a:ext cx="10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user view of</a:t>
              </a:r>
            </a:p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60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3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82"/>
              <a:ext cx="116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1800" b="0">
                  <a:latin typeface="Helvetica" panose="020B0604020202020204" pitchFamily="34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893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Inverted Table</a:t>
            </a:r>
          </a:p>
        </p:txBody>
      </p:sp>
      <p:sp>
        <p:nvSpPr>
          <p:cNvPr id="41986" name="TextBox 5"/>
          <p:cNvSpPr txBox="1">
            <a:spLocks noChangeArrowheads="1"/>
          </p:cNvSpPr>
          <p:nvPr/>
        </p:nvSpPr>
        <p:spPr bwMode="auto">
          <a:xfrm>
            <a:off x="588963" y="9144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1111 1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6764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6764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16764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41991" name="Up Arrow 10"/>
          <p:cNvSpPr>
            <a:spLocks noChangeArrowheads="1"/>
          </p:cNvSpPr>
          <p:nvPr/>
        </p:nvSpPr>
        <p:spPr bwMode="auto">
          <a:xfrm flipH="1">
            <a:off x="22098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2" name="Up Arrow 11"/>
          <p:cNvSpPr>
            <a:spLocks noChangeArrowheads="1"/>
          </p:cNvSpPr>
          <p:nvPr/>
        </p:nvSpPr>
        <p:spPr bwMode="auto">
          <a:xfrm flipH="1" flipV="1">
            <a:off x="22098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1676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4" name="TextBox 13"/>
          <p:cNvSpPr txBox="1">
            <a:spLocks noChangeArrowheads="1"/>
          </p:cNvSpPr>
          <p:nvPr/>
        </p:nvSpPr>
        <p:spPr bwMode="auto">
          <a:xfrm>
            <a:off x="1166813" y="6858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16764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6" name="Rectangle 15"/>
          <p:cNvSpPr>
            <a:spLocks noChangeArrowheads="1"/>
          </p:cNvSpPr>
          <p:nvPr/>
        </p:nvSpPr>
        <p:spPr bwMode="auto">
          <a:xfrm>
            <a:off x="16764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7" name="Rectangle 16"/>
          <p:cNvSpPr>
            <a:spLocks noChangeArrowheads="1"/>
          </p:cNvSpPr>
          <p:nvPr/>
        </p:nvSpPr>
        <p:spPr bwMode="auto">
          <a:xfrm>
            <a:off x="16764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41998" name="TextBox 17"/>
          <p:cNvSpPr txBox="1">
            <a:spLocks noChangeArrowheads="1"/>
          </p:cNvSpPr>
          <p:nvPr/>
        </p:nvSpPr>
        <p:spPr bwMode="auto">
          <a:xfrm>
            <a:off x="5334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41999" name="TextBox 18"/>
          <p:cNvSpPr txBox="1">
            <a:spLocks noChangeArrowheads="1"/>
          </p:cNvSpPr>
          <p:nvPr/>
        </p:nvSpPr>
        <p:spPr bwMode="auto">
          <a:xfrm>
            <a:off x="533400" y="44958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42000" name="TextBox 19"/>
          <p:cNvSpPr txBox="1">
            <a:spLocks noChangeArrowheads="1"/>
          </p:cNvSpPr>
          <p:nvPr/>
        </p:nvSpPr>
        <p:spPr bwMode="auto">
          <a:xfrm>
            <a:off x="533400" y="32766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42001" name="TextBox 20"/>
          <p:cNvSpPr txBox="1">
            <a:spLocks noChangeArrowheads="1"/>
          </p:cNvSpPr>
          <p:nvPr/>
        </p:nvSpPr>
        <p:spPr bwMode="auto">
          <a:xfrm>
            <a:off x="544513" y="20240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42002" name="Left Brace 22"/>
          <p:cNvSpPr>
            <a:spLocks/>
          </p:cNvSpPr>
          <p:nvPr/>
        </p:nvSpPr>
        <p:spPr bwMode="auto">
          <a:xfrm rot="5400000" flipH="1">
            <a:off x="818356" y="57348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2003" name="TextBox 23"/>
          <p:cNvSpPr txBox="1">
            <a:spLocks noChangeArrowheads="1"/>
          </p:cNvSpPr>
          <p:nvPr/>
        </p:nvSpPr>
        <p:spPr bwMode="auto">
          <a:xfrm>
            <a:off x="482600" y="60626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42004" name="TextBox 24"/>
          <p:cNvSpPr txBox="1">
            <a:spLocks noChangeArrowheads="1"/>
          </p:cNvSpPr>
          <p:nvPr/>
        </p:nvSpPr>
        <p:spPr bwMode="auto">
          <a:xfrm>
            <a:off x="1162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42005" name="Left Brace 25"/>
          <p:cNvSpPr>
            <a:spLocks/>
          </p:cNvSpPr>
          <p:nvPr/>
        </p:nvSpPr>
        <p:spPr bwMode="auto">
          <a:xfrm rot="5400000" flipH="1">
            <a:off x="13469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2038" name="TextBox 140"/>
          <p:cNvSpPr txBox="1">
            <a:spLocks noChangeArrowheads="1"/>
          </p:cNvSpPr>
          <p:nvPr/>
        </p:nvSpPr>
        <p:spPr bwMode="auto">
          <a:xfrm>
            <a:off x="3100387" y="838200"/>
            <a:ext cx="2995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Inverted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Hash(</a:t>
            </a:r>
            <a:r>
              <a:rPr lang="en-US" altLang="en-US" sz="1600" dirty="0" err="1">
                <a:latin typeface="Helvetica" panose="020B0604020202020204" pitchFamily="34" charset="0"/>
              </a:rPr>
              <a:t>procID</a:t>
            </a:r>
            <a:r>
              <a:rPr lang="en-US" altLang="en-US" sz="1600" dirty="0">
                <a:latin typeface="Helvetica" panose="020B0604020202020204" pitchFamily="34" charset="0"/>
              </a:rPr>
              <a:t> &amp; </a:t>
            </a:r>
            <a:r>
              <a:rPr lang="en-US" altLang="en-US" sz="1600" dirty="0" err="1">
                <a:latin typeface="Helvetica" panose="020B0604020202020204" pitchFamily="34" charset="0"/>
              </a:rPr>
              <a:t>virt</a:t>
            </a:r>
            <a:r>
              <a:rPr lang="en-US" altLang="en-US" sz="1600" dirty="0">
                <a:latin typeface="Helvetica" panose="020B0604020202020204" pitchFamily="34" charset="0"/>
              </a:rPr>
              <a:t>. page #) = 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phys. page #</a:t>
            </a:r>
          </a:p>
        </p:txBody>
      </p:sp>
      <p:sp>
        <p:nvSpPr>
          <p:cNvPr id="42039" name="TextBox 179"/>
          <p:cNvSpPr txBox="1">
            <a:spLocks noChangeArrowheads="1"/>
          </p:cNvSpPr>
          <p:nvPr/>
        </p:nvSpPr>
        <p:spPr bwMode="auto">
          <a:xfrm>
            <a:off x="544513" y="14906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grpSp>
        <p:nvGrpSpPr>
          <p:cNvPr id="42040" name="Group 36"/>
          <p:cNvGrpSpPr>
            <a:grpSpLocks/>
          </p:cNvGrpSpPr>
          <p:nvPr/>
        </p:nvGrpSpPr>
        <p:grpSpPr bwMode="auto">
          <a:xfrm>
            <a:off x="2971800" y="1143000"/>
            <a:ext cx="1143000" cy="4724400"/>
            <a:chOff x="2971800" y="1143000"/>
            <a:chExt cx="1295400" cy="4724400"/>
          </a:xfrm>
        </p:grpSpPr>
        <p:cxnSp>
          <p:nvCxnSpPr>
            <p:cNvPr id="42113" name="Straight Arrow Connector 142"/>
            <p:cNvCxnSpPr>
              <a:cxnSpLocks noChangeShapeType="1"/>
            </p:cNvCxnSpPr>
            <p:nvPr/>
          </p:nvCxnSpPr>
          <p:spPr bwMode="auto">
            <a:xfrm flipV="1">
              <a:off x="2971800" y="5295900"/>
              <a:ext cx="1295400" cy="5715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4" name="Straight Arrow Connector 187"/>
            <p:cNvCxnSpPr>
              <a:cxnSpLocks noChangeShapeType="1"/>
            </p:cNvCxnSpPr>
            <p:nvPr/>
          </p:nvCxnSpPr>
          <p:spPr bwMode="auto">
            <a:xfrm flipV="1">
              <a:off x="2971800" y="5143500"/>
              <a:ext cx="1295400" cy="5715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5" name="Straight Arrow Connector 189"/>
            <p:cNvCxnSpPr>
              <a:cxnSpLocks noChangeShapeType="1"/>
            </p:cNvCxnSpPr>
            <p:nvPr/>
          </p:nvCxnSpPr>
          <p:spPr bwMode="auto">
            <a:xfrm flipV="1">
              <a:off x="2971800" y="4724400"/>
              <a:ext cx="1295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6" name="Straight Arrow Connector 228"/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2954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7" name="Straight Arrow Connector 229"/>
            <p:cNvCxnSpPr>
              <a:cxnSpLocks noChangeShapeType="1"/>
            </p:cNvCxnSpPr>
            <p:nvPr/>
          </p:nvCxnSpPr>
          <p:spPr bwMode="auto">
            <a:xfrm rot="16200000" flipH="1">
              <a:off x="2743200" y="1828800"/>
              <a:ext cx="1752600" cy="1295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8" name="Straight Arrow Connector 231"/>
            <p:cNvCxnSpPr>
              <a:cxnSpLocks noChangeShapeType="1"/>
              <a:stCxn id="83" idx="3"/>
            </p:cNvCxnSpPr>
            <p:nvPr/>
          </p:nvCxnSpPr>
          <p:spPr bwMode="auto">
            <a:xfrm>
              <a:off x="2971800" y="1447800"/>
              <a:ext cx="1295400" cy="1676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9" name="Straight Arrow Connector 232"/>
            <p:cNvCxnSpPr>
              <a:cxnSpLocks noChangeShapeType="1"/>
            </p:cNvCxnSpPr>
            <p:nvPr/>
          </p:nvCxnSpPr>
          <p:spPr bwMode="auto">
            <a:xfrm rot="16200000" flipH="1">
              <a:off x="2781300" y="1485900"/>
              <a:ext cx="1676400" cy="1295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0" name="Straight Arrow Connector 235"/>
            <p:cNvCxnSpPr>
              <a:cxnSpLocks noChangeShapeType="1"/>
            </p:cNvCxnSpPr>
            <p:nvPr/>
          </p:nvCxnSpPr>
          <p:spPr bwMode="auto">
            <a:xfrm rot="16200000" flipH="1">
              <a:off x="2781300" y="1333500"/>
              <a:ext cx="1676400" cy="1295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1" name="Straight Arrow Connector 237"/>
            <p:cNvCxnSpPr>
              <a:cxnSpLocks noChangeShapeType="1"/>
            </p:cNvCxnSpPr>
            <p:nvPr/>
          </p:nvCxnSpPr>
          <p:spPr bwMode="auto">
            <a:xfrm>
              <a:off x="2971800" y="3276600"/>
              <a:ext cx="12954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2" name="Straight Arrow Connector 238"/>
            <p:cNvCxnSpPr>
              <a:cxnSpLocks noChangeShapeType="1"/>
            </p:cNvCxnSpPr>
            <p:nvPr/>
          </p:nvCxnSpPr>
          <p:spPr bwMode="auto">
            <a:xfrm>
              <a:off x="2971800" y="3429000"/>
              <a:ext cx="12954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3" name="Straight Arrow Connector 241"/>
            <p:cNvCxnSpPr>
              <a:cxnSpLocks noChangeShapeType="1"/>
            </p:cNvCxnSpPr>
            <p:nvPr/>
          </p:nvCxnSpPr>
          <p:spPr bwMode="auto">
            <a:xfrm flipV="1">
              <a:off x="2971800" y="4191000"/>
              <a:ext cx="1295400" cy="1905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4" name="Straight Arrow Connector 242"/>
            <p:cNvCxnSpPr>
              <a:cxnSpLocks noChangeShapeType="1"/>
            </p:cNvCxnSpPr>
            <p:nvPr/>
          </p:nvCxnSpPr>
          <p:spPr bwMode="auto">
            <a:xfrm flipV="1">
              <a:off x="2971800" y="4419600"/>
              <a:ext cx="1295400" cy="76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5" name="Straight Arrow Connector 244"/>
            <p:cNvCxnSpPr>
              <a:cxnSpLocks noChangeShapeType="1"/>
            </p:cNvCxnSpPr>
            <p:nvPr/>
          </p:nvCxnSpPr>
          <p:spPr bwMode="auto">
            <a:xfrm flipV="1">
              <a:off x="2971800" y="4572000"/>
              <a:ext cx="1295400" cy="76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26" name="Straight Arrow Connector 251"/>
            <p:cNvCxnSpPr>
              <a:cxnSpLocks noChangeShapeType="1"/>
            </p:cNvCxnSpPr>
            <p:nvPr/>
          </p:nvCxnSpPr>
          <p:spPr bwMode="auto">
            <a:xfrm flipV="1">
              <a:off x="2971800" y="4953000"/>
              <a:ext cx="1295400" cy="5715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41" name="TextBox 144"/>
          <p:cNvSpPr txBox="1">
            <a:spLocks noChangeArrowheads="1"/>
          </p:cNvSpPr>
          <p:nvPr/>
        </p:nvSpPr>
        <p:spPr bwMode="auto">
          <a:xfrm>
            <a:off x="4038600" y="2590800"/>
            <a:ext cx="1447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h(11111) =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h(11110) =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h(11101) = 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h(11100) =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h(10010)=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h(10001)=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h(10000)=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h(01011)=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h(01010)=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h(01001)=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h(01000)= 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h(00011)= 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h(00010)=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h(00001)=    </a:t>
            </a:r>
          </a:p>
          <a:p>
            <a:pPr eaLnBrk="1" hangingPunct="1"/>
            <a:r>
              <a:rPr lang="en-US" altLang="en-US" sz="1200">
                <a:latin typeface="Helvetica" panose="020B0604020202020204" pitchFamily="34" charset="0"/>
              </a:rPr>
              <a:t>h(00000)=    </a:t>
            </a:r>
          </a:p>
        </p:txBody>
      </p:sp>
      <p:grpSp>
        <p:nvGrpSpPr>
          <p:cNvPr id="42042" name="Group 1"/>
          <p:cNvGrpSpPr>
            <a:grpSpLocks/>
          </p:cNvGrpSpPr>
          <p:nvPr/>
        </p:nvGrpSpPr>
        <p:grpSpPr bwMode="auto">
          <a:xfrm>
            <a:off x="4800600" y="728663"/>
            <a:ext cx="3748088" cy="5291137"/>
            <a:chOff x="5178425" y="728663"/>
            <a:chExt cx="3748558" cy="5291137"/>
          </a:xfrm>
        </p:grpSpPr>
        <p:sp>
          <p:nvSpPr>
            <p:cNvPr id="42045" name="Rectangle 135"/>
            <p:cNvSpPr>
              <a:spLocks noChangeArrowheads="1"/>
            </p:cNvSpPr>
            <p:nvPr/>
          </p:nvSpPr>
          <p:spPr bwMode="auto">
            <a:xfrm>
              <a:off x="6477000" y="2286000"/>
              <a:ext cx="1295400" cy="3048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42046" name="TextBox 27"/>
            <p:cNvSpPr txBox="1">
              <a:spLocks noChangeArrowheads="1"/>
            </p:cNvSpPr>
            <p:nvPr/>
          </p:nvSpPr>
          <p:spPr bwMode="auto">
            <a:xfrm>
              <a:off x="6169025" y="728663"/>
              <a:ext cx="23780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Physical memory view</a:t>
              </a:r>
            </a:p>
          </p:txBody>
        </p:sp>
        <p:sp>
          <p:nvSpPr>
            <p:cNvPr id="42047" name="Rectangle 28"/>
            <p:cNvSpPr>
              <a:spLocks noChangeArrowheads="1"/>
            </p:cNvSpPr>
            <p:nvPr/>
          </p:nvSpPr>
          <p:spPr bwMode="auto">
            <a:xfrm>
              <a:off x="6477000" y="1066800"/>
              <a:ext cx="1295400" cy="4876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42048" name="Rectangle 29"/>
            <p:cNvSpPr>
              <a:spLocks noChangeArrowheads="1"/>
            </p:cNvSpPr>
            <p:nvPr/>
          </p:nvSpPr>
          <p:spPr bwMode="auto">
            <a:xfrm>
              <a:off x="6477000" y="3810000"/>
              <a:ext cx="1295400" cy="609600"/>
            </a:xfrm>
            <a:prstGeom prst="rect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Helvetica" panose="020B0604020202020204" pitchFamily="34" charset="0"/>
                </a:rPr>
                <a:t>data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77163" y="5029200"/>
              <a:ext cx="1295562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charset="-128"/>
                  <a:cs typeface="Helvetica"/>
                </a:rPr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477163" y="1066800"/>
              <a:ext cx="1295562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477163" y="5638800"/>
              <a:ext cx="1295562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477163" y="4419600"/>
              <a:ext cx="1295562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42053" name="Rectangle 35"/>
            <p:cNvSpPr>
              <a:spLocks noChangeArrowheads="1"/>
            </p:cNvSpPr>
            <p:nvPr/>
          </p:nvSpPr>
          <p:spPr bwMode="auto">
            <a:xfrm>
              <a:off x="6477000" y="3352800"/>
              <a:ext cx="1295400" cy="4572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Helvetica" panose="020B0604020202020204" pitchFamily="34" charset="0"/>
                </a:rPr>
                <a:t>heap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477163" y="2743200"/>
              <a:ext cx="1295562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42055" name="Rectangle 39"/>
            <p:cNvSpPr>
              <a:spLocks noChangeArrowheads="1"/>
            </p:cNvSpPr>
            <p:nvPr/>
          </p:nvSpPr>
          <p:spPr bwMode="auto">
            <a:xfrm>
              <a:off x="6477000" y="1371600"/>
              <a:ext cx="1295400" cy="3048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Helvetica" panose="020B0604020202020204" pitchFamily="34" charset="0"/>
                </a:rPr>
                <a:t>stack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477163" y="1828800"/>
              <a:ext cx="1295562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6477163" y="3505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477163" y="3657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477163" y="3810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477163" y="3962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477163" y="4114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477163" y="4267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477163" y="4419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477163" y="4572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477163" y="4724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477163" y="4876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477163" y="5029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477163" y="5181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477163" y="5334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477163" y="5486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477163" y="5638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477163" y="5791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477163" y="1066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477163" y="1219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77163" y="1371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477163" y="1524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477163" y="1676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477163" y="1828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477163" y="1981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477163" y="2133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477163" y="2286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477163" y="2438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477163" y="2590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477163" y="27432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477163" y="28956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477163" y="30480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477163" y="32004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477163" y="3352800"/>
              <a:ext cx="1295562" cy="15240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75000"/>
                </a:schemeClr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42089" name="TextBox 168"/>
            <p:cNvSpPr txBox="1">
              <a:spLocks noChangeArrowheads="1"/>
            </p:cNvSpPr>
            <p:nvPr/>
          </p:nvSpPr>
          <p:spPr bwMode="auto">
            <a:xfrm>
              <a:off x="7761288" y="5681663"/>
              <a:ext cx="11541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</a:t>
              </a:r>
              <a:r>
                <a:rPr lang="en-US" altLang="en-US" sz="1600">
                  <a:solidFill>
                    <a:srgbClr val="0B52FC"/>
                  </a:solidFill>
                  <a:latin typeface="Helvetica" panose="020B0604020202020204" pitchFamily="34" charset="0"/>
                </a:rPr>
                <a:t>000</a:t>
              </a:r>
            </a:p>
          </p:txBody>
        </p:sp>
        <p:sp>
          <p:nvSpPr>
            <p:cNvPr id="42090" name="TextBox 169"/>
            <p:cNvSpPr txBox="1">
              <a:spLocks noChangeArrowheads="1"/>
            </p:cNvSpPr>
            <p:nvPr/>
          </p:nvSpPr>
          <p:spPr bwMode="auto">
            <a:xfrm>
              <a:off x="7761288" y="5376863"/>
              <a:ext cx="11541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</a:t>
              </a:r>
              <a:r>
                <a:rPr lang="en-US" altLang="en-US" sz="1600">
                  <a:solidFill>
                    <a:srgbClr val="0B52FC"/>
                  </a:solidFill>
                  <a:latin typeface="Helvetica" panose="020B0604020202020204" pitchFamily="34" charset="0"/>
                </a:rPr>
                <a:t>000</a:t>
              </a:r>
            </a:p>
          </p:txBody>
        </p:sp>
        <p:sp>
          <p:nvSpPr>
            <p:cNvPr id="42091" name="TextBox 170"/>
            <p:cNvSpPr txBox="1">
              <a:spLocks noChangeArrowheads="1"/>
            </p:cNvSpPr>
            <p:nvPr/>
          </p:nvSpPr>
          <p:spPr bwMode="auto">
            <a:xfrm>
              <a:off x="7772400" y="41148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0101 0</a:t>
              </a:r>
              <a:r>
                <a:rPr lang="en-US" altLang="en-US" sz="1600">
                  <a:solidFill>
                    <a:srgbClr val="0B52FC"/>
                  </a:solidFill>
                  <a:latin typeface="Helvetica" panose="020B0604020202020204" pitchFamily="34" charset="0"/>
                </a:rPr>
                <a:t>000</a:t>
              </a:r>
            </a:p>
          </p:txBody>
        </p:sp>
        <p:sp>
          <p:nvSpPr>
            <p:cNvPr id="42092" name="TextBox 171"/>
            <p:cNvSpPr txBox="1">
              <a:spLocks noChangeArrowheads="1"/>
            </p:cNvSpPr>
            <p:nvPr/>
          </p:nvSpPr>
          <p:spPr bwMode="auto">
            <a:xfrm>
              <a:off x="7794625" y="3548063"/>
              <a:ext cx="1132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0111 0</a:t>
              </a:r>
              <a:r>
                <a:rPr lang="en-US" altLang="en-US" sz="1600">
                  <a:solidFill>
                    <a:srgbClr val="0B52FC"/>
                  </a:solidFill>
                  <a:latin typeface="Helvetica" panose="020B0604020202020204" pitchFamily="34" charset="0"/>
                </a:rPr>
                <a:t>000</a:t>
              </a:r>
            </a:p>
          </p:txBody>
        </p:sp>
        <p:sp>
          <p:nvSpPr>
            <p:cNvPr id="72807" name="TextBox 172"/>
            <p:cNvSpPr txBox="1">
              <a:spLocks noChangeArrowheads="1"/>
            </p:cNvSpPr>
            <p:nvPr/>
          </p:nvSpPr>
          <p:spPr bwMode="auto">
            <a:xfrm>
              <a:off x="7780664" y="1414463"/>
              <a:ext cx="1132029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1110 0</a:t>
              </a:r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cs typeface="Helvetica" charset="0"/>
                </a:rPr>
                <a:t>000</a:t>
              </a:r>
            </a:p>
          </p:txBody>
        </p:sp>
        <p:grpSp>
          <p:nvGrpSpPr>
            <p:cNvPr id="42094" name="Group 35"/>
            <p:cNvGrpSpPr>
              <a:grpSpLocks/>
            </p:cNvGrpSpPr>
            <p:nvPr/>
          </p:nvGrpSpPr>
          <p:grpSpPr bwMode="auto">
            <a:xfrm>
              <a:off x="5714998" y="1447800"/>
              <a:ext cx="762002" cy="4114800"/>
              <a:chOff x="5333997" y="1447800"/>
              <a:chExt cx="1143003" cy="4114800"/>
            </a:xfrm>
          </p:grpSpPr>
          <p:cxnSp>
            <p:nvCxnSpPr>
              <p:cNvPr id="42098" name="Straight Arrow Connector 159"/>
              <p:cNvCxnSpPr>
                <a:cxnSpLocks noChangeShapeType="1"/>
                <a:endCxn id="116" idx="1"/>
              </p:cNvCxnSpPr>
              <p:nvPr/>
            </p:nvCxnSpPr>
            <p:spPr bwMode="auto">
              <a:xfrm>
                <a:off x="5333997" y="5257800"/>
                <a:ext cx="1143000" cy="3048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099" name="Straight Arrow Connector 164"/>
              <p:cNvCxnSpPr>
                <a:cxnSpLocks noChangeShapeType="1"/>
              </p:cNvCxnSpPr>
              <p:nvPr/>
            </p:nvCxnSpPr>
            <p:spPr bwMode="auto">
              <a:xfrm flipV="1">
                <a:off x="5334000" y="4343400"/>
                <a:ext cx="1143000" cy="22701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0" name="Straight Arrow Connector 193"/>
              <p:cNvCxnSpPr>
                <a:cxnSpLocks noChangeShapeType="1"/>
              </p:cNvCxnSpPr>
              <p:nvPr/>
            </p:nvCxnSpPr>
            <p:spPr bwMode="auto">
              <a:xfrm>
                <a:off x="5334000" y="5105400"/>
                <a:ext cx="1143000" cy="3048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1" name="Straight Arrow Connector 194"/>
              <p:cNvCxnSpPr>
                <a:cxnSpLocks noChangeShapeType="1"/>
              </p:cNvCxnSpPr>
              <p:nvPr/>
            </p:nvCxnSpPr>
            <p:spPr bwMode="auto">
              <a:xfrm>
                <a:off x="5334000" y="4953000"/>
                <a:ext cx="1143000" cy="3048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2" name="Straight Arrow Connector 195"/>
              <p:cNvCxnSpPr>
                <a:cxnSpLocks noChangeShapeType="1"/>
              </p:cNvCxnSpPr>
              <p:nvPr/>
            </p:nvCxnSpPr>
            <p:spPr bwMode="auto">
              <a:xfrm>
                <a:off x="5334000" y="4800600"/>
                <a:ext cx="1143000" cy="3302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3" name="Straight Arrow Connector 202"/>
              <p:cNvCxnSpPr>
                <a:cxnSpLocks noChangeShapeType="1"/>
              </p:cNvCxnSpPr>
              <p:nvPr/>
            </p:nvCxnSpPr>
            <p:spPr bwMode="auto">
              <a:xfrm flipV="1">
                <a:off x="5334000" y="4040188"/>
                <a:ext cx="1143000" cy="1508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4" name="Straight Arrow Connector 204"/>
              <p:cNvCxnSpPr>
                <a:cxnSpLocks noChangeShapeType="1"/>
              </p:cNvCxnSpPr>
              <p:nvPr/>
            </p:nvCxnSpPr>
            <p:spPr bwMode="auto">
              <a:xfrm flipV="1">
                <a:off x="5334000" y="3886200"/>
                <a:ext cx="1143000" cy="15081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5" name="Straight Arrow Connector 206"/>
              <p:cNvCxnSpPr>
                <a:cxnSpLocks noChangeShapeType="1"/>
              </p:cNvCxnSpPr>
              <p:nvPr/>
            </p:nvCxnSpPr>
            <p:spPr bwMode="auto">
              <a:xfrm flipV="1">
                <a:off x="5334000" y="4191000"/>
                <a:ext cx="1143000" cy="22701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6" name="Straight Arrow Connector 207"/>
              <p:cNvCxnSpPr>
                <a:cxnSpLocks noChangeShapeType="1"/>
              </p:cNvCxnSpPr>
              <p:nvPr/>
            </p:nvCxnSpPr>
            <p:spPr bwMode="auto">
              <a:xfrm flipV="1">
                <a:off x="5334000" y="3733800"/>
                <a:ext cx="1143000" cy="15081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7" name="Straight Arrow Connector 208"/>
              <p:cNvCxnSpPr>
                <a:cxnSpLocks noChangeShapeType="1"/>
              </p:cNvCxnSpPr>
              <p:nvPr/>
            </p:nvCxnSpPr>
            <p:spPr bwMode="auto">
              <a:xfrm flipV="1">
                <a:off x="5334000" y="3581400"/>
                <a:ext cx="1143000" cy="762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8" name="Straight Arrow Connector 210"/>
              <p:cNvCxnSpPr>
                <a:cxnSpLocks noChangeShapeType="1"/>
              </p:cNvCxnSpPr>
              <p:nvPr/>
            </p:nvCxnSpPr>
            <p:spPr bwMode="auto">
              <a:xfrm flipV="1">
                <a:off x="5334000" y="3429000"/>
                <a:ext cx="1143000" cy="762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09" name="Straight Arrow Connector 211"/>
              <p:cNvCxnSpPr>
                <a:cxnSpLocks noChangeShapeType="1"/>
              </p:cNvCxnSpPr>
              <p:nvPr/>
            </p:nvCxnSpPr>
            <p:spPr bwMode="auto">
              <a:xfrm flipV="1">
                <a:off x="5334000" y="2514600"/>
                <a:ext cx="1143000" cy="7620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10" name="Straight Arrow Connector 213"/>
              <p:cNvCxnSpPr>
                <a:cxnSpLocks noChangeShapeType="1"/>
              </p:cNvCxnSpPr>
              <p:nvPr/>
            </p:nvCxnSpPr>
            <p:spPr bwMode="auto">
              <a:xfrm flipV="1">
                <a:off x="5334000" y="2362200"/>
                <a:ext cx="1143000" cy="7620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11" name="Straight Arrow Connector 214"/>
              <p:cNvCxnSpPr>
                <a:cxnSpLocks noChangeShapeType="1"/>
                <a:endCxn id="122" idx="1"/>
              </p:cNvCxnSpPr>
              <p:nvPr/>
            </p:nvCxnSpPr>
            <p:spPr bwMode="auto">
              <a:xfrm rot="5400000" flipH="1" flipV="1">
                <a:off x="5257800" y="1676400"/>
                <a:ext cx="1295400" cy="11430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12" name="Straight Arrow Connector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00" y="1524000"/>
                <a:ext cx="1295400" cy="11430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095" name="Rectangle 84"/>
            <p:cNvSpPr>
              <a:spLocks noChangeArrowheads="1"/>
            </p:cNvSpPr>
            <p:nvPr/>
          </p:nvSpPr>
          <p:spPr bwMode="auto">
            <a:xfrm>
              <a:off x="5251450" y="2590800"/>
              <a:ext cx="457200" cy="281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42096" name="TextBox 143"/>
            <p:cNvSpPr txBox="1">
              <a:spLocks noChangeArrowheads="1"/>
            </p:cNvSpPr>
            <p:nvPr/>
          </p:nvSpPr>
          <p:spPr bwMode="auto">
            <a:xfrm>
              <a:off x="5178425" y="2590800"/>
              <a:ext cx="612775" cy="286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</a:t>
              </a:r>
            </a:p>
          </p:txBody>
        </p:sp>
        <p:sp>
          <p:nvSpPr>
            <p:cNvPr id="42097" name="TextBox 172"/>
            <p:cNvSpPr txBox="1">
              <a:spLocks noChangeArrowheads="1"/>
            </p:cNvSpPr>
            <p:nvPr/>
          </p:nvSpPr>
          <p:spPr bwMode="auto">
            <a:xfrm>
              <a:off x="7769225" y="2362200"/>
              <a:ext cx="1143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1011 0</a:t>
              </a:r>
              <a:r>
                <a:rPr lang="en-US" altLang="en-US" sz="1600">
                  <a:solidFill>
                    <a:srgbClr val="0B52FC"/>
                  </a:solidFill>
                  <a:latin typeface="Helvetica" panose="020B0604020202020204" pitchFamily="34" charset="0"/>
                </a:rPr>
                <a:t>000</a:t>
              </a:r>
            </a:p>
          </p:txBody>
        </p:sp>
      </p:grpSp>
      <p:cxnSp>
        <p:nvCxnSpPr>
          <p:cNvPr id="42043" name="Straight Arrow Connector 241"/>
          <p:cNvCxnSpPr>
            <a:cxnSpLocks noChangeShapeType="1"/>
          </p:cNvCxnSpPr>
          <p:nvPr/>
        </p:nvCxnSpPr>
        <p:spPr bwMode="auto">
          <a:xfrm flipV="1">
            <a:off x="2971800" y="4038600"/>
            <a:ext cx="11430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-6248400" y="40386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Total size of page table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in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physical memory</a:t>
            </a:r>
            <a:r>
              <a:rPr lang="en-US" altLang="en-US" b="0">
                <a:latin typeface="Helvetica" panose="020B0604020202020204" pitchFamily="34" charset="0"/>
              </a:rPr>
              <a:t>. Hash more complex</a:t>
            </a:r>
          </a:p>
        </p:txBody>
      </p:sp>
    </p:spTree>
    <p:extLst>
      <p:ext uri="{BB962C8B-B14F-4D97-AF65-F5344CB8AC3E}">
        <p14:creationId xmlns:p14="http://schemas.microsoft.com/office/powerpoint/2010/main" val="16660893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533400"/>
          </a:xfrm>
        </p:spPr>
        <p:txBody>
          <a:bodyPr/>
          <a:lstStyle/>
          <a:p>
            <a:r>
              <a:rPr lang="en-US" altLang="en-US" smtClean="0"/>
              <a:t>Address Translation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16371"/>
              </p:ext>
            </p:extLst>
          </p:nvPr>
        </p:nvGraphicFramePr>
        <p:xfrm>
          <a:off x="304800" y="655638"/>
          <a:ext cx="8610600" cy="6035674"/>
        </p:xfrm>
        <a:graphic>
          <a:graphicData uri="http://schemas.openxmlformats.org/drawingml/2006/table">
            <a:tbl>
              <a:tblPr/>
              <a:tblGrid>
                <a:gridCol w="2133600"/>
                <a:gridCol w="2895600"/>
                <a:gridCol w="3581400"/>
              </a:tblGrid>
              <a:tr h="4572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Advantages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Disadvantages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55464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Simple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Segmentation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Fast context switching: Segment mapping maintained by CPU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External fragmentation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18884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Paging (single-level page)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No external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fragmentation, fast easy allocation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Large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table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size ~ virtual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memory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Internal fragmentation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8230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Paged segmentation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Table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size ~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# of pages in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virtual memory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fast easy allocation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Multiple memory references per page access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82304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Two-level pages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Inverted Table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Table size ~ # of pages in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physical memory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/>
                        <a:ea typeface="ＭＳ Ｐゴシック" charset="0"/>
                        <a:cs typeface="Gill Sans Ligh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/>
                          <a:ea typeface="ＭＳ Ｐゴシック" charset="0"/>
                          <a:cs typeface="Gill Sans Light"/>
                        </a:rPr>
                        <a:t>Hash function more complex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64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Mapping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Page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Multi-Level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Permit sparse population of address space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Inverted page table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Size of page table related to physical memory size</a:t>
            </a:r>
          </a:p>
        </p:txBody>
      </p:sp>
    </p:spTree>
    <p:extLst>
      <p:ext uri="{BB962C8B-B14F-4D97-AF65-F5344CB8AC3E}">
        <p14:creationId xmlns:p14="http://schemas.microsoft.com/office/powerpoint/2010/main" val="1829315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x86 Example: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[</a:t>
            </a:r>
            <a:r>
              <a:rPr lang="en-US" altLang="ko-KR" dirty="0" err="1" smtClean="0">
                <a:solidFill>
                  <a:schemeClr val="hlink"/>
                </a:solidFill>
              </a:rPr>
              <a:t>es</a:t>
            </a:r>
            <a:r>
              <a:rPr lang="en-US" altLang="ko-KR" dirty="0" err="1" smtClean="0"/>
              <a:t>:bx</a:t>
            </a:r>
            <a:r>
              <a:rPr lang="en-US" altLang="ko-KR" dirty="0" smtClean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>
                      <a:latin typeface="Gill Sans Light"/>
                      <a:cs typeface="Gill Sans Light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Virtual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Gill Sans Light"/>
                    <a:cs typeface="Gill Sans Light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dirty="0">
                  <a:latin typeface="Gill Sans Light"/>
                  <a:cs typeface="Gill Sans Light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733675" cy="1041400"/>
            <a:chOff x="3287" y="384"/>
            <a:chExt cx="1722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dirty="0" smtClean="0">
                  <a:latin typeface="Gill Sans Light"/>
                  <a:cs typeface="Gill Sans Light"/>
                </a:rPr>
                <a:t>&gt;</a:t>
              </a:r>
              <a:endParaRPr lang="en-US" altLang="en-US" sz="4000" dirty="0">
                <a:latin typeface="Gill Sans Light"/>
                <a:cs typeface="Gill Sans Light"/>
              </a:endParaRP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Gill Sans Light"/>
                <a:cs typeface="Gill Sans Light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Gill Sans Light"/>
                  <a:cs typeface="Gill Sans Light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Access</a:t>
              </a:r>
            </a:p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22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183545" cy="11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Typical Segment Register</a:t>
            </a:r>
          </a:p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Current Priority is RPL</a:t>
            </a:r>
          </a:p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685800"/>
            <a:ext cx="304248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  <a:cs typeface="Gill Sans Light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761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715398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/>
                <a:gridCol w="1066800"/>
                <a:gridCol w="1066800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Seg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 Light"/>
                  <a:cs typeface="Gill Sans Light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0" y="2590800"/>
            <a:ext cx="2549525" cy="3875088"/>
            <a:chOff x="2640" y="672"/>
            <a:chExt cx="1606" cy="2441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Virtual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8765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00">
                <a:latin typeface="Helvetica" panose="020B0604020202020204" pitchFamily="34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3" y="2514600"/>
            <a:ext cx="2473325" cy="3951288"/>
            <a:chOff x="4176" y="624"/>
            <a:chExt cx="1558" cy="2489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3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Physical</a:t>
              </a:r>
            </a:p>
            <a:p>
              <a:pPr eaLnBrk="1" hangingPunct="1"/>
              <a:r>
                <a:rPr lang="en-US" altLang="en-US" sz="1900">
                  <a:latin typeface="Helvetica" panose="020B0604020202020204" pitchFamily="34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438650"/>
            <a:ext cx="14303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Space for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334000"/>
            <a:ext cx="149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Shared with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227388"/>
            <a:ext cx="1273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Might </a:t>
            </a:r>
          </a:p>
          <a:p>
            <a:pPr eaLnBrk="1" hangingPunct="1"/>
            <a:r>
              <a:rPr lang="en-US" altLang="en-US" sz="1800">
                <a:latin typeface="Helvetica" panose="020B0604020202020204" pitchFamily="34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920209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 of </a:t>
            </a:r>
            <a:r>
              <a:rPr lang="en-US" altLang="ko-KR" dirty="0" smtClean="0">
                <a:ea typeface="굴림" panose="020B0600000101010101" pitchFamily="34" charset="-127"/>
              </a:rPr>
              <a:t>Segment </a:t>
            </a:r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ranslation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$v0,0”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0x364. Translated to Physical=0x4364. Get “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$t0,($a0)”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Translate 0x4050. Virtual segment #? 1; Offset? 0x50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PC</a:t>
            </a:r>
            <a:endParaRPr lang="en-US" altLang="ko-KR" sz="1900" dirty="0" smtClean="0">
              <a:solidFill>
                <a:schemeClr val="hlink"/>
              </a:solidFill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0x240	main:	la $a0, </a:t>
            </a:r>
            <a:r>
              <a:rPr lang="en-US" altLang="en-US" sz="1800" dirty="0" err="1">
                <a:latin typeface="Courier New" panose="02070309020205020404" pitchFamily="49" charset="0"/>
              </a:rPr>
              <a:t>varx</a:t>
            </a:r>
            <a:r>
              <a:rPr lang="en-US" altLang="en-US" sz="1800" dirty="0">
                <a:latin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0x244		</a:t>
            </a:r>
            <a:r>
              <a:rPr lang="en-US" altLang="en-US" sz="1800" dirty="0" err="1">
                <a:latin typeface="Courier New" panose="02070309020205020404" pitchFamily="49" charset="0"/>
              </a:rPr>
              <a:t>jal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…		   …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0x360	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	li 	$v0, 0  ;count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0x364	loop:	</a:t>
            </a:r>
            <a:r>
              <a:rPr lang="en-US" altLang="en-US" sz="1800" dirty="0" err="1">
                <a:latin typeface="Courier New" panose="02070309020205020404" pitchFamily="49" charset="0"/>
              </a:rPr>
              <a:t>lb</a:t>
            </a:r>
            <a:r>
              <a:rPr lang="en-US" altLang="en-US" sz="1800" dirty="0">
                <a:latin typeface="Courier New" panose="02070309020205020404" pitchFamily="49" charset="0"/>
              </a:rPr>
              <a:t> 	$t0, ($a0)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0x368		</a:t>
            </a:r>
            <a:r>
              <a:rPr lang="en-US" altLang="en-US" sz="1800" dirty="0" err="1">
                <a:latin typeface="Courier New" panose="02070309020205020404" pitchFamily="49" charset="0"/>
              </a:rPr>
              <a:t>beq</a:t>
            </a:r>
            <a:r>
              <a:rPr lang="en-US" altLang="en-US" sz="1800" dirty="0">
                <a:latin typeface="Courier New" panose="02070309020205020404" pitchFamily="49" charset="0"/>
              </a:rPr>
              <a:t>	$r0,$t1, done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  …		   …</a:t>
            </a:r>
          </a:p>
          <a:p>
            <a:pPr algn="l"/>
            <a:r>
              <a:rPr lang="en-US" altLang="en-US" sz="1800" dirty="0">
                <a:latin typeface="Courier New" panose="02070309020205020404" pitchFamily="49" charset="0"/>
              </a:rPr>
              <a:t>0x4050	</a:t>
            </a:r>
            <a:r>
              <a:rPr lang="en-US" altLang="en-US" sz="1800" dirty="0" err="1">
                <a:latin typeface="Courier New" panose="02070309020205020404" pitchFamily="49" charset="0"/>
              </a:rPr>
              <a:t>varx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dw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0x314159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4771305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/>
                <a:gridCol w="1042988"/>
                <a:gridCol w="1042987"/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Seg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Light"/>
                          <a:cs typeface="Gill Sans Light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091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Observations about Segmentation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space has holes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Segmentation efficient for sparse address spaces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correct program should never address gaps (except as mentioned in moment)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it does, trap to kernel and dump core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When it is OK to address outside valid range: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how the stack and heap are allowed to grow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instance, stack takes fault, system automatically increases size of stack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protection mode in segment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example, code segment would be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and stack would be read-write (stores allowed)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Shared segment could be read-only or read-write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table stored in CPU, not in memory (small)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2314033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53727</TotalTime>
  <Pages>60</Pages>
  <Words>3865</Words>
  <Application>Microsoft Macintosh PowerPoint</Application>
  <PresentationFormat>On-screen Show (4:3)</PresentationFormat>
  <Paragraphs>1281</Paragraphs>
  <Slides>42</Slides>
  <Notes>26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</vt:lpstr>
      <vt:lpstr>CS162 Operating Systems and Systems Programming Lecture 12   Address Translation</vt:lpstr>
      <vt:lpstr>Review: Simple Example: Base and Bounds (CRAY-1)</vt:lpstr>
      <vt:lpstr>Review: 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 of Segment Translation</vt:lpstr>
      <vt:lpstr>Observations about Segmentation</vt:lpstr>
      <vt:lpstr>Problems with Segmentation</vt:lpstr>
      <vt:lpstr>Recall: General Address Translation</vt:lpstr>
      <vt:lpstr>Paging: Physical Memory in Fixed Size Chunks</vt:lpstr>
      <vt:lpstr>How to Implement Paging?</vt:lpstr>
      <vt:lpstr>Simple Page Table Example</vt:lpstr>
      <vt:lpstr>What about Sharing?</vt:lpstr>
      <vt:lpstr>Administrivia</vt:lpstr>
      <vt:lpstr>break</vt:lpstr>
      <vt:lpstr>Memory Layout for Linux 32-bit</vt:lpstr>
      <vt:lpstr>Summary: Paging</vt:lpstr>
      <vt:lpstr>Summary: Paging</vt:lpstr>
      <vt:lpstr>Summary: Paging</vt:lpstr>
      <vt:lpstr>Page Table Discussion</vt:lpstr>
      <vt:lpstr>Fix for sparse address space: The two-level page table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What is in a Page Table Entry?</vt:lpstr>
      <vt:lpstr>Examples of how to use a PTE</vt:lpstr>
      <vt:lpstr>Making it real:  X86 Memory model with segmentation (16/32-bit)</vt:lpstr>
      <vt:lpstr>X86 Segment Descriptors (32-bit Protected Mode)</vt:lpstr>
      <vt:lpstr>Recall: How are segments used?</vt:lpstr>
      <vt:lpstr>break</vt:lpstr>
      <vt:lpstr>X86_64: Four-level page table!</vt:lpstr>
      <vt:lpstr>PowerPoint Presentation</vt:lpstr>
      <vt:lpstr>Inverted Page Table</vt:lpstr>
      <vt:lpstr>IA64: Inverse Page Table (IPT)</vt:lpstr>
      <vt:lpstr>IPT address translation</vt:lpstr>
      <vt:lpstr>Summary: Inverted Table</vt:lpstr>
      <vt:lpstr>Address Translation Comparison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641</cp:revision>
  <cp:lastPrinted>2016-03-02T04:10:18Z</cp:lastPrinted>
  <dcterms:created xsi:type="dcterms:W3CDTF">1995-08-12T11:37:26Z</dcterms:created>
  <dcterms:modified xsi:type="dcterms:W3CDTF">2016-03-02T08:28:05Z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