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56" r:id="rId2"/>
    <p:sldId id="1288" r:id="rId3"/>
    <p:sldId id="1289" r:id="rId4"/>
    <p:sldId id="1290" r:id="rId5"/>
    <p:sldId id="1291" r:id="rId6"/>
    <p:sldId id="1249" r:id="rId7"/>
    <p:sldId id="1218" r:id="rId8"/>
    <p:sldId id="1219" r:id="rId9"/>
    <p:sldId id="1220" r:id="rId10"/>
    <p:sldId id="1264" r:id="rId11"/>
    <p:sldId id="1221" r:id="rId12"/>
    <p:sldId id="1222" r:id="rId13"/>
    <p:sldId id="1287" r:id="rId14"/>
    <p:sldId id="1223" r:id="rId15"/>
    <p:sldId id="1227" r:id="rId16"/>
    <p:sldId id="1250" r:id="rId17"/>
    <p:sldId id="1268" r:id="rId18"/>
    <p:sldId id="1228" r:id="rId19"/>
    <p:sldId id="1271" r:id="rId20"/>
    <p:sldId id="1230" r:id="rId21"/>
    <p:sldId id="1231" r:id="rId22"/>
    <p:sldId id="1236" r:id="rId23"/>
    <p:sldId id="1235" r:id="rId24"/>
    <p:sldId id="1233" r:id="rId25"/>
    <p:sldId id="1237" r:id="rId26"/>
    <p:sldId id="1238" r:id="rId27"/>
    <p:sldId id="1239" r:id="rId28"/>
    <p:sldId id="1234" r:id="rId29"/>
    <p:sldId id="1286" r:id="rId30"/>
    <p:sldId id="1251" r:id="rId31"/>
    <p:sldId id="1252" r:id="rId32"/>
    <p:sldId id="1253" r:id="rId33"/>
    <p:sldId id="1254" r:id="rId34"/>
    <p:sldId id="1248" r:id="rId35"/>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799" autoAdjust="0"/>
  </p:normalViewPr>
  <p:slideViewPr>
    <p:cSldViewPr>
      <p:cViewPr varScale="1">
        <p:scale>
          <a:sx n="93" d="100"/>
          <a:sy n="93" d="100"/>
        </p:scale>
        <p:origin x="-13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2" d="100"/>
        <a:sy n="102" d="100"/>
      </p:scale>
      <p:origin x="0" y="434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Sheet1!$B$3</c:f>
              <c:strCache>
                <c:ptCount val="1"/>
                <c:pt idx="0">
                  <c:v>f(x)</c:v>
                </c:pt>
              </c:strCache>
            </c:strRef>
          </c:tx>
          <c:marker>
            <c:symbol val="none"/>
          </c:marker>
          <c:xVal>
            <c:numRef>
              <c:f>Sheet1!$A$4:$A$20</c:f>
              <c:numCache>
                <c:formatCode>General</c:formatCode>
                <c:ptCount val="17"/>
                <c:pt idx="0">
                  <c:v>0.001</c:v>
                </c:pt>
                <c:pt idx="1">
                  <c:v>0.01</c:v>
                </c:pt>
                <c:pt idx="2">
                  <c:v>0.02</c:v>
                </c:pt>
                <c:pt idx="3">
                  <c:v>0.04</c:v>
                </c:pt>
                <c:pt idx="4">
                  <c:v>0.08</c:v>
                </c:pt>
                <c:pt idx="5">
                  <c:v>0.16</c:v>
                </c:pt>
                <c:pt idx="6">
                  <c:v>0.32</c:v>
                </c:pt>
                <c:pt idx="7">
                  <c:v>0.64</c:v>
                </c:pt>
                <c:pt idx="8">
                  <c:v>1.0</c:v>
                </c:pt>
                <c:pt idx="9">
                  <c:v>2.0</c:v>
                </c:pt>
                <c:pt idx="10">
                  <c:v>3.0</c:v>
                </c:pt>
                <c:pt idx="11">
                  <c:v>4.0</c:v>
                </c:pt>
                <c:pt idx="12">
                  <c:v>5.0</c:v>
                </c:pt>
                <c:pt idx="13">
                  <c:v>6.0</c:v>
                </c:pt>
                <c:pt idx="14">
                  <c:v>7.0</c:v>
                </c:pt>
                <c:pt idx="15">
                  <c:v>8.0</c:v>
                </c:pt>
                <c:pt idx="16">
                  <c:v>10.0</c:v>
                </c:pt>
              </c:numCache>
            </c:numRef>
          </c:xVal>
          <c:yVal>
            <c:numRef>
              <c:f>Sheet1!$B$4:$B$20</c:f>
              <c:numCache>
                <c:formatCode>General</c:formatCode>
                <c:ptCount val="17"/>
                <c:pt idx="0">
                  <c:v>0.999000499833375</c:v>
                </c:pt>
                <c:pt idx="1">
                  <c:v>0.990049833749168</c:v>
                </c:pt>
                <c:pt idx="2">
                  <c:v>0.980198673306755</c:v>
                </c:pt>
                <c:pt idx="3">
                  <c:v>0.960789439152323</c:v>
                </c:pt>
                <c:pt idx="4">
                  <c:v>0.923116346386636</c:v>
                </c:pt>
                <c:pt idx="5">
                  <c:v>0.852143788966211</c:v>
                </c:pt>
                <c:pt idx="6">
                  <c:v>0.726149037073691</c:v>
                </c:pt>
                <c:pt idx="7">
                  <c:v>0.527292424043049</c:v>
                </c:pt>
                <c:pt idx="8">
                  <c:v>0.367879441171442</c:v>
                </c:pt>
                <c:pt idx="9">
                  <c:v>0.135335283236613</c:v>
                </c:pt>
                <c:pt idx="10">
                  <c:v>0.0497870683678639</c:v>
                </c:pt>
                <c:pt idx="11">
                  <c:v>0.0183156388887342</c:v>
                </c:pt>
                <c:pt idx="12">
                  <c:v>0.00673794699908546</c:v>
                </c:pt>
                <c:pt idx="13">
                  <c:v>0.00247875217666636</c:v>
                </c:pt>
                <c:pt idx="14">
                  <c:v>0.000911881965554516</c:v>
                </c:pt>
                <c:pt idx="15">
                  <c:v>0.000335462627902512</c:v>
                </c:pt>
                <c:pt idx="16">
                  <c:v>4.53999297624849E-5</c:v>
                </c:pt>
              </c:numCache>
            </c:numRef>
          </c:yVal>
          <c:smooth val="0"/>
        </c:ser>
        <c:dLbls>
          <c:showLegendKey val="0"/>
          <c:showVal val="0"/>
          <c:showCatName val="0"/>
          <c:showSerName val="0"/>
          <c:showPercent val="0"/>
          <c:showBubbleSize val="0"/>
        </c:dLbls>
        <c:axId val="2132098344"/>
        <c:axId val="2132124952"/>
      </c:scatterChart>
      <c:valAx>
        <c:axId val="2132098344"/>
        <c:scaling>
          <c:orientation val="minMax"/>
          <c:max val="10.0"/>
        </c:scaling>
        <c:delete val="0"/>
        <c:axPos val="b"/>
        <c:numFmt formatCode="General" sourceLinked="1"/>
        <c:majorTickMark val="out"/>
        <c:minorTickMark val="none"/>
        <c:tickLblPos val="nextTo"/>
        <c:crossAx val="2132124952"/>
        <c:crosses val="autoZero"/>
        <c:crossBetween val="midCat"/>
      </c:valAx>
      <c:valAx>
        <c:axId val="2132124952"/>
        <c:scaling>
          <c:orientation val="minMax"/>
          <c:max val="1.0"/>
        </c:scaling>
        <c:delete val="0"/>
        <c:axPos val="l"/>
        <c:majorGridlines/>
        <c:numFmt formatCode="General" sourceLinked="1"/>
        <c:majorTickMark val="out"/>
        <c:minorTickMark val="none"/>
        <c:tickLblPos val="nextTo"/>
        <c:crossAx val="2132098344"/>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8474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4932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extLst>
      <p:ext uri="{BB962C8B-B14F-4D97-AF65-F5344CB8AC3E}">
        <p14:creationId xmlns:p14="http://schemas.microsoft.com/office/powerpoint/2010/main" val="99700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36452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6488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19563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967481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9779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To read write information into a sector, a movable arm containing a read/write head is located over each surface.</a:t>
            </a:r>
          </a:p>
          <a:p>
            <a:r>
              <a:rPr lang="en-US">
                <a:latin typeface="Comic Sans MS" charset="0"/>
              </a:rPr>
              <a:t>The term cylinder is used to refer to all the tracks under the read/write head at a given point on all surfaces.</a:t>
            </a:r>
          </a:p>
          <a:p>
            <a:r>
              <a:rPr lang="en-US">
                <a:latin typeface="Comic Sans MS" charset="0"/>
              </a:rPr>
              <a:t>To access data, the operating system must direct the disk through a 3-stage process.</a:t>
            </a:r>
          </a:p>
          <a:p>
            <a:r>
              <a:rPr lang="en-US">
                <a:latin typeface="Comic Sans MS" charset="0"/>
              </a:rPr>
              <a:t>(a) The first step is to position the arm over the proper track.  This is the seek operation and</a:t>
            </a:r>
            <a:br>
              <a:rPr lang="en-US">
                <a:latin typeface="Comic Sans MS" charset="0"/>
              </a:rPr>
            </a:br>
            <a:r>
              <a:rPr lang="en-US">
                <a:latin typeface="Comic Sans MS" charset="0"/>
              </a:rPr>
              <a:t>     the time to complete this operation is called the seek time.</a:t>
            </a:r>
          </a:p>
          <a:p>
            <a:r>
              <a:rPr lang="en-US">
                <a:latin typeface="Comic Sans MS" charset="0"/>
              </a:rPr>
              <a:t>(b) Once the head has reached the correct track, we must wait for the desired sector to</a:t>
            </a:r>
            <a:br>
              <a:rPr lang="en-US">
                <a:latin typeface="Comic Sans MS" charset="0"/>
              </a:rPr>
            </a:br>
            <a:r>
              <a:rPr lang="en-US">
                <a:latin typeface="Comic Sans MS" charset="0"/>
              </a:rPr>
              <a:t>      rotate under the read/write head.  This is referred to as the rotational latency.</a:t>
            </a:r>
          </a:p>
          <a:p>
            <a:r>
              <a:rPr lang="en-US">
                <a:latin typeface="Comic Sans MS" charset="0"/>
              </a:rPr>
              <a:t>(c) Finally, once the desired sector is under the read/write head, the data transfer can begin.</a:t>
            </a:r>
          </a:p>
          <a:p>
            <a:r>
              <a:rPr lang="en-US">
                <a:latin typeface="Comic Sans MS" charset="0"/>
              </a:rPr>
              <a:t>The average seek time as reported by the manufacturer is in the range of 12 ms to 20ms and is calculated as the sum of the time for all possible seeks divided by the number of possible seeks.</a:t>
            </a:r>
          </a:p>
          <a:p>
            <a:r>
              <a:rPr lang="en-US">
                <a:latin typeface="Comic Sans MS" charset="0"/>
              </a:rPr>
              <a:t>This number is usually on the pessimistic side because due to locality of disk reference, the actual average seek time may only be 25 to 33% of the number published.</a:t>
            </a:r>
          </a:p>
          <a:p>
            <a:endParaRPr lang="en-US">
              <a:latin typeface="Comic Sans MS" charset="0"/>
            </a:endParaRPr>
          </a:p>
          <a:p>
            <a:r>
              <a:rPr lang="en-US">
                <a:latin typeface="Comic Sans MS" charset="0"/>
              </a:rPr>
              <a:t>+2 = 34 min. (Y:14)</a:t>
            </a:r>
          </a:p>
        </p:txBody>
      </p:sp>
      <p:sp>
        <p:nvSpPr>
          <p:cNvPr id="5939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02265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omic Sans MS" charset="0"/>
            </a:endParaRPr>
          </a:p>
        </p:txBody>
      </p:sp>
    </p:spTree>
    <p:extLst>
      <p:ext uri="{BB962C8B-B14F-4D97-AF65-F5344CB8AC3E}">
        <p14:creationId xmlns:p14="http://schemas.microsoft.com/office/powerpoint/2010/main" val="91244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7404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omic Sans MS" charset="0"/>
            </a:endParaRPr>
          </a:p>
        </p:txBody>
      </p:sp>
    </p:spTree>
    <p:extLst>
      <p:ext uri="{BB962C8B-B14F-4D97-AF65-F5344CB8AC3E}">
        <p14:creationId xmlns:p14="http://schemas.microsoft.com/office/powerpoint/2010/main" val="132777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46162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extLst>
      <p:ext uri="{BB962C8B-B14F-4D97-AF65-F5344CB8AC3E}">
        <p14:creationId xmlns:p14="http://schemas.microsoft.com/office/powerpoint/2010/main" val="119731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4409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722313" y="3475038"/>
            <a:ext cx="8274050" cy="3292475"/>
          </a:xfrm>
          <a:noFill/>
        </p:spPr>
        <p:txBody>
          <a:bodyPr lIns="95638" tIns="46979" rIns="95638" bIns="46979"/>
          <a:lstStyle/>
          <a:p>
            <a:r>
              <a:rPr lang="en-US" altLang="en-US" smtClean="0"/>
              <a:t>Old and New Testament by Kleirock</a:t>
            </a:r>
          </a:p>
          <a:p>
            <a:r>
              <a:rPr lang="en-US" altLang="en-US" smtClean="0"/>
              <a:t>Regret skipping as grad student</a:t>
            </a:r>
          </a:p>
        </p:txBody>
      </p:sp>
      <p:sp>
        <p:nvSpPr>
          <p:cNvPr id="52227" name="Rectangle 3"/>
          <p:cNvSpPr>
            <a:spLocks noGrp="1" noRot="1" noChangeAspect="1" noChangeArrowheads="1" noTextEdit="1"/>
          </p:cNvSpPr>
          <p:nvPr>
            <p:ph type="sldImg"/>
          </p:nvPr>
        </p:nvSpPr>
        <p:spPr>
          <a:xfrm>
            <a:off x="2990850" y="471488"/>
            <a:ext cx="3640138" cy="2730500"/>
          </a:xfrm>
          <a:ln cap="flat"/>
        </p:spPr>
      </p:sp>
    </p:spTree>
    <p:extLst>
      <p:ext uri="{BB962C8B-B14F-4D97-AF65-F5344CB8AC3E}">
        <p14:creationId xmlns:p14="http://schemas.microsoft.com/office/powerpoint/2010/main" val="33596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17.</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748901"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3/30/16</a:t>
            </a:r>
            <a:endParaRPr lang="en-US" sz="1400" dirty="0" smtClean="0">
              <a:solidFill>
                <a:srgbClr val="2A40E2"/>
              </a:solidFill>
              <a:latin typeface="Gill Sans Light"/>
              <a:cs typeface="Gill Sans Light"/>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34032"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a:t>
            </a:r>
            <a:r>
              <a:rPr lang="en-US" sz="1400" dirty="0" smtClean="0">
                <a:solidFill>
                  <a:srgbClr val="2A40E2"/>
                </a:solidFill>
                <a:latin typeface="Gill Sans Light"/>
                <a:cs typeface="Gill Sans Light"/>
              </a:rPr>
              <a:t>©UCB </a:t>
            </a:r>
            <a:r>
              <a:rPr lang="en-US" sz="1400" dirty="0" smtClean="0">
                <a:solidFill>
                  <a:srgbClr val="2A40E2"/>
                </a:solidFill>
                <a:latin typeface="Gill Sans Light"/>
                <a:cs typeface="Gill Sans Light"/>
              </a:rPr>
              <a:t>Spring 2016</a:t>
            </a:r>
            <a:endParaRPr lang="en-US" sz="1400" dirty="0" smtClean="0">
              <a:solidFill>
                <a:srgbClr val="2A40E2"/>
              </a:solidFill>
              <a:latin typeface="Gill Sans Light"/>
              <a:cs typeface="Gill Sans Light"/>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astestssd.com/featured/ssd-rankings-the-fastest-solid-state-drives/" TargetMode="External"/><Relationship Id="rId3" Type="http://schemas.openxmlformats.org/officeDocument/2006/relationships/hyperlink" Target="http://www.extremetech.com/computing/164677-storage-pricewatch-hard-drive-and-ssd-prices-drop-making-for-a-good-time-to-bu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en.wikipedia.org/wiki/Solid-state_dr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17</a:t>
            </a:r>
            <a:br>
              <a:rPr lang="en-US" altLang="en-US" sz="3000" dirty="0" smtClean="0"/>
            </a:br>
            <a:r>
              <a:rPr lang="en-US" altLang="en-US" sz="3000" dirty="0" smtClean="0"/>
              <a:t> </a:t>
            </a:r>
            <a:br>
              <a:rPr lang="en-US" altLang="en-US" sz="3000" dirty="0" smtClean="0"/>
            </a:br>
            <a:r>
              <a:rPr lang="en-US" altLang="en-US" sz="3000" dirty="0" smtClean="0"/>
              <a:t>Performance</a:t>
            </a:r>
            <a:br>
              <a:rPr lang="en-US" altLang="en-US" sz="3000" dirty="0" smtClean="0"/>
            </a:br>
            <a:r>
              <a:rPr lang="en-US" altLang="en-US" sz="3000" dirty="0" smtClean="0"/>
              <a:t>Storage Devices, Queueing Theory</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30</a:t>
            </a:r>
            <a:r>
              <a:rPr lang="en-US" altLang="en-US" baseline="30000" dirty="0" smtClean="0"/>
              <a:t>th</a:t>
            </a:r>
            <a:r>
              <a:rPr lang="en-US" altLang="en-US" dirty="0" smtClean="0"/>
              <a:t>, 2016</a:t>
            </a:r>
            <a:endParaRPr lang="en-US" altLang="en-US" dirty="0" smtClean="0"/>
          </a:p>
          <a:p>
            <a:pPr marL="285750" indent="-285750"/>
            <a:r>
              <a:rPr lang="en-US" altLang="en-US" dirty="0"/>
              <a:t>Prof. Anthony D. Joseph</a:t>
            </a:r>
          </a:p>
          <a:p>
            <a:pPr marL="285750" indent="-285750"/>
            <a:r>
              <a:rPr lang="en-US" altLang="en-US" dirty="0" smtClean="0"/>
              <a:t>http</a:t>
            </a:r>
            <a:r>
              <a:rPr lang="en-US" altLang="en-US" dirty="0" smtClean="0"/>
              <a:t>://cs162.eecs.Berkeley.edu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2800" dirty="0" smtClean="0"/>
              <a:t>Amusing calculation: is a full Kindle heavier than an empty one?</a:t>
            </a:r>
            <a:endParaRPr lang="en-US" sz="2800" dirty="0"/>
          </a:p>
        </p:txBody>
      </p:sp>
      <p:sp>
        <p:nvSpPr>
          <p:cNvPr id="3" name="Content Placeholder 2"/>
          <p:cNvSpPr>
            <a:spLocks noGrp="1"/>
          </p:cNvSpPr>
          <p:nvPr>
            <p:ph idx="1"/>
          </p:nvPr>
        </p:nvSpPr>
        <p:spPr>
          <a:xfrm>
            <a:off x="304800" y="914400"/>
            <a:ext cx="8458200" cy="5715000"/>
          </a:xfrm>
        </p:spPr>
        <p:txBody>
          <a:bodyPr>
            <a:normAutofit/>
          </a:bodyPr>
          <a:lstStyle/>
          <a:p>
            <a:r>
              <a:rPr lang="en-US" dirty="0" smtClean="0"/>
              <a:t>Actually, “Yes”, but not by much</a:t>
            </a:r>
          </a:p>
          <a:p>
            <a:r>
              <a:rPr lang="en-US" dirty="0" smtClean="0"/>
              <a:t>Flash works by trapping electrons:</a:t>
            </a:r>
          </a:p>
          <a:p>
            <a:pPr lvl="1"/>
            <a:r>
              <a:rPr lang="en-US" dirty="0" smtClean="0"/>
              <a:t>So, erased state lower energy than written state</a:t>
            </a:r>
          </a:p>
          <a:p>
            <a:r>
              <a:rPr lang="en-US" dirty="0" smtClean="0"/>
              <a:t>Assuming that:</a:t>
            </a:r>
          </a:p>
          <a:p>
            <a:pPr lvl="1"/>
            <a:r>
              <a:rPr lang="en-US" dirty="0" smtClean="0"/>
              <a:t>Kindle has 4GB flash</a:t>
            </a:r>
          </a:p>
          <a:p>
            <a:pPr lvl="1"/>
            <a:r>
              <a:rPr lang="en-US" dirty="0" smtClean="0"/>
              <a:t>½ of all bits in full Kindle are in high-energy state</a:t>
            </a:r>
          </a:p>
          <a:p>
            <a:pPr lvl="1"/>
            <a:r>
              <a:rPr lang="en-US" dirty="0" smtClean="0"/>
              <a:t>High-energy state about 10</a:t>
            </a:r>
            <a:r>
              <a:rPr lang="en-US" baseline="30000" dirty="0" smtClean="0"/>
              <a:t>-15</a:t>
            </a:r>
            <a:r>
              <a:rPr lang="en-US" dirty="0" smtClean="0"/>
              <a:t> joules higher</a:t>
            </a:r>
          </a:p>
          <a:p>
            <a:pPr lvl="1"/>
            <a:r>
              <a:rPr lang="en-US" dirty="0" smtClean="0"/>
              <a:t>Then: Full Kindle is 1 </a:t>
            </a:r>
            <a:r>
              <a:rPr lang="en-US" dirty="0" err="1" smtClean="0"/>
              <a:t>attogram</a:t>
            </a:r>
            <a:r>
              <a:rPr lang="en-US" dirty="0" smtClean="0"/>
              <a:t> (10</a:t>
            </a:r>
            <a:r>
              <a:rPr lang="en-US" baseline="30000" dirty="0" smtClean="0"/>
              <a:t>-18</a:t>
            </a:r>
            <a:r>
              <a:rPr lang="en-US" dirty="0" smtClean="0"/>
              <a:t>gram) heavier </a:t>
            </a:r>
            <a:r>
              <a:rPr lang="en-US" dirty="0"/>
              <a:t/>
            </a:r>
            <a:br>
              <a:rPr lang="en-US" dirty="0"/>
            </a:br>
            <a:r>
              <a:rPr lang="en-US" dirty="0" smtClean="0"/>
              <a:t>(Using E = mc</a:t>
            </a:r>
            <a:r>
              <a:rPr lang="en-US" baseline="30000" dirty="0" smtClean="0"/>
              <a:t>2</a:t>
            </a:r>
            <a:r>
              <a:rPr lang="en-US" dirty="0" smtClean="0"/>
              <a:t>)</a:t>
            </a:r>
          </a:p>
          <a:p>
            <a:r>
              <a:rPr lang="en-US" dirty="0" smtClean="0"/>
              <a:t>Of course, this is less than most sensitive scale </a:t>
            </a:r>
            <a:r>
              <a:rPr lang="en-US" dirty="0" smtClean="0"/>
              <a:t>can measure </a:t>
            </a:r>
            <a:br>
              <a:rPr lang="en-US" dirty="0" smtClean="0"/>
            </a:br>
            <a:r>
              <a:rPr lang="en-US" dirty="0" smtClean="0"/>
              <a:t>(it can </a:t>
            </a:r>
            <a:r>
              <a:rPr lang="en-US" dirty="0" smtClean="0"/>
              <a:t>measure 10</a:t>
            </a:r>
            <a:r>
              <a:rPr lang="en-US" baseline="30000" dirty="0" smtClean="0"/>
              <a:t>-</a:t>
            </a:r>
            <a:r>
              <a:rPr lang="en-US" baseline="30000" dirty="0" smtClean="0"/>
              <a:t>9 </a:t>
            </a:r>
            <a:r>
              <a:rPr lang="en-US" dirty="0" smtClean="0"/>
              <a:t>grams</a:t>
            </a:r>
            <a:r>
              <a:rPr lang="en-US" dirty="0" smtClean="0"/>
              <a:t>)</a:t>
            </a:r>
          </a:p>
          <a:p>
            <a:r>
              <a:rPr lang="en-US" dirty="0" smtClean="0"/>
              <a:t>Of course, this weight difference overwhelmed by battery discharge, weight from getting warm, ….</a:t>
            </a:r>
          </a:p>
          <a:p>
            <a:r>
              <a:rPr lang="en-US" dirty="0" smtClean="0">
                <a:solidFill>
                  <a:srgbClr val="FF0000"/>
                </a:solidFill>
              </a:rPr>
              <a:t>According to John </a:t>
            </a:r>
            <a:r>
              <a:rPr lang="en-US" dirty="0" smtClean="0">
                <a:solidFill>
                  <a:srgbClr val="FF0000"/>
                </a:solidFill>
              </a:rPr>
              <a:t>Kubiatowicz</a:t>
            </a:r>
            <a:r>
              <a:rPr lang="en-US" dirty="0">
                <a:solidFill>
                  <a:srgbClr val="FF0000"/>
                </a:solidFill>
              </a:rPr>
              <a:t> </a:t>
            </a:r>
            <a:r>
              <a:rPr lang="en-US" dirty="0" smtClean="0">
                <a:solidFill>
                  <a:srgbClr val="FF0000"/>
                </a:solidFill>
              </a:rPr>
              <a:t>(</a:t>
            </a:r>
            <a:r>
              <a:rPr lang="en-US" dirty="0" smtClean="0">
                <a:solidFill>
                  <a:srgbClr val="FF0000"/>
                </a:solidFill>
              </a:rPr>
              <a:t>New </a:t>
            </a:r>
            <a:r>
              <a:rPr lang="en-US" dirty="0" smtClean="0">
                <a:solidFill>
                  <a:srgbClr val="FF0000"/>
                </a:solidFill>
              </a:rPr>
              <a:t>York Times, Oct 24, </a:t>
            </a:r>
            <a:r>
              <a:rPr lang="en-US" dirty="0" smtClean="0">
                <a:solidFill>
                  <a:srgbClr val="FF0000"/>
                </a:solidFill>
              </a:rPr>
              <a:t>2011)</a:t>
            </a:r>
            <a:endParaRPr lang="en-US" dirty="0" smtClean="0">
              <a:solidFill>
                <a:srgbClr val="FF0000"/>
              </a:solidFill>
            </a:endParaRPr>
          </a:p>
        </p:txBody>
      </p:sp>
    </p:spTree>
    <p:extLst>
      <p:ext uri="{BB962C8B-B14F-4D97-AF65-F5344CB8AC3E}">
        <p14:creationId xmlns:p14="http://schemas.microsoft.com/office/powerpoint/2010/main" val="7849360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229600" cy="762000"/>
          </a:xfrm>
        </p:spPr>
        <p:txBody>
          <a:bodyPr>
            <a:normAutofit/>
          </a:bodyPr>
          <a:lstStyle/>
          <a:p>
            <a:r>
              <a:rPr lang="en-US" dirty="0"/>
              <a:t>Storage Performance &amp; </a:t>
            </a:r>
            <a:r>
              <a:rPr lang="en-US" dirty="0" smtClean="0"/>
              <a:t>Price </a:t>
            </a:r>
            <a:r>
              <a:rPr lang="en-US" dirty="0" smtClean="0"/>
              <a:t>(</a:t>
            </a:r>
            <a:r>
              <a:rPr lang="en-US" dirty="0"/>
              <a:t>J</a:t>
            </a:r>
            <a:r>
              <a:rPr lang="en-US" dirty="0" smtClean="0"/>
              <a:t>an 2013</a:t>
            </a:r>
            <a:r>
              <a:rPr lang="en-US" dirty="0" smtClean="0"/>
              <a:t>)</a:t>
            </a:r>
            <a:endParaRPr lang="en-US" dirty="0"/>
          </a:p>
        </p:txBody>
      </p:sp>
      <p:graphicFrame>
        <p:nvGraphicFramePr>
          <p:cNvPr id="5" name="Content Placeholder 4"/>
          <p:cNvGraphicFramePr>
            <a:graphicFrameLocks noGrp="1"/>
          </p:cNvGraphicFramePr>
          <p:nvPr>
            <p:ph idx="1"/>
          </p:nvPr>
        </p:nvGraphicFramePr>
        <p:xfrm>
          <a:off x="457200" y="914400"/>
          <a:ext cx="8077200" cy="3660776"/>
        </p:xfrm>
        <a:graphic>
          <a:graphicData uri="http://schemas.openxmlformats.org/drawingml/2006/table">
            <a:tbl>
              <a:tblPr/>
              <a:tblGrid>
                <a:gridCol w="1295400"/>
                <a:gridCol w="2743200"/>
                <a:gridCol w="2019300"/>
                <a:gridCol w="2019300"/>
              </a:tblGrid>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pitchFamily="-83" charset="0"/>
                          <a:ea typeface="ＭＳ Ｐゴシック" pitchFamily="-83" charset="-128"/>
                          <a:cs typeface="ＭＳ Ｐゴシック" pitchFamily="-83" charset="-128"/>
                        </a:rPr>
                        <a:t>Bandwidth (Sequential R/W)</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Cost/GB</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Size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HDD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50-100 MB/s</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0.03-0.07/</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GB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2-4 </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TB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100806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SSD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1,2</a:t>
                      </a:r>
                      <a:endParaRPr kumimoji="0" lang="en-US" sz="2000" b="0" i="0" u="none" strike="noStrike" cap="none" normalizeH="0" baseline="3000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200</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-550 MB</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/s (SATA)</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 GB/s </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(read PCI)</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4.4 GB/s (write PCI)</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$0.87-1.13/GB</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200GB-1TB</a:t>
                      </a:r>
                    </a:p>
                  </a:txBody>
                  <a:tcPr horzOverflow="overflow">
                    <a:lnL>
                      <a:noFill/>
                    </a:lnL>
                    <a:lnR>
                      <a:noFill/>
                    </a:lnR>
                    <a:lnT>
                      <a:noFill/>
                    </a:lnT>
                    <a:lnB>
                      <a:noFill/>
                    </a:lnB>
                    <a:lnTlToBr>
                      <a:noFill/>
                    </a:lnTlToBr>
                    <a:lnBlToTr>
                      <a:noFill/>
                    </a:lnBlToTr>
                    <a:solidFill>
                      <a:schemeClr val="bg1"/>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DRAM</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10-16 GB/s</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$4-14*/GB</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rPr>
                        <a:t>*</a:t>
                      </a:r>
                      <a:r>
                        <a:rPr kumimoji="0" lang="en-US" sz="14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SK Hynix 9/4/13 fire</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64GB-256GB</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6" name="Rounded Rectangle 5"/>
          <p:cNvSpPr>
            <a:spLocks noChangeArrowheads="1"/>
          </p:cNvSpPr>
          <p:nvPr/>
        </p:nvSpPr>
        <p:spPr bwMode="auto">
          <a:xfrm>
            <a:off x="0" y="5257800"/>
            <a:ext cx="9144000" cy="914400"/>
          </a:xfrm>
          <a:prstGeom prst="roundRect">
            <a:avLst>
              <a:gd name="adj" fmla="val 16667"/>
            </a:avLst>
          </a:prstGeom>
          <a:solidFill>
            <a:srgbClr val="FFFF99"/>
          </a:solidFill>
          <a:ln w="9525">
            <a:solidFill>
              <a:schemeClr val="tx1"/>
            </a:solidFill>
            <a:round/>
            <a:headEnd/>
            <a:tailEnd/>
          </a:ln>
          <a:effectLst>
            <a:outerShdw blurRad="50800" dist="38100" dir="2700000">
              <a:srgbClr val="000000">
                <a:alpha val="43000"/>
              </a:srgbClr>
            </a:outerShdw>
          </a:effectLst>
        </p:spPr>
        <p:txBody>
          <a:bodyPr wrap="none" anchor="ctr"/>
          <a:lstStyle/>
          <a:p>
            <a:pPr>
              <a:defRPr/>
            </a:pPr>
            <a:r>
              <a:rPr lang="en-US" sz="3200" b="0" dirty="0">
                <a:latin typeface="Calibri" charset="0"/>
                <a:ea typeface="Calibri" charset="0"/>
                <a:cs typeface="Calibri" charset="0"/>
              </a:rPr>
              <a:t>BW: SSD up to x10 than HDD, DRAM &gt; x10 than SSD</a:t>
            </a:r>
          </a:p>
          <a:p>
            <a:pPr>
              <a:defRPr/>
            </a:pPr>
            <a:r>
              <a:rPr lang="en-US" sz="3200" b="0" dirty="0">
                <a:latin typeface="Calibri" charset="0"/>
                <a:ea typeface="Calibri" charset="0"/>
                <a:cs typeface="Calibri" charset="0"/>
              </a:rPr>
              <a:t>Price: HDD x20 less than SSD, SSD x5 less than DRAM   </a:t>
            </a:r>
          </a:p>
        </p:txBody>
      </p:sp>
      <p:sp>
        <p:nvSpPr>
          <p:cNvPr id="45081" name="TextBox 6"/>
          <p:cNvSpPr txBox="1">
            <a:spLocks noChangeArrowheads="1"/>
          </p:cNvSpPr>
          <p:nvPr/>
        </p:nvSpPr>
        <p:spPr bwMode="auto">
          <a:xfrm>
            <a:off x="0" y="4572000"/>
            <a:ext cx="9237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000" b="0" baseline="30000" dirty="0">
                <a:latin typeface="Helvetica" charset="0"/>
                <a:cs typeface="Helvetica" charset="0"/>
                <a:hlinkClick r:id="rId2"/>
              </a:rPr>
              <a:t>1</a:t>
            </a:r>
            <a:r>
              <a:rPr lang="en-US" sz="2000" b="0" dirty="0">
                <a:latin typeface="Helvetica" charset="0"/>
                <a:cs typeface="Helvetica" charset="0"/>
                <a:hlinkClick r:id="rId2"/>
              </a:rPr>
              <a:t>http://www.fastestssd.com/featured/ssd-rankings-the-fastest-solid-state-drives/</a:t>
            </a:r>
            <a:r>
              <a:rPr lang="en-US" sz="2000" b="0" dirty="0">
                <a:latin typeface="Helvetica" charset="0"/>
                <a:cs typeface="Helvetica" charset="0"/>
              </a:rPr>
              <a:t> </a:t>
            </a:r>
          </a:p>
        </p:txBody>
      </p:sp>
      <p:sp>
        <p:nvSpPr>
          <p:cNvPr id="29720" name="TextBox 1"/>
          <p:cNvSpPr txBox="1">
            <a:spLocks noChangeArrowheads="1"/>
          </p:cNvSpPr>
          <p:nvPr/>
        </p:nvSpPr>
        <p:spPr bwMode="auto">
          <a:xfrm>
            <a:off x="0" y="4919663"/>
            <a:ext cx="9136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200" b="0" baseline="30000">
                <a:solidFill>
                  <a:srgbClr val="FF0000"/>
                </a:solidFill>
                <a:latin typeface="Helvetica" charset="0"/>
                <a:cs typeface="Helvetica" charset="0"/>
              </a:rPr>
              <a:t>2</a:t>
            </a:r>
            <a:r>
              <a:rPr lang="en-US" sz="1200" b="0">
                <a:latin typeface="Helvetica" charset="0"/>
                <a:cs typeface="Helvetica" charset="0"/>
                <a:hlinkClick r:id="rId3"/>
              </a:rPr>
              <a:t>http://www.extremetech.com/computing/164677-storage-pricewatch-hard-drive-and-ssd-prices-drop-making-for-a-good-time-to-buy</a:t>
            </a:r>
            <a:r>
              <a:rPr lang="en-US" sz="1200" b="0">
                <a:latin typeface="Helvetica" charset="0"/>
                <a:cs typeface="Helvetica" charset="0"/>
              </a:rPr>
              <a:t>  </a:t>
            </a:r>
          </a:p>
        </p:txBody>
      </p:sp>
    </p:spTree>
    <p:extLst>
      <p:ext uri="{BB962C8B-B14F-4D97-AF65-F5344CB8AC3E}">
        <p14:creationId xmlns:p14="http://schemas.microsoft.com/office/powerpoint/2010/main" val="313858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61541" y="152400"/>
            <a:ext cx="7291859" cy="533400"/>
          </a:xfrm>
        </p:spPr>
        <p:txBody>
          <a:bodyPr/>
          <a:lstStyle/>
          <a:p>
            <a:r>
              <a:rPr lang="en-US"/>
              <a:t>SSD Summary</a:t>
            </a:r>
          </a:p>
        </p:txBody>
      </p:sp>
      <p:sp>
        <p:nvSpPr>
          <p:cNvPr id="36866" name="Content Placeholder 2"/>
          <p:cNvSpPr>
            <a:spLocks noGrp="1"/>
          </p:cNvSpPr>
          <p:nvPr>
            <p:ph idx="1"/>
          </p:nvPr>
        </p:nvSpPr>
        <p:spPr>
          <a:xfrm>
            <a:off x="152400" y="933041"/>
            <a:ext cx="8610600" cy="5562600"/>
          </a:xfrm>
        </p:spPr>
        <p:txBody>
          <a:bodyPr>
            <a:normAutofit lnSpcReduction="10000"/>
          </a:bodyPr>
          <a:lstStyle/>
          <a:p>
            <a:r>
              <a:rPr lang="en-US" dirty="0"/>
              <a:t>Pros (vs. hard disk drives):</a:t>
            </a:r>
          </a:p>
          <a:p>
            <a:pPr lvl="1"/>
            <a:r>
              <a:rPr lang="en-US" dirty="0"/>
              <a:t>Low latency, high throughput (eliminate seek/rotational delay)</a:t>
            </a:r>
          </a:p>
          <a:p>
            <a:pPr lvl="1"/>
            <a:r>
              <a:rPr lang="en-US" dirty="0"/>
              <a:t>No moving parts: </a:t>
            </a:r>
          </a:p>
          <a:p>
            <a:pPr lvl="2"/>
            <a:r>
              <a:rPr lang="en-US" dirty="0"/>
              <a:t>Very light weight, low power, silent, very shock insensitive</a:t>
            </a:r>
          </a:p>
          <a:p>
            <a:pPr lvl="1"/>
            <a:r>
              <a:rPr lang="en-US" dirty="0"/>
              <a:t>Read at memory speeds (limited by controller and I/O bus</a:t>
            </a:r>
            <a:r>
              <a:rPr lang="en-US" dirty="0" smtClean="0"/>
              <a:t>)</a:t>
            </a:r>
            <a:endParaRPr lang="en-US" dirty="0"/>
          </a:p>
          <a:p>
            <a:r>
              <a:rPr lang="en-US" dirty="0"/>
              <a:t>Cons</a:t>
            </a:r>
          </a:p>
          <a:p>
            <a:pPr lvl="1"/>
            <a:r>
              <a:rPr lang="en-US" dirty="0"/>
              <a:t>Small storage (0.1-0.5x disk)</a:t>
            </a:r>
            <a:r>
              <a:rPr lang="en-US" dirty="0" smtClean="0"/>
              <a:t>, </a:t>
            </a:r>
            <a:r>
              <a:rPr lang="en-US" dirty="0"/>
              <a:t>expensive (20x </a:t>
            </a:r>
            <a:r>
              <a:rPr lang="en-US" dirty="0" smtClean="0"/>
              <a:t>disk  ???)</a:t>
            </a:r>
            <a:endParaRPr lang="en-US" dirty="0"/>
          </a:p>
          <a:p>
            <a:pPr lvl="2"/>
            <a:r>
              <a:rPr lang="en-US" dirty="0"/>
              <a:t>Hybrid alternative: combine small SSD with large HDD</a:t>
            </a:r>
          </a:p>
          <a:p>
            <a:pPr lvl="1"/>
            <a:r>
              <a:rPr lang="en-US" dirty="0"/>
              <a:t>Asymmetric block write performance: read </a:t>
            </a:r>
            <a:r>
              <a:rPr lang="en-US" dirty="0" err="1"/>
              <a:t>pg</a:t>
            </a:r>
            <a:r>
              <a:rPr lang="en-US" dirty="0"/>
              <a:t>/erase/write </a:t>
            </a:r>
            <a:r>
              <a:rPr lang="en-US" dirty="0" err="1"/>
              <a:t>pg</a:t>
            </a:r>
            <a:endParaRPr lang="en-US" dirty="0"/>
          </a:p>
          <a:p>
            <a:pPr lvl="2"/>
            <a:r>
              <a:rPr lang="en-US" dirty="0"/>
              <a:t>Controller garbage collection (GC) algorithms have major effect on performance</a:t>
            </a:r>
          </a:p>
          <a:p>
            <a:pPr lvl="1"/>
            <a:r>
              <a:rPr lang="en-US" dirty="0"/>
              <a:t>Limited drive lifetime </a:t>
            </a:r>
          </a:p>
          <a:p>
            <a:pPr lvl="2"/>
            <a:r>
              <a:rPr lang="en-US" dirty="0"/>
              <a:t>1-10K writes/page for MLC NAND</a:t>
            </a:r>
          </a:p>
          <a:p>
            <a:pPr lvl="2"/>
            <a:r>
              <a:rPr lang="en-US" dirty="0" err="1"/>
              <a:t>Avg</a:t>
            </a:r>
            <a:r>
              <a:rPr lang="en-US" dirty="0"/>
              <a:t> failure rate is 6 years, life expectancy is 9–11 </a:t>
            </a:r>
            <a:r>
              <a:rPr lang="en-US" dirty="0" smtClean="0"/>
              <a:t>years</a:t>
            </a:r>
          </a:p>
          <a:p>
            <a:r>
              <a:rPr lang="en-US" dirty="0" smtClean="0"/>
              <a:t>These are changing </a:t>
            </a:r>
            <a:r>
              <a:rPr lang="en-US" dirty="0" smtClean="0"/>
              <a:t>rapidly!</a:t>
            </a:r>
            <a:endParaRPr lang="en-US" dirty="0"/>
          </a:p>
        </p:txBody>
      </p:sp>
    </p:spTree>
    <p:extLst>
      <p:ext uri="{BB962C8B-B14F-4D97-AF65-F5344CB8AC3E}">
        <p14:creationId xmlns:p14="http://schemas.microsoft.com/office/powerpoint/2010/main" val="42330345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smtClean="0">
                <a:ea typeface="Gulim" panose="020B0600000101010101" pitchFamily="34" charset="-127"/>
              </a:rPr>
              <a:t>Review: Life </a:t>
            </a:r>
            <a:r>
              <a:rPr lang="en-US" altLang="ko-KR" dirty="0" smtClean="0">
                <a:ea typeface="Gulim" panose="020B0600000101010101" pitchFamily="34" charset="-127"/>
              </a:rPr>
              <a:t>Cycle of An I/O Request</a:t>
            </a:r>
            <a:endParaRPr lang="en-US" altLang="ko-KR" sz="1800" dirty="0" smtClean="0">
              <a:ea typeface="Gulim" panose="020B0600000101010101" pitchFamily="34" charset="-127"/>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l="24442" t="562" r="24442" b="562"/>
          <a:stretch>
            <a:fillRect/>
          </a:stretch>
        </p:blipFill>
        <p:spPr bwMode="auto">
          <a:xfrm>
            <a:off x="3613150" y="771525"/>
            <a:ext cx="4006850" cy="5813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Line 4"/>
          <p:cNvSpPr>
            <a:spLocks noChangeShapeType="1"/>
          </p:cNvSpPr>
          <p:nvPr/>
        </p:nvSpPr>
        <p:spPr bwMode="auto">
          <a:xfrm>
            <a:off x="914400" y="3429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1" name="Text Box 5"/>
          <p:cNvSpPr txBox="1">
            <a:spLocks noChangeArrowheads="1"/>
          </p:cNvSpPr>
          <p:nvPr/>
        </p:nvSpPr>
        <p:spPr bwMode="auto">
          <a:xfrm>
            <a:off x="1066800" y="3498850"/>
            <a:ext cx="1747254"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 Driver</a:t>
            </a:r>
          </a:p>
          <a:p>
            <a:r>
              <a:rPr lang="en-US" altLang="en-US">
                <a:latin typeface="Gill Sans Light"/>
                <a:cs typeface="Gill Sans Light"/>
              </a:rPr>
              <a:t>Top Half</a:t>
            </a:r>
          </a:p>
        </p:txBody>
      </p:sp>
      <p:sp>
        <p:nvSpPr>
          <p:cNvPr id="14342" name="Line 6"/>
          <p:cNvSpPr>
            <a:spLocks noChangeShapeType="1"/>
          </p:cNvSpPr>
          <p:nvPr/>
        </p:nvSpPr>
        <p:spPr bwMode="auto">
          <a:xfrm>
            <a:off x="914400" y="43434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3" name="Text Box 7"/>
          <p:cNvSpPr txBox="1">
            <a:spLocks noChangeArrowheads="1"/>
          </p:cNvSpPr>
          <p:nvPr/>
        </p:nvSpPr>
        <p:spPr bwMode="auto">
          <a:xfrm>
            <a:off x="1066800" y="4419600"/>
            <a:ext cx="1747254"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 Driver</a:t>
            </a:r>
          </a:p>
          <a:p>
            <a:r>
              <a:rPr lang="en-US" altLang="en-US">
                <a:latin typeface="Gill Sans Light"/>
                <a:cs typeface="Gill Sans Light"/>
              </a:rPr>
              <a:t>Bottom Half</a:t>
            </a:r>
          </a:p>
        </p:txBody>
      </p:sp>
      <p:sp>
        <p:nvSpPr>
          <p:cNvPr id="14344" name="Line 8"/>
          <p:cNvSpPr>
            <a:spLocks noChangeShapeType="1"/>
          </p:cNvSpPr>
          <p:nvPr/>
        </p:nvSpPr>
        <p:spPr bwMode="auto">
          <a:xfrm>
            <a:off x="914400" y="5334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5" name="Text Box 9"/>
          <p:cNvSpPr txBox="1">
            <a:spLocks noChangeArrowheads="1"/>
          </p:cNvSpPr>
          <p:nvPr/>
        </p:nvSpPr>
        <p:spPr bwMode="auto">
          <a:xfrm>
            <a:off x="1330325" y="5486400"/>
            <a:ext cx="1298413"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a:t>
            </a:r>
          </a:p>
          <a:p>
            <a:r>
              <a:rPr lang="en-US" altLang="en-US">
                <a:latin typeface="Gill Sans Light"/>
                <a:cs typeface="Gill Sans Light"/>
              </a:rPr>
              <a:t>Hardware</a:t>
            </a:r>
          </a:p>
        </p:txBody>
      </p:sp>
      <p:sp>
        <p:nvSpPr>
          <p:cNvPr id="14346" name="Line 10"/>
          <p:cNvSpPr>
            <a:spLocks noChangeShapeType="1"/>
          </p:cNvSpPr>
          <p:nvPr/>
        </p:nvSpPr>
        <p:spPr bwMode="auto">
          <a:xfrm>
            <a:off x="914400" y="17526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7" name="Text Box 11"/>
          <p:cNvSpPr txBox="1">
            <a:spLocks noChangeArrowheads="1"/>
          </p:cNvSpPr>
          <p:nvPr/>
        </p:nvSpPr>
        <p:spPr bwMode="auto">
          <a:xfrm>
            <a:off x="1243013" y="2209800"/>
            <a:ext cx="1352427"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Kernel I/O</a:t>
            </a:r>
          </a:p>
          <a:p>
            <a:r>
              <a:rPr lang="en-US" altLang="en-US">
                <a:latin typeface="Gill Sans Light"/>
                <a:cs typeface="Gill Sans Light"/>
              </a:rPr>
              <a:t>Subsystem</a:t>
            </a:r>
          </a:p>
        </p:txBody>
      </p:sp>
      <p:sp>
        <p:nvSpPr>
          <p:cNvPr id="14348" name="Text Box 12"/>
          <p:cNvSpPr txBox="1">
            <a:spLocks noChangeArrowheads="1"/>
          </p:cNvSpPr>
          <p:nvPr/>
        </p:nvSpPr>
        <p:spPr bwMode="auto">
          <a:xfrm>
            <a:off x="1439863" y="838200"/>
            <a:ext cx="1132703"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User</a:t>
            </a:r>
          </a:p>
          <a:p>
            <a:r>
              <a:rPr lang="en-US" altLang="en-US">
                <a:latin typeface="Gill Sans Light"/>
                <a:cs typeface="Gill Sans Light"/>
              </a:rPr>
              <a:t>Program</a:t>
            </a:r>
          </a:p>
        </p:txBody>
      </p:sp>
    </p:spTree>
    <p:extLst>
      <p:ext uri="{BB962C8B-B14F-4D97-AF65-F5344CB8AC3E}">
        <p14:creationId xmlns:p14="http://schemas.microsoft.com/office/powerpoint/2010/main" val="22188042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Goes </a:t>
            </a:r>
            <a:r>
              <a:rPr lang="en-US" dirty="0" smtClean="0"/>
              <a:t>into </a:t>
            </a:r>
            <a:r>
              <a:rPr lang="en-US" dirty="0" smtClean="0"/>
              <a:t>Startup </a:t>
            </a:r>
            <a:r>
              <a:rPr lang="en-US" dirty="0"/>
              <a:t>C</a:t>
            </a:r>
            <a:r>
              <a:rPr lang="en-US" dirty="0" smtClean="0"/>
              <a:t>ost </a:t>
            </a:r>
            <a:r>
              <a:rPr lang="en-US" dirty="0" smtClean="0"/>
              <a:t>for I/O?</a:t>
            </a:r>
            <a:endParaRPr lang="en-US" dirty="0"/>
          </a:p>
        </p:txBody>
      </p:sp>
      <p:sp>
        <p:nvSpPr>
          <p:cNvPr id="3" name="Content Placeholder 2"/>
          <p:cNvSpPr>
            <a:spLocks noGrp="1"/>
          </p:cNvSpPr>
          <p:nvPr>
            <p:ph idx="1"/>
          </p:nvPr>
        </p:nvSpPr>
        <p:spPr>
          <a:xfrm>
            <a:off x="609600" y="914400"/>
            <a:ext cx="5410201" cy="5105400"/>
          </a:xfrm>
        </p:spPr>
        <p:txBody>
          <a:bodyPr/>
          <a:lstStyle/>
          <a:p>
            <a:r>
              <a:rPr lang="en-US" dirty="0" err="1" smtClean="0"/>
              <a:t>Syscall</a:t>
            </a:r>
            <a:r>
              <a:rPr lang="en-US" dirty="0" smtClean="0"/>
              <a:t> </a:t>
            </a:r>
            <a:r>
              <a:rPr lang="en-US" dirty="0" smtClean="0"/>
              <a:t>overhead</a:t>
            </a:r>
          </a:p>
          <a:p>
            <a:endParaRPr lang="en-US" dirty="0" smtClean="0"/>
          </a:p>
          <a:p>
            <a:r>
              <a:rPr lang="en-US" dirty="0" smtClean="0"/>
              <a:t>Operating system </a:t>
            </a:r>
            <a:r>
              <a:rPr lang="en-US" dirty="0" smtClean="0"/>
              <a:t>processing</a:t>
            </a:r>
          </a:p>
          <a:p>
            <a:endParaRPr lang="en-US" dirty="0" smtClean="0"/>
          </a:p>
          <a:p>
            <a:r>
              <a:rPr lang="en-US" dirty="0" smtClean="0"/>
              <a:t>Controller </a:t>
            </a:r>
            <a:r>
              <a:rPr lang="en-US" dirty="0" smtClean="0"/>
              <a:t>Overhead</a:t>
            </a:r>
          </a:p>
          <a:p>
            <a:endParaRPr lang="en-US" dirty="0" smtClean="0"/>
          </a:p>
          <a:p>
            <a:r>
              <a:rPr lang="en-US" dirty="0" smtClean="0"/>
              <a:t>Device Startup</a:t>
            </a:r>
          </a:p>
          <a:p>
            <a:pPr lvl="1"/>
            <a:r>
              <a:rPr lang="en-US" dirty="0" smtClean="0"/>
              <a:t>Mechanical latency for a disk</a:t>
            </a:r>
          </a:p>
          <a:p>
            <a:pPr lvl="1"/>
            <a:r>
              <a:rPr lang="en-US" dirty="0" smtClean="0"/>
              <a:t>Media Access + Speed of light + Routing for </a:t>
            </a:r>
            <a:r>
              <a:rPr lang="en-US" dirty="0" smtClean="0"/>
              <a:t>network</a:t>
            </a:r>
          </a:p>
          <a:p>
            <a:pPr lvl="1"/>
            <a:endParaRPr lang="en-US" dirty="0" smtClean="0"/>
          </a:p>
          <a:p>
            <a:r>
              <a:rPr lang="en-US" dirty="0" smtClean="0"/>
              <a:t>Queuing (next topic)</a:t>
            </a:r>
            <a:endParaRPr lang="en-US" dirty="0"/>
          </a:p>
        </p:txBody>
      </p:sp>
      <p:pic>
        <p:nvPicPr>
          <p:cNvPr id="7" name="Picture 6"/>
          <p:cNvPicPr>
            <a:picLocks noChangeAspect="1"/>
          </p:cNvPicPr>
          <p:nvPr/>
        </p:nvPicPr>
        <p:blipFill>
          <a:blip r:embed="rId2"/>
          <a:stretch>
            <a:fillRect/>
          </a:stretch>
        </p:blipFill>
        <p:spPr>
          <a:xfrm>
            <a:off x="6106757" y="1088571"/>
            <a:ext cx="2777100" cy="2253119"/>
          </a:xfrm>
          <a:prstGeom prst="rect">
            <a:avLst/>
          </a:prstGeom>
        </p:spPr>
      </p:pic>
      <p:pic>
        <p:nvPicPr>
          <p:cNvPr id="8" name="Picture 7"/>
          <p:cNvPicPr>
            <a:picLocks noChangeAspect="1"/>
          </p:cNvPicPr>
          <p:nvPr/>
        </p:nvPicPr>
        <p:blipFill>
          <a:blip r:embed="rId3"/>
          <a:stretch>
            <a:fillRect/>
          </a:stretch>
        </p:blipFill>
        <p:spPr>
          <a:xfrm>
            <a:off x="6096000" y="3657600"/>
            <a:ext cx="2794436" cy="2226171"/>
          </a:xfrm>
          <a:prstGeom prst="rect">
            <a:avLst/>
          </a:prstGeom>
        </p:spPr>
      </p:pic>
    </p:spTree>
    <p:extLst>
      <p:ext uri="{BB962C8B-B14F-4D97-AF65-F5344CB8AC3E}">
        <p14:creationId xmlns:p14="http://schemas.microsoft.com/office/powerpoint/2010/main" val="29826227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781050" y="76200"/>
            <a:ext cx="7543800" cy="381000"/>
          </a:xfrm>
          <a:noFill/>
        </p:spPr>
        <p:txBody>
          <a:bodyPr lIns="90488" tIns="44450" rIns="90488" bIns="44450">
            <a:normAutofit fontScale="90000"/>
          </a:bodyPr>
          <a:lstStyle/>
          <a:p>
            <a:r>
              <a:rPr lang="en-US">
                <a:ea typeface="MS PGothic" charset="0"/>
              </a:rPr>
              <a:t>I/O Performance</a:t>
            </a:r>
          </a:p>
        </p:txBody>
      </p:sp>
      <p:grpSp>
        <p:nvGrpSpPr>
          <p:cNvPr id="75778" name="Group 44"/>
          <p:cNvGrpSpPr>
            <a:grpSpLocks/>
          </p:cNvGrpSpPr>
          <p:nvPr/>
        </p:nvGrpSpPr>
        <p:grpSpPr bwMode="auto">
          <a:xfrm>
            <a:off x="0" y="949325"/>
            <a:ext cx="6096000" cy="1844676"/>
            <a:chOff x="0" y="624"/>
            <a:chExt cx="3840" cy="1162"/>
          </a:xfrm>
        </p:grpSpPr>
        <p:sp>
          <p:nvSpPr>
            <p:cNvPr id="75802" name="Line 27"/>
            <p:cNvSpPr>
              <a:spLocks noChangeShapeType="1"/>
            </p:cNvSpPr>
            <p:nvPr/>
          </p:nvSpPr>
          <p:spPr bwMode="auto">
            <a:xfrm>
              <a:off x="818" y="1036"/>
              <a:ext cx="37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795" name="Rectangle 3"/>
            <p:cNvSpPr>
              <a:spLocks noChangeArrowheads="1"/>
            </p:cNvSpPr>
            <p:nvPr/>
          </p:nvSpPr>
          <p:spPr bwMode="auto">
            <a:xfrm>
              <a:off x="0" y="1584"/>
              <a:ext cx="384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spcBef>
                  <a:spcPct val="0"/>
                </a:spcBef>
                <a:buSzTx/>
              </a:pPr>
              <a:r>
                <a:rPr lang="en-US" sz="2000" dirty="0">
                  <a:latin typeface="Gill Sans Light"/>
                  <a:cs typeface="Gill Sans Light"/>
                </a:rPr>
                <a:t>Response Time = Queue + I/O device service time</a:t>
              </a:r>
            </a:p>
          </p:txBody>
        </p:sp>
        <p:sp>
          <p:nvSpPr>
            <p:cNvPr id="75796" name="AutoShape 33"/>
            <p:cNvSpPr>
              <a:spLocks noChangeArrowheads="1"/>
            </p:cNvSpPr>
            <p:nvPr/>
          </p:nvSpPr>
          <p:spPr bwMode="auto">
            <a:xfrm>
              <a:off x="2621" y="849"/>
              <a:ext cx="569" cy="373"/>
            </a:xfrm>
            <a:prstGeom prst="roundRect">
              <a:avLst>
                <a:gd name="adj" fmla="val 12495"/>
              </a:avLst>
            </a:prstGeom>
            <a:solidFill>
              <a:srgbClr val="FFFF00"/>
            </a:solidFill>
            <a:ln w="25400">
              <a:solidFill>
                <a:schemeClr val="tx1"/>
              </a:solidFill>
              <a:round/>
              <a:headEnd/>
              <a:tailEnd/>
            </a:ln>
          </p:spPr>
          <p:txBody>
            <a:bodyPr wrap="none" anchor="ctr"/>
            <a:lstStyle/>
            <a:p>
              <a:endParaRPr lang="en-US" sz="2000">
                <a:latin typeface="Gill Sans Light"/>
                <a:cs typeface="Gill Sans Light"/>
              </a:endParaRPr>
            </a:p>
          </p:txBody>
        </p:sp>
        <p:sp>
          <p:nvSpPr>
            <p:cNvPr id="75797" name="Rectangle 21"/>
            <p:cNvSpPr>
              <a:spLocks noChangeArrowheads="1"/>
            </p:cNvSpPr>
            <p:nvPr/>
          </p:nvSpPr>
          <p:spPr bwMode="auto">
            <a:xfrm>
              <a:off x="282" y="750"/>
              <a:ext cx="579" cy="571"/>
            </a:xfrm>
            <a:prstGeom prst="rect">
              <a:avLst/>
            </a:prstGeom>
            <a:solidFill>
              <a:srgbClr val="00FFFF"/>
            </a:solidFill>
            <a:ln w="25400">
              <a:solidFill>
                <a:schemeClr val="tx1"/>
              </a:solidFill>
              <a:miter lim="800000"/>
              <a:headEnd/>
              <a:tailEnd/>
            </a:ln>
          </p:spPr>
          <p:txBody>
            <a:bodyPr wrap="none" anchor="ctr"/>
            <a:lstStyle/>
            <a:p>
              <a:pPr marL="228600" indent="-228600"/>
              <a:r>
                <a:rPr lang="en-US" sz="2000" dirty="0">
                  <a:latin typeface="Gill Sans Light"/>
                  <a:cs typeface="Gill Sans Light"/>
                </a:rPr>
                <a:t>User</a:t>
              </a:r>
            </a:p>
            <a:p>
              <a:pPr marL="228600" indent="-228600"/>
              <a:r>
                <a:rPr lang="en-US" sz="2000" dirty="0">
                  <a:latin typeface="Gill Sans Light"/>
                  <a:cs typeface="Gill Sans Light"/>
                </a:rPr>
                <a:t>Thread</a:t>
              </a:r>
            </a:p>
          </p:txBody>
        </p:sp>
        <p:sp>
          <p:nvSpPr>
            <p:cNvPr id="75798" name="Rectangle 23"/>
            <p:cNvSpPr>
              <a:spLocks noChangeArrowheads="1"/>
            </p:cNvSpPr>
            <p:nvPr/>
          </p:nvSpPr>
          <p:spPr bwMode="auto">
            <a:xfrm>
              <a:off x="1208" y="882"/>
              <a:ext cx="471" cy="307"/>
            </a:xfrm>
            <a:prstGeom prst="rect">
              <a:avLst/>
            </a:prstGeom>
            <a:solidFill>
              <a:srgbClr val="53FB25"/>
            </a:solidFill>
            <a:ln w="25400">
              <a:solidFill>
                <a:schemeClr val="tx1"/>
              </a:solidFill>
              <a:miter lim="800000"/>
              <a:headEnd/>
              <a:tailEnd/>
            </a:ln>
          </p:spPr>
          <p:txBody>
            <a:bodyPr wrap="none" anchor="ctr"/>
            <a:lstStyle/>
            <a:p>
              <a:endParaRPr lang="en-US" sz="2000">
                <a:latin typeface="Gill Sans Light"/>
                <a:cs typeface="Gill Sans Light"/>
              </a:endParaRPr>
            </a:p>
          </p:txBody>
        </p:sp>
        <p:sp>
          <p:nvSpPr>
            <p:cNvPr id="75799" name="Line 24"/>
            <p:cNvSpPr>
              <a:spLocks noChangeShapeType="1"/>
            </p:cNvSpPr>
            <p:nvPr/>
          </p:nvSpPr>
          <p:spPr bwMode="auto">
            <a:xfrm flipV="1">
              <a:off x="1590" y="874"/>
              <a:ext cx="0" cy="3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800" name="Line 25"/>
            <p:cNvSpPr>
              <a:spLocks noChangeShapeType="1"/>
            </p:cNvSpPr>
            <p:nvPr/>
          </p:nvSpPr>
          <p:spPr bwMode="auto">
            <a:xfrm flipV="1">
              <a:off x="1492" y="875"/>
              <a:ext cx="0"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801" name="Rectangle 26"/>
            <p:cNvSpPr>
              <a:spLocks noChangeArrowheads="1"/>
            </p:cNvSpPr>
            <p:nvPr/>
          </p:nvSpPr>
          <p:spPr bwMode="auto">
            <a:xfrm>
              <a:off x="1030" y="1200"/>
              <a:ext cx="76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a:latin typeface="Gill Sans Light"/>
                  <a:cs typeface="Gill Sans Light"/>
                </a:rPr>
                <a:t>Queue</a:t>
              </a:r>
            </a:p>
            <a:p>
              <a:pPr>
                <a:lnSpc>
                  <a:spcPct val="85000"/>
                </a:lnSpc>
                <a:spcBef>
                  <a:spcPct val="0"/>
                </a:spcBef>
                <a:buSzTx/>
              </a:pPr>
              <a:r>
                <a:rPr lang="en-US" sz="2000">
                  <a:latin typeface="Gill Sans Light"/>
                  <a:cs typeface="Gill Sans Light"/>
                </a:rPr>
                <a:t>[OS Paths]</a:t>
              </a:r>
            </a:p>
          </p:txBody>
        </p:sp>
        <p:sp>
          <p:nvSpPr>
            <p:cNvPr id="75803" name="Rectangle 28"/>
            <p:cNvSpPr>
              <a:spLocks noChangeArrowheads="1"/>
            </p:cNvSpPr>
            <p:nvPr/>
          </p:nvSpPr>
          <p:spPr bwMode="auto">
            <a:xfrm>
              <a:off x="2026" y="624"/>
              <a:ext cx="374" cy="822"/>
            </a:xfrm>
            <a:prstGeom prst="rect">
              <a:avLst/>
            </a:prstGeom>
            <a:solidFill>
              <a:srgbClr val="FFFF00"/>
            </a:solidFill>
            <a:ln w="25400">
              <a:solidFill>
                <a:schemeClr val="tx1"/>
              </a:solidFill>
              <a:miter lim="800000"/>
              <a:headEnd/>
              <a:tailEnd/>
            </a:ln>
          </p:spPr>
          <p:txBody>
            <a:bodyPr vert="eaVert" wrap="none" anchor="ctr"/>
            <a:lstStyle/>
            <a:p>
              <a:pPr marL="228600" indent="-228600"/>
              <a:r>
                <a:rPr lang="en-US" sz="2000">
                  <a:latin typeface="Gill Sans Light"/>
                  <a:cs typeface="Gill Sans Light"/>
                </a:rPr>
                <a:t>Controller</a:t>
              </a:r>
            </a:p>
          </p:txBody>
        </p:sp>
        <p:sp>
          <p:nvSpPr>
            <p:cNvPr id="75804" name="Line 30"/>
            <p:cNvSpPr>
              <a:spLocks noChangeShapeType="1"/>
            </p:cNvSpPr>
            <p:nvPr/>
          </p:nvSpPr>
          <p:spPr bwMode="auto">
            <a:xfrm>
              <a:off x="1696" y="1036"/>
              <a:ext cx="3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805" name="Rectangle 31"/>
            <p:cNvSpPr>
              <a:spLocks noChangeArrowheads="1"/>
            </p:cNvSpPr>
            <p:nvPr/>
          </p:nvSpPr>
          <p:spPr bwMode="auto">
            <a:xfrm>
              <a:off x="2631" y="864"/>
              <a:ext cx="4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a:latin typeface="Gill Sans Light"/>
                  <a:cs typeface="Gill Sans Light"/>
                </a:rPr>
                <a:t>I/O</a:t>
              </a:r>
            </a:p>
            <a:p>
              <a:pPr>
                <a:lnSpc>
                  <a:spcPct val="85000"/>
                </a:lnSpc>
                <a:spcBef>
                  <a:spcPct val="0"/>
                </a:spcBef>
                <a:buSzTx/>
              </a:pPr>
              <a:r>
                <a:rPr lang="en-US" sz="2000">
                  <a:latin typeface="Gill Sans Light"/>
                  <a:cs typeface="Gill Sans Light"/>
                </a:rPr>
                <a:t>device</a:t>
              </a:r>
            </a:p>
          </p:txBody>
        </p:sp>
        <p:sp>
          <p:nvSpPr>
            <p:cNvPr id="75806" name="Line 32"/>
            <p:cNvSpPr>
              <a:spLocks noChangeShapeType="1"/>
            </p:cNvSpPr>
            <p:nvPr/>
          </p:nvSpPr>
          <p:spPr bwMode="auto">
            <a:xfrm>
              <a:off x="2400" y="1036"/>
              <a:ext cx="21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grpSp>
      <p:sp>
        <p:nvSpPr>
          <p:cNvPr id="864301" name="Rectangle 45"/>
          <p:cNvSpPr>
            <a:spLocks noGrp="1" noChangeArrowheads="1"/>
          </p:cNvSpPr>
          <p:nvPr>
            <p:ph type="body" idx="1"/>
          </p:nvPr>
        </p:nvSpPr>
        <p:spPr>
          <a:xfrm>
            <a:off x="0" y="2900362"/>
            <a:ext cx="9144000" cy="3271838"/>
          </a:xfrm>
        </p:spPr>
        <p:txBody>
          <a:bodyPr>
            <a:noAutofit/>
          </a:bodyPr>
          <a:lstStyle/>
          <a:p>
            <a:pPr>
              <a:lnSpc>
                <a:spcPct val="80000"/>
              </a:lnSpc>
              <a:spcBef>
                <a:spcPct val="20000"/>
              </a:spcBef>
            </a:pPr>
            <a:r>
              <a:rPr lang="en-US" sz="2800" dirty="0">
                <a:ea typeface="MS PGothic" charset="0"/>
              </a:rPr>
              <a:t>Performance of I/O subsystem</a:t>
            </a:r>
          </a:p>
          <a:p>
            <a:pPr lvl="1">
              <a:lnSpc>
                <a:spcPct val="80000"/>
              </a:lnSpc>
              <a:spcBef>
                <a:spcPct val="20000"/>
              </a:spcBef>
            </a:pPr>
            <a:r>
              <a:rPr lang="en-US" sz="2400" dirty="0">
                <a:ea typeface="MS PGothic" charset="0"/>
              </a:rPr>
              <a:t>Metrics: Response Time, </a:t>
            </a:r>
            <a:r>
              <a:rPr lang="en-US" sz="2400" dirty="0" smtClean="0">
                <a:ea typeface="MS PGothic" charset="0"/>
              </a:rPr>
              <a:t>Throughput </a:t>
            </a:r>
            <a:endParaRPr lang="en-US" sz="2400" dirty="0" smtClean="0">
              <a:ea typeface="MS PGothic" charset="0"/>
            </a:endParaRPr>
          </a:p>
          <a:p>
            <a:pPr lvl="1">
              <a:lnSpc>
                <a:spcPct val="80000"/>
              </a:lnSpc>
              <a:spcBef>
                <a:spcPct val="20000"/>
              </a:spcBef>
            </a:pPr>
            <a:r>
              <a:rPr lang="en-US" sz="2400" dirty="0" smtClean="0">
                <a:ea typeface="MS PGothic" charset="0"/>
              </a:rPr>
              <a:t>Effective BW per op = transfer size / response time</a:t>
            </a:r>
          </a:p>
          <a:p>
            <a:pPr lvl="2">
              <a:lnSpc>
                <a:spcPct val="80000"/>
              </a:lnSpc>
            </a:pPr>
            <a:r>
              <a:rPr lang="en-US" sz="1800" dirty="0" err="1" smtClean="0">
                <a:ea typeface="MS PGothic" charset="0"/>
              </a:rPr>
              <a:t>EffBW</a:t>
            </a:r>
            <a:r>
              <a:rPr lang="en-US" sz="1800" dirty="0" smtClean="0">
                <a:ea typeface="MS PGothic" charset="0"/>
              </a:rPr>
              <a:t>(n) = n / (S + n/B) = B / (1 + SB/n )</a:t>
            </a:r>
            <a:endParaRPr lang="en-US" sz="1800" dirty="0">
              <a:ea typeface="MS PGothic" charset="0"/>
            </a:endParaRPr>
          </a:p>
          <a:p>
            <a:pPr lvl="1">
              <a:lnSpc>
                <a:spcPct val="80000"/>
              </a:lnSpc>
              <a:spcBef>
                <a:spcPct val="20000"/>
              </a:spcBef>
            </a:pPr>
            <a:r>
              <a:rPr lang="en-US" sz="2400" dirty="0">
                <a:ea typeface="MS PGothic" charset="0"/>
              </a:rPr>
              <a:t>Contributing factors to latency:</a:t>
            </a:r>
          </a:p>
          <a:p>
            <a:pPr lvl="2">
              <a:lnSpc>
                <a:spcPct val="80000"/>
              </a:lnSpc>
              <a:spcBef>
                <a:spcPct val="20000"/>
              </a:spcBef>
            </a:pPr>
            <a:r>
              <a:rPr lang="en-US" dirty="0">
                <a:ea typeface="MS PGothic" charset="0"/>
              </a:rPr>
              <a:t>Software paths (can be loosely modeled by a queue)</a:t>
            </a:r>
          </a:p>
          <a:p>
            <a:pPr lvl="2">
              <a:lnSpc>
                <a:spcPct val="80000"/>
              </a:lnSpc>
              <a:spcBef>
                <a:spcPct val="20000"/>
              </a:spcBef>
            </a:pPr>
            <a:r>
              <a:rPr lang="en-US" dirty="0">
                <a:ea typeface="MS PGothic" charset="0"/>
              </a:rPr>
              <a:t>Hardware controller</a:t>
            </a:r>
          </a:p>
          <a:p>
            <a:pPr lvl="2">
              <a:lnSpc>
                <a:spcPct val="80000"/>
              </a:lnSpc>
              <a:spcBef>
                <a:spcPct val="20000"/>
              </a:spcBef>
            </a:pPr>
            <a:r>
              <a:rPr lang="en-US" dirty="0">
                <a:ea typeface="MS PGothic" charset="0"/>
              </a:rPr>
              <a:t>I/O device service time</a:t>
            </a:r>
          </a:p>
          <a:p>
            <a:pPr>
              <a:lnSpc>
                <a:spcPct val="80000"/>
              </a:lnSpc>
              <a:spcBef>
                <a:spcPct val="20000"/>
              </a:spcBef>
            </a:pPr>
            <a:r>
              <a:rPr lang="en-US" sz="2800" dirty="0">
                <a:ea typeface="MS PGothic" charset="0"/>
              </a:rPr>
              <a:t>Queuing behavior:</a:t>
            </a:r>
          </a:p>
          <a:p>
            <a:pPr lvl="1">
              <a:lnSpc>
                <a:spcPct val="80000"/>
              </a:lnSpc>
              <a:spcBef>
                <a:spcPct val="20000"/>
              </a:spcBef>
            </a:pPr>
            <a:r>
              <a:rPr lang="en-US" sz="2400" dirty="0">
                <a:ea typeface="MS PGothic" charset="0"/>
              </a:rPr>
              <a:t>Can lead to big increases of latency as utilization </a:t>
            </a:r>
            <a:r>
              <a:rPr lang="en-US" sz="2400" dirty="0" smtClean="0">
                <a:ea typeface="MS PGothic" charset="0"/>
              </a:rPr>
              <a:t>increases</a:t>
            </a:r>
            <a:endParaRPr lang="en-US" sz="2400" dirty="0">
              <a:ea typeface="MS PGothic" charset="0"/>
            </a:endParaRPr>
          </a:p>
          <a:p>
            <a:pPr lvl="1">
              <a:lnSpc>
                <a:spcPct val="80000"/>
              </a:lnSpc>
              <a:spcBef>
                <a:spcPct val="20000"/>
              </a:spcBef>
            </a:pPr>
            <a:r>
              <a:rPr lang="en-US" sz="2400" dirty="0">
                <a:ea typeface="MS PGothic" charset="0"/>
              </a:rPr>
              <a:t>Solutions?</a:t>
            </a:r>
          </a:p>
          <a:p>
            <a:pPr lvl="1">
              <a:lnSpc>
                <a:spcPct val="80000"/>
              </a:lnSpc>
              <a:spcBef>
                <a:spcPct val="20000"/>
              </a:spcBef>
            </a:pPr>
            <a:endParaRPr lang="en-US" sz="2400" dirty="0">
              <a:ea typeface="MS PGothic" charset="0"/>
            </a:endParaRPr>
          </a:p>
        </p:txBody>
      </p:sp>
      <p:sp>
        <p:nvSpPr>
          <p:cNvPr id="75780" name="Ink 3"/>
          <p:cNvSpPr>
            <a:spLocks noRot="1" noChangeAspect="1" noEditPoints="1" noChangeArrowheads="1" noChangeShapeType="1" noTextEdit="1"/>
          </p:cNvSpPr>
          <p:nvPr/>
        </p:nvSpPr>
        <p:spPr bwMode="auto">
          <a:xfrm>
            <a:off x="8104188" y="1493838"/>
            <a:ext cx="1587" cy="1587"/>
          </a:xfrm>
          <a:custGeom>
            <a:avLst/>
            <a:gdLst>
              <a:gd name="T0" fmla="*/ 0 w 1"/>
              <a:gd name="T1" fmla="*/ 2147483647 h 1"/>
              <a:gd name="T2" fmla="*/ 0 w 1"/>
              <a:gd name="T3" fmla="*/ 2147483647 h 1"/>
              <a:gd name="T4" fmla="*/ 0 60000 65536"/>
              <a:gd name="T5" fmla="*/ 0 60000 65536"/>
            </a:gdLst>
            <a:ahLst/>
            <a:cxnLst>
              <a:cxn ang="T4">
                <a:pos x="T0" y="T1"/>
              </a:cxn>
              <a:cxn ang="T5">
                <a:pos x="T2" y="T3"/>
              </a:cxn>
            </a:cxnLst>
            <a:rect l="0" t="0" r="r" b="b"/>
            <a:pathLst>
              <a:path w="1" h="1" extrusionOk="0">
                <a:moveTo>
                  <a:pt x="0" y="0"/>
                </a:moveTo>
                <a:lnTo>
                  <a:pt x="0" y="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latin typeface="Gill Sans Light"/>
              <a:cs typeface="Gill Sans Light"/>
            </a:endParaRPr>
          </a:p>
        </p:txBody>
      </p:sp>
      <p:grpSp>
        <p:nvGrpSpPr>
          <p:cNvPr id="2" name="Group 1"/>
          <p:cNvGrpSpPr>
            <a:grpSpLocks/>
          </p:cNvGrpSpPr>
          <p:nvPr/>
        </p:nvGrpSpPr>
        <p:grpSpPr bwMode="auto">
          <a:xfrm>
            <a:off x="5540376" y="742156"/>
            <a:ext cx="3554413" cy="3078163"/>
            <a:chOff x="5413376" y="685800"/>
            <a:chExt cx="3554413" cy="3078163"/>
          </a:xfrm>
        </p:grpSpPr>
        <p:grpSp>
          <p:nvGrpSpPr>
            <p:cNvPr id="75782" name="Group 53"/>
            <p:cNvGrpSpPr>
              <a:grpSpLocks/>
            </p:cNvGrpSpPr>
            <p:nvPr/>
          </p:nvGrpSpPr>
          <p:grpSpPr bwMode="auto">
            <a:xfrm>
              <a:off x="5413376" y="685800"/>
              <a:ext cx="3554413" cy="3078163"/>
              <a:chOff x="3410" y="432"/>
              <a:chExt cx="2239" cy="1939"/>
            </a:xfrm>
          </p:grpSpPr>
          <p:sp>
            <p:nvSpPr>
              <p:cNvPr id="75784" name="Rectangle 4"/>
              <p:cNvSpPr>
                <a:spLocks noChangeArrowheads="1"/>
              </p:cNvSpPr>
              <p:nvPr/>
            </p:nvSpPr>
            <p:spPr bwMode="auto">
              <a:xfrm>
                <a:off x="3614" y="1255"/>
                <a:ext cx="7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000">
                  <a:latin typeface="Gill Sans Light"/>
                  <a:cs typeface="Gill Sans Light"/>
                </a:endParaRPr>
              </a:p>
            </p:txBody>
          </p:sp>
          <p:sp>
            <p:nvSpPr>
              <p:cNvPr id="75785" name="Rectangle 5"/>
              <p:cNvSpPr>
                <a:spLocks noChangeArrowheads="1"/>
              </p:cNvSpPr>
              <p:nvPr/>
            </p:nvSpPr>
            <p:spPr bwMode="auto">
              <a:xfrm>
                <a:off x="5245" y="1827"/>
                <a:ext cx="4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100%</a:t>
                </a:r>
              </a:p>
            </p:txBody>
          </p:sp>
          <p:sp>
            <p:nvSpPr>
              <p:cNvPr id="75786" name="Line 6"/>
              <p:cNvSpPr>
                <a:spLocks noChangeShapeType="1"/>
              </p:cNvSpPr>
              <p:nvPr/>
            </p:nvSpPr>
            <p:spPr bwMode="auto">
              <a:xfrm flipV="1">
                <a:off x="3728" y="432"/>
                <a:ext cx="1" cy="1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787" name="Line 7"/>
              <p:cNvSpPr>
                <a:spLocks noChangeShapeType="1"/>
              </p:cNvSpPr>
              <p:nvPr/>
            </p:nvSpPr>
            <p:spPr bwMode="auto">
              <a:xfrm>
                <a:off x="3734" y="1803"/>
                <a:ext cx="1512"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75788" name="Rectangle 8"/>
              <p:cNvSpPr>
                <a:spLocks noChangeArrowheads="1"/>
              </p:cNvSpPr>
              <p:nvPr/>
            </p:nvSpPr>
            <p:spPr bwMode="auto">
              <a:xfrm>
                <a:off x="3771" y="449"/>
                <a:ext cx="74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spcBef>
                    <a:spcPct val="0"/>
                  </a:spcBef>
                  <a:buSzTx/>
                </a:pPr>
                <a:r>
                  <a:rPr lang="en-US" sz="2000">
                    <a:latin typeface="Gill Sans Light"/>
                    <a:cs typeface="Gill Sans Light"/>
                  </a:rPr>
                  <a:t>Response</a:t>
                </a:r>
              </a:p>
              <a:p>
                <a:pPr algn="l">
                  <a:lnSpc>
                    <a:spcPct val="85000"/>
                  </a:lnSpc>
                  <a:spcBef>
                    <a:spcPct val="0"/>
                  </a:spcBef>
                  <a:buSzTx/>
                </a:pPr>
                <a:r>
                  <a:rPr lang="en-US" sz="2000">
                    <a:latin typeface="Gill Sans Light"/>
                    <a:cs typeface="Gill Sans Light"/>
                  </a:rPr>
                  <a:t>Time (ms)</a:t>
                </a:r>
              </a:p>
            </p:txBody>
          </p:sp>
          <p:sp>
            <p:nvSpPr>
              <p:cNvPr id="75789" name="Rectangle 9"/>
              <p:cNvSpPr>
                <a:spLocks noChangeArrowheads="1"/>
              </p:cNvSpPr>
              <p:nvPr/>
            </p:nvSpPr>
            <p:spPr bwMode="auto">
              <a:xfrm>
                <a:off x="3767" y="2004"/>
                <a:ext cx="178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dirty="0">
                    <a:latin typeface="Gill Sans Light"/>
                    <a:cs typeface="Gill Sans Light"/>
                  </a:rPr>
                  <a:t>Throughput  </a:t>
                </a:r>
                <a:r>
                  <a:rPr lang="en-US" sz="2000" dirty="0" smtClean="0">
                    <a:latin typeface="Gill Sans Light"/>
                    <a:cs typeface="Gill Sans Light"/>
                  </a:rPr>
                  <a:t>(</a:t>
                </a:r>
                <a:r>
                  <a:rPr lang="en-US" sz="2000" dirty="0">
                    <a:latin typeface="Gill Sans Light"/>
                    <a:cs typeface="Gill Sans Light"/>
                  </a:rPr>
                  <a:t>Utilization)</a:t>
                </a:r>
              </a:p>
              <a:p>
                <a:pPr>
                  <a:lnSpc>
                    <a:spcPct val="85000"/>
                  </a:lnSpc>
                  <a:spcBef>
                    <a:spcPct val="0"/>
                  </a:spcBef>
                  <a:buSzTx/>
                </a:pPr>
                <a:r>
                  <a:rPr lang="en-US" sz="2000" dirty="0" smtClean="0">
                    <a:latin typeface="Gill Sans Light"/>
                    <a:cs typeface="Gill Sans Light"/>
                  </a:rPr>
                  <a:t>                   (</a:t>
                </a:r>
                <a:r>
                  <a:rPr lang="en-US" sz="2000" dirty="0">
                    <a:latin typeface="Gill Sans Light"/>
                    <a:cs typeface="Gill Sans Light"/>
                  </a:rPr>
                  <a:t>% total BW)</a:t>
                </a:r>
              </a:p>
            </p:txBody>
          </p:sp>
          <p:sp>
            <p:nvSpPr>
              <p:cNvPr id="75790" name="Rectangle 10"/>
              <p:cNvSpPr>
                <a:spLocks noChangeArrowheads="1"/>
              </p:cNvSpPr>
              <p:nvPr/>
            </p:nvSpPr>
            <p:spPr bwMode="auto">
              <a:xfrm>
                <a:off x="3490" y="1786"/>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0</a:t>
                </a:r>
              </a:p>
            </p:txBody>
          </p:sp>
          <p:sp>
            <p:nvSpPr>
              <p:cNvPr id="75791" name="Rectangle 11"/>
              <p:cNvSpPr>
                <a:spLocks noChangeArrowheads="1"/>
              </p:cNvSpPr>
              <p:nvPr/>
            </p:nvSpPr>
            <p:spPr bwMode="auto">
              <a:xfrm>
                <a:off x="3410" y="1305"/>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100</a:t>
                </a:r>
              </a:p>
            </p:txBody>
          </p:sp>
          <p:sp>
            <p:nvSpPr>
              <p:cNvPr id="75792" name="Rectangle 12"/>
              <p:cNvSpPr>
                <a:spLocks noChangeArrowheads="1"/>
              </p:cNvSpPr>
              <p:nvPr/>
            </p:nvSpPr>
            <p:spPr bwMode="auto">
              <a:xfrm>
                <a:off x="3410" y="904"/>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200</a:t>
                </a:r>
              </a:p>
            </p:txBody>
          </p:sp>
          <p:sp>
            <p:nvSpPr>
              <p:cNvPr id="75793" name="Rectangle 13"/>
              <p:cNvSpPr>
                <a:spLocks noChangeArrowheads="1"/>
              </p:cNvSpPr>
              <p:nvPr/>
            </p:nvSpPr>
            <p:spPr bwMode="auto">
              <a:xfrm>
                <a:off x="3410" y="502"/>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300</a:t>
                </a:r>
              </a:p>
            </p:txBody>
          </p:sp>
          <p:sp>
            <p:nvSpPr>
              <p:cNvPr id="75794" name="Rectangle 14"/>
              <p:cNvSpPr>
                <a:spLocks noChangeArrowheads="1"/>
              </p:cNvSpPr>
              <p:nvPr/>
            </p:nvSpPr>
            <p:spPr bwMode="auto">
              <a:xfrm>
                <a:off x="3691" y="1867"/>
                <a:ext cx="2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0%</a:t>
                </a:r>
              </a:p>
            </p:txBody>
          </p:sp>
        </p:grpSp>
        <p:sp>
          <p:nvSpPr>
            <p:cNvPr id="75783" name="Ink 4"/>
            <p:cNvSpPr>
              <a:spLocks noRot="1" noChangeAspect="1" noEditPoints="1" noChangeArrowheads="1" noChangeShapeType="1" noTextEdit="1"/>
            </p:cNvSpPr>
            <p:nvPr/>
          </p:nvSpPr>
          <p:spPr bwMode="auto">
            <a:xfrm>
              <a:off x="5937250" y="758825"/>
              <a:ext cx="2368550" cy="1844675"/>
            </a:xfrm>
            <a:custGeom>
              <a:avLst/>
              <a:gdLst>
                <a:gd name="T0" fmla="*/ 0 w 6060"/>
                <a:gd name="T1" fmla="*/ 2147483647 h 5124"/>
                <a:gd name="T2" fmla="*/ 2147483647 w 6060"/>
                <a:gd name="T3" fmla="*/ 2147483647 h 5124"/>
                <a:gd name="T4" fmla="*/ 2147483647 w 6060"/>
                <a:gd name="T5" fmla="*/ 2147483647 h 5124"/>
                <a:gd name="T6" fmla="*/ 2147483647 w 6060"/>
                <a:gd name="T7" fmla="*/ 2147483647 h 5124"/>
                <a:gd name="T8" fmla="*/ 2147483647 w 6060"/>
                <a:gd name="T9" fmla="*/ 2147483647 h 5124"/>
                <a:gd name="T10" fmla="*/ 2147483647 w 6060"/>
                <a:gd name="T11" fmla="*/ 2147483647 h 5124"/>
                <a:gd name="T12" fmla="*/ 2147483647 w 6060"/>
                <a:gd name="T13" fmla="*/ 2147483647 h 5124"/>
                <a:gd name="T14" fmla="*/ 2147483647 w 6060"/>
                <a:gd name="T15" fmla="*/ 2147483647 h 5124"/>
                <a:gd name="T16" fmla="*/ 2147483647 w 6060"/>
                <a:gd name="T17" fmla="*/ 2147483647 h 5124"/>
                <a:gd name="T18" fmla="*/ 2147483647 w 6060"/>
                <a:gd name="T19" fmla="*/ 2147483647 h 5124"/>
                <a:gd name="T20" fmla="*/ 2147483647 w 6060"/>
                <a:gd name="T21" fmla="*/ 2147483647 h 5124"/>
                <a:gd name="T22" fmla="*/ 2147483647 w 6060"/>
                <a:gd name="T23" fmla="*/ 2147483647 h 5124"/>
                <a:gd name="T24" fmla="*/ 2147483647 w 6060"/>
                <a:gd name="T25" fmla="*/ 2147483647 h 5124"/>
                <a:gd name="T26" fmla="*/ 2147483647 w 6060"/>
                <a:gd name="T27" fmla="*/ 2147483647 h 5124"/>
                <a:gd name="T28" fmla="*/ 2147483647 w 6060"/>
                <a:gd name="T29" fmla="*/ 2147483647 h 5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60" h="5124" extrusionOk="0">
                  <a:moveTo>
                    <a:pt x="0" y="5121"/>
                  </a:moveTo>
                  <a:cubicBezTo>
                    <a:pt x="155" y="5108"/>
                    <a:pt x="312" y="5103"/>
                    <a:pt x="468" y="5091"/>
                  </a:cubicBezTo>
                  <a:cubicBezTo>
                    <a:pt x="775" y="5068"/>
                    <a:pt x="1136" y="5060"/>
                    <a:pt x="1422" y="4946"/>
                  </a:cubicBezTo>
                  <a:cubicBezTo>
                    <a:pt x="1613" y="4870"/>
                    <a:pt x="1803" y="4774"/>
                    <a:pt x="1993" y="4691"/>
                  </a:cubicBezTo>
                  <a:cubicBezTo>
                    <a:pt x="2188" y="4606"/>
                    <a:pt x="2378" y="4519"/>
                    <a:pt x="2557" y="4404"/>
                  </a:cubicBezTo>
                  <a:cubicBezTo>
                    <a:pt x="2805" y="4245"/>
                    <a:pt x="3071" y="4125"/>
                    <a:pt x="3320" y="3970"/>
                  </a:cubicBezTo>
                  <a:cubicBezTo>
                    <a:pt x="3491" y="3864"/>
                    <a:pt x="3649" y="3748"/>
                    <a:pt x="3823" y="3647"/>
                  </a:cubicBezTo>
                  <a:cubicBezTo>
                    <a:pt x="4041" y="3520"/>
                    <a:pt x="4219" y="3329"/>
                    <a:pt x="4391" y="3143"/>
                  </a:cubicBezTo>
                  <a:cubicBezTo>
                    <a:pt x="4539" y="2984"/>
                    <a:pt x="4704" y="2844"/>
                    <a:pt x="4832" y="2666"/>
                  </a:cubicBezTo>
                  <a:cubicBezTo>
                    <a:pt x="4927" y="2534"/>
                    <a:pt x="4999" y="2388"/>
                    <a:pt x="5087" y="2251"/>
                  </a:cubicBezTo>
                  <a:cubicBezTo>
                    <a:pt x="5165" y="2130"/>
                    <a:pt x="5236" y="2017"/>
                    <a:pt x="5299" y="1888"/>
                  </a:cubicBezTo>
                  <a:cubicBezTo>
                    <a:pt x="5421" y="1641"/>
                    <a:pt x="5529" y="1391"/>
                    <a:pt x="5657" y="1147"/>
                  </a:cubicBezTo>
                  <a:cubicBezTo>
                    <a:pt x="5835" y="809"/>
                    <a:pt x="5882" y="475"/>
                    <a:pt x="5999" y="122"/>
                  </a:cubicBezTo>
                  <a:cubicBezTo>
                    <a:pt x="6013" y="79"/>
                    <a:pt x="6041" y="17"/>
                    <a:pt x="6047" y="1"/>
                  </a:cubicBezTo>
                  <a:cubicBezTo>
                    <a:pt x="6051" y="2"/>
                    <a:pt x="6055" y="3"/>
                    <a:pt x="6059" y="4"/>
                  </a:cubicBez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latin typeface="Gill Sans Light"/>
                <a:cs typeface="Gill Sans Light"/>
              </a:endParaRPr>
            </a:p>
          </p:txBody>
        </p:sp>
      </p:grpSp>
    </p:spTree>
    <p:extLst>
      <p:ext uri="{BB962C8B-B14F-4D97-AF65-F5344CB8AC3E}">
        <p14:creationId xmlns:p14="http://schemas.microsoft.com/office/powerpoint/2010/main" val="11280202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43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43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43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43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43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43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430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430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430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430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43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30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Administrivia</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Project 2 design reviews this week</a:t>
            </a:r>
            <a:endParaRPr lang="en-US" dirty="0" smtClean="0"/>
          </a:p>
        </p:txBody>
      </p:sp>
    </p:spTree>
    <p:extLst>
      <p:ext uri="{BB962C8B-B14F-4D97-AF65-F5344CB8AC3E}">
        <p14:creationId xmlns:p14="http://schemas.microsoft.com/office/powerpoint/2010/main" val="13852912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83063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999504" y="2021110"/>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568657" y="2014703"/>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 Simple Deterministic World</a:t>
            </a:r>
            <a:endParaRPr lang="en-US" dirty="0"/>
          </a:p>
        </p:txBody>
      </p:sp>
      <p:sp>
        <p:nvSpPr>
          <p:cNvPr id="3" name="Content Placeholder 2"/>
          <p:cNvSpPr>
            <a:spLocks noGrp="1"/>
          </p:cNvSpPr>
          <p:nvPr>
            <p:ph idx="1"/>
          </p:nvPr>
        </p:nvSpPr>
        <p:spPr>
          <a:xfrm>
            <a:off x="425699" y="4157039"/>
            <a:ext cx="8229600" cy="2412625"/>
          </a:xfrm>
        </p:spPr>
        <p:txBody>
          <a:bodyPr>
            <a:normAutofit lnSpcReduction="10000"/>
          </a:bodyPr>
          <a:lstStyle/>
          <a:p>
            <a:r>
              <a:rPr lang="en-US" dirty="0" smtClean="0"/>
              <a:t>Assume requests arrive at regular intervals, take a fixed time to process, with plenty of time between …</a:t>
            </a:r>
          </a:p>
          <a:p>
            <a:r>
              <a:rPr lang="en-US" dirty="0" smtClean="0"/>
              <a:t>Service rate </a:t>
            </a:r>
            <a:r>
              <a:rPr lang="en-US" dirty="0"/>
              <a:t>(</a:t>
            </a:r>
            <a:r>
              <a:rPr lang="en-US" dirty="0" smtClean="0"/>
              <a:t>μ = 1/T</a:t>
            </a:r>
            <a:r>
              <a:rPr lang="en-US" baseline="-25000" dirty="0" smtClean="0"/>
              <a:t>S</a:t>
            </a:r>
            <a:r>
              <a:rPr lang="en-US" dirty="0" smtClean="0"/>
              <a:t>)  - operations per sec</a:t>
            </a:r>
            <a:endParaRPr lang="en-US" dirty="0"/>
          </a:p>
          <a:p>
            <a:r>
              <a:rPr lang="en-US" dirty="0"/>
              <a:t>Arrival </a:t>
            </a:r>
            <a:r>
              <a:rPr lang="en-US" dirty="0" smtClean="0"/>
              <a:t>rate: (λ =  1/T</a:t>
            </a:r>
            <a:r>
              <a:rPr lang="en-US" baseline="-25000" dirty="0" smtClean="0"/>
              <a:t>A</a:t>
            </a:r>
            <a:r>
              <a:rPr lang="en-US" dirty="0" smtClean="0"/>
              <a:t>) - </a:t>
            </a:r>
            <a:r>
              <a:rPr lang="en-US" dirty="0"/>
              <a:t>requests per second </a:t>
            </a:r>
          </a:p>
          <a:p>
            <a:r>
              <a:rPr lang="en-US" dirty="0" smtClean="0"/>
              <a:t>Utilization</a:t>
            </a:r>
            <a:r>
              <a:rPr lang="en-US" dirty="0"/>
              <a:t>: U = </a:t>
            </a:r>
            <a:r>
              <a:rPr lang="en-US" dirty="0" err="1"/>
              <a:t>λ</a:t>
            </a:r>
            <a:r>
              <a:rPr lang="en-US" dirty="0"/>
              <a:t>/μ </a:t>
            </a:r>
            <a:r>
              <a:rPr lang="en-US" dirty="0" smtClean="0"/>
              <a:t>, where </a:t>
            </a:r>
            <a:r>
              <a:rPr lang="en-US" dirty="0" err="1" smtClean="0"/>
              <a:t>λ</a:t>
            </a:r>
            <a:r>
              <a:rPr lang="en-US" dirty="0" smtClean="0"/>
              <a:t> </a:t>
            </a:r>
            <a:r>
              <a:rPr lang="en-US" dirty="0"/>
              <a:t>&lt; </a:t>
            </a:r>
            <a:r>
              <a:rPr lang="en-US" dirty="0" smtClean="0"/>
              <a:t>μ</a:t>
            </a:r>
          </a:p>
          <a:p>
            <a:r>
              <a:rPr lang="en-US" dirty="0" smtClean="0"/>
              <a:t>Average rate is the complete story</a:t>
            </a:r>
            <a:endParaRPr lang="en-US" dirty="0"/>
          </a:p>
          <a:p>
            <a:endParaRPr lang="en-US" dirty="0" smtClean="0"/>
          </a:p>
        </p:txBody>
      </p:sp>
      <p:sp>
        <p:nvSpPr>
          <p:cNvPr id="7" name="Rectangle 6"/>
          <p:cNvSpPr/>
          <p:nvPr/>
        </p:nvSpPr>
        <p:spPr>
          <a:xfrm>
            <a:off x="2378345" y="1070637"/>
            <a:ext cx="1559061" cy="68141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cxnSp>
        <p:nvCxnSpPr>
          <p:cNvPr id="8" name="Straight Connector 7"/>
          <p:cNvCxnSpPr/>
          <p:nvPr/>
        </p:nvCxnSpPr>
        <p:spPr>
          <a:xfrm>
            <a:off x="3678370" y="1070637"/>
            <a:ext cx="0" cy="6814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407448" y="1070637"/>
            <a:ext cx="0" cy="6814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540499" y="1019015"/>
            <a:ext cx="753719" cy="784657"/>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1" name="TextBox 10"/>
          <p:cNvSpPr txBox="1"/>
          <p:nvPr/>
        </p:nvSpPr>
        <p:spPr>
          <a:xfrm>
            <a:off x="2615893" y="1190514"/>
            <a:ext cx="825867" cy="369332"/>
          </a:xfrm>
          <a:prstGeom prst="rect">
            <a:avLst/>
          </a:prstGeom>
          <a:noFill/>
        </p:spPr>
        <p:txBody>
          <a:bodyPr wrap="none" rtlCol="0">
            <a:spAutoFit/>
          </a:bodyPr>
          <a:lstStyle/>
          <a:p>
            <a:r>
              <a:rPr lang="en-US" dirty="0" smtClean="0">
                <a:latin typeface="Gill Sans Light"/>
                <a:cs typeface="Gill Sans Light"/>
              </a:rPr>
              <a:t>Queue</a:t>
            </a:r>
            <a:endParaRPr lang="en-US" dirty="0">
              <a:latin typeface="Gill Sans Light"/>
              <a:cs typeface="Gill Sans Light"/>
            </a:endParaRPr>
          </a:p>
        </p:txBody>
      </p:sp>
      <p:sp>
        <p:nvSpPr>
          <p:cNvPr id="12" name="TextBox 11"/>
          <p:cNvSpPr txBox="1"/>
          <p:nvPr/>
        </p:nvSpPr>
        <p:spPr>
          <a:xfrm>
            <a:off x="4506823" y="1196025"/>
            <a:ext cx="787395" cy="369332"/>
          </a:xfrm>
          <a:prstGeom prst="rect">
            <a:avLst/>
          </a:prstGeom>
          <a:noFill/>
        </p:spPr>
        <p:txBody>
          <a:bodyPr wrap="none" rtlCol="0">
            <a:spAutoFit/>
          </a:bodyPr>
          <a:lstStyle/>
          <a:p>
            <a:r>
              <a:rPr lang="en-US" dirty="0" smtClean="0">
                <a:latin typeface="Gill Sans Light"/>
                <a:cs typeface="Gill Sans Light"/>
              </a:rPr>
              <a:t>Server</a:t>
            </a:r>
            <a:endParaRPr lang="en-US" dirty="0">
              <a:latin typeface="Gill Sans Light"/>
              <a:cs typeface="Gill Sans Light"/>
            </a:endParaRPr>
          </a:p>
        </p:txBody>
      </p:sp>
      <p:cxnSp>
        <p:nvCxnSpPr>
          <p:cNvPr id="13" name="Straight Arrow Connector 12"/>
          <p:cNvCxnSpPr/>
          <p:nvPr/>
        </p:nvCxnSpPr>
        <p:spPr>
          <a:xfrm>
            <a:off x="1882749"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937406"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380420" y="1398552"/>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29242" y="1213886"/>
            <a:ext cx="813932" cy="369332"/>
          </a:xfrm>
          <a:prstGeom prst="rect">
            <a:avLst/>
          </a:prstGeom>
          <a:noFill/>
        </p:spPr>
        <p:txBody>
          <a:bodyPr wrap="none" rtlCol="0">
            <a:spAutoFit/>
          </a:bodyPr>
          <a:lstStyle/>
          <a:p>
            <a:r>
              <a:rPr lang="en-US" dirty="0" smtClean="0">
                <a:latin typeface="Gill Sans Light"/>
                <a:cs typeface="Gill Sans Light"/>
              </a:rPr>
              <a:t>arrivals</a:t>
            </a:r>
            <a:endParaRPr lang="en-US" dirty="0">
              <a:latin typeface="Gill Sans Light"/>
              <a:cs typeface="Gill Sans Light"/>
            </a:endParaRPr>
          </a:p>
        </p:txBody>
      </p:sp>
      <p:sp>
        <p:nvSpPr>
          <p:cNvPr id="17" name="TextBox 16"/>
          <p:cNvSpPr txBox="1"/>
          <p:nvPr/>
        </p:nvSpPr>
        <p:spPr>
          <a:xfrm>
            <a:off x="6019800" y="1226677"/>
            <a:ext cx="1217325" cy="369332"/>
          </a:xfrm>
          <a:prstGeom prst="rect">
            <a:avLst/>
          </a:prstGeom>
          <a:noFill/>
        </p:spPr>
        <p:txBody>
          <a:bodyPr wrap="none" rtlCol="0">
            <a:spAutoFit/>
          </a:bodyPr>
          <a:lstStyle/>
          <a:p>
            <a:r>
              <a:rPr lang="en-US" dirty="0" smtClean="0">
                <a:latin typeface="Gill Sans Light"/>
                <a:cs typeface="Gill Sans Light"/>
              </a:rPr>
              <a:t>departures</a:t>
            </a:r>
            <a:endParaRPr lang="en-US" dirty="0">
              <a:latin typeface="Gill Sans Light"/>
              <a:cs typeface="Gill Sans Light"/>
            </a:endParaRPr>
          </a:p>
        </p:txBody>
      </p:sp>
      <p:sp>
        <p:nvSpPr>
          <p:cNvPr id="19" name="TextBox 18"/>
          <p:cNvSpPr txBox="1"/>
          <p:nvPr/>
        </p:nvSpPr>
        <p:spPr>
          <a:xfrm>
            <a:off x="2953478" y="1843087"/>
            <a:ext cx="443676" cy="369332"/>
          </a:xfrm>
          <a:prstGeom prst="rect">
            <a:avLst/>
          </a:prstGeom>
          <a:solidFill>
            <a:srgbClr val="FFFFFF"/>
          </a:solidFill>
        </p:spPr>
        <p:txBody>
          <a:bodyPr wrap="none" rtlCol="0">
            <a:spAutoFit/>
          </a:bodyPr>
          <a:lstStyle/>
          <a:p>
            <a:r>
              <a:rPr lang="en-US" dirty="0" smtClean="0">
                <a:latin typeface="Gill Sans Light"/>
                <a:cs typeface="Gill Sans Light"/>
              </a:rPr>
              <a:t>T</a:t>
            </a:r>
            <a:r>
              <a:rPr lang="en-US" baseline="-25000" dirty="0" smtClean="0">
                <a:latin typeface="Gill Sans Light"/>
                <a:cs typeface="Gill Sans Light"/>
              </a:rPr>
              <a:t>Q</a:t>
            </a:r>
            <a:endParaRPr lang="en-US" baseline="-25000" dirty="0">
              <a:latin typeface="Gill Sans Light"/>
              <a:cs typeface="Gill Sans Light"/>
            </a:endParaRPr>
          </a:p>
        </p:txBody>
      </p:sp>
      <p:cxnSp>
        <p:nvCxnSpPr>
          <p:cNvPr id="20" name="Straight Connector 19"/>
          <p:cNvCxnSpPr/>
          <p:nvPr/>
        </p:nvCxnSpPr>
        <p:spPr>
          <a:xfrm>
            <a:off x="2568657"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322227" y="1843087"/>
            <a:ext cx="389850" cy="369332"/>
          </a:xfrm>
          <a:prstGeom prst="rect">
            <a:avLst/>
          </a:prstGeom>
          <a:solidFill>
            <a:srgbClr val="FFFFFF"/>
          </a:solidFill>
        </p:spPr>
        <p:txBody>
          <a:bodyPr wrap="none" rtlCol="0">
            <a:spAutoFit/>
          </a:bodyPr>
          <a:lstStyle/>
          <a:p>
            <a:r>
              <a:rPr lang="en-US" dirty="0" smtClean="0">
                <a:latin typeface="Gill Sans Light"/>
                <a:cs typeface="Gill Sans Light"/>
              </a:rPr>
              <a:t>T</a:t>
            </a:r>
            <a:r>
              <a:rPr lang="en-US" baseline="-25000" dirty="0" smtClean="0">
                <a:latin typeface="Gill Sans Light"/>
                <a:cs typeface="Gill Sans Light"/>
              </a:rPr>
              <a:t>S</a:t>
            </a:r>
            <a:endParaRPr lang="en-US" baseline="-25000" dirty="0">
              <a:latin typeface="Gill Sans Light"/>
              <a:cs typeface="Gill Sans Light"/>
            </a:endParaRPr>
          </a:p>
        </p:txBody>
      </p:sp>
      <p:cxnSp>
        <p:nvCxnSpPr>
          <p:cNvPr id="23" name="Straight Connector 22"/>
          <p:cNvCxnSpPr/>
          <p:nvPr/>
        </p:nvCxnSpPr>
        <p:spPr>
          <a:xfrm>
            <a:off x="3937406"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929242" y="2856702"/>
            <a:ext cx="63078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30" name="Rectangle 29"/>
          <p:cNvSpPr/>
          <p:nvPr/>
        </p:nvSpPr>
        <p:spPr>
          <a:xfrm>
            <a:off x="1628854" y="3476280"/>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cxnSp>
        <p:nvCxnSpPr>
          <p:cNvPr id="33" name="Straight Arrow Connector 32"/>
          <p:cNvCxnSpPr/>
          <p:nvPr/>
        </p:nvCxnSpPr>
        <p:spPr>
          <a:xfrm>
            <a:off x="1430489" y="2754795"/>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815310" y="2480986"/>
            <a:ext cx="419631" cy="369332"/>
          </a:xfrm>
          <a:prstGeom prst="rect">
            <a:avLst/>
          </a:prstGeom>
          <a:solidFill>
            <a:srgbClr val="FFFFFF"/>
          </a:solidFill>
        </p:spPr>
        <p:txBody>
          <a:bodyPr wrap="none" rtlCol="0">
            <a:spAutoFit/>
          </a:bodyPr>
          <a:lstStyle/>
          <a:p>
            <a:r>
              <a:rPr lang="en-US" dirty="0" smtClean="0">
                <a:latin typeface="Gill Sans Light"/>
                <a:cs typeface="Gill Sans Light"/>
              </a:rPr>
              <a:t>T</a:t>
            </a:r>
            <a:r>
              <a:rPr lang="en-US" baseline="-25000" dirty="0" smtClean="0">
                <a:latin typeface="Gill Sans Light"/>
                <a:cs typeface="Gill Sans Light"/>
              </a:rPr>
              <a:t>A</a:t>
            </a:r>
            <a:endParaRPr lang="en-US" baseline="-25000" dirty="0">
              <a:latin typeface="Gill Sans Light"/>
              <a:cs typeface="Gill Sans Light"/>
            </a:endParaRPr>
          </a:p>
        </p:txBody>
      </p:sp>
      <p:cxnSp>
        <p:nvCxnSpPr>
          <p:cNvPr id="43" name="Straight Connector 42"/>
          <p:cNvCxnSpPr/>
          <p:nvPr/>
        </p:nvCxnSpPr>
        <p:spPr>
          <a:xfrm>
            <a:off x="1430489" y="2725309"/>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686945" y="3056338"/>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6" name="Rectangle 45"/>
          <p:cNvSpPr/>
          <p:nvPr/>
        </p:nvSpPr>
        <p:spPr>
          <a:xfrm>
            <a:off x="3885166" y="3471526"/>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cxnSp>
        <p:nvCxnSpPr>
          <p:cNvPr id="47" name="Straight Arrow Connector 46"/>
          <p:cNvCxnSpPr/>
          <p:nvPr/>
        </p:nvCxnSpPr>
        <p:spPr>
          <a:xfrm>
            <a:off x="3686801" y="2750041"/>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071622" y="2476232"/>
            <a:ext cx="419631" cy="369332"/>
          </a:xfrm>
          <a:prstGeom prst="rect">
            <a:avLst/>
          </a:prstGeom>
          <a:solidFill>
            <a:srgbClr val="FFFFFF"/>
          </a:solidFill>
        </p:spPr>
        <p:txBody>
          <a:bodyPr wrap="none" rtlCol="0">
            <a:spAutoFit/>
          </a:bodyPr>
          <a:lstStyle/>
          <a:p>
            <a:r>
              <a:rPr lang="en-US" dirty="0" smtClean="0">
                <a:latin typeface="Gill Sans Light"/>
                <a:cs typeface="Gill Sans Light"/>
              </a:rPr>
              <a:t>T</a:t>
            </a:r>
            <a:r>
              <a:rPr lang="en-US" baseline="-25000" dirty="0" smtClean="0">
                <a:latin typeface="Gill Sans Light"/>
                <a:cs typeface="Gill Sans Light"/>
              </a:rPr>
              <a:t>A</a:t>
            </a:r>
            <a:endParaRPr lang="en-US" baseline="-25000" dirty="0">
              <a:latin typeface="Gill Sans Light"/>
              <a:cs typeface="Gill Sans Light"/>
            </a:endParaRPr>
          </a:p>
        </p:txBody>
      </p:sp>
      <p:cxnSp>
        <p:nvCxnSpPr>
          <p:cNvPr id="49" name="Straight Connector 48"/>
          <p:cNvCxnSpPr/>
          <p:nvPr/>
        </p:nvCxnSpPr>
        <p:spPr>
          <a:xfrm>
            <a:off x="3686801" y="272055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948360" y="3041739"/>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1" name="Rectangle 50"/>
          <p:cNvSpPr/>
          <p:nvPr/>
        </p:nvSpPr>
        <p:spPr>
          <a:xfrm>
            <a:off x="6146581" y="345692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cxnSp>
        <p:nvCxnSpPr>
          <p:cNvPr id="52" name="Straight Arrow Connector 51"/>
          <p:cNvCxnSpPr/>
          <p:nvPr/>
        </p:nvCxnSpPr>
        <p:spPr>
          <a:xfrm>
            <a:off x="5948216" y="2735442"/>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333037" y="2461633"/>
            <a:ext cx="419631" cy="369332"/>
          </a:xfrm>
          <a:prstGeom prst="rect">
            <a:avLst/>
          </a:prstGeom>
          <a:solidFill>
            <a:srgbClr val="FFFFFF"/>
          </a:solidFill>
        </p:spPr>
        <p:txBody>
          <a:bodyPr wrap="none" rtlCol="0">
            <a:spAutoFit/>
          </a:bodyPr>
          <a:lstStyle/>
          <a:p>
            <a:r>
              <a:rPr lang="en-US" dirty="0" smtClean="0">
                <a:latin typeface="Gill Sans Light"/>
                <a:cs typeface="Gill Sans Light"/>
              </a:rPr>
              <a:t>T</a:t>
            </a:r>
            <a:r>
              <a:rPr lang="en-US" baseline="-25000" dirty="0" smtClean="0">
                <a:latin typeface="Gill Sans Light"/>
                <a:cs typeface="Gill Sans Light"/>
              </a:rPr>
              <a:t>A</a:t>
            </a:r>
            <a:endParaRPr lang="en-US" baseline="-25000" dirty="0">
              <a:latin typeface="Gill Sans Light"/>
              <a:cs typeface="Gill Sans Light"/>
            </a:endParaRPr>
          </a:p>
        </p:txBody>
      </p:sp>
      <p:cxnSp>
        <p:nvCxnSpPr>
          <p:cNvPr id="54" name="Straight Connector 53"/>
          <p:cNvCxnSpPr/>
          <p:nvPr/>
        </p:nvCxnSpPr>
        <p:spPr>
          <a:xfrm>
            <a:off x="5948216" y="2705956"/>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4120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Ideal Linear World</a:t>
            </a:r>
            <a:endParaRPr lang="en-US" dirty="0"/>
          </a:p>
        </p:txBody>
      </p:sp>
      <p:sp>
        <p:nvSpPr>
          <p:cNvPr id="3" name="Content Placeholder 2"/>
          <p:cNvSpPr>
            <a:spLocks noGrp="1"/>
          </p:cNvSpPr>
          <p:nvPr>
            <p:ph idx="1"/>
          </p:nvPr>
        </p:nvSpPr>
        <p:spPr>
          <a:xfrm>
            <a:off x="279400" y="5453263"/>
            <a:ext cx="8724920" cy="668982"/>
          </a:xfrm>
        </p:spPr>
        <p:txBody>
          <a:bodyPr>
            <a:noAutofit/>
          </a:bodyPr>
          <a:lstStyle/>
          <a:p>
            <a:r>
              <a:rPr lang="en-US" sz="2400" dirty="0" smtClean="0"/>
              <a:t>What does the queue wait time look like?</a:t>
            </a:r>
          </a:p>
          <a:p>
            <a:pPr lvl="1"/>
            <a:r>
              <a:rPr lang="en-US" sz="2400" dirty="0" smtClean="0"/>
              <a:t>Grows unbounded at a rate ~ </a:t>
            </a:r>
            <a:r>
              <a:rPr lang="en-US" sz="2400" dirty="0"/>
              <a:t>(</a:t>
            </a:r>
            <a:r>
              <a:rPr lang="en-US" sz="2400" dirty="0" err="1" smtClean="0"/>
              <a:t>T</a:t>
            </a:r>
            <a:r>
              <a:rPr lang="en-US" sz="2400" baseline="-25000" dirty="0" err="1" smtClean="0"/>
              <a:t>s</a:t>
            </a:r>
            <a:r>
              <a:rPr lang="en-US" sz="2400" dirty="0" smtClean="0"/>
              <a:t>/T</a:t>
            </a:r>
            <a:r>
              <a:rPr lang="en-US" sz="2400" baseline="-25000" dirty="0"/>
              <a:t>A</a:t>
            </a:r>
            <a:r>
              <a:rPr lang="en-US" sz="2400" dirty="0" smtClean="0"/>
              <a:t>) till request rate subsides</a:t>
            </a:r>
            <a:endParaRPr lang="en-US" sz="2400" dirty="0"/>
          </a:p>
          <a:p>
            <a:pPr lvl="1"/>
            <a:endParaRPr lang="en-US" sz="2400" dirty="0"/>
          </a:p>
        </p:txBody>
      </p:sp>
      <p:sp>
        <p:nvSpPr>
          <p:cNvPr id="7" name="TextBox 6"/>
          <p:cNvSpPr txBox="1"/>
          <p:nvPr/>
        </p:nvSpPr>
        <p:spPr>
          <a:xfrm>
            <a:off x="959147" y="3396669"/>
            <a:ext cx="2421523" cy="400110"/>
          </a:xfrm>
          <a:prstGeom prst="rect">
            <a:avLst/>
          </a:prstGeom>
          <a:noFill/>
        </p:spPr>
        <p:txBody>
          <a:bodyPr wrap="none" rtlCol="0">
            <a:spAutoFit/>
          </a:bodyPr>
          <a:lstStyle/>
          <a:p>
            <a:r>
              <a:rPr lang="en-US" sz="2000" dirty="0" smtClean="0">
                <a:latin typeface="Gill Sans Light"/>
                <a:cs typeface="Gill Sans Light"/>
              </a:rPr>
              <a:t>Offered Load  (T</a:t>
            </a:r>
            <a:r>
              <a:rPr lang="en-US" sz="2000" baseline="-25000" dirty="0" smtClean="0">
                <a:latin typeface="Gill Sans Light"/>
                <a:cs typeface="Gill Sans Light"/>
              </a:rPr>
              <a:t>S</a:t>
            </a:r>
            <a:r>
              <a:rPr lang="en-US" sz="2000" dirty="0" smtClean="0">
                <a:latin typeface="Gill Sans Light"/>
                <a:cs typeface="Gill Sans Light"/>
              </a:rPr>
              <a:t>/T</a:t>
            </a:r>
            <a:r>
              <a:rPr lang="en-US" sz="2000" baseline="-25000" dirty="0" smtClean="0">
                <a:latin typeface="Gill Sans Light"/>
                <a:cs typeface="Gill Sans Light"/>
              </a:rPr>
              <a:t>A</a:t>
            </a:r>
            <a:r>
              <a:rPr lang="en-US" sz="2000" dirty="0" smtClean="0">
                <a:latin typeface="Gill Sans Light"/>
                <a:cs typeface="Gill Sans Light"/>
              </a:rPr>
              <a:t>)</a:t>
            </a:r>
            <a:endParaRPr lang="en-US" sz="2000" dirty="0">
              <a:latin typeface="Gill Sans Light"/>
              <a:cs typeface="Gill Sans Light"/>
            </a:endParaRPr>
          </a:p>
        </p:txBody>
      </p:sp>
      <p:cxnSp>
        <p:nvCxnSpPr>
          <p:cNvPr id="9" name="Straight Connector 8"/>
          <p:cNvCxnSpPr/>
          <p:nvPr/>
        </p:nvCxnSpPr>
        <p:spPr>
          <a:xfrm flipV="1">
            <a:off x="1136272" y="844868"/>
            <a:ext cx="0" cy="220448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136272" y="3063062"/>
            <a:ext cx="232112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530546" y="1878446"/>
            <a:ext cx="2403222" cy="400110"/>
          </a:xfrm>
          <a:prstGeom prst="rect">
            <a:avLst/>
          </a:prstGeom>
          <a:noFill/>
        </p:spPr>
        <p:txBody>
          <a:bodyPr wrap="none" rtlCol="0">
            <a:spAutoFit/>
          </a:bodyPr>
          <a:lstStyle/>
          <a:p>
            <a:r>
              <a:rPr lang="en-US" sz="2000" dirty="0" smtClean="0">
                <a:latin typeface="Gill Sans Light"/>
                <a:cs typeface="Gill Sans Light"/>
              </a:rPr>
              <a:t>Delivered Throughput</a:t>
            </a:r>
            <a:endParaRPr lang="en-US" sz="2000" dirty="0">
              <a:latin typeface="Gill Sans Light"/>
              <a:cs typeface="Gill Sans Light"/>
            </a:endParaRPr>
          </a:p>
        </p:txBody>
      </p:sp>
      <p:sp>
        <p:nvSpPr>
          <p:cNvPr id="12" name="TextBox 11"/>
          <p:cNvSpPr txBox="1"/>
          <p:nvPr/>
        </p:nvSpPr>
        <p:spPr>
          <a:xfrm>
            <a:off x="1011267" y="3032317"/>
            <a:ext cx="312906" cy="400110"/>
          </a:xfrm>
          <a:prstGeom prst="rect">
            <a:avLst/>
          </a:prstGeom>
          <a:noFill/>
        </p:spPr>
        <p:txBody>
          <a:bodyPr wrap="none" rtlCol="0">
            <a:spAutoFit/>
          </a:bodyPr>
          <a:lstStyle/>
          <a:p>
            <a:r>
              <a:rPr lang="en-US" sz="2000" dirty="0" smtClean="0">
                <a:latin typeface="Gill Sans Light"/>
                <a:cs typeface="Gill Sans Light"/>
              </a:rPr>
              <a:t>0</a:t>
            </a:r>
            <a:endParaRPr lang="en-US" sz="2000" dirty="0">
              <a:latin typeface="Gill Sans Light"/>
              <a:cs typeface="Gill Sans Light"/>
            </a:endParaRPr>
          </a:p>
        </p:txBody>
      </p:sp>
      <p:sp>
        <p:nvSpPr>
          <p:cNvPr id="13" name="TextBox 12"/>
          <p:cNvSpPr txBox="1"/>
          <p:nvPr/>
        </p:nvSpPr>
        <p:spPr>
          <a:xfrm>
            <a:off x="2809864" y="3070870"/>
            <a:ext cx="312906" cy="400110"/>
          </a:xfrm>
          <a:prstGeom prst="rect">
            <a:avLst/>
          </a:prstGeom>
          <a:noFill/>
        </p:spPr>
        <p:txBody>
          <a:bodyPr wrap="none" rtlCol="0">
            <a:spAutoFit/>
          </a:bodyPr>
          <a:lstStyle/>
          <a:p>
            <a:r>
              <a:rPr lang="en-US" sz="2000" dirty="0">
                <a:latin typeface="Gill Sans Light"/>
                <a:cs typeface="Gill Sans Light"/>
              </a:rPr>
              <a:t>1</a:t>
            </a:r>
          </a:p>
        </p:txBody>
      </p:sp>
      <p:sp>
        <p:nvSpPr>
          <p:cNvPr id="16" name="Rectangle 15"/>
          <p:cNvSpPr/>
          <p:nvPr/>
        </p:nvSpPr>
        <p:spPr>
          <a:xfrm>
            <a:off x="1180066" y="1207532"/>
            <a:ext cx="1824785" cy="182478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7" name="TextBox 16"/>
          <p:cNvSpPr txBox="1"/>
          <p:nvPr/>
        </p:nvSpPr>
        <p:spPr>
          <a:xfrm>
            <a:off x="834612" y="1038112"/>
            <a:ext cx="312906" cy="400110"/>
          </a:xfrm>
          <a:prstGeom prst="rect">
            <a:avLst/>
          </a:prstGeom>
          <a:noFill/>
        </p:spPr>
        <p:txBody>
          <a:bodyPr wrap="none" rtlCol="0">
            <a:spAutoFit/>
          </a:bodyPr>
          <a:lstStyle/>
          <a:p>
            <a:r>
              <a:rPr lang="en-US" sz="2000" dirty="0">
                <a:latin typeface="Gill Sans Light"/>
                <a:cs typeface="Gill Sans Light"/>
              </a:rPr>
              <a:t>1</a:t>
            </a:r>
          </a:p>
        </p:txBody>
      </p:sp>
      <p:cxnSp>
        <p:nvCxnSpPr>
          <p:cNvPr id="19" name="Straight Arrow Connector 18"/>
          <p:cNvCxnSpPr>
            <a:stCxn id="12" idx="0"/>
          </p:cNvCxnSpPr>
          <p:nvPr/>
        </p:nvCxnSpPr>
        <p:spPr>
          <a:xfrm flipV="1">
            <a:off x="1167720" y="1407445"/>
            <a:ext cx="1642144" cy="162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426604" y="2336310"/>
            <a:ext cx="3507328" cy="3282558"/>
            <a:chOff x="426604" y="2540271"/>
            <a:chExt cx="3507328" cy="3282558"/>
          </a:xfrm>
        </p:grpSpPr>
        <p:cxnSp>
          <p:nvCxnSpPr>
            <p:cNvPr id="33" name="Straight Connector 32"/>
            <p:cNvCxnSpPr/>
            <p:nvPr/>
          </p:nvCxnSpPr>
          <p:spPr>
            <a:xfrm>
              <a:off x="738536" y="5422719"/>
              <a:ext cx="3195396" cy="0"/>
            </a:xfrm>
            <a:prstGeom prst="line">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47105" y="4266180"/>
              <a:ext cx="0" cy="128779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810187" y="5422719"/>
              <a:ext cx="633507" cy="400110"/>
            </a:xfrm>
            <a:prstGeom prst="rect">
              <a:avLst/>
            </a:prstGeom>
            <a:noFill/>
          </p:spPr>
          <p:txBody>
            <a:bodyPr wrap="none" rtlCol="0">
              <a:spAutoFit/>
            </a:bodyPr>
            <a:lstStyle/>
            <a:p>
              <a:r>
                <a:rPr lang="en-US" sz="2000" dirty="0" smtClean="0">
                  <a:latin typeface="Gill Sans Light"/>
                  <a:cs typeface="Gill Sans Light"/>
                </a:rPr>
                <a:t>time</a:t>
              </a:r>
              <a:endParaRPr lang="en-US" sz="2000" dirty="0">
                <a:latin typeface="Gill Sans Light"/>
                <a:cs typeface="Gill Sans Light"/>
              </a:endParaRPr>
            </a:p>
          </p:txBody>
        </p:sp>
        <p:sp>
          <p:nvSpPr>
            <p:cNvPr id="38" name="TextBox 37"/>
            <p:cNvSpPr txBox="1"/>
            <p:nvPr/>
          </p:nvSpPr>
          <p:spPr>
            <a:xfrm rot="16200000">
              <a:off x="-126111" y="4538372"/>
              <a:ext cx="1505540" cy="400110"/>
            </a:xfrm>
            <a:prstGeom prst="rect">
              <a:avLst/>
            </a:prstGeom>
            <a:noFill/>
          </p:spPr>
          <p:txBody>
            <a:bodyPr wrap="none" rtlCol="0">
              <a:spAutoFit/>
            </a:bodyPr>
            <a:lstStyle/>
            <a:p>
              <a:r>
                <a:rPr lang="en-US" sz="2000" dirty="0" smtClean="0">
                  <a:latin typeface="Gill Sans Light"/>
                  <a:cs typeface="Gill Sans Light"/>
                </a:rPr>
                <a:t>Queue delay</a:t>
              </a:r>
              <a:endParaRPr lang="en-US" sz="2000" dirty="0">
                <a:latin typeface="Gill Sans Light"/>
                <a:cs typeface="Gill Sans Light"/>
              </a:endParaRPr>
            </a:p>
          </p:txBody>
        </p:sp>
        <p:cxnSp>
          <p:nvCxnSpPr>
            <p:cNvPr id="40" name="Straight Connector 39"/>
            <p:cNvCxnSpPr/>
            <p:nvPr/>
          </p:nvCxnSpPr>
          <p:spPr>
            <a:xfrm>
              <a:off x="855731" y="5153537"/>
              <a:ext cx="2601668"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49607" y="2540271"/>
              <a:ext cx="233572" cy="175191"/>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43" name="Straight Connector 42"/>
            <p:cNvCxnSpPr>
              <a:stCxn id="41" idx="4"/>
            </p:cNvCxnSpPr>
            <p:nvPr/>
          </p:nvCxnSpPr>
          <p:spPr>
            <a:xfrm flipH="1">
              <a:off x="1162097" y="2715462"/>
              <a:ext cx="604296" cy="15507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179472" y="1124535"/>
            <a:ext cx="3507328" cy="4446040"/>
            <a:chOff x="5179472" y="1328496"/>
            <a:chExt cx="3507328" cy="4446040"/>
          </a:xfrm>
        </p:grpSpPr>
        <p:cxnSp>
          <p:nvCxnSpPr>
            <p:cNvPr id="53" name="Straight Connector 52"/>
            <p:cNvCxnSpPr/>
            <p:nvPr/>
          </p:nvCxnSpPr>
          <p:spPr>
            <a:xfrm flipV="1">
              <a:off x="5599973" y="3839604"/>
              <a:ext cx="3086827" cy="125553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491404" y="5340446"/>
              <a:ext cx="3195396" cy="0"/>
            </a:xfrm>
            <a:prstGeom prst="line">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5599973" y="4183907"/>
              <a:ext cx="0" cy="128779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781933" y="5374426"/>
              <a:ext cx="633507" cy="400110"/>
            </a:xfrm>
            <a:prstGeom prst="rect">
              <a:avLst/>
            </a:prstGeom>
            <a:noFill/>
          </p:spPr>
          <p:txBody>
            <a:bodyPr wrap="none" rtlCol="0">
              <a:spAutoFit/>
            </a:bodyPr>
            <a:lstStyle/>
            <a:p>
              <a:r>
                <a:rPr lang="en-US" sz="2000" dirty="0" smtClean="0">
                  <a:latin typeface="Gill Sans Light"/>
                  <a:cs typeface="Gill Sans Light"/>
                </a:rPr>
                <a:t>time</a:t>
              </a:r>
              <a:endParaRPr lang="en-US" sz="2000" dirty="0">
                <a:latin typeface="Gill Sans Light"/>
                <a:cs typeface="Gill Sans Light"/>
              </a:endParaRPr>
            </a:p>
          </p:txBody>
        </p:sp>
        <p:sp>
          <p:nvSpPr>
            <p:cNvPr id="47" name="TextBox 46"/>
            <p:cNvSpPr txBox="1"/>
            <p:nvPr/>
          </p:nvSpPr>
          <p:spPr>
            <a:xfrm rot="16200000">
              <a:off x="4626757" y="4456099"/>
              <a:ext cx="1505540" cy="400110"/>
            </a:xfrm>
            <a:prstGeom prst="rect">
              <a:avLst/>
            </a:prstGeom>
            <a:noFill/>
          </p:spPr>
          <p:txBody>
            <a:bodyPr wrap="none" rtlCol="0">
              <a:spAutoFit/>
            </a:bodyPr>
            <a:lstStyle/>
            <a:p>
              <a:r>
                <a:rPr lang="en-US" sz="2000" dirty="0" smtClean="0">
                  <a:latin typeface="Gill Sans Light"/>
                  <a:cs typeface="Gill Sans Light"/>
                </a:rPr>
                <a:t>Queue delay</a:t>
              </a:r>
              <a:endParaRPr lang="en-US" sz="2000" dirty="0">
                <a:latin typeface="Gill Sans Light"/>
                <a:cs typeface="Gill Sans Light"/>
              </a:endParaRPr>
            </a:p>
          </p:txBody>
        </p:sp>
        <p:cxnSp>
          <p:nvCxnSpPr>
            <p:cNvPr id="48" name="Straight Connector 47"/>
            <p:cNvCxnSpPr/>
            <p:nvPr/>
          </p:nvCxnSpPr>
          <p:spPr>
            <a:xfrm flipV="1">
              <a:off x="5608599" y="4198506"/>
              <a:ext cx="2211388" cy="88735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7916655" y="1328496"/>
              <a:ext cx="233572" cy="175191"/>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50" name="Straight Connector 49"/>
            <p:cNvCxnSpPr>
              <a:stCxn id="49" idx="4"/>
            </p:cNvCxnSpPr>
            <p:nvPr/>
          </p:nvCxnSpPr>
          <p:spPr>
            <a:xfrm flipH="1">
              <a:off x="7429145" y="1503687"/>
              <a:ext cx="604296" cy="24662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4398351" y="838200"/>
            <a:ext cx="4605969" cy="2958579"/>
            <a:chOff x="4398351" y="1042161"/>
            <a:chExt cx="4605969" cy="2958579"/>
          </a:xfrm>
        </p:grpSpPr>
        <p:sp>
          <p:nvSpPr>
            <p:cNvPr id="55" name="Rectangle 54"/>
            <p:cNvSpPr/>
            <p:nvPr/>
          </p:nvSpPr>
          <p:spPr>
            <a:xfrm>
              <a:off x="5075131" y="1420848"/>
              <a:ext cx="1824785" cy="182478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21" name="Straight Connector 20"/>
            <p:cNvCxnSpPr/>
            <p:nvPr/>
          </p:nvCxnSpPr>
          <p:spPr>
            <a:xfrm flipV="1">
              <a:off x="5063613" y="1048829"/>
              <a:ext cx="0" cy="220448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063613" y="3267023"/>
              <a:ext cx="394070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6200000">
              <a:off x="3396795" y="2082407"/>
              <a:ext cx="2403222" cy="400110"/>
            </a:xfrm>
            <a:prstGeom prst="rect">
              <a:avLst/>
            </a:prstGeom>
            <a:noFill/>
          </p:spPr>
          <p:txBody>
            <a:bodyPr wrap="none" rtlCol="0">
              <a:spAutoFit/>
            </a:bodyPr>
            <a:lstStyle/>
            <a:p>
              <a:r>
                <a:rPr lang="en-US" sz="2000" dirty="0" smtClean="0">
                  <a:latin typeface="Gill Sans Light"/>
                  <a:cs typeface="Gill Sans Light"/>
                </a:rPr>
                <a:t>Delivered Throughput</a:t>
              </a:r>
              <a:endParaRPr lang="en-US" sz="2000" dirty="0">
                <a:latin typeface="Gill Sans Light"/>
                <a:cs typeface="Gill Sans Light"/>
              </a:endParaRPr>
            </a:p>
          </p:txBody>
        </p:sp>
        <p:sp>
          <p:nvSpPr>
            <p:cNvPr id="24" name="TextBox 23"/>
            <p:cNvSpPr txBox="1"/>
            <p:nvPr/>
          </p:nvSpPr>
          <p:spPr>
            <a:xfrm>
              <a:off x="4938608" y="3236278"/>
              <a:ext cx="312906" cy="400110"/>
            </a:xfrm>
            <a:prstGeom prst="rect">
              <a:avLst/>
            </a:prstGeom>
            <a:noFill/>
          </p:spPr>
          <p:txBody>
            <a:bodyPr wrap="none" rtlCol="0">
              <a:spAutoFit/>
            </a:bodyPr>
            <a:lstStyle/>
            <a:p>
              <a:r>
                <a:rPr lang="en-US" sz="2000" dirty="0" smtClean="0">
                  <a:latin typeface="Gill Sans Light"/>
                  <a:cs typeface="Gill Sans Light"/>
                </a:rPr>
                <a:t>0</a:t>
              </a:r>
              <a:endParaRPr lang="en-US" sz="2000" dirty="0">
                <a:latin typeface="Gill Sans Light"/>
                <a:cs typeface="Gill Sans Light"/>
              </a:endParaRPr>
            </a:p>
          </p:txBody>
        </p:sp>
        <p:sp>
          <p:nvSpPr>
            <p:cNvPr id="25" name="TextBox 24"/>
            <p:cNvSpPr txBox="1"/>
            <p:nvPr/>
          </p:nvSpPr>
          <p:spPr>
            <a:xfrm>
              <a:off x="6737205" y="3274831"/>
              <a:ext cx="312906" cy="400110"/>
            </a:xfrm>
            <a:prstGeom prst="rect">
              <a:avLst/>
            </a:prstGeom>
            <a:noFill/>
          </p:spPr>
          <p:txBody>
            <a:bodyPr wrap="none" rtlCol="0">
              <a:spAutoFit/>
            </a:bodyPr>
            <a:lstStyle/>
            <a:p>
              <a:r>
                <a:rPr lang="en-US" sz="2000" dirty="0">
                  <a:latin typeface="Gill Sans Light"/>
                  <a:cs typeface="Gill Sans Light"/>
                </a:rPr>
                <a:t>1</a:t>
              </a:r>
            </a:p>
          </p:txBody>
        </p:sp>
        <p:sp>
          <p:nvSpPr>
            <p:cNvPr id="27" name="TextBox 26"/>
            <p:cNvSpPr txBox="1"/>
            <p:nvPr/>
          </p:nvSpPr>
          <p:spPr>
            <a:xfrm>
              <a:off x="4761953" y="1242073"/>
              <a:ext cx="312906" cy="400110"/>
            </a:xfrm>
            <a:prstGeom prst="rect">
              <a:avLst/>
            </a:prstGeom>
            <a:noFill/>
          </p:spPr>
          <p:txBody>
            <a:bodyPr wrap="none" rtlCol="0">
              <a:spAutoFit/>
            </a:bodyPr>
            <a:lstStyle/>
            <a:p>
              <a:r>
                <a:rPr lang="en-US" sz="2000" dirty="0">
                  <a:latin typeface="Gill Sans Light"/>
                  <a:cs typeface="Gill Sans Light"/>
                </a:rPr>
                <a:t>1</a:t>
              </a:r>
            </a:p>
          </p:txBody>
        </p:sp>
        <p:cxnSp>
          <p:nvCxnSpPr>
            <p:cNvPr id="28" name="Straight Arrow Connector 27"/>
            <p:cNvCxnSpPr>
              <a:stCxn id="24" idx="0"/>
            </p:cNvCxnSpPr>
            <p:nvPr/>
          </p:nvCxnSpPr>
          <p:spPr>
            <a:xfrm flipV="1">
              <a:off x="5095061" y="1411494"/>
              <a:ext cx="1802043" cy="18247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897104" y="1411493"/>
              <a:ext cx="2107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886488" y="3600630"/>
              <a:ext cx="2421523" cy="400110"/>
            </a:xfrm>
            <a:prstGeom prst="rect">
              <a:avLst/>
            </a:prstGeom>
            <a:noFill/>
          </p:spPr>
          <p:txBody>
            <a:bodyPr wrap="none" rtlCol="0">
              <a:spAutoFit/>
            </a:bodyPr>
            <a:lstStyle/>
            <a:p>
              <a:r>
                <a:rPr lang="en-US" sz="2000" dirty="0" smtClean="0">
                  <a:latin typeface="Gill Sans Light"/>
                  <a:cs typeface="Gill Sans Light"/>
                </a:rPr>
                <a:t>Offered Load  (T</a:t>
              </a:r>
              <a:r>
                <a:rPr lang="en-US" sz="2000" baseline="-25000" dirty="0" smtClean="0">
                  <a:latin typeface="Gill Sans Light"/>
                  <a:cs typeface="Gill Sans Light"/>
                </a:rPr>
                <a:t>S</a:t>
              </a:r>
              <a:r>
                <a:rPr lang="en-US" sz="2000" dirty="0" smtClean="0">
                  <a:latin typeface="Gill Sans Light"/>
                  <a:cs typeface="Gill Sans Light"/>
                </a:rPr>
                <a:t>/T</a:t>
              </a:r>
              <a:r>
                <a:rPr lang="en-US" sz="2000" baseline="-25000" dirty="0">
                  <a:latin typeface="Gill Sans Light"/>
                  <a:cs typeface="Gill Sans Light"/>
                </a:rPr>
                <a:t>A</a:t>
              </a:r>
              <a:r>
                <a:rPr lang="en-US" sz="2000" dirty="0" smtClean="0">
                  <a:latin typeface="Gill Sans Light"/>
                  <a:cs typeface="Gill Sans Light"/>
                </a:rPr>
                <a:t>)</a:t>
              </a:r>
              <a:endParaRPr lang="en-US" sz="2000" dirty="0">
                <a:latin typeface="Gill Sans Light"/>
                <a:cs typeface="Gill Sans Light"/>
              </a:endParaRPr>
            </a:p>
          </p:txBody>
        </p:sp>
        <p:sp>
          <p:nvSpPr>
            <p:cNvPr id="56" name="TextBox 55"/>
            <p:cNvSpPr txBox="1"/>
            <p:nvPr/>
          </p:nvSpPr>
          <p:spPr>
            <a:xfrm>
              <a:off x="5435302" y="2791265"/>
              <a:ext cx="1608133" cy="400110"/>
            </a:xfrm>
            <a:prstGeom prst="rect">
              <a:avLst/>
            </a:prstGeom>
            <a:noFill/>
          </p:spPr>
          <p:txBody>
            <a:bodyPr wrap="none" rtlCol="0">
              <a:spAutoFit/>
            </a:bodyPr>
            <a:lstStyle/>
            <a:p>
              <a:r>
                <a:rPr lang="en-US" sz="2000" dirty="0" smtClean="0">
                  <a:latin typeface="Gill Sans Light"/>
                  <a:cs typeface="Gill Sans Light"/>
                </a:rPr>
                <a:t>Empty Queue</a:t>
              </a:r>
              <a:endParaRPr lang="en-US" sz="2000" dirty="0">
                <a:latin typeface="Gill Sans Light"/>
                <a:cs typeface="Gill Sans Light"/>
              </a:endParaRPr>
            </a:p>
          </p:txBody>
        </p:sp>
        <p:sp>
          <p:nvSpPr>
            <p:cNvPr id="57" name="TextBox 56"/>
            <p:cNvSpPr txBox="1"/>
            <p:nvPr/>
          </p:nvSpPr>
          <p:spPr>
            <a:xfrm>
              <a:off x="7038865" y="1042161"/>
              <a:ext cx="1210588" cy="400110"/>
            </a:xfrm>
            <a:prstGeom prst="rect">
              <a:avLst/>
            </a:prstGeom>
            <a:noFill/>
          </p:spPr>
          <p:txBody>
            <a:bodyPr wrap="none" rtlCol="0">
              <a:spAutoFit/>
            </a:bodyPr>
            <a:lstStyle/>
            <a:p>
              <a:r>
                <a:rPr lang="en-US" sz="2000" dirty="0" smtClean="0">
                  <a:latin typeface="Gill Sans Light"/>
                  <a:cs typeface="Gill Sans Light"/>
                </a:rPr>
                <a:t>Saturation</a:t>
              </a:r>
              <a:endParaRPr lang="en-US" sz="2000" dirty="0">
                <a:latin typeface="Gill Sans Light"/>
                <a:cs typeface="Gill Sans Light"/>
              </a:endParaRPr>
            </a:p>
          </p:txBody>
        </p:sp>
        <p:sp>
          <p:nvSpPr>
            <p:cNvPr id="58" name="TextBox 57"/>
            <p:cNvSpPr txBox="1"/>
            <p:nvPr/>
          </p:nvSpPr>
          <p:spPr>
            <a:xfrm>
              <a:off x="7210248" y="2791265"/>
              <a:ext cx="1395058" cy="400110"/>
            </a:xfrm>
            <a:prstGeom prst="rect">
              <a:avLst/>
            </a:prstGeom>
            <a:noFill/>
          </p:spPr>
          <p:txBody>
            <a:bodyPr wrap="none" rtlCol="0">
              <a:spAutoFit/>
            </a:bodyPr>
            <a:lstStyle/>
            <a:p>
              <a:r>
                <a:rPr lang="en-US" sz="2000" dirty="0" smtClean="0">
                  <a:latin typeface="Gill Sans Light"/>
                  <a:cs typeface="Gill Sans Light"/>
                </a:rPr>
                <a:t>Unbounded</a:t>
              </a:r>
              <a:endParaRPr lang="en-US" sz="2000" dirty="0">
                <a:latin typeface="Gill Sans Light"/>
                <a:cs typeface="Gill Sans Light"/>
              </a:endParaRPr>
            </a:p>
          </p:txBody>
        </p:sp>
      </p:grpSp>
    </p:spTree>
    <p:extLst>
      <p:ext uri="{BB962C8B-B14F-4D97-AF65-F5344CB8AC3E}">
        <p14:creationId xmlns:p14="http://schemas.microsoft.com/office/powerpoint/2010/main" val="17716903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Basic </a:t>
            </a:r>
            <a:r>
              <a:rPr lang="en-US" dirty="0" smtClean="0"/>
              <a:t>Performance Concepts</a:t>
            </a:r>
            <a:endParaRPr lang="en-US" dirty="0"/>
          </a:p>
        </p:txBody>
      </p:sp>
      <p:sp>
        <p:nvSpPr>
          <p:cNvPr id="3" name="Content Placeholder 2"/>
          <p:cNvSpPr>
            <a:spLocks noGrp="1"/>
          </p:cNvSpPr>
          <p:nvPr>
            <p:ph idx="1"/>
          </p:nvPr>
        </p:nvSpPr>
        <p:spPr>
          <a:xfrm>
            <a:off x="457200" y="1023441"/>
            <a:ext cx="8229600" cy="5215723"/>
          </a:xfrm>
        </p:spPr>
        <p:txBody>
          <a:bodyPr>
            <a:normAutofit/>
          </a:bodyPr>
          <a:lstStyle/>
          <a:p>
            <a:r>
              <a:rPr lang="en-US" sz="2800" i="1" dirty="0" smtClean="0">
                <a:solidFill>
                  <a:srgbClr val="FF0000"/>
                </a:solidFill>
              </a:rPr>
              <a:t>Response Time </a:t>
            </a:r>
            <a:r>
              <a:rPr lang="en-US" sz="2800" dirty="0" smtClean="0">
                <a:solidFill>
                  <a:srgbClr val="FF0000"/>
                </a:solidFill>
              </a:rPr>
              <a:t>or</a:t>
            </a:r>
            <a:r>
              <a:rPr lang="en-US" sz="2800" i="1" dirty="0" smtClean="0">
                <a:solidFill>
                  <a:srgbClr val="FF0000"/>
                </a:solidFill>
              </a:rPr>
              <a:t> Latency</a:t>
            </a:r>
            <a:r>
              <a:rPr lang="en-US" sz="2800" dirty="0" smtClean="0">
                <a:solidFill>
                  <a:srgbClr val="FF0000"/>
                </a:solidFill>
              </a:rPr>
              <a:t>: </a:t>
            </a:r>
            <a:r>
              <a:rPr lang="en-US" sz="2800" dirty="0" smtClean="0"/>
              <a:t>Time to perform an operation(s)</a:t>
            </a:r>
          </a:p>
          <a:p>
            <a:endParaRPr lang="en-US" sz="2800" dirty="0" smtClean="0"/>
          </a:p>
          <a:p>
            <a:r>
              <a:rPr lang="en-US" sz="2800" i="1" dirty="0" smtClean="0">
                <a:solidFill>
                  <a:srgbClr val="FF0000"/>
                </a:solidFill>
              </a:rPr>
              <a:t>Bandwidth </a:t>
            </a:r>
            <a:r>
              <a:rPr lang="en-US" sz="2800" dirty="0" smtClean="0">
                <a:solidFill>
                  <a:srgbClr val="FF0000"/>
                </a:solidFill>
              </a:rPr>
              <a:t>or</a:t>
            </a:r>
            <a:r>
              <a:rPr lang="en-US" sz="2800" i="1" dirty="0" smtClean="0">
                <a:solidFill>
                  <a:srgbClr val="FF0000"/>
                </a:solidFill>
              </a:rPr>
              <a:t> Throughput</a:t>
            </a:r>
            <a:r>
              <a:rPr lang="en-US" sz="2800" dirty="0" smtClean="0">
                <a:solidFill>
                  <a:srgbClr val="FF0000"/>
                </a:solidFill>
              </a:rPr>
              <a:t>: </a:t>
            </a:r>
            <a:r>
              <a:rPr lang="en-US" sz="2800" dirty="0" smtClean="0"/>
              <a:t>Rate at which operations are performed (op/s)</a:t>
            </a:r>
          </a:p>
          <a:p>
            <a:pPr lvl="1"/>
            <a:r>
              <a:rPr lang="en-US" sz="2400" dirty="0" smtClean="0"/>
              <a:t>Files: </a:t>
            </a:r>
            <a:r>
              <a:rPr lang="en-US" sz="2400" dirty="0" err="1" smtClean="0"/>
              <a:t>mB</a:t>
            </a:r>
            <a:r>
              <a:rPr lang="en-US" sz="2400" dirty="0" smtClean="0"/>
              <a:t>/s, Networks: </a:t>
            </a:r>
            <a:r>
              <a:rPr lang="en-US" sz="2400" dirty="0" err="1" smtClean="0"/>
              <a:t>mb</a:t>
            </a:r>
            <a:r>
              <a:rPr lang="en-US" sz="2400" dirty="0" smtClean="0"/>
              <a:t>/s, Arithmetic: GFLOP/s</a:t>
            </a:r>
          </a:p>
          <a:p>
            <a:pPr lvl="1"/>
            <a:endParaRPr lang="en-US" sz="2400" dirty="0" smtClean="0"/>
          </a:p>
          <a:p>
            <a:r>
              <a:rPr lang="en-US" sz="2800" i="1" dirty="0" smtClean="0">
                <a:solidFill>
                  <a:srgbClr val="FF0000"/>
                </a:solidFill>
              </a:rPr>
              <a:t>Start up </a:t>
            </a:r>
            <a:r>
              <a:rPr lang="en-US" sz="2800" dirty="0" smtClean="0">
                <a:solidFill>
                  <a:srgbClr val="FF0000"/>
                </a:solidFill>
              </a:rPr>
              <a:t>or “Overhead”: </a:t>
            </a:r>
            <a:r>
              <a:rPr lang="en-US" sz="2800" dirty="0" smtClean="0"/>
              <a:t>time to initiate an operation</a:t>
            </a:r>
          </a:p>
          <a:p>
            <a:endParaRPr lang="en-US" sz="2800" dirty="0" smtClean="0"/>
          </a:p>
          <a:p>
            <a:r>
              <a:rPr lang="en-US" sz="2800" dirty="0" smtClean="0"/>
              <a:t>Most I/O operations are roughly linear</a:t>
            </a:r>
          </a:p>
          <a:p>
            <a:pPr lvl="1"/>
            <a:r>
              <a:rPr lang="en-US" sz="2400" dirty="0" smtClean="0"/>
              <a:t>Latency(n) = Overhead + n/Bandwidth</a:t>
            </a:r>
            <a:endParaRPr lang="en-US" sz="2400" dirty="0"/>
          </a:p>
        </p:txBody>
      </p:sp>
    </p:spTree>
    <p:extLst>
      <p:ext uri="{BB962C8B-B14F-4D97-AF65-F5344CB8AC3E}">
        <p14:creationId xmlns:p14="http://schemas.microsoft.com/office/powerpoint/2010/main" val="24087960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6" name="Straight Arrow Connector 25"/>
          <p:cNvCxnSpPr/>
          <p:nvPr/>
        </p:nvCxnSpPr>
        <p:spPr>
          <a:xfrm>
            <a:off x="3999504" y="2021110"/>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514600" y="2014703"/>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 </a:t>
            </a:r>
            <a:r>
              <a:rPr lang="en-US" dirty="0" err="1" smtClean="0"/>
              <a:t>Bursty</a:t>
            </a:r>
            <a:r>
              <a:rPr lang="en-US" dirty="0" smtClean="0"/>
              <a:t> World</a:t>
            </a:r>
            <a:endParaRPr lang="en-US" dirty="0"/>
          </a:p>
        </p:txBody>
      </p:sp>
      <p:sp>
        <p:nvSpPr>
          <p:cNvPr id="3" name="Content Placeholder 2"/>
          <p:cNvSpPr>
            <a:spLocks noGrp="1"/>
          </p:cNvSpPr>
          <p:nvPr>
            <p:ph idx="1"/>
          </p:nvPr>
        </p:nvSpPr>
        <p:spPr>
          <a:xfrm>
            <a:off x="392023" y="4877413"/>
            <a:ext cx="8229600" cy="1599587"/>
          </a:xfrm>
        </p:spPr>
        <p:txBody>
          <a:bodyPr>
            <a:normAutofit lnSpcReduction="10000"/>
          </a:bodyPr>
          <a:lstStyle/>
          <a:p>
            <a:r>
              <a:rPr lang="en-US" dirty="0" smtClean="0"/>
              <a:t>Requests arrive in a burst, must queue up till served</a:t>
            </a:r>
          </a:p>
          <a:p>
            <a:r>
              <a:rPr lang="en-US" dirty="0" smtClean="0"/>
              <a:t>Same average arrival time, but almost all of the requests experience large queue delays</a:t>
            </a:r>
          </a:p>
          <a:p>
            <a:r>
              <a:rPr lang="en-US" dirty="0" smtClean="0"/>
              <a:t>Even though average utilization is low</a:t>
            </a:r>
            <a:endParaRPr lang="en-US" dirty="0"/>
          </a:p>
          <a:p>
            <a:endParaRPr lang="en-US" dirty="0" smtClean="0"/>
          </a:p>
        </p:txBody>
      </p:sp>
      <p:sp>
        <p:nvSpPr>
          <p:cNvPr id="7" name="Rectangle 6"/>
          <p:cNvSpPr/>
          <p:nvPr/>
        </p:nvSpPr>
        <p:spPr>
          <a:xfrm>
            <a:off x="2378345" y="1070637"/>
            <a:ext cx="1559061" cy="68141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8" name="Straight Connector 7"/>
          <p:cNvCxnSpPr/>
          <p:nvPr/>
        </p:nvCxnSpPr>
        <p:spPr>
          <a:xfrm>
            <a:off x="3678370" y="1070637"/>
            <a:ext cx="0" cy="6814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407448" y="1070637"/>
            <a:ext cx="0" cy="6814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540499" y="1019015"/>
            <a:ext cx="753719" cy="784657"/>
          </a:xfrm>
          <a:prstGeom prst="ellipse">
            <a:avLst/>
          </a:prstGeom>
          <a:solidFill>
            <a:srgbClr val="DFE9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 name="TextBox 10"/>
          <p:cNvSpPr txBox="1"/>
          <p:nvPr/>
        </p:nvSpPr>
        <p:spPr>
          <a:xfrm>
            <a:off x="2464358" y="1190514"/>
            <a:ext cx="902811" cy="400110"/>
          </a:xfrm>
          <a:prstGeom prst="rect">
            <a:avLst/>
          </a:prstGeom>
          <a:noFill/>
        </p:spPr>
        <p:txBody>
          <a:bodyPr wrap="none" rtlCol="0">
            <a:spAutoFit/>
          </a:bodyPr>
          <a:lstStyle/>
          <a:p>
            <a:r>
              <a:rPr lang="en-US" sz="2000" dirty="0" smtClean="0">
                <a:latin typeface="Gill Sans Light"/>
                <a:cs typeface="Gill Sans Light"/>
              </a:rPr>
              <a:t>Queue</a:t>
            </a:r>
            <a:endParaRPr lang="en-US" sz="2000" dirty="0">
              <a:latin typeface="Gill Sans Light"/>
              <a:cs typeface="Gill Sans Light"/>
            </a:endParaRPr>
          </a:p>
        </p:txBody>
      </p:sp>
      <p:sp>
        <p:nvSpPr>
          <p:cNvPr id="12" name="TextBox 11"/>
          <p:cNvSpPr txBox="1"/>
          <p:nvPr/>
        </p:nvSpPr>
        <p:spPr>
          <a:xfrm>
            <a:off x="4506823" y="1196025"/>
            <a:ext cx="864339" cy="400110"/>
          </a:xfrm>
          <a:prstGeom prst="rect">
            <a:avLst/>
          </a:prstGeom>
          <a:noFill/>
        </p:spPr>
        <p:txBody>
          <a:bodyPr wrap="none" rtlCol="0">
            <a:spAutoFit/>
          </a:bodyPr>
          <a:lstStyle/>
          <a:p>
            <a:r>
              <a:rPr lang="en-US" sz="2000" dirty="0" smtClean="0">
                <a:latin typeface="Gill Sans Light"/>
                <a:cs typeface="Gill Sans Light"/>
              </a:rPr>
              <a:t>Server</a:t>
            </a:r>
            <a:endParaRPr lang="en-US" sz="2000" dirty="0">
              <a:latin typeface="Gill Sans Light"/>
              <a:cs typeface="Gill Sans Light"/>
            </a:endParaRPr>
          </a:p>
        </p:txBody>
      </p:sp>
      <p:cxnSp>
        <p:nvCxnSpPr>
          <p:cNvPr id="13" name="Straight Arrow Connector 12"/>
          <p:cNvCxnSpPr/>
          <p:nvPr/>
        </p:nvCxnSpPr>
        <p:spPr>
          <a:xfrm>
            <a:off x="1882749"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937406"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380420" y="1398552"/>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29242" y="1213886"/>
            <a:ext cx="883851" cy="400110"/>
          </a:xfrm>
          <a:prstGeom prst="rect">
            <a:avLst/>
          </a:prstGeom>
          <a:noFill/>
        </p:spPr>
        <p:txBody>
          <a:bodyPr wrap="none" rtlCol="0">
            <a:spAutoFit/>
          </a:bodyPr>
          <a:lstStyle/>
          <a:p>
            <a:r>
              <a:rPr lang="en-US" sz="2000" dirty="0" smtClean="0">
                <a:latin typeface="Gill Sans Light"/>
                <a:cs typeface="Gill Sans Light"/>
              </a:rPr>
              <a:t>arrivals</a:t>
            </a:r>
            <a:endParaRPr lang="en-US" sz="2000" dirty="0">
              <a:latin typeface="Gill Sans Light"/>
              <a:cs typeface="Gill Sans Light"/>
            </a:endParaRPr>
          </a:p>
        </p:txBody>
      </p:sp>
      <p:sp>
        <p:nvSpPr>
          <p:cNvPr id="17" name="TextBox 16"/>
          <p:cNvSpPr txBox="1"/>
          <p:nvPr/>
        </p:nvSpPr>
        <p:spPr>
          <a:xfrm>
            <a:off x="6019800" y="1226677"/>
            <a:ext cx="1287532" cy="400110"/>
          </a:xfrm>
          <a:prstGeom prst="rect">
            <a:avLst/>
          </a:prstGeom>
          <a:noFill/>
        </p:spPr>
        <p:txBody>
          <a:bodyPr wrap="none" rtlCol="0">
            <a:spAutoFit/>
          </a:bodyPr>
          <a:lstStyle/>
          <a:p>
            <a:r>
              <a:rPr lang="en-US" sz="2000" dirty="0" smtClean="0">
                <a:latin typeface="Gill Sans Light"/>
                <a:cs typeface="Gill Sans Light"/>
              </a:rPr>
              <a:t>departures</a:t>
            </a:r>
            <a:endParaRPr lang="en-US" sz="2000" dirty="0">
              <a:latin typeface="Gill Sans Light"/>
              <a:cs typeface="Gill Sans Light"/>
            </a:endParaRPr>
          </a:p>
        </p:txBody>
      </p:sp>
      <p:sp>
        <p:nvSpPr>
          <p:cNvPr id="19" name="TextBox 18"/>
          <p:cNvSpPr txBox="1"/>
          <p:nvPr/>
        </p:nvSpPr>
        <p:spPr>
          <a:xfrm>
            <a:off x="2895600" y="1843087"/>
            <a:ext cx="472455" cy="400110"/>
          </a:xfrm>
          <a:prstGeom prst="rect">
            <a:avLst/>
          </a:prstGeom>
          <a:solidFill>
            <a:srgbClr val="FFFFFF"/>
          </a:solidFill>
        </p:spPr>
        <p:txBody>
          <a:bodyPr wrap="none" rtlCol="0">
            <a:spAutoFit/>
          </a:bodyPr>
          <a:lstStyle/>
          <a:p>
            <a:r>
              <a:rPr lang="en-US" sz="2000" dirty="0" smtClean="0">
                <a:latin typeface="Gill Sans Light"/>
                <a:cs typeface="Gill Sans Light"/>
              </a:rPr>
              <a:t>T</a:t>
            </a:r>
            <a:r>
              <a:rPr lang="en-US" sz="2000" baseline="-25000" dirty="0" smtClean="0">
                <a:latin typeface="Gill Sans Light"/>
                <a:cs typeface="Gill Sans Light"/>
              </a:rPr>
              <a:t>Q</a:t>
            </a:r>
            <a:endParaRPr lang="en-US" sz="2000" baseline="-25000" dirty="0">
              <a:latin typeface="Gill Sans Light"/>
              <a:cs typeface="Gill Sans Light"/>
            </a:endParaRPr>
          </a:p>
        </p:txBody>
      </p:sp>
      <p:cxnSp>
        <p:nvCxnSpPr>
          <p:cNvPr id="20" name="Straight Connector 19"/>
          <p:cNvCxnSpPr/>
          <p:nvPr/>
        </p:nvCxnSpPr>
        <p:spPr>
          <a:xfrm>
            <a:off x="2362200"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322227" y="1843087"/>
            <a:ext cx="411925" cy="400110"/>
          </a:xfrm>
          <a:prstGeom prst="rect">
            <a:avLst/>
          </a:prstGeom>
          <a:solidFill>
            <a:srgbClr val="FFFFFF"/>
          </a:solidFill>
        </p:spPr>
        <p:txBody>
          <a:bodyPr wrap="none" rtlCol="0">
            <a:spAutoFit/>
          </a:bodyPr>
          <a:lstStyle/>
          <a:p>
            <a:r>
              <a:rPr lang="en-US" sz="2000" dirty="0" smtClean="0">
                <a:latin typeface="Gill Sans Light"/>
                <a:cs typeface="Gill Sans Light"/>
              </a:rPr>
              <a:t>T</a:t>
            </a:r>
            <a:r>
              <a:rPr lang="en-US" sz="2000" baseline="-25000" dirty="0" smtClean="0">
                <a:latin typeface="Gill Sans Light"/>
                <a:cs typeface="Gill Sans Light"/>
              </a:rPr>
              <a:t>S</a:t>
            </a:r>
            <a:endParaRPr lang="en-US" sz="2000" baseline="-25000" dirty="0">
              <a:latin typeface="Gill Sans Light"/>
              <a:cs typeface="Gill Sans Light"/>
            </a:endParaRPr>
          </a:p>
        </p:txBody>
      </p:sp>
      <p:cxnSp>
        <p:nvCxnSpPr>
          <p:cNvPr id="23" name="Straight Connector 22"/>
          <p:cNvCxnSpPr/>
          <p:nvPr/>
        </p:nvCxnSpPr>
        <p:spPr>
          <a:xfrm>
            <a:off x="3937406"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235917" y="2704302"/>
            <a:ext cx="63078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737308" y="2908692"/>
            <a:ext cx="1138024" cy="1729104"/>
            <a:chOff x="1430633" y="3061092"/>
            <a:chExt cx="1138024" cy="1729104"/>
          </a:xfrm>
        </p:grpSpPr>
        <p:sp>
          <p:nvSpPr>
            <p:cNvPr id="29" name="Rectangle 28"/>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0" name="Rectangle 29"/>
            <p:cNvSpPr/>
            <p:nvPr/>
          </p:nvSpPr>
          <p:spPr>
            <a:xfrm>
              <a:off x="1628854" y="439601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cxnSp>
        <p:nvCxnSpPr>
          <p:cNvPr id="43" name="Straight Connector 42"/>
          <p:cNvCxnSpPr/>
          <p:nvPr/>
        </p:nvCxnSpPr>
        <p:spPr>
          <a:xfrm>
            <a:off x="1737164" y="2572909"/>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927086" y="2903938"/>
            <a:ext cx="948246" cy="394179"/>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2887903" y="4243617"/>
            <a:ext cx="939803" cy="394179"/>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49" name="Straight Connector 48"/>
          <p:cNvCxnSpPr/>
          <p:nvPr/>
        </p:nvCxnSpPr>
        <p:spPr>
          <a:xfrm>
            <a:off x="1935529" y="256815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094094" y="3298117"/>
            <a:ext cx="793809"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3827706" y="4243617"/>
            <a:ext cx="939803"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Rectangle 39"/>
          <p:cNvSpPr/>
          <p:nvPr/>
        </p:nvSpPr>
        <p:spPr>
          <a:xfrm>
            <a:off x="2875332" y="2903938"/>
            <a:ext cx="952374"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55" name="Straight Connector 54"/>
          <p:cNvCxnSpPr/>
          <p:nvPr/>
        </p:nvCxnSpPr>
        <p:spPr>
          <a:xfrm>
            <a:off x="2146209" y="2589764"/>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313207" y="258157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739677" y="4243617"/>
            <a:ext cx="939803"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0" name="Rectangle 59"/>
          <p:cNvSpPr/>
          <p:nvPr/>
        </p:nvSpPr>
        <p:spPr>
          <a:xfrm>
            <a:off x="2321273" y="3692296"/>
            <a:ext cx="554059"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3827706" y="2908692"/>
            <a:ext cx="911971"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Rectangle 61"/>
          <p:cNvSpPr/>
          <p:nvPr/>
        </p:nvSpPr>
        <p:spPr>
          <a:xfrm>
            <a:off x="2887903" y="3302871"/>
            <a:ext cx="939803"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1" name="TextBox 20"/>
          <p:cNvSpPr txBox="1"/>
          <p:nvPr/>
        </p:nvSpPr>
        <p:spPr>
          <a:xfrm>
            <a:off x="535275" y="2900259"/>
            <a:ext cx="1056700" cy="400110"/>
          </a:xfrm>
          <a:prstGeom prst="rect">
            <a:avLst/>
          </a:prstGeom>
          <a:noFill/>
        </p:spPr>
        <p:txBody>
          <a:bodyPr wrap="none" rtlCol="0">
            <a:spAutoFit/>
          </a:bodyPr>
          <a:lstStyle/>
          <a:p>
            <a:r>
              <a:rPr lang="en-US" sz="2000" dirty="0" smtClean="0">
                <a:latin typeface="Gill Sans Light"/>
                <a:cs typeface="Gill Sans Light"/>
              </a:rPr>
              <a:t>Q depth</a:t>
            </a:r>
            <a:endParaRPr lang="en-US" sz="2000" dirty="0">
              <a:latin typeface="Gill Sans Light"/>
              <a:cs typeface="Gill Sans Light"/>
            </a:endParaRPr>
          </a:p>
        </p:txBody>
      </p:sp>
      <p:cxnSp>
        <p:nvCxnSpPr>
          <p:cNvPr id="27" name="Straight Arrow Connector 26"/>
          <p:cNvCxnSpPr/>
          <p:nvPr/>
        </p:nvCxnSpPr>
        <p:spPr>
          <a:xfrm>
            <a:off x="1576008" y="2896348"/>
            <a:ext cx="0" cy="11901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88377" y="4205986"/>
            <a:ext cx="864339" cy="400110"/>
          </a:xfrm>
          <a:prstGeom prst="rect">
            <a:avLst/>
          </a:prstGeom>
          <a:noFill/>
        </p:spPr>
        <p:txBody>
          <a:bodyPr wrap="none" rtlCol="0">
            <a:spAutoFit/>
          </a:bodyPr>
          <a:lstStyle/>
          <a:p>
            <a:r>
              <a:rPr lang="en-US" sz="2000" dirty="0" smtClean="0">
                <a:latin typeface="Gill Sans Light"/>
                <a:cs typeface="Gill Sans Light"/>
              </a:rPr>
              <a:t>Server</a:t>
            </a:r>
            <a:endParaRPr lang="en-US" sz="2000" dirty="0">
              <a:latin typeface="Gill Sans Light"/>
              <a:cs typeface="Gill Sans Light"/>
            </a:endParaRPr>
          </a:p>
        </p:txBody>
      </p:sp>
      <p:cxnSp>
        <p:nvCxnSpPr>
          <p:cNvPr id="65" name="Straight Arrow Connector 64"/>
          <p:cNvCxnSpPr/>
          <p:nvPr/>
        </p:nvCxnSpPr>
        <p:spPr>
          <a:xfrm flipV="1">
            <a:off x="2321273" y="2624004"/>
            <a:ext cx="4005202" cy="1"/>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326475" y="261581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5275" y="2209800"/>
            <a:ext cx="945466" cy="400110"/>
          </a:xfrm>
          <a:prstGeom prst="rect">
            <a:avLst/>
          </a:prstGeom>
          <a:noFill/>
        </p:spPr>
        <p:txBody>
          <a:bodyPr wrap="none" rtlCol="0">
            <a:spAutoFit/>
          </a:bodyPr>
          <a:lstStyle/>
          <a:p>
            <a:r>
              <a:rPr lang="en-US" sz="2000" dirty="0" smtClean="0">
                <a:latin typeface="Gill Sans Light"/>
                <a:cs typeface="Gill Sans Light"/>
              </a:rPr>
              <a:t>Arrivals</a:t>
            </a:r>
            <a:endParaRPr lang="en-US" sz="2000" dirty="0">
              <a:latin typeface="Gill Sans Light"/>
              <a:cs typeface="Gill Sans Light"/>
            </a:endParaRPr>
          </a:p>
        </p:txBody>
      </p:sp>
      <p:grpSp>
        <p:nvGrpSpPr>
          <p:cNvPr id="47" name="Group 46"/>
          <p:cNvGrpSpPr/>
          <p:nvPr/>
        </p:nvGrpSpPr>
        <p:grpSpPr>
          <a:xfrm>
            <a:off x="6326475" y="2912490"/>
            <a:ext cx="1138024" cy="1729104"/>
            <a:chOff x="1430633" y="3061092"/>
            <a:chExt cx="1138024" cy="1729104"/>
          </a:xfrm>
        </p:grpSpPr>
        <p:sp>
          <p:nvSpPr>
            <p:cNvPr id="48" name="Rectangle 47"/>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1628854" y="439601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spTree>
    <p:extLst>
      <p:ext uri="{BB962C8B-B14F-4D97-AF65-F5344CB8AC3E}">
        <p14:creationId xmlns:p14="http://schemas.microsoft.com/office/powerpoint/2010/main" val="3612278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P spid="51" grpId="0" animBg="1"/>
      <p:bldP spid="40" grpId="0" animBg="1"/>
      <p:bldP spid="59"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22996"/>
            <a:ext cx="8458200" cy="5215723"/>
          </a:xfrm>
        </p:spPr>
        <p:txBody>
          <a:bodyPr/>
          <a:lstStyle/>
          <a:p>
            <a:r>
              <a:rPr lang="en-US" dirty="0" smtClean="0"/>
              <a:t>Elegant mathematical framework if you start with </a:t>
            </a:r>
            <a:r>
              <a:rPr lang="en-US" i="1" dirty="0" smtClean="0"/>
              <a:t>exponential distribution</a:t>
            </a:r>
          </a:p>
          <a:p>
            <a:pPr lvl="1"/>
            <a:r>
              <a:rPr lang="en-US" dirty="0" smtClean="0"/>
              <a:t>Probability density function of a continuous random variable with a mean of 1/</a:t>
            </a:r>
            <a:r>
              <a:rPr lang="en-US" dirty="0" err="1" smtClean="0"/>
              <a:t>λ</a:t>
            </a:r>
            <a:endParaRPr lang="en-US" dirty="0" smtClean="0"/>
          </a:p>
          <a:p>
            <a:pPr lvl="1"/>
            <a:r>
              <a:rPr lang="en-US" dirty="0"/>
              <a:t>f</a:t>
            </a:r>
            <a:r>
              <a:rPr lang="en-US" dirty="0" smtClean="0"/>
              <a:t>(x) = </a:t>
            </a:r>
            <a:r>
              <a:rPr lang="en-US" dirty="0" err="1" smtClean="0"/>
              <a:t>λe</a:t>
            </a:r>
            <a:r>
              <a:rPr lang="en-US" baseline="30000" dirty="0" err="1" smtClean="0"/>
              <a:t>-λx</a:t>
            </a:r>
            <a:endParaRPr lang="en-US" baseline="30000" dirty="0" smtClean="0"/>
          </a:p>
          <a:p>
            <a:pPr lvl="1"/>
            <a:r>
              <a:rPr lang="en-US" i="1" dirty="0" smtClean="0"/>
              <a:t>“</a:t>
            </a:r>
            <a:r>
              <a:rPr lang="en-US" i="1" dirty="0" err="1" smtClean="0"/>
              <a:t>Memoryless</a:t>
            </a:r>
            <a:r>
              <a:rPr lang="en-US" i="1" dirty="0" smtClean="0"/>
              <a:t>”</a:t>
            </a:r>
          </a:p>
        </p:txBody>
      </p:sp>
      <p:grpSp>
        <p:nvGrpSpPr>
          <p:cNvPr id="4" name="Group 3"/>
          <p:cNvGrpSpPr/>
          <p:nvPr/>
        </p:nvGrpSpPr>
        <p:grpSpPr>
          <a:xfrm>
            <a:off x="228600" y="2895600"/>
            <a:ext cx="8586372" cy="3403707"/>
            <a:chOff x="228600" y="2895600"/>
            <a:chExt cx="8586372" cy="3403707"/>
          </a:xfrm>
        </p:grpSpPr>
        <p:graphicFrame>
          <p:nvGraphicFramePr>
            <p:cNvPr id="7" name="Chart 6"/>
            <p:cNvGraphicFramePr>
              <a:graphicFrameLocks/>
            </p:cNvGraphicFramePr>
            <p:nvPr>
              <p:extLst>
                <p:ext uri="{D42A27DB-BD31-4B8C-83A1-F6EECF244321}">
                  <p14:modId xmlns:p14="http://schemas.microsoft.com/office/powerpoint/2010/main" val="1869304251"/>
                </p:ext>
              </p:extLst>
            </p:nvPr>
          </p:nvGraphicFramePr>
          <p:xfrm>
            <a:off x="4674131" y="2895600"/>
            <a:ext cx="4140841" cy="340370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228600" y="3343870"/>
              <a:ext cx="4267200" cy="1200328"/>
            </a:xfrm>
            <a:prstGeom prst="rect">
              <a:avLst/>
            </a:prstGeom>
            <a:noFill/>
          </p:spPr>
          <p:txBody>
            <a:bodyPr wrap="square" rtlCol="0">
              <a:spAutoFit/>
            </a:bodyPr>
            <a:lstStyle/>
            <a:p>
              <a:r>
                <a:rPr lang="en-US" sz="2400" dirty="0" smtClean="0">
                  <a:solidFill>
                    <a:srgbClr val="0000FF"/>
                  </a:solidFill>
                  <a:latin typeface="Gill Sans Light"/>
                  <a:cs typeface="Gill Sans Light"/>
                </a:rPr>
                <a:t>Likelihood of an event </a:t>
              </a:r>
              <a:r>
                <a:rPr lang="en-US" sz="2400" dirty="0" smtClean="0">
                  <a:solidFill>
                    <a:srgbClr val="0000FF"/>
                  </a:solidFill>
                  <a:latin typeface="Gill Sans Light"/>
                  <a:cs typeface="Gill Sans Light"/>
                </a:rPr>
                <a:t>occurring </a:t>
              </a:r>
              <a:r>
                <a:rPr lang="en-US" sz="2400" dirty="0" smtClean="0">
                  <a:solidFill>
                    <a:srgbClr val="0000FF"/>
                  </a:solidFill>
                  <a:latin typeface="Gill Sans Light"/>
                  <a:cs typeface="Gill Sans Light"/>
                </a:rPr>
                <a:t>is independent of how long we’ve been waiting</a:t>
              </a:r>
              <a:endParaRPr lang="en-US" sz="2400" dirty="0">
                <a:solidFill>
                  <a:srgbClr val="0000FF"/>
                </a:solidFill>
                <a:latin typeface="Gill Sans Light"/>
                <a:cs typeface="Gill Sans Light"/>
              </a:endParaRPr>
            </a:p>
          </p:txBody>
        </p:sp>
      </p:grpSp>
      <p:sp>
        <p:nvSpPr>
          <p:cNvPr id="2" name="Title 1"/>
          <p:cNvSpPr>
            <a:spLocks noGrp="1"/>
          </p:cNvSpPr>
          <p:nvPr>
            <p:ph type="title"/>
          </p:nvPr>
        </p:nvSpPr>
        <p:spPr/>
        <p:txBody>
          <a:bodyPr>
            <a:normAutofit fontScale="90000"/>
          </a:bodyPr>
          <a:lstStyle/>
          <a:p>
            <a:r>
              <a:rPr lang="en-US" dirty="0" smtClean="0"/>
              <a:t>So how do we model the </a:t>
            </a:r>
            <a:r>
              <a:rPr lang="en-US" dirty="0" err="1" smtClean="0"/>
              <a:t>burstiness</a:t>
            </a:r>
            <a:r>
              <a:rPr lang="en-US" dirty="0" smtClean="0"/>
              <a:t> of arrival?</a:t>
            </a:r>
            <a:endParaRPr lang="en-US" dirty="0"/>
          </a:p>
        </p:txBody>
      </p:sp>
      <p:grpSp>
        <p:nvGrpSpPr>
          <p:cNvPr id="6" name="Group 5"/>
          <p:cNvGrpSpPr/>
          <p:nvPr/>
        </p:nvGrpSpPr>
        <p:grpSpPr>
          <a:xfrm>
            <a:off x="990600" y="3619377"/>
            <a:ext cx="4130186" cy="1686746"/>
            <a:chOff x="990600" y="3619377"/>
            <a:chExt cx="4130186" cy="1686746"/>
          </a:xfrm>
        </p:grpSpPr>
        <p:sp>
          <p:nvSpPr>
            <p:cNvPr id="11" name="TextBox 10"/>
            <p:cNvSpPr txBox="1"/>
            <p:nvPr/>
          </p:nvSpPr>
          <p:spPr>
            <a:xfrm>
              <a:off x="990600" y="4475126"/>
              <a:ext cx="3695446" cy="830997"/>
            </a:xfrm>
            <a:prstGeom prst="rect">
              <a:avLst/>
            </a:prstGeom>
            <a:noFill/>
          </p:spPr>
          <p:txBody>
            <a:bodyPr wrap="square" rtlCol="0">
              <a:spAutoFit/>
            </a:bodyPr>
            <a:lstStyle/>
            <a:p>
              <a:r>
                <a:rPr lang="en-US" sz="2400" dirty="0" smtClean="0">
                  <a:latin typeface="Gill Sans Light"/>
                  <a:cs typeface="Gill Sans Light"/>
                </a:rPr>
                <a:t>Lots of short arrival intervals (i.e., high instantaneous rate)</a:t>
              </a:r>
              <a:endParaRPr lang="en-US" sz="2400" dirty="0">
                <a:latin typeface="Gill Sans Light"/>
                <a:cs typeface="Gill Sans Light"/>
              </a:endParaRPr>
            </a:p>
          </p:txBody>
        </p:sp>
        <p:cxnSp>
          <p:nvCxnSpPr>
            <p:cNvPr id="13" name="Straight Connector 12"/>
            <p:cNvCxnSpPr/>
            <p:nvPr/>
          </p:nvCxnSpPr>
          <p:spPr>
            <a:xfrm flipH="1">
              <a:off x="4003135" y="3619377"/>
              <a:ext cx="1117651" cy="855749"/>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931603" y="5492388"/>
            <a:ext cx="5590618" cy="830997"/>
            <a:chOff x="931603" y="5492388"/>
            <a:chExt cx="5590618" cy="830997"/>
          </a:xfrm>
        </p:grpSpPr>
        <p:cxnSp>
          <p:nvCxnSpPr>
            <p:cNvPr id="14" name="Straight Connector 13"/>
            <p:cNvCxnSpPr/>
            <p:nvPr/>
          </p:nvCxnSpPr>
          <p:spPr>
            <a:xfrm flipH="1" flipV="1">
              <a:off x="4003135" y="5830529"/>
              <a:ext cx="2519086" cy="116792"/>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31603" y="5492388"/>
              <a:ext cx="3071532" cy="830997"/>
            </a:xfrm>
            <a:prstGeom prst="rect">
              <a:avLst/>
            </a:prstGeom>
            <a:noFill/>
          </p:spPr>
          <p:txBody>
            <a:bodyPr wrap="square" rtlCol="0">
              <a:spAutoFit/>
            </a:bodyPr>
            <a:lstStyle/>
            <a:p>
              <a:pPr algn="r"/>
              <a:r>
                <a:rPr lang="en-US" sz="2400" dirty="0" smtClean="0">
                  <a:latin typeface="Gill Sans Light"/>
                  <a:cs typeface="Gill Sans Light"/>
                </a:rPr>
                <a:t>Few long gaps (i.e., </a:t>
              </a:r>
              <a:r>
                <a:rPr lang="en-US" sz="2400" dirty="0" smtClean="0">
                  <a:latin typeface="Gill Sans Light"/>
                  <a:cs typeface="Gill Sans Light"/>
                </a:rPr>
                <a:t>low instantaneous </a:t>
              </a:r>
              <a:r>
                <a:rPr lang="en-US" sz="2400" dirty="0" smtClean="0">
                  <a:latin typeface="Gill Sans Light"/>
                  <a:cs typeface="Gill Sans Light"/>
                </a:rPr>
                <a:t>rate)</a:t>
              </a:r>
              <a:endParaRPr lang="en-US" sz="2400" dirty="0">
                <a:latin typeface="Gill Sans Light"/>
                <a:cs typeface="Gill Sans Light"/>
              </a:endParaRPr>
            </a:p>
          </p:txBody>
        </p:sp>
      </p:grpSp>
      <p:sp>
        <p:nvSpPr>
          <p:cNvPr id="21" name="TextBox 20"/>
          <p:cNvSpPr txBox="1"/>
          <p:nvPr/>
        </p:nvSpPr>
        <p:spPr>
          <a:xfrm>
            <a:off x="6598421" y="6229290"/>
            <a:ext cx="930363" cy="461665"/>
          </a:xfrm>
          <a:prstGeom prst="rect">
            <a:avLst/>
          </a:prstGeom>
          <a:noFill/>
        </p:spPr>
        <p:txBody>
          <a:bodyPr wrap="none" rtlCol="0">
            <a:spAutoFit/>
          </a:bodyPr>
          <a:lstStyle/>
          <a:p>
            <a:r>
              <a:rPr lang="en-US" sz="2400" dirty="0">
                <a:latin typeface="Gill Sans Light"/>
                <a:cs typeface="Gill Sans Light"/>
              </a:rPr>
              <a:t>x</a:t>
            </a:r>
            <a:r>
              <a:rPr lang="en-US" sz="2400" dirty="0" smtClean="0">
                <a:latin typeface="Gill Sans Light"/>
                <a:cs typeface="Gill Sans Light"/>
              </a:rPr>
              <a:t> (</a:t>
            </a:r>
            <a:r>
              <a:rPr lang="en-US" sz="2400" dirty="0" err="1" smtClean="0">
                <a:latin typeface="Gill Sans Light"/>
                <a:cs typeface="Gill Sans Light"/>
              </a:rPr>
              <a:t>λ</a:t>
            </a:r>
            <a:r>
              <a:rPr lang="en-US" sz="2400" dirty="0">
                <a:latin typeface="Gill Sans Light"/>
                <a:cs typeface="Gill Sans Light"/>
              </a:rPr>
              <a:t>)</a:t>
            </a:r>
          </a:p>
        </p:txBody>
      </p:sp>
      <p:grpSp>
        <p:nvGrpSpPr>
          <p:cNvPr id="12" name="Group 11"/>
          <p:cNvGrpSpPr/>
          <p:nvPr/>
        </p:nvGrpSpPr>
        <p:grpSpPr>
          <a:xfrm>
            <a:off x="5368956" y="3048000"/>
            <a:ext cx="3678492" cy="2809719"/>
            <a:chOff x="5368956" y="3137602"/>
            <a:chExt cx="3678492" cy="2809719"/>
          </a:xfrm>
        </p:grpSpPr>
        <p:cxnSp>
          <p:nvCxnSpPr>
            <p:cNvPr id="9" name="Straight Connector 8"/>
            <p:cNvCxnSpPr/>
            <p:nvPr/>
          </p:nvCxnSpPr>
          <p:spPr>
            <a:xfrm flipV="1">
              <a:off x="5368956" y="3137602"/>
              <a:ext cx="0" cy="280971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562600" y="3899602"/>
              <a:ext cx="3484848" cy="461665"/>
            </a:xfrm>
            <a:prstGeom prst="rect">
              <a:avLst/>
            </a:prstGeom>
            <a:noFill/>
          </p:spPr>
          <p:txBody>
            <a:bodyPr wrap="none" rtlCol="0">
              <a:spAutoFit/>
            </a:bodyPr>
            <a:lstStyle/>
            <a:p>
              <a:r>
                <a:rPr lang="en-US" sz="2400" dirty="0">
                  <a:latin typeface="Gill Sans Light"/>
                  <a:cs typeface="Gill Sans Light"/>
                </a:rPr>
                <a:t>m</a:t>
              </a:r>
              <a:r>
                <a:rPr lang="en-US" sz="2400" dirty="0" smtClean="0">
                  <a:latin typeface="Gill Sans Light"/>
                  <a:cs typeface="Gill Sans Light"/>
                </a:rPr>
                <a:t>ean </a:t>
              </a:r>
              <a:r>
                <a:rPr lang="en-US" sz="2400" dirty="0">
                  <a:latin typeface="Gill Sans Light"/>
                  <a:cs typeface="Gill Sans Light"/>
                </a:rPr>
                <a:t>a</a:t>
              </a:r>
              <a:r>
                <a:rPr lang="en-US" sz="2400" dirty="0" smtClean="0">
                  <a:latin typeface="Gill Sans Light"/>
                  <a:cs typeface="Gill Sans Light"/>
                </a:rPr>
                <a:t>rrival interval (1/</a:t>
              </a:r>
              <a:r>
                <a:rPr lang="en-US" sz="2400" dirty="0" err="1" smtClean="0">
                  <a:latin typeface="Gill Sans Light"/>
                  <a:cs typeface="Gill Sans Light"/>
                </a:rPr>
                <a:t>λ</a:t>
              </a:r>
              <a:r>
                <a:rPr lang="en-US" sz="2400" dirty="0" smtClean="0">
                  <a:latin typeface="Gill Sans Light"/>
                  <a:cs typeface="Gill Sans Light"/>
                </a:rPr>
                <a:t>)</a:t>
              </a:r>
              <a:endParaRPr lang="en-US" sz="2400" dirty="0">
                <a:latin typeface="Gill Sans Light"/>
                <a:cs typeface="Gill Sans Light"/>
              </a:endParaRPr>
            </a:p>
          </p:txBody>
        </p:sp>
        <p:cxnSp>
          <p:nvCxnSpPr>
            <p:cNvPr id="17" name="Straight Connector 16"/>
            <p:cNvCxnSpPr/>
            <p:nvPr/>
          </p:nvCxnSpPr>
          <p:spPr>
            <a:xfrm flipV="1">
              <a:off x="5368956" y="4356802"/>
              <a:ext cx="1031844" cy="489255"/>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500055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 calcmode="lin" valueType="num">
                                      <p:cBhvr>
                                        <p:cTn id="13" dur="500" fill="hold"/>
                                        <p:tgtEl>
                                          <p:spTgt spid="12"/>
                                        </p:tgtEl>
                                        <p:attrNameLst>
                                          <p:attrName>style.rotation</p:attrName>
                                        </p:attrNameLst>
                                      </p:cBhvr>
                                      <p:tavLst>
                                        <p:tav tm="0">
                                          <p:val>
                                            <p:fltVal val="90"/>
                                          </p:val>
                                        </p:tav>
                                        <p:tav tm="100000">
                                          <p:val>
                                            <p:fltVal val="0"/>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152400"/>
            <a:ext cx="8686800" cy="533400"/>
          </a:xfrm>
        </p:spPr>
        <p:txBody>
          <a:bodyPr/>
          <a:lstStyle/>
          <a:p>
            <a:r>
              <a:rPr lang="en-US" altLang="ko-KR" dirty="0" smtClean="0">
                <a:ea typeface="Gulim" panose="020B0600000101010101" pitchFamily="34" charset="-127"/>
              </a:rPr>
              <a:t>Background: General Use of random distributions</a:t>
            </a:r>
          </a:p>
        </p:txBody>
      </p:sp>
      <p:sp>
        <p:nvSpPr>
          <p:cNvPr id="916483" name="Rectangle 3"/>
          <p:cNvSpPr>
            <a:spLocks noGrp="1" noChangeArrowheads="1"/>
          </p:cNvSpPr>
          <p:nvPr>
            <p:ph type="body" idx="1"/>
          </p:nvPr>
        </p:nvSpPr>
        <p:spPr>
          <a:xfrm>
            <a:off x="152400" y="1143000"/>
            <a:ext cx="8839200" cy="5867400"/>
          </a:xfrm>
        </p:spPr>
        <p:txBody>
          <a:bodyPr/>
          <a:lstStyle/>
          <a:p>
            <a:pPr>
              <a:spcBef>
                <a:spcPct val="20000"/>
              </a:spcBef>
              <a:tabLst>
                <a:tab pos="2405063" algn="l"/>
              </a:tabLst>
            </a:pPr>
            <a:r>
              <a:rPr lang="en-US" altLang="ko-KR" dirty="0" smtClean="0">
                <a:ea typeface="Gulim" panose="020B0600000101010101" pitchFamily="34" charset="-127"/>
              </a:rPr>
              <a:t>Server spends variable time with customers</a:t>
            </a:r>
          </a:p>
          <a:p>
            <a:pPr lvl="1">
              <a:spcBef>
                <a:spcPct val="20000"/>
              </a:spcBef>
              <a:tabLst>
                <a:tab pos="2405063" algn="l"/>
              </a:tabLst>
            </a:pPr>
            <a:r>
              <a:rPr lang="en-US" altLang="ko-KR" dirty="0" smtClean="0">
                <a:ea typeface="Gulim" panose="020B0600000101010101" pitchFamily="34" charset="-127"/>
              </a:rPr>
              <a:t>Mean (Average) </a:t>
            </a:r>
            <a:r>
              <a:rPr lang="en-US" altLang="ko-KR" dirty="0" smtClean="0">
                <a:solidFill>
                  <a:schemeClr val="accent1"/>
                </a:solidFill>
                <a:ea typeface="Gulim" panose="020B0600000101010101" pitchFamily="34" charset="-127"/>
              </a:rPr>
              <a:t>m1</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a:t>
            </a:r>
            <a:endParaRPr lang="en-US" altLang="ko-KR" dirty="0" smtClean="0">
              <a:ea typeface="Gulim" panose="020B0600000101010101" pitchFamily="34" charset="-127"/>
              <a:sym typeface="Symbol" panose="05050102010706020507" pitchFamily="18" charset="2"/>
            </a:endParaRP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Variance </a:t>
            </a:r>
            <a:r>
              <a:rPr lang="en-US" altLang="ko-KR" dirty="0" smtClean="0">
                <a:solidFill>
                  <a:schemeClr val="hlink"/>
                </a:solidFill>
                <a:ea typeface="Gulim" panose="020B0600000101010101" pitchFamily="34" charset="-127"/>
                <a:sym typeface="Symbol" panose="05050102010706020507" pitchFamily="18" charset="2"/>
              </a:rPr>
              <a:t></a:t>
            </a:r>
            <a:r>
              <a:rPr lang="en-US" altLang="ko-KR" baseline="30000" dirty="0" smtClean="0">
                <a:solidFill>
                  <a:schemeClr val="hlink"/>
                </a:solidFill>
                <a:ea typeface="Gulim" panose="020B0600000101010101" pitchFamily="34" charset="-127"/>
                <a:sym typeface="Symbol" panose="05050102010706020507" pitchFamily="18" charset="2"/>
              </a:rPr>
              <a:t>2</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T-m1)</a:t>
            </a:r>
            <a:r>
              <a:rPr lang="en-US" altLang="ko-KR" baseline="30000" dirty="0" smtClean="0">
                <a:ea typeface="Gulim" panose="020B0600000101010101" pitchFamily="34" charset="-127"/>
              </a:rPr>
              <a:t>2</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a:t>
            </a:r>
            <a:r>
              <a:rPr lang="en-US" altLang="ko-KR" baseline="30000" dirty="0" smtClean="0">
                <a:ea typeface="Gulim" panose="020B0600000101010101" pitchFamily="34" charset="-127"/>
              </a:rPr>
              <a:t>2</a:t>
            </a:r>
            <a:r>
              <a:rPr lang="en-US" altLang="ko-KR" dirty="0" smtClean="0">
                <a:ea typeface="Gulim" panose="020B0600000101010101" pitchFamily="34" charset="-127"/>
              </a:rPr>
              <a:t>-m1</a:t>
            </a:r>
            <a:r>
              <a:rPr lang="en-US" altLang="ko-KR" baseline="30000" dirty="0" smtClean="0">
                <a:ea typeface="Gulim" panose="020B0600000101010101" pitchFamily="34" charset="-127"/>
              </a:rPr>
              <a:t>2</a:t>
            </a:r>
          </a:p>
          <a:p>
            <a:pPr lvl="1">
              <a:spcBef>
                <a:spcPct val="20000"/>
              </a:spcBef>
              <a:tabLst>
                <a:tab pos="2405063" algn="l"/>
              </a:tabLst>
            </a:pPr>
            <a:r>
              <a:rPr lang="en-US" altLang="ko-KR" dirty="0" smtClean="0">
                <a:ea typeface="Gulim" panose="020B0600000101010101" pitchFamily="34" charset="-127"/>
              </a:rPr>
              <a:t>Squared coefficient of variance: </a:t>
            </a:r>
            <a:r>
              <a:rPr lang="en-US" altLang="ko-KR" dirty="0" smtClean="0">
                <a:solidFill>
                  <a:schemeClr val="hlink"/>
                </a:solidFill>
                <a:ea typeface="Gulim" panose="020B0600000101010101" pitchFamily="34" charset="-127"/>
              </a:rPr>
              <a:t>C </a:t>
            </a:r>
            <a:r>
              <a:rPr lang="en-US" altLang="ko-KR" dirty="0" smtClean="0">
                <a:ea typeface="Gulim" panose="020B0600000101010101" pitchFamily="34" charset="-127"/>
              </a:rPr>
              <a:t>= </a:t>
            </a:r>
            <a:r>
              <a:rPr lang="en-US" altLang="ko-KR" dirty="0" smtClean="0">
                <a:ea typeface="Gulim" panose="020B0600000101010101" pitchFamily="34" charset="-127"/>
                <a:sym typeface="Symbol" panose="05050102010706020507" pitchFamily="18" charset="2"/>
              </a:rPr>
              <a:t></a:t>
            </a:r>
            <a:r>
              <a:rPr lang="en-US" altLang="ko-KR" baseline="30000" dirty="0" smtClean="0">
                <a:ea typeface="Gulim" panose="020B0600000101010101" pitchFamily="34" charset="-127"/>
                <a:sym typeface="Symbol" panose="05050102010706020507" pitchFamily="18" charset="2"/>
              </a:rPr>
              <a:t>2</a:t>
            </a:r>
            <a:r>
              <a:rPr lang="en-US" altLang="ko-KR" dirty="0" smtClean="0">
                <a:ea typeface="Gulim" panose="020B0600000101010101" pitchFamily="34" charset="-127"/>
              </a:rPr>
              <a:t>/m1</a:t>
            </a:r>
            <a:r>
              <a:rPr lang="en-US" altLang="ko-KR" baseline="30000" dirty="0" smtClean="0">
                <a:ea typeface="Gulim" panose="020B0600000101010101" pitchFamily="34" charset="-127"/>
              </a:rPr>
              <a:t>2</a:t>
            </a:r>
            <a:br>
              <a:rPr lang="en-US" altLang="ko-KR" baseline="30000" dirty="0" smtClean="0">
                <a:ea typeface="Gulim" panose="020B0600000101010101" pitchFamily="34" charset="-127"/>
              </a:rPr>
            </a:br>
            <a:r>
              <a:rPr lang="en-US" altLang="ko-KR" dirty="0" smtClean="0">
                <a:ea typeface="Gulim" panose="020B0600000101010101" pitchFamily="34" charset="-127"/>
              </a:rPr>
              <a:t>Aggregate description of the distribution.</a:t>
            </a:r>
            <a:endParaRPr lang="en-US" altLang="ko-KR" baseline="30000" dirty="0" smtClean="0">
              <a:ea typeface="Gulim" panose="020B0600000101010101" pitchFamily="34" charset="-127"/>
            </a:endParaRPr>
          </a:p>
          <a:p>
            <a:pPr>
              <a:spcBef>
                <a:spcPct val="20000"/>
              </a:spcBef>
              <a:tabLst>
                <a:tab pos="2405063" algn="l"/>
              </a:tabLst>
            </a:pPr>
            <a:endParaRPr lang="en-US" altLang="ko-KR" dirty="0" smtClean="0">
              <a:ea typeface="Gulim" panose="020B0600000101010101" pitchFamily="34" charset="-127"/>
            </a:endParaRPr>
          </a:p>
          <a:p>
            <a:pPr>
              <a:spcBef>
                <a:spcPct val="20000"/>
              </a:spcBef>
              <a:tabLst>
                <a:tab pos="2405063" algn="l"/>
              </a:tabLst>
            </a:pPr>
            <a:r>
              <a:rPr lang="en-US" altLang="ko-KR" dirty="0" smtClean="0">
                <a:ea typeface="Gulim" panose="020B0600000101010101" pitchFamily="34" charset="-127"/>
              </a:rPr>
              <a:t>Important values of C:</a:t>
            </a: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No variance or deterministic  </a:t>
            </a:r>
            <a:r>
              <a:rPr lang="en-US" altLang="ko-KR" dirty="0" smtClean="0">
                <a:solidFill>
                  <a:schemeClr val="hlink"/>
                </a:solidFill>
                <a:ea typeface="Gulim" panose="020B0600000101010101" pitchFamily="34" charset="-127"/>
                <a:sym typeface="Symbol" panose="05050102010706020507" pitchFamily="18" charset="2"/>
              </a:rPr>
              <a:t>C=0 </a:t>
            </a:r>
            <a:endParaRPr lang="en-US" altLang="ko-KR" dirty="0" smtClean="0">
              <a:ea typeface="Gulim" panose="020B0600000101010101" pitchFamily="34" charset="-127"/>
              <a:sym typeface="Symbol" panose="05050102010706020507" pitchFamily="18" charset="2"/>
            </a:endParaRP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“memoryless” or exponential  </a:t>
            </a:r>
            <a:r>
              <a:rPr lang="en-US" altLang="ko-KR" dirty="0" smtClean="0">
                <a:solidFill>
                  <a:schemeClr val="hlink"/>
                </a:solidFill>
                <a:ea typeface="Gulim" panose="020B0600000101010101" pitchFamily="34" charset="-127"/>
              </a:rPr>
              <a:t>C=1</a:t>
            </a:r>
            <a:r>
              <a:rPr lang="en-US" altLang="ko-KR" dirty="0" smtClean="0">
                <a:ea typeface="Gulim" panose="020B0600000101010101" pitchFamily="34" charset="-127"/>
              </a:rPr>
              <a:t> </a:t>
            </a:r>
            <a:endParaRPr lang="en-US" altLang="ko-KR" dirty="0" smtClean="0">
              <a:ea typeface="Gulim" panose="020B0600000101010101" pitchFamily="34" charset="-127"/>
              <a:sym typeface="Symbol" panose="05050102010706020507" pitchFamily="18" charset="2"/>
            </a:endParaRPr>
          </a:p>
          <a:p>
            <a:pPr lvl="2">
              <a:spcBef>
                <a:spcPct val="20000"/>
              </a:spcBef>
              <a:tabLst>
                <a:tab pos="2405063" algn="l"/>
              </a:tabLst>
            </a:pPr>
            <a:r>
              <a:rPr lang="en-US" altLang="ko-KR" dirty="0" smtClean="0">
                <a:ea typeface="Gulim" panose="020B0600000101010101" pitchFamily="34" charset="-127"/>
                <a:sym typeface="Symbol" panose="05050102010706020507" pitchFamily="18" charset="2"/>
              </a:rPr>
              <a:t>Past tells nothing about future</a:t>
            </a:r>
          </a:p>
          <a:p>
            <a:pPr lvl="2">
              <a:spcBef>
                <a:spcPct val="20000"/>
              </a:spcBef>
              <a:tabLst>
                <a:tab pos="2405063" algn="l"/>
              </a:tabLst>
            </a:pPr>
            <a:r>
              <a:rPr lang="en-US" altLang="ko-KR" dirty="0" smtClean="0">
                <a:ea typeface="Gulim" panose="020B0600000101010101" pitchFamily="34" charset="-127"/>
                <a:sym typeface="Symbol" panose="05050102010706020507" pitchFamily="18" charset="2"/>
              </a:rPr>
              <a:t>Many complex systems (or aggregates)</a:t>
            </a:r>
            <a:br>
              <a:rPr lang="en-US" altLang="ko-KR" dirty="0" smtClean="0">
                <a:ea typeface="Gulim" panose="020B0600000101010101" pitchFamily="34" charset="-127"/>
                <a:sym typeface="Symbol" panose="05050102010706020507" pitchFamily="18" charset="2"/>
              </a:rPr>
            </a:br>
            <a:r>
              <a:rPr lang="en-US" altLang="ko-KR" dirty="0" smtClean="0">
                <a:ea typeface="Gulim" panose="020B0600000101010101" pitchFamily="34" charset="-127"/>
                <a:sym typeface="Symbol" panose="05050102010706020507" pitchFamily="18" charset="2"/>
              </a:rPr>
              <a:t>well described as memoryless </a:t>
            </a:r>
          </a:p>
          <a:p>
            <a:pPr lvl="1">
              <a:spcBef>
                <a:spcPct val="20000"/>
              </a:spcBef>
              <a:tabLst>
                <a:tab pos="2405063" algn="l"/>
              </a:tabLst>
            </a:pPr>
            <a:r>
              <a:rPr lang="en-US" altLang="ko-KR" dirty="0" smtClean="0">
                <a:ea typeface="Gulim" panose="020B0600000101010101" pitchFamily="34" charset="-127"/>
              </a:rPr>
              <a:t>Disk response times </a:t>
            </a:r>
            <a:r>
              <a:rPr lang="en-US" altLang="ko-KR" dirty="0" smtClean="0">
                <a:solidFill>
                  <a:schemeClr val="hlink"/>
                </a:solidFill>
                <a:ea typeface="Gulim" panose="020B0600000101010101" pitchFamily="34" charset="-127"/>
              </a:rPr>
              <a:t>C </a:t>
            </a:r>
            <a:r>
              <a:rPr lang="en-US" altLang="ko-KR" dirty="0" smtClean="0">
                <a:solidFill>
                  <a:schemeClr val="hlink"/>
                </a:solidFill>
                <a:ea typeface="Gulim" panose="020B0600000101010101" pitchFamily="34" charset="-127"/>
                <a:sym typeface="Symbol" panose="05050102010706020507" pitchFamily="18" charset="2"/>
              </a:rPr>
              <a:t> </a:t>
            </a:r>
            <a:r>
              <a:rPr lang="en-US" altLang="ko-KR" dirty="0" smtClean="0">
                <a:solidFill>
                  <a:schemeClr val="hlink"/>
                </a:solidFill>
                <a:ea typeface="Gulim" panose="020B0600000101010101" pitchFamily="34" charset="-127"/>
              </a:rPr>
              <a:t>1.5</a:t>
            </a:r>
            <a:r>
              <a:rPr lang="en-US" altLang="ko-KR" dirty="0" smtClean="0">
                <a:ea typeface="Gulim" panose="020B0600000101010101" pitchFamily="34" charset="-127"/>
              </a:rPr>
              <a:t>  (majority seeks &lt; </a:t>
            </a:r>
            <a:r>
              <a:rPr lang="en-US" altLang="ko-KR" dirty="0" err="1" smtClean="0">
                <a:ea typeface="Gulim" panose="020B0600000101010101" pitchFamily="34" charset="-127"/>
              </a:rPr>
              <a:t>avg</a:t>
            </a:r>
            <a:r>
              <a:rPr lang="en-US" altLang="ko-KR" dirty="0" smtClean="0">
                <a:ea typeface="Gulim" panose="020B0600000101010101" pitchFamily="34" charset="-127"/>
              </a:rPr>
              <a:t>)</a:t>
            </a:r>
          </a:p>
          <a:p>
            <a:pPr>
              <a:spcBef>
                <a:spcPct val="20000"/>
              </a:spcBef>
              <a:tabLst>
                <a:tab pos="2405063" algn="l"/>
              </a:tabLst>
            </a:pPr>
            <a:endParaRPr lang="ko-KR" altLang="en-US" dirty="0" smtClean="0">
              <a:ea typeface="Gulim" panose="020B0600000101010101" pitchFamily="34" charset="-127"/>
              <a:sym typeface="Symbol" panose="05050102010706020507" pitchFamily="18" charset="2"/>
            </a:endParaRPr>
          </a:p>
        </p:txBody>
      </p:sp>
      <p:sp>
        <p:nvSpPr>
          <p:cNvPr id="24580" name="Rectangle 4"/>
          <p:cNvSpPr>
            <a:spLocks noChangeArrowheads="1"/>
          </p:cNvSpPr>
          <p:nvPr/>
        </p:nvSpPr>
        <p:spPr bwMode="auto">
          <a:xfrm>
            <a:off x="4425950" y="1012825"/>
            <a:ext cx="8382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nvGrpSpPr>
          <p:cNvPr id="916485" name="Group 5"/>
          <p:cNvGrpSpPr>
            <a:grpSpLocks/>
          </p:cNvGrpSpPr>
          <p:nvPr/>
        </p:nvGrpSpPr>
        <p:grpSpPr bwMode="auto">
          <a:xfrm>
            <a:off x="8001000" y="1163638"/>
            <a:ext cx="1168400" cy="644524"/>
            <a:chOff x="5024" y="288"/>
            <a:chExt cx="736" cy="406"/>
          </a:xfrm>
        </p:grpSpPr>
        <p:sp>
          <p:nvSpPr>
            <p:cNvPr id="24612" name="Rectangle 6"/>
            <p:cNvSpPr>
              <a:spLocks noChangeArrowheads="1"/>
            </p:cNvSpPr>
            <p:nvPr/>
          </p:nvSpPr>
          <p:spPr bwMode="auto">
            <a:xfrm>
              <a:off x="5267" y="288"/>
              <a:ext cx="493"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buSzTx/>
              </a:pPr>
              <a:r>
                <a:rPr lang="en-US" altLang="en-US" sz="1800" dirty="0">
                  <a:solidFill>
                    <a:schemeClr val="accent1"/>
                  </a:solidFill>
                  <a:latin typeface="Gill Sans Light"/>
                  <a:cs typeface="Gill Sans Light"/>
                </a:rPr>
                <a:t>Mean </a:t>
              </a:r>
            </a:p>
            <a:p>
              <a:pPr>
                <a:spcBef>
                  <a:spcPct val="0"/>
                </a:spcBef>
                <a:buSzTx/>
              </a:pPr>
              <a:r>
                <a:rPr lang="en-US" altLang="en-US" sz="1800" dirty="0">
                  <a:solidFill>
                    <a:schemeClr val="accent1"/>
                  </a:solidFill>
                  <a:latin typeface="Gill Sans Light"/>
                  <a:cs typeface="Gill Sans Light"/>
                </a:rPr>
                <a:t>(m1)</a:t>
              </a:r>
            </a:p>
          </p:txBody>
        </p:sp>
        <p:sp>
          <p:nvSpPr>
            <p:cNvPr id="24613" name="Line 7"/>
            <p:cNvSpPr>
              <a:spLocks noChangeShapeType="1"/>
            </p:cNvSpPr>
            <p:nvPr/>
          </p:nvSpPr>
          <p:spPr bwMode="auto">
            <a:xfrm flipH="1">
              <a:off x="5024" y="480"/>
              <a:ext cx="256" cy="157"/>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16488" name="Group 8"/>
          <p:cNvGrpSpPr>
            <a:grpSpLocks/>
          </p:cNvGrpSpPr>
          <p:nvPr/>
        </p:nvGrpSpPr>
        <p:grpSpPr bwMode="auto">
          <a:xfrm>
            <a:off x="6629401" y="3787776"/>
            <a:ext cx="1412649" cy="1351592"/>
            <a:chOff x="4412" y="2064"/>
            <a:chExt cx="998" cy="955"/>
          </a:xfrm>
        </p:grpSpPr>
        <p:sp>
          <p:nvSpPr>
            <p:cNvPr id="24606" name="Line 9"/>
            <p:cNvSpPr>
              <a:spLocks noChangeShapeType="1"/>
            </p:cNvSpPr>
            <p:nvPr/>
          </p:nvSpPr>
          <p:spPr bwMode="auto">
            <a:xfrm>
              <a:off x="4748" y="2305"/>
              <a:ext cx="0" cy="4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4607" name="Line 10"/>
            <p:cNvSpPr>
              <a:spLocks noChangeShapeType="1"/>
            </p:cNvSpPr>
            <p:nvPr/>
          </p:nvSpPr>
          <p:spPr bwMode="auto">
            <a:xfrm>
              <a:off x="4412" y="2754"/>
              <a:ext cx="9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4608" name="Arc 11"/>
            <p:cNvSpPr>
              <a:spLocks/>
            </p:cNvSpPr>
            <p:nvPr/>
          </p:nvSpPr>
          <p:spPr bwMode="auto">
            <a:xfrm>
              <a:off x="4454" y="2201"/>
              <a:ext cx="832" cy="502"/>
            </a:xfrm>
            <a:custGeom>
              <a:avLst/>
              <a:gdLst>
                <a:gd name="T0" fmla="*/ 832 w 21994"/>
                <a:gd name="T1" fmla="*/ 502 h 21600"/>
                <a:gd name="T2" fmla="*/ 0 w 21994"/>
                <a:gd name="T3" fmla="*/ 0 h 21600"/>
                <a:gd name="T4" fmla="*/ 817 w 21994"/>
                <a:gd name="T5" fmla="*/ 0 h 21600"/>
                <a:gd name="T6" fmla="*/ 0 60000 65536"/>
                <a:gd name="T7" fmla="*/ 0 60000 65536"/>
                <a:gd name="T8" fmla="*/ 0 60000 65536"/>
              </a:gdLst>
              <a:ahLst/>
              <a:cxnLst>
                <a:cxn ang="T6">
                  <a:pos x="T0" y="T1"/>
                </a:cxn>
                <a:cxn ang="T7">
                  <a:pos x="T2" y="T3"/>
                </a:cxn>
                <a:cxn ang="T8">
                  <a:pos x="T4" y="T5"/>
                </a:cxn>
              </a:cxnLst>
              <a:rect l="0" t="0" r="r" b="b"/>
              <a:pathLst>
                <a:path w="21994" h="21600" fill="none" extrusionOk="0">
                  <a:moveTo>
                    <a:pt x="21994" y="21596"/>
                  </a:moveTo>
                  <a:cubicBezTo>
                    <a:pt x="21862" y="21598"/>
                    <a:pt x="21731" y="21599"/>
                    <a:pt x="21600" y="21600"/>
                  </a:cubicBezTo>
                  <a:cubicBezTo>
                    <a:pt x="9670" y="21600"/>
                    <a:pt x="0" y="11929"/>
                    <a:pt x="0" y="0"/>
                  </a:cubicBezTo>
                </a:path>
                <a:path w="21994" h="21600" stroke="0" extrusionOk="0">
                  <a:moveTo>
                    <a:pt x="21994" y="21596"/>
                  </a:moveTo>
                  <a:cubicBezTo>
                    <a:pt x="21862" y="21598"/>
                    <a:pt x="21731" y="21599"/>
                    <a:pt x="21600" y="21600"/>
                  </a:cubicBezTo>
                  <a:cubicBezTo>
                    <a:pt x="9670" y="21600"/>
                    <a:pt x="0" y="11929"/>
                    <a:pt x="0" y="0"/>
                  </a:cubicBezTo>
                  <a:lnTo>
                    <a:pt x="21600" y="0"/>
                  </a:lnTo>
                  <a:lnTo>
                    <a:pt x="21994" y="21596"/>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4609" name="Rectangle 12"/>
            <p:cNvSpPr>
              <a:spLocks noChangeArrowheads="1"/>
            </p:cNvSpPr>
            <p:nvPr/>
          </p:nvSpPr>
          <p:spPr bwMode="auto">
            <a:xfrm>
              <a:off x="4476" y="2064"/>
              <a:ext cx="528" cy="2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000" dirty="0">
                  <a:latin typeface="Gill Sans Light"/>
                  <a:cs typeface="Gill Sans Light"/>
                </a:rPr>
                <a:t>mean</a:t>
              </a:r>
            </a:p>
          </p:txBody>
        </p:sp>
        <p:sp>
          <p:nvSpPr>
            <p:cNvPr id="24610" name="Line 13"/>
            <p:cNvSpPr>
              <a:spLocks noChangeShapeType="1"/>
            </p:cNvSpPr>
            <p:nvPr/>
          </p:nvSpPr>
          <p:spPr bwMode="auto">
            <a:xfrm>
              <a:off x="4412" y="2110"/>
              <a:ext cx="0" cy="6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4611" name="Text Box 14"/>
            <p:cNvSpPr txBox="1">
              <a:spLocks noChangeArrowheads="1"/>
            </p:cNvSpPr>
            <p:nvPr/>
          </p:nvSpPr>
          <p:spPr bwMode="auto">
            <a:xfrm>
              <a:off x="4416" y="2736"/>
              <a:ext cx="99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000">
                  <a:latin typeface="Gill Sans Light"/>
                  <a:cs typeface="Gill Sans Light"/>
                </a:rPr>
                <a:t>Memoryless</a:t>
              </a:r>
            </a:p>
          </p:txBody>
        </p:sp>
      </p:grpSp>
      <p:grpSp>
        <p:nvGrpSpPr>
          <p:cNvPr id="916495" name="Group 15"/>
          <p:cNvGrpSpPr>
            <a:grpSpLocks/>
          </p:cNvGrpSpPr>
          <p:nvPr/>
        </p:nvGrpSpPr>
        <p:grpSpPr bwMode="auto">
          <a:xfrm>
            <a:off x="7162800" y="1392238"/>
            <a:ext cx="1766888" cy="1728786"/>
            <a:chOff x="4544" y="493"/>
            <a:chExt cx="1113" cy="1089"/>
          </a:xfrm>
        </p:grpSpPr>
        <p:sp>
          <p:nvSpPr>
            <p:cNvPr id="24588" name="Line 16"/>
            <p:cNvSpPr>
              <a:spLocks noChangeShapeType="1"/>
            </p:cNvSpPr>
            <p:nvPr/>
          </p:nvSpPr>
          <p:spPr bwMode="auto">
            <a:xfrm>
              <a:off x="5074" y="493"/>
              <a:ext cx="0" cy="6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7"/>
            <p:cNvSpPr>
              <a:spLocks noChangeShapeType="1"/>
            </p:cNvSpPr>
            <p:nvPr/>
          </p:nvSpPr>
          <p:spPr bwMode="auto">
            <a:xfrm>
              <a:off x="4694" y="1102"/>
              <a:ext cx="7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Text Box 18"/>
            <p:cNvSpPr txBox="1">
              <a:spLocks noChangeArrowheads="1"/>
            </p:cNvSpPr>
            <p:nvPr/>
          </p:nvSpPr>
          <p:spPr bwMode="auto">
            <a:xfrm>
              <a:off x="4544" y="1138"/>
              <a:ext cx="111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2000" dirty="0">
                  <a:latin typeface="Gill Sans Light"/>
                  <a:cs typeface="Gill Sans Light"/>
                </a:rPr>
                <a:t>Distribution</a:t>
              </a:r>
            </a:p>
            <a:p>
              <a:pPr>
                <a:spcBef>
                  <a:spcPct val="0"/>
                </a:spcBef>
              </a:pPr>
              <a:r>
                <a:rPr lang="en-US" altLang="en-US" sz="2000" dirty="0">
                  <a:latin typeface="Gill Sans Light"/>
                  <a:cs typeface="Gill Sans Light"/>
                </a:rPr>
                <a:t>of service times</a:t>
              </a:r>
            </a:p>
          </p:txBody>
        </p:sp>
        <p:sp>
          <p:nvSpPr>
            <p:cNvPr id="24591" name="Line 19"/>
            <p:cNvSpPr>
              <a:spLocks noChangeShapeType="1"/>
            </p:cNvSpPr>
            <p:nvPr/>
          </p:nvSpPr>
          <p:spPr bwMode="auto">
            <a:xfrm>
              <a:off x="5040" y="701"/>
              <a:ext cx="0" cy="4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2" name="Line 20"/>
            <p:cNvSpPr>
              <a:spLocks noChangeShapeType="1"/>
            </p:cNvSpPr>
            <p:nvPr/>
          </p:nvSpPr>
          <p:spPr bwMode="auto">
            <a:xfrm>
              <a:off x="5005" y="719"/>
              <a:ext cx="0" cy="3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3" name="Line 21"/>
            <p:cNvSpPr>
              <a:spLocks noChangeShapeType="1"/>
            </p:cNvSpPr>
            <p:nvPr/>
          </p:nvSpPr>
          <p:spPr bwMode="auto">
            <a:xfrm>
              <a:off x="4969" y="747"/>
              <a:ext cx="0" cy="3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4" name="Line 22"/>
            <p:cNvSpPr>
              <a:spLocks noChangeShapeType="1"/>
            </p:cNvSpPr>
            <p:nvPr/>
          </p:nvSpPr>
          <p:spPr bwMode="auto">
            <a:xfrm>
              <a:off x="4935" y="802"/>
              <a:ext cx="0" cy="2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5" name="Line 23"/>
            <p:cNvSpPr>
              <a:spLocks noChangeShapeType="1"/>
            </p:cNvSpPr>
            <p:nvPr/>
          </p:nvSpPr>
          <p:spPr bwMode="auto">
            <a:xfrm>
              <a:off x="5106" y="702"/>
              <a:ext cx="0" cy="4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6" name="Line 24"/>
            <p:cNvSpPr>
              <a:spLocks noChangeShapeType="1"/>
            </p:cNvSpPr>
            <p:nvPr/>
          </p:nvSpPr>
          <p:spPr bwMode="auto">
            <a:xfrm>
              <a:off x="5144" y="720"/>
              <a:ext cx="0" cy="3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7" name="Line 25"/>
            <p:cNvSpPr>
              <a:spLocks noChangeShapeType="1"/>
            </p:cNvSpPr>
            <p:nvPr/>
          </p:nvSpPr>
          <p:spPr bwMode="auto">
            <a:xfrm>
              <a:off x="5177" y="760"/>
              <a:ext cx="0" cy="3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8" name="Line 26"/>
            <p:cNvSpPr>
              <a:spLocks noChangeShapeType="1"/>
            </p:cNvSpPr>
            <p:nvPr/>
          </p:nvSpPr>
          <p:spPr bwMode="auto">
            <a:xfrm>
              <a:off x="5212" y="863"/>
              <a:ext cx="0" cy="2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9" name="Line 27"/>
            <p:cNvSpPr>
              <a:spLocks noChangeShapeType="1"/>
            </p:cNvSpPr>
            <p:nvPr/>
          </p:nvSpPr>
          <p:spPr bwMode="auto">
            <a:xfrm>
              <a:off x="4902" y="906"/>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0" name="Line 28"/>
            <p:cNvSpPr>
              <a:spLocks noChangeShapeType="1"/>
            </p:cNvSpPr>
            <p:nvPr/>
          </p:nvSpPr>
          <p:spPr bwMode="auto">
            <a:xfrm>
              <a:off x="4870" y="932"/>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1" name="Line 29"/>
            <p:cNvSpPr>
              <a:spLocks noChangeShapeType="1"/>
            </p:cNvSpPr>
            <p:nvPr/>
          </p:nvSpPr>
          <p:spPr bwMode="auto">
            <a:xfrm>
              <a:off x="4838" y="95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2" name="Arc 30"/>
            <p:cNvSpPr>
              <a:spLocks/>
            </p:cNvSpPr>
            <p:nvPr/>
          </p:nvSpPr>
          <p:spPr bwMode="auto">
            <a:xfrm>
              <a:off x="4704" y="862"/>
              <a:ext cx="208" cy="124"/>
            </a:xfrm>
            <a:custGeom>
              <a:avLst/>
              <a:gdLst>
                <a:gd name="T0" fmla="*/ 208 w 21600"/>
                <a:gd name="T1" fmla="*/ 0 h 21600"/>
                <a:gd name="T2" fmla="*/ 0 w 21600"/>
                <a:gd name="T3" fmla="*/ 124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Arc 31"/>
            <p:cNvSpPr>
              <a:spLocks/>
            </p:cNvSpPr>
            <p:nvPr/>
          </p:nvSpPr>
          <p:spPr bwMode="auto">
            <a:xfrm rot="10800000">
              <a:off x="4911" y="694"/>
              <a:ext cx="152" cy="208"/>
            </a:xfrm>
            <a:custGeom>
              <a:avLst/>
              <a:gdLst>
                <a:gd name="T0" fmla="*/ 152 w 21322"/>
                <a:gd name="T1" fmla="*/ 33 h 21600"/>
                <a:gd name="T2" fmla="*/ 0 w 21322"/>
                <a:gd name="T3" fmla="*/ 208 h 21600"/>
                <a:gd name="T4" fmla="*/ 0 w 21322"/>
                <a:gd name="T5" fmla="*/ 0 h 21600"/>
                <a:gd name="T6" fmla="*/ 0 60000 65536"/>
                <a:gd name="T7" fmla="*/ 0 60000 65536"/>
                <a:gd name="T8" fmla="*/ 0 60000 65536"/>
              </a:gdLst>
              <a:ahLst/>
              <a:cxnLst>
                <a:cxn ang="T6">
                  <a:pos x="T0" y="T1"/>
                </a:cxn>
                <a:cxn ang="T7">
                  <a:pos x="T2" y="T3"/>
                </a:cxn>
                <a:cxn ang="T8">
                  <a:pos x="T4" y="T5"/>
                </a:cxn>
              </a:cxnLst>
              <a:rect l="0" t="0" r="r" b="b"/>
              <a:pathLst>
                <a:path w="21322" h="21600" fill="none" extrusionOk="0">
                  <a:moveTo>
                    <a:pt x="21322" y="3460"/>
                  </a:moveTo>
                  <a:cubicBezTo>
                    <a:pt x="19625" y="13917"/>
                    <a:pt x="10594" y="21599"/>
                    <a:pt x="1" y="21600"/>
                  </a:cubicBezTo>
                  <a:cubicBezTo>
                    <a:pt x="0" y="21600"/>
                    <a:pt x="0" y="21599"/>
                    <a:pt x="0" y="21599"/>
                  </a:cubicBezTo>
                </a:path>
                <a:path w="21322" h="21600" stroke="0" extrusionOk="0">
                  <a:moveTo>
                    <a:pt x="21322" y="3460"/>
                  </a:moveTo>
                  <a:cubicBezTo>
                    <a:pt x="19625" y="13917"/>
                    <a:pt x="10594" y="21599"/>
                    <a:pt x="1" y="21600"/>
                  </a:cubicBezTo>
                  <a:cubicBezTo>
                    <a:pt x="0" y="21600"/>
                    <a:pt x="0" y="21599"/>
                    <a:pt x="0" y="21599"/>
                  </a:cubicBezTo>
                  <a:lnTo>
                    <a:pt x="1" y="0"/>
                  </a:lnTo>
                  <a:lnTo>
                    <a:pt x="21322" y="346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Arc 32"/>
            <p:cNvSpPr>
              <a:spLocks/>
            </p:cNvSpPr>
            <p:nvPr/>
          </p:nvSpPr>
          <p:spPr bwMode="auto">
            <a:xfrm rot="10800000">
              <a:off x="5085" y="690"/>
              <a:ext cx="134" cy="236"/>
            </a:xfrm>
            <a:custGeom>
              <a:avLst/>
              <a:gdLst>
                <a:gd name="T0" fmla="*/ 134 w 21386"/>
                <a:gd name="T1" fmla="*/ 236 h 21600"/>
                <a:gd name="T2" fmla="*/ 0 w 21386"/>
                <a:gd name="T3" fmla="*/ 33 h 21600"/>
                <a:gd name="T4" fmla="*/ 134 w 21386"/>
                <a:gd name="T5" fmla="*/ 0 h 21600"/>
                <a:gd name="T6" fmla="*/ 0 60000 65536"/>
                <a:gd name="T7" fmla="*/ 0 60000 65536"/>
                <a:gd name="T8" fmla="*/ 0 60000 65536"/>
              </a:gdLst>
              <a:ahLst/>
              <a:cxnLst>
                <a:cxn ang="T6">
                  <a:pos x="T0" y="T1"/>
                </a:cxn>
                <a:cxn ang="T7">
                  <a:pos x="T2" y="T3"/>
                </a:cxn>
                <a:cxn ang="T8">
                  <a:pos x="T4" y="T5"/>
                </a:cxn>
              </a:cxnLst>
              <a:rect l="0" t="0" r="r" b="b"/>
              <a:pathLst>
                <a:path w="21386" h="21600" fill="none" extrusionOk="0">
                  <a:moveTo>
                    <a:pt x="21386" y="21600"/>
                  </a:moveTo>
                  <a:cubicBezTo>
                    <a:pt x="10629" y="21600"/>
                    <a:pt x="1511" y="13685"/>
                    <a:pt x="0" y="3034"/>
                  </a:cubicBezTo>
                </a:path>
                <a:path w="21386" h="21600" stroke="0" extrusionOk="0">
                  <a:moveTo>
                    <a:pt x="21386" y="21600"/>
                  </a:moveTo>
                  <a:cubicBezTo>
                    <a:pt x="10629" y="21600"/>
                    <a:pt x="1511" y="13685"/>
                    <a:pt x="0" y="3034"/>
                  </a:cubicBezTo>
                  <a:lnTo>
                    <a:pt x="21386" y="0"/>
                  </a:lnTo>
                  <a:lnTo>
                    <a:pt x="21386" y="2160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Arc 33"/>
            <p:cNvSpPr>
              <a:spLocks/>
            </p:cNvSpPr>
            <p:nvPr/>
          </p:nvSpPr>
          <p:spPr bwMode="auto">
            <a:xfrm>
              <a:off x="5214" y="862"/>
              <a:ext cx="172" cy="148"/>
            </a:xfrm>
            <a:custGeom>
              <a:avLst/>
              <a:gdLst>
                <a:gd name="T0" fmla="*/ 172 w 21600"/>
                <a:gd name="T1" fmla="*/ 148 h 21600"/>
                <a:gd name="T2" fmla="*/ 0 w 21600"/>
                <a:gd name="T3" fmla="*/ 0 h 21600"/>
                <a:gd name="T4" fmla="*/ 172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6514" name="Group 34"/>
          <p:cNvGrpSpPr>
            <a:grpSpLocks/>
          </p:cNvGrpSpPr>
          <p:nvPr/>
        </p:nvGrpSpPr>
        <p:grpSpPr bwMode="auto">
          <a:xfrm>
            <a:off x="7264400" y="1524003"/>
            <a:ext cx="1168400" cy="422276"/>
            <a:chOff x="4512" y="1942"/>
            <a:chExt cx="736" cy="266"/>
          </a:xfrm>
        </p:grpSpPr>
        <p:sp>
          <p:nvSpPr>
            <p:cNvPr id="24585" name="Line 35"/>
            <p:cNvSpPr>
              <a:spLocks noChangeShapeType="1"/>
            </p:cNvSpPr>
            <p:nvPr/>
          </p:nvSpPr>
          <p:spPr bwMode="auto">
            <a:xfrm>
              <a:off x="4560" y="2208"/>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86" name="Line 36"/>
            <p:cNvSpPr>
              <a:spLocks noChangeShapeType="1"/>
            </p:cNvSpPr>
            <p:nvPr/>
          </p:nvSpPr>
          <p:spPr bwMode="auto">
            <a:xfrm flipH="1">
              <a:off x="4960" y="2208"/>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87" name="Text Box 37"/>
            <p:cNvSpPr txBox="1">
              <a:spLocks noChangeArrowheads="1"/>
            </p:cNvSpPr>
            <p:nvPr/>
          </p:nvSpPr>
          <p:spPr bwMode="auto">
            <a:xfrm>
              <a:off x="4512" y="1942"/>
              <a:ext cx="220"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solidFill>
                    <a:schemeClr val="hlink"/>
                  </a:solidFill>
                  <a:sym typeface="Symbol" panose="05050102010706020507" pitchFamily="18" charset="2"/>
                </a:rPr>
                <a:t></a:t>
              </a:r>
            </a:p>
          </p:txBody>
        </p:sp>
      </p:grpSp>
    </p:spTree>
    <p:extLst>
      <p:ext uri="{BB962C8B-B14F-4D97-AF65-F5344CB8AC3E}">
        <p14:creationId xmlns:p14="http://schemas.microsoft.com/office/powerpoint/2010/main" val="24827028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6483">
                                            <p:txEl>
                                              <p:pRg st="0" end="0"/>
                                            </p:txEl>
                                          </p:spTgt>
                                        </p:tgtEl>
                                        <p:attrNameLst>
                                          <p:attrName>style.visibility</p:attrName>
                                        </p:attrNameLst>
                                      </p:cBhvr>
                                      <p:to>
                                        <p:strVal val="visible"/>
                                      </p:to>
                                    </p:set>
                                    <p:anim calcmode="lin" valueType="num">
                                      <p:cBhvr additive="base">
                                        <p:cTn id="7" dur="500" fill="hold"/>
                                        <p:tgtEl>
                                          <p:spTgt spid="916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6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6495"/>
                                        </p:tgtEl>
                                        <p:attrNameLst>
                                          <p:attrName>style.visibility</p:attrName>
                                        </p:attrNameLst>
                                      </p:cBhvr>
                                      <p:to>
                                        <p:strVal val="visible"/>
                                      </p:to>
                                    </p:set>
                                    <p:anim calcmode="lin" valueType="num">
                                      <p:cBhvr additive="base">
                                        <p:cTn id="11" dur="500" fill="hold"/>
                                        <p:tgtEl>
                                          <p:spTgt spid="916495"/>
                                        </p:tgtEl>
                                        <p:attrNameLst>
                                          <p:attrName>ppt_x</p:attrName>
                                        </p:attrNameLst>
                                      </p:cBhvr>
                                      <p:tavLst>
                                        <p:tav tm="0">
                                          <p:val>
                                            <p:strVal val="#ppt_x"/>
                                          </p:val>
                                        </p:tav>
                                        <p:tav tm="100000">
                                          <p:val>
                                            <p:strVal val="#ppt_x"/>
                                          </p:val>
                                        </p:tav>
                                      </p:tavLst>
                                    </p:anim>
                                    <p:anim calcmode="lin" valueType="num">
                                      <p:cBhvr additive="base">
                                        <p:cTn id="12" dur="500" fill="hold"/>
                                        <p:tgtEl>
                                          <p:spTgt spid="91649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16483">
                                            <p:txEl>
                                              <p:pRg st="1" end="1"/>
                                            </p:txEl>
                                          </p:spTgt>
                                        </p:tgtEl>
                                        <p:attrNameLst>
                                          <p:attrName>style.visibility</p:attrName>
                                        </p:attrNameLst>
                                      </p:cBhvr>
                                      <p:to>
                                        <p:strVal val="visible"/>
                                      </p:to>
                                    </p:set>
                                    <p:anim calcmode="lin" valueType="num">
                                      <p:cBhvr additive="base">
                                        <p:cTn id="17" dur="500" fill="hold"/>
                                        <p:tgtEl>
                                          <p:spTgt spid="91648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16483">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2" fill="hold" nodeType="afterEffect">
                                  <p:stCondLst>
                                    <p:cond delay="0"/>
                                  </p:stCondLst>
                                  <p:childTnLst>
                                    <p:set>
                                      <p:cBhvr>
                                        <p:cTn id="21" dur="1" fill="hold">
                                          <p:stCondLst>
                                            <p:cond delay="0"/>
                                          </p:stCondLst>
                                        </p:cTn>
                                        <p:tgtEl>
                                          <p:spTgt spid="916485"/>
                                        </p:tgtEl>
                                        <p:attrNameLst>
                                          <p:attrName>style.visibility</p:attrName>
                                        </p:attrNameLst>
                                      </p:cBhvr>
                                      <p:to>
                                        <p:strVal val="visible"/>
                                      </p:to>
                                    </p:set>
                                    <p:animEffect transition="in" filter="wipe(right)">
                                      <p:cBhvr>
                                        <p:cTn id="22" dur="500"/>
                                        <p:tgtEl>
                                          <p:spTgt spid="916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16483">
                                            <p:txEl>
                                              <p:pRg st="2" end="2"/>
                                            </p:txEl>
                                          </p:spTgt>
                                        </p:tgtEl>
                                        <p:attrNameLst>
                                          <p:attrName>style.visibility</p:attrName>
                                        </p:attrNameLst>
                                      </p:cBhvr>
                                      <p:to>
                                        <p:strVal val="visible"/>
                                      </p:to>
                                    </p:set>
                                    <p:anim calcmode="lin" valueType="num">
                                      <p:cBhvr additive="base">
                                        <p:cTn id="27" dur="500" fill="hold"/>
                                        <p:tgtEl>
                                          <p:spTgt spid="916483">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16483">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7" presetClass="entr" presetSubtype="10" fill="hold" nodeType="afterEffect">
                                  <p:stCondLst>
                                    <p:cond delay="0"/>
                                  </p:stCondLst>
                                  <p:childTnLst>
                                    <p:set>
                                      <p:cBhvr>
                                        <p:cTn id="31" dur="1" fill="hold">
                                          <p:stCondLst>
                                            <p:cond delay="0"/>
                                          </p:stCondLst>
                                        </p:cTn>
                                        <p:tgtEl>
                                          <p:spTgt spid="916514"/>
                                        </p:tgtEl>
                                        <p:attrNameLst>
                                          <p:attrName>style.visibility</p:attrName>
                                        </p:attrNameLst>
                                      </p:cBhvr>
                                      <p:to>
                                        <p:strVal val="visible"/>
                                      </p:to>
                                    </p:set>
                                    <p:anim calcmode="lin" valueType="num">
                                      <p:cBhvr>
                                        <p:cTn id="32" dur="500" fill="hold"/>
                                        <p:tgtEl>
                                          <p:spTgt spid="916514"/>
                                        </p:tgtEl>
                                        <p:attrNameLst>
                                          <p:attrName>ppt_w</p:attrName>
                                        </p:attrNameLst>
                                      </p:cBhvr>
                                      <p:tavLst>
                                        <p:tav tm="0">
                                          <p:val>
                                            <p:fltVal val="0"/>
                                          </p:val>
                                        </p:tav>
                                        <p:tav tm="100000">
                                          <p:val>
                                            <p:strVal val="#ppt_w"/>
                                          </p:val>
                                        </p:tav>
                                      </p:tavLst>
                                    </p:anim>
                                    <p:anim calcmode="lin" valueType="num">
                                      <p:cBhvr>
                                        <p:cTn id="33" dur="500" fill="hold"/>
                                        <p:tgtEl>
                                          <p:spTgt spid="91651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916483">
                                            <p:txEl>
                                              <p:pRg st="3" end="3"/>
                                            </p:txEl>
                                          </p:spTgt>
                                        </p:tgtEl>
                                        <p:attrNameLst>
                                          <p:attrName>style.visibility</p:attrName>
                                        </p:attrNameLst>
                                      </p:cBhvr>
                                      <p:to>
                                        <p:strVal val="visible"/>
                                      </p:to>
                                    </p:set>
                                    <p:anim calcmode="lin" valueType="num">
                                      <p:cBhvr additive="base">
                                        <p:cTn id="38" dur="500" fill="hold"/>
                                        <p:tgtEl>
                                          <p:spTgt spid="916483">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916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916483">
                                            <p:txEl>
                                              <p:pRg st="5" end="5"/>
                                            </p:txEl>
                                          </p:spTgt>
                                        </p:tgtEl>
                                        <p:attrNameLst>
                                          <p:attrName>style.visibility</p:attrName>
                                        </p:attrNameLst>
                                      </p:cBhvr>
                                      <p:to>
                                        <p:strVal val="visible"/>
                                      </p:to>
                                    </p:set>
                                    <p:anim calcmode="lin" valueType="num">
                                      <p:cBhvr additive="base">
                                        <p:cTn id="44" dur="500" fill="hold"/>
                                        <p:tgtEl>
                                          <p:spTgt spid="916483">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916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916483">
                                            <p:txEl>
                                              <p:pRg st="6" end="6"/>
                                            </p:txEl>
                                          </p:spTgt>
                                        </p:tgtEl>
                                        <p:attrNameLst>
                                          <p:attrName>style.visibility</p:attrName>
                                        </p:attrNameLst>
                                      </p:cBhvr>
                                      <p:to>
                                        <p:strVal val="visible"/>
                                      </p:to>
                                    </p:set>
                                    <p:anim calcmode="lin" valueType="num">
                                      <p:cBhvr additive="base">
                                        <p:cTn id="50" dur="500" fill="hold"/>
                                        <p:tgtEl>
                                          <p:spTgt spid="916483">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916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916483">
                                            <p:txEl>
                                              <p:pRg st="7" end="7"/>
                                            </p:txEl>
                                          </p:spTgt>
                                        </p:tgtEl>
                                        <p:attrNameLst>
                                          <p:attrName>style.visibility</p:attrName>
                                        </p:attrNameLst>
                                      </p:cBhvr>
                                      <p:to>
                                        <p:strVal val="visible"/>
                                      </p:to>
                                    </p:set>
                                    <p:anim calcmode="lin" valueType="num">
                                      <p:cBhvr additive="base">
                                        <p:cTn id="56" dur="500" fill="hold"/>
                                        <p:tgtEl>
                                          <p:spTgt spid="916483">
                                            <p:txEl>
                                              <p:pRg st="7" end="7"/>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916483">
                                            <p:txEl>
                                              <p:pRg st="7" end="7"/>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916483">
                                            <p:txEl>
                                              <p:pRg st="8" end="8"/>
                                            </p:txEl>
                                          </p:spTgt>
                                        </p:tgtEl>
                                        <p:attrNameLst>
                                          <p:attrName>style.visibility</p:attrName>
                                        </p:attrNameLst>
                                      </p:cBhvr>
                                      <p:to>
                                        <p:strVal val="visible"/>
                                      </p:to>
                                    </p:set>
                                    <p:anim calcmode="lin" valueType="num">
                                      <p:cBhvr additive="base">
                                        <p:cTn id="60" dur="500" fill="hold"/>
                                        <p:tgtEl>
                                          <p:spTgt spid="916483">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916483">
                                            <p:txEl>
                                              <p:pRg st="8" end="8"/>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916483">
                                            <p:txEl>
                                              <p:pRg st="9" end="9"/>
                                            </p:txEl>
                                          </p:spTgt>
                                        </p:tgtEl>
                                        <p:attrNameLst>
                                          <p:attrName>style.visibility</p:attrName>
                                        </p:attrNameLst>
                                      </p:cBhvr>
                                      <p:to>
                                        <p:strVal val="visible"/>
                                      </p:to>
                                    </p:set>
                                    <p:anim calcmode="lin" valueType="num">
                                      <p:cBhvr additive="base">
                                        <p:cTn id="64" dur="500" fill="hold"/>
                                        <p:tgtEl>
                                          <p:spTgt spid="916483">
                                            <p:txEl>
                                              <p:pRg st="9" end="9"/>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916483">
                                            <p:txEl>
                                              <p:pRg st="9" end="9"/>
                                            </p:txEl>
                                          </p:spTgt>
                                        </p:tgtEl>
                                        <p:attrNameLst>
                                          <p:attrName>ppt_y</p:attrName>
                                        </p:attrNameLst>
                                      </p:cBhvr>
                                      <p:tavLst>
                                        <p:tav tm="0">
                                          <p:val>
                                            <p:strVal val="#ppt_y"/>
                                          </p:val>
                                        </p:tav>
                                        <p:tav tm="100000">
                                          <p:val>
                                            <p:strVal val="#ppt_y"/>
                                          </p:val>
                                        </p:tav>
                                      </p:tavLst>
                                    </p:anim>
                                  </p:childTnLst>
                                </p:cTn>
                              </p:par>
                              <p:par>
                                <p:cTn id="66" presetID="17" presetClass="entr" presetSubtype="10" fill="hold" nodeType="withEffect">
                                  <p:stCondLst>
                                    <p:cond delay="0"/>
                                  </p:stCondLst>
                                  <p:childTnLst>
                                    <p:set>
                                      <p:cBhvr>
                                        <p:cTn id="67" dur="1" fill="hold">
                                          <p:stCondLst>
                                            <p:cond delay="0"/>
                                          </p:stCondLst>
                                        </p:cTn>
                                        <p:tgtEl>
                                          <p:spTgt spid="916488"/>
                                        </p:tgtEl>
                                        <p:attrNameLst>
                                          <p:attrName>style.visibility</p:attrName>
                                        </p:attrNameLst>
                                      </p:cBhvr>
                                      <p:to>
                                        <p:strVal val="visible"/>
                                      </p:to>
                                    </p:set>
                                    <p:anim calcmode="lin" valueType="num">
                                      <p:cBhvr>
                                        <p:cTn id="68" dur="500" fill="hold"/>
                                        <p:tgtEl>
                                          <p:spTgt spid="916488"/>
                                        </p:tgtEl>
                                        <p:attrNameLst>
                                          <p:attrName>ppt_w</p:attrName>
                                        </p:attrNameLst>
                                      </p:cBhvr>
                                      <p:tavLst>
                                        <p:tav tm="0">
                                          <p:val>
                                            <p:fltVal val="0"/>
                                          </p:val>
                                        </p:tav>
                                        <p:tav tm="100000">
                                          <p:val>
                                            <p:strVal val="#ppt_w"/>
                                          </p:val>
                                        </p:tav>
                                      </p:tavLst>
                                    </p:anim>
                                    <p:anim calcmode="lin" valueType="num">
                                      <p:cBhvr>
                                        <p:cTn id="69" dur="500" fill="hold"/>
                                        <p:tgtEl>
                                          <p:spTgt spid="916488"/>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916483">
                                            <p:txEl>
                                              <p:pRg st="10" end="10"/>
                                            </p:txEl>
                                          </p:spTgt>
                                        </p:tgtEl>
                                        <p:attrNameLst>
                                          <p:attrName>style.visibility</p:attrName>
                                        </p:attrNameLst>
                                      </p:cBhvr>
                                      <p:to>
                                        <p:strVal val="visible"/>
                                      </p:to>
                                    </p:set>
                                    <p:anim calcmode="lin" valueType="num">
                                      <p:cBhvr additive="base">
                                        <p:cTn id="74" dur="500" fill="hold"/>
                                        <p:tgtEl>
                                          <p:spTgt spid="916483">
                                            <p:txEl>
                                              <p:pRg st="10" end="1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9164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3"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65312" name="Group 32"/>
          <p:cNvGrpSpPr>
            <a:grpSpLocks/>
          </p:cNvGrpSpPr>
          <p:nvPr/>
        </p:nvGrpSpPr>
        <p:grpSpPr bwMode="auto">
          <a:xfrm>
            <a:off x="1295400" y="1295400"/>
            <a:ext cx="6432550" cy="1601788"/>
            <a:chOff x="960" y="480"/>
            <a:chExt cx="4052" cy="1009"/>
          </a:xfrm>
        </p:grpSpPr>
        <p:sp>
          <p:nvSpPr>
            <p:cNvPr id="23567" name="Rectangle 7"/>
            <p:cNvSpPr>
              <a:spLocks noChangeArrowheads="1"/>
            </p:cNvSpPr>
            <p:nvPr/>
          </p:nvSpPr>
          <p:spPr bwMode="auto">
            <a:xfrm>
              <a:off x="3866" y="877"/>
              <a:ext cx="1141" cy="3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800">
                  <a:solidFill>
                    <a:schemeClr val="hlink"/>
                  </a:solidFill>
                  <a:latin typeface="Gill Sans Light"/>
                  <a:cs typeface="Gill Sans Light"/>
                </a:rPr>
                <a:t>Departures</a:t>
              </a:r>
            </a:p>
          </p:txBody>
        </p:sp>
        <p:sp>
          <p:nvSpPr>
            <p:cNvPr id="23568" name="Rectangle 6"/>
            <p:cNvSpPr>
              <a:spLocks noChangeArrowheads="1"/>
            </p:cNvSpPr>
            <p:nvPr/>
          </p:nvSpPr>
          <p:spPr bwMode="auto">
            <a:xfrm>
              <a:off x="1004" y="894"/>
              <a:ext cx="786" cy="3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800" dirty="0">
                  <a:solidFill>
                    <a:schemeClr val="hlink"/>
                  </a:solidFill>
                  <a:latin typeface="Gill Sans Light"/>
                  <a:cs typeface="Gill Sans Light"/>
                </a:rPr>
                <a:t>Arrivals</a:t>
              </a:r>
            </a:p>
          </p:txBody>
        </p:sp>
        <p:sp>
          <p:nvSpPr>
            <p:cNvPr id="23569" name="Line 4"/>
            <p:cNvSpPr>
              <a:spLocks noChangeShapeType="1"/>
            </p:cNvSpPr>
            <p:nvPr/>
          </p:nvSpPr>
          <p:spPr bwMode="auto">
            <a:xfrm>
              <a:off x="3790" y="892"/>
              <a:ext cx="122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3570" name="Line 5"/>
            <p:cNvSpPr>
              <a:spLocks noChangeShapeType="1"/>
            </p:cNvSpPr>
            <p:nvPr/>
          </p:nvSpPr>
          <p:spPr bwMode="auto">
            <a:xfrm>
              <a:off x="960" y="910"/>
              <a:ext cx="981"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3571" name="Rectangle 27"/>
            <p:cNvSpPr>
              <a:spLocks noChangeArrowheads="1"/>
            </p:cNvSpPr>
            <p:nvPr/>
          </p:nvSpPr>
          <p:spPr bwMode="auto">
            <a:xfrm>
              <a:off x="1941" y="480"/>
              <a:ext cx="1925" cy="100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3572" name="Text Box 30"/>
            <p:cNvSpPr txBox="1">
              <a:spLocks noChangeArrowheads="1"/>
            </p:cNvSpPr>
            <p:nvPr/>
          </p:nvSpPr>
          <p:spPr bwMode="auto">
            <a:xfrm>
              <a:off x="2296" y="1200"/>
              <a:ext cx="1304"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i="1" dirty="0">
                  <a:latin typeface="Gill Sans Light"/>
                  <a:cs typeface="Gill Sans Light"/>
                </a:rPr>
                <a:t>Queuing System</a:t>
              </a:r>
            </a:p>
          </p:txBody>
        </p:sp>
      </p:grpSp>
      <p:sp>
        <p:nvSpPr>
          <p:cNvPr id="23555" name="Rectangle 9"/>
          <p:cNvSpPr>
            <a:spLocks noGrp="1" noChangeArrowheads="1"/>
          </p:cNvSpPr>
          <p:nvPr>
            <p:ph type="title"/>
          </p:nvPr>
        </p:nvSpPr>
        <p:spPr/>
        <p:txBody>
          <a:bodyPr/>
          <a:lstStyle/>
          <a:p>
            <a:r>
              <a:rPr lang="en-US" altLang="ko-KR" smtClean="0">
                <a:ea typeface="Gulim" panose="020B0600000101010101" pitchFamily="34" charset="-127"/>
              </a:rPr>
              <a:t>Introduction to Queuing Theory</a:t>
            </a:r>
          </a:p>
        </p:txBody>
      </p:sp>
      <p:sp>
        <p:nvSpPr>
          <p:cNvPr id="865290" name="Rectangle 10"/>
          <p:cNvSpPr>
            <a:spLocks noGrp="1" noChangeArrowheads="1"/>
          </p:cNvSpPr>
          <p:nvPr>
            <p:ph type="body" idx="1"/>
          </p:nvPr>
        </p:nvSpPr>
        <p:spPr>
          <a:xfrm>
            <a:off x="152400" y="3416300"/>
            <a:ext cx="8839200" cy="3289299"/>
          </a:xfrm>
        </p:spPr>
        <p:txBody>
          <a:bodyPr>
            <a:normAutofit/>
          </a:bodyPr>
          <a:lstStyle/>
          <a:p>
            <a:pPr>
              <a:lnSpc>
                <a:spcPct val="80000"/>
              </a:lnSpc>
              <a:spcBef>
                <a:spcPct val="15000"/>
              </a:spcBef>
            </a:pPr>
            <a:r>
              <a:rPr lang="en-US" altLang="ko-KR" sz="2800" dirty="0" smtClean="0">
                <a:ea typeface="Gulim" panose="020B0600000101010101" pitchFamily="34" charset="-127"/>
              </a:rPr>
              <a:t>What about queuing time??</a:t>
            </a:r>
          </a:p>
          <a:p>
            <a:pPr lvl="1">
              <a:lnSpc>
                <a:spcPct val="80000"/>
              </a:lnSpc>
              <a:spcBef>
                <a:spcPct val="15000"/>
              </a:spcBef>
            </a:pPr>
            <a:r>
              <a:rPr lang="en-US" altLang="ko-KR" sz="2400" dirty="0" smtClean="0">
                <a:ea typeface="Gulim" panose="020B0600000101010101" pitchFamily="34" charset="-127"/>
              </a:rPr>
              <a:t>Let’s apply some queuing theory</a:t>
            </a:r>
          </a:p>
          <a:p>
            <a:pPr lvl="1">
              <a:lnSpc>
                <a:spcPct val="80000"/>
              </a:lnSpc>
              <a:spcBef>
                <a:spcPct val="15000"/>
              </a:spcBef>
            </a:pPr>
            <a:r>
              <a:rPr lang="en-US" altLang="ko-KR" sz="2400" dirty="0" smtClean="0">
                <a:ea typeface="Gulim" panose="020B0600000101010101" pitchFamily="34" charset="-127"/>
              </a:rPr>
              <a:t>Queuing Theory applies to long term, steady state behavior </a:t>
            </a:r>
            <a:r>
              <a:rPr lang="en-US" altLang="ko-KR" sz="2400" dirty="0" smtClean="0">
                <a:ea typeface="Gulim" panose="020B0600000101010101" pitchFamily="34" charset="-127"/>
                <a:sym typeface="Symbol" panose="05050102010706020507" pitchFamily="18" charset="2"/>
              </a:rPr>
              <a:t></a:t>
            </a:r>
            <a:r>
              <a:rPr lang="en-US" altLang="ko-KR" sz="2400" dirty="0" smtClean="0">
                <a:ea typeface="Gulim" panose="020B0600000101010101" pitchFamily="34" charset="-127"/>
              </a:rPr>
              <a:t> Arrival rate = Departure </a:t>
            </a:r>
            <a:r>
              <a:rPr lang="en-US" altLang="ko-KR" sz="2400" dirty="0" smtClean="0">
                <a:ea typeface="Gulim" panose="020B0600000101010101" pitchFamily="34" charset="-127"/>
              </a:rPr>
              <a:t>rate</a:t>
            </a:r>
          </a:p>
          <a:p>
            <a:pPr lvl="1">
              <a:lnSpc>
                <a:spcPct val="80000"/>
              </a:lnSpc>
              <a:spcBef>
                <a:spcPct val="15000"/>
              </a:spcBef>
            </a:pPr>
            <a:endParaRPr lang="en-US" altLang="ko-KR" sz="2400" dirty="0" smtClean="0">
              <a:ea typeface="Gulim" panose="020B0600000101010101" pitchFamily="34" charset="-127"/>
            </a:endParaRPr>
          </a:p>
          <a:p>
            <a:pPr>
              <a:lnSpc>
                <a:spcPct val="80000"/>
              </a:lnSpc>
              <a:spcBef>
                <a:spcPct val="15000"/>
              </a:spcBef>
            </a:pPr>
            <a:r>
              <a:rPr lang="en-US" altLang="ko-KR" sz="2800" dirty="0" smtClean="0">
                <a:ea typeface="Gulim" panose="020B0600000101010101" pitchFamily="34" charset="-127"/>
              </a:rPr>
              <a:t>Arrivals characterized by some probabilistic </a:t>
            </a:r>
            <a:r>
              <a:rPr lang="en-US" altLang="ko-KR" sz="2800" dirty="0" smtClean="0">
                <a:ea typeface="Gulim" panose="020B0600000101010101" pitchFamily="34" charset="-127"/>
              </a:rPr>
              <a:t>distribution</a:t>
            </a:r>
          </a:p>
          <a:p>
            <a:pPr>
              <a:lnSpc>
                <a:spcPct val="80000"/>
              </a:lnSpc>
              <a:spcBef>
                <a:spcPct val="15000"/>
              </a:spcBef>
            </a:pPr>
            <a:endParaRPr lang="en-US" altLang="ko-KR" sz="2800" dirty="0" smtClean="0">
              <a:ea typeface="Gulim" panose="020B0600000101010101" pitchFamily="34" charset="-127"/>
            </a:endParaRPr>
          </a:p>
          <a:p>
            <a:pPr>
              <a:lnSpc>
                <a:spcPct val="80000"/>
              </a:lnSpc>
              <a:spcBef>
                <a:spcPct val="15000"/>
              </a:spcBef>
            </a:pPr>
            <a:r>
              <a:rPr lang="en-US" altLang="ko-KR" sz="2800" dirty="0" smtClean="0">
                <a:ea typeface="Gulim" panose="020B0600000101010101" pitchFamily="34" charset="-127"/>
              </a:rPr>
              <a:t>Departures characterized by some probabilistic distribution</a:t>
            </a:r>
          </a:p>
        </p:txBody>
      </p:sp>
      <p:grpSp>
        <p:nvGrpSpPr>
          <p:cNvPr id="865306" name="Group 26"/>
          <p:cNvGrpSpPr>
            <a:grpSpLocks/>
          </p:cNvGrpSpPr>
          <p:nvPr/>
        </p:nvGrpSpPr>
        <p:grpSpPr bwMode="auto">
          <a:xfrm>
            <a:off x="3079750" y="1441450"/>
            <a:ext cx="2697163" cy="1335691"/>
            <a:chOff x="3720" y="288"/>
            <a:chExt cx="2062" cy="1021"/>
          </a:xfrm>
        </p:grpSpPr>
        <p:sp>
          <p:nvSpPr>
            <p:cNvPr id="23558" name="AutoShape 15"/>
            <p:cNvSpPr>
              <a:spLocks noChangeArrowheads="1"/>
            </p:cNvSpPr>
            <p:nvPr/>
          </p:nvSpPr>
          <p:spPr bwMode="auto">
            <a:xfrm>
              <a:off x="5213" y="513"/>
              <a:ext cx="569" cy="373"/>
            </a:xfrm>
            <a:prstGeom prst="roundRect">
              <a:avLst>
                <a:gd name="adj" fmla="val 12495"/>
              </a:avLst>
            </a:prstGeom>
            <a:solidFill>
              <a:srgbClr val="FF66CC"/>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3559" name="Rectangle 17"/>
            <p:cNvSpPr>
              <a:spLocks noChangeArrowheads="1"/>
            </p:cNvSpPr>
            <p:nvPr/>
          </p:nvSpPr>
          <p:spPr bwMode="auto">
            <a:xfrm>
              <a:off x="3800" y="546"/>
              <a:ext cx="471" cy="307"/>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3560" name="Line 18"/>
            <p:cNvSpPr>
              <a:spLocks noChangeShapeType="1"/>
            </p:cNvSpPr>
            <p:nvPr/>
          </p:nvSpPr>
          <p:spPr bwMode="auto">
            <a:xfrm flipV="1">
              <a:off x="4182" y="538"/>
              <a:ext cx="0" cy="3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3561" name="Line 19"/>
            <p:cNvSpPr>
              <a:spLocks noChangeShapeType="1"/>
            </p:cNvSpPr>
            <p:nvPr/>
          </p:nvSpPr>
          <p:spPr bwMode="auto">
            <a:xfrm flipV="1">
              <a:off x="4084" y="539"/>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3562" name="Rectangle 20"/>
            <p:cNvSpPr>
              <a:spLocks noChangeArrowheads="1"/>
            </p:cNvSpPr>
            <p:nvPr/>
          </p:nvSpPr>
          <p:spPr bwMode="auto">
            <a:xfrm>
              <a:off x="3720" y="864"/>
              <a:ext cx="647" cy="4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5000"/>
                </a:lnSpc>
                <a:spcBef>
                  <a:spcPct val="0"/>
                </a:spcBef>
                <a:buSzTx/>
              </a:pPr>
              <a:r>
                <a:rPr lang="en-US" altLang="en-US" sz="2000">
                  <a:latin typeface="Gill Sans Light"/>
                  <a:cs typeface="Gill Sans Light"/>
                </a:rPr>
                <a:t>Queue</a:t>
              </a:r>
            </a:p>
            <a:p>
              <a:pPr>
                <a:lnSpc>
                  <a:spcPct val="85000"/>
                </a:lnSpc>
                <a:spcBef>
                  <a:spcPct val="0"/>
                </a:spcBef>
                <a:buSzTx/>
              </a:pPr>
              <a:endParaRPr lang="en-US" altLang="en-US" sz="2000">
                <a:latin typeface="Gill Sans Light"/>
                <a:cs typeface="Gill Sans Light"/>
              </a:endParaRPr>
            </a:p>
          </p:txBody>
        </p:sp>
        <p:sp>
          <p:nvSpPr>
            <p:cNvPr id="23563" name="Rectangle 22"/>
            <p:cNvSpPr>
              <a:spLocks noChangeArrowheads="1"/>
            </p:cNvSpPr>
            <p:nvPr/>
          </p:nvSpPr>
          <p:spPr bwMode="auto">
            <a:xfrm>
              <a:off x="4618" y="288"/>
              <a:ext cx="374" cy="82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Controller</a:t>
              </a:r>
            </a:p>
          </p:txBody>
        </p:sp>
        <p:sp>
          <p:nvSpPr>
            <p:cNvPr id="23564" name="Line 23"/>
            <p:cNvSpPr>
              <a:spLocks noChangeShapeType="1"/>
            </p:cNvSpPr>
            <p:nvPr/>
          </p:nvSpPr>
          <p:spPr bwMode="auto">
            <a:xfrm>
              <a:off x="4288" y="700"/>
              <a:ext cx="3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3565" name="Rectangle 24"/>
            <p:cNvSpPr>
              <a:spLocks noChangeArrowheads="1"/>
            </p:cNvSpPr>
            <p:nvPr/>
          </p:nvSpPr>
          <p:spPr bwMode="auto">
            <a:xfrm>
              <a:off x="5274" y="610"/>
              <a:ext cx="461"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5000"/>
                </a:lnSpc>
                <a:spcBef>
                  <a:spcPct val="0"/>
                </a:spcBef>
                <a:buSzTx/>
              </a:pPr>
              <a:r>
                <a:rPr lang="en-US" altLang="en-US" sz="2000">
                  <a:latin typeface="Gill Sans Light"/>
                  <a:cs typeface="Gill Sans Light"/>
                </a:rPr>
                <a:t>Disk</a:t>
              </a:r>
            </a:p>
          </p:txBody>
        </p:sp>
        <p:sp>
          <p:nvSpPr>
            <p:cNvPr id="23566" name="Line 25"/>
            <p:cNvSpPr>
              <a:spLocks noChangeShapeType="1"/>
            </p:cNvSpPr>
            <p:nvPr/>
          </p:nvSpPr>
          <p:spPr bwMode="auto">
            <a:xfrm>
              <a:off x="4992" y="700"/>
              <a:ext cx="2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grpSp>
    </p:spTree>
    <p:extLst>
      <p:ext uri="{BB962C8B-B14F-4D97-AF65-F5344CB8AC3E}">
        <p14:creationId xmlns:p14="http://schemas.microsoft.com/office/powerpoint/2010/main" val="3465135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52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53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5290">
                                            <p:txEl>
                                              <p:pRg st="1" end="1"/>
                                            </p:txEl>
                                          </p:spTgt>
                                        </p:tgtEl>
                                        <p:attrNameLst>
                                          <p:attrName>style.visibility</p:attrName>
                                        </p:attrNameLst>
                                      </p:cBhvr>
                                      <p:to>
                                        <p:strVal val="visible"/>
                                      </p:to>
                                    </p:set>
                                  </p:childTnLst>
                                </p:cTn>
                              </p:par>
                              <p:par>
                                <p:cTn id="13" presetID="4" presetClass="entr" presetSubtype="32" fill="hold" nodeType="withEffect">
                                  <p:stCondLst>
                                    <p:cond delay="0"/>
                                  </p:stCondLst>
                                  <p:childTnLst>
                                    <p:set>
                                      <p:cBhvr>
                                        <p:cTn id="14" dur="1" fill="hold">
                                          <p:stCondLst>
                                            <p:cond delay="0"/>
                                          </p:stCondLst>
                                        </p:cTn>
                                        <p:tgtEl>
                                          <p:spTgt spid="865312"/>
                                        </p:tgtEl>
                                        <p:attrNameLst>
                                          <p:attrName>style.visibility</p:attrName>
                                        </p:attrNameLst>
                                      </p:cBhvr>
                                      <p:to>
                                        <p:strVal val="visible"/>
                                      </p:to>
                                    </p:set>
                                    <p:animEffect transition="in" filter="box(out)">
                                      <p:cBhvr>
                                        <p:cTn id="15" dur="500"/>
                                        <p:tgtEl>
                                          <p:spTgt spid="86531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65290">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65290">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52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9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Little’s Law</a:t>
            </a:r>
            <a:endParaRPr lang="en-US" dirty="0"/>
          </a:p>
        </p:txBody>
      </p:sp>
      <p:sp>
        <p:nvSpPr>
          <p:cNvPr id="3" name="Content Placeholder 2"/>
          <p:cNvSpPr>
            <a:spLocks noGrp="1"/>
          </p:cNvSpPr>
          <p:nvPr>
            <p:ph idx="1"/>
          </p:nvPr>
        </p:nvSpPr>
        <p:spPr>
          <a:xfrm>
            <a:off x="204376" y="2782051"/>
            <a:ext cx="8799944" cy="3923549"/>
          </a:xfrm>
        </p:spPr>
        <p:txBody>
          <a:bodyPr>
            <a:normAutofit lnSpcReduction="10000"/>
          </a:bodyPr>
          <a:lstStyle/>
          <a:p>
            <a:r>
              <a:rPr lang="en-US" sz="2800" dirty="0" smtClean="0"/>
              <a:t>In any </a:t>
            </a:r>
            <a:r>
              <a:rPr lang="en-US" sz="2800" i="1" dirty="0" smtClean="0">
                <a:solidFill>
                  <a:srgbClr val="FF0000"/>
                </a:solidFill>
              </a:rPr>
              <a:t>stable</a:t>
            </a:r>
            <a:r>
              <a:rPr lang="en-US" sz="2800" dirty="0" smtClean="0">
                <a:solidFill>
                  <a:srgbClr val="FF0000"/>
                </a:solidFill>
              </a:rPr>
              <a:t> </a:t>
            </a:r>
            <a:r>
              <a:rPr lang="en-US" sz="2800" dirty="0" smtClean="0"/>
              <a:t>system </a:t>
            </a:r>
          </a:p>
          <a:p>
            <a:pPr lvl="1"/>
            <a:r>
              <a:rPr lang="en-US" sz="2600" dirty="0" smtClean="0"/>
              <a:t>Average arrival rate = Average departure rate </a:t>
            </a:r>
          </a:p>
          <a:p>
            <a:r>
              <a:rPr lang="en-US" sz="2800" dirty="0"/>
              <a:t>T</a:t>
            </a:r>
            <a:r>
              <a:rPr lang="en-US" sz="2800" dirty="0" smtClean="0"/>
              <a:t>he </a:t>
            </a:r>
            <a:r>
              <a:rPr lang="en-US" sz="2800" dirty="0" smtClean="0"/>
              <a:t>average number of tasks in the system (N) is equal to the throughput (B) times the response time (L) </a:t>
            </a:r>
          </a:p>
          <a:p>
            <a:r>
              <a:rPr lang="en-US" dirty="0" smtClean="0"/>
              <a:t>N </a:t>
            </a:r>
            <a:r>
              <a:rPr lang="en-US" sz="2800" dirty="0" smtClean="0"/>
              <a:t>(ops) </a:t>
            </a:r>
            <a:r>
              <a:rPr lang="en-US" dirty="0" smtClean="0"/>
              <a:t>= B </a:t>
            </a:r>
            <a:r>
              <a:rPr lang="en-US" sz="2800" dirty="0" smtClean="0"/>
              <a:t>(ops/s) </a:t>
            </a:r>
            <a:r>
              <a:rPr lang="en-US" dirty="0" smtClean="0"/>
              <a:t>x L </a:t>
            </a:r>
            <a:r>
              <a:rPr lang="en-US" sz="2800" dirty="0" smtClean="0"/>
              <a:t>(s)</a:t>
            </a:r>
          </a:p>
          <a:p>
            <a:r>
              <a:rPr lang="en-US" sz="2800" dirty="0" smtClean="0"/>
              <a:t>Regardless of structure, bursts of requests, variation in service</a:t>
            </a:r>
          </a:p>
          <a:p>
            <a:pPr lvl="1"/>
            <a:r>
              <a:rPr lang="en-US" sz="2600" dirty="0"/>
              <a:t>I</a:t>
            </a:r>
            <a:r>
              <a:rPr lang="en-US" sz="2600" dirty="0" smtClean="0"/>
              <a:t>nstantaneous </a:t>
            </a:r>
            <a:r>
              <a:rPr lang="en-US" sz="2600" dirty="0" smtClean="0"/>
              <a:t>variations, but it washes out in the average</a:t>
            </a:r>
          </a:p>
          <a:p>
            <a:pPr lvl="1"/>
            <a:r>
              <a:rPr lang="en-US" sz="2600" dirty="0" smtClean="0"/>
              <a:t>Overall requests match departures</a:t>
            </a:r>
            <a:endParaRPr lang="en-US" sz="2600" dirty="0"/>
          </a:p>
        </p:txBody>
      </p:sp>
      <p:grpSp>
        <p:nvGrpSpPr>
          <p:cNvPr id="20" name="Group 19"/>
          <p:cNvGrpSpPr/>
          <p:nvPr/>
        </p:nvGrpSpPr>
        <p:grpSpPr>
          <a:xfrm>
            <a:off x="1503475" y="990600"/>
            <a:ext cx="6266850" cy="1777476"/>
            <a:chOff x="1605663" y="4773956"/>
            <a:chExt cx="6266850" cy="1777476"/>
          </a:xfrm>
        </p:grpSpPr>
        <p:cxnSp>
          <p:nvCxnSpPr>
            <p:cNvPr id="7" name="Straight Arrow Connector 6"/>
            <p:cNvCxnSpPr/>
            <p:nvPr/>
          </p:nvCxnSpPr>
          <p:spPr>
            <a:xfrm>
              <a:off x="2847412" y="542282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649536" y="5379666"/>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605663" y="5103632"/>
              <a:ext cx="1163525" cy="523220"/>
            </a:xfrm>
            <a:prstGeom prst="rect">
              <a:avLst/>
            </a:prstGeom>
            <a:noFill/>
          </p:spPr>
          <p:txBody>
            <a:bodyPr wrap="none" rtlCol="0">
              <a:spAutoFit/>
            </a:bodyPr>
            <a:lstStyle/>
            <a:p>
              <a:r>
                <a:rPr lang="en-US" sz="2800" dirty="0" smtClean="0">
                  <a:solidFill>
                    <a:srgbClr val="FF0000"/>
                  </a:solidFill>
                  <a:latin typeface="Gill Sans Light"/>
                  <a:cs typeface="Gill Sans Light"/>
                </a:rPr>
                <a:t>arrivals</a:t>
              </a:r>
              <a:endParaRPr lang="en-US" sz="2800" dirty="0">
                <a:solidFill>
                  <a:srgbClr val="FF0000"/>
                </a:solidFill>
                <a:latin typeface="Gill Sans Light"/>
                <a:cs typeface="Gill Sans Light"/>
              </a:endParaRPr>
            </a:p>
          </p:txBody>
        </p:sp>
        <p:sp>
          <p:nvSpPr>
            <p:cNvPr id="10" name="TextBox 9"/>
            <p:cNvSpPr txBox="1"/>
            <p:nvPr/>
          </p:nvSpPr>
          <p:spPr>
            <a:xfrm>
              <a:off x="6145132" y="5103632"/>
              <a:ext cx="1727381" cy="523220"/>
            </a:xfrm>
            <a:prstGeom prst="rect">
              <a:avLst/>
            </a:prstGeom>
            <a:noFill/>
          </p:spPr>
          <p:txBody>
            <a:bodyPr wrap="none" rtlCol="0">
              <a:spAutoFit/>
            </a:bodyPr>
            <a:lstStyle/>
            <a:p>
              <a:r>
                <a:rPr lang="en-US" sz="2800" dirty="0" smtClean="0">
                  <a:solidFill>
                    <a:srgbClr val="FF0000"/>
                  </a:solidFill>
                  <a:latin typeface="Gill Sans Light"/>
                  <a:cs typeface="Gill Sans Light"/>
                </a:rPr>
                <a:t>departures</a:t>
              </a:r>
              <a:endParaRPr lang="en-US" sz="2800" dirty="0">
                <a:solidFill>
                  <a:srgbClr val="FF0000"/>
                </a:solidFill>
                <a:latin typeface="Gill Sans Light"/>
                <a:cs typeface="Gill Sans Light"/>
              </a:endParaRPr>
            </a:p>
          </p:txBody>
        </p:sp>
        <p:sp>
          <p:nvSpPr>
            <p:cNvPr id="11" name="Cloud 10"/>
            <p:cNvSpPr/>
            <p:nvPr/>
          </p:nvSpPr>
          <p:spPr>
            <a:xfrm>
              <a:off x="3372204" y="4773956"/>
              <a:ext cx="2277332" cy="1211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latin typeface="Gill Sans Light"/>
                  <a:cs typeface="Gill Sans Light"/>
                </a:rPr>
                <a:t>N</a:t>
              </a:r>
              <a:endParaRPr lang="en-US" sz="4000" dirty="0">
                <a:latin typeface="Gill Sans Light"/>
                <a:cs typeface="Gill Sans Light"/>
              </a:endParaRPr>
            </a:p>
          </p:txBody>
        </p:sp>
        <p:cxnSp>
          <p:nvCxnSpPr>
            <p:cNvPr id="13" name="Straight Connector 12"/>
            <p:cNvCxnSpPr/>
            <p:nvPr/>
          </p:nvCxnSpPr>
          <p:spPr>
            <a:xfrm flipH="1">
              <a:off x="5751724" y="5225366"/>
              <a:ext cx="160581" cy="3517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663100" y="5504128"/>
              <a:ext cx="377026" cy="523220"/>
            </a:xfrm>
            <a:prstGeom prst="rect">
              <a:avLst/>
            </a:prstGeom>
          </p:spPr>
          <p:txBody>
            <a:bodyPr wrap="none">
              <a:spAutoFit/>
            </a:bodyPr>
            <a:lstStyle/>
            <a:p>
              <a:r>
                <a:rPr lang="en-US" sz="2800" dirty="0">
                  <a:latin typeface="Gill Sans Light"/>
                  <a:cs typeface="Gill Sans Light"/>
                </a:rPr>
                <a:t>B</a:t>
              </a:r>
            </a:p>
          </p:txBody>
        </p:sp>
        <p:cxnSp>
          <p:nvCxnSpPr>
            <p:cNvPr id="16" name="Straight Arrow Connector 15"/>
            <p:cNvCxnSpPr/>
            <p:nvPr/>
          </p:nvCxnSpPr>
          <p:spPr>
            <a:xfrm>
              <a:off x="3372204" y="6312156"/>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372204" y="6157100"/>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628516" y="6157100"/>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26475" y="6028212"/>
              <a:ext cx="364202" cy="523220"/>
            </a:xfrm>
            <a:prstGeom prst="rect">
              <a:avLst/>
            </a:prstGeom>
            <a:solidFill>
              <a:srgbClr val="FFFFFF"/>
            </a:solidFill>
          </p:spPr>
          <p:txBody>
            <a:bodyPr wrap="none">
              <a:spAutoFit/>
            </a:bodyPr>
            <a:lstStyle/>
            <a:p>
              <a:r>
                <a:rPr lang="en-US" sz="2800" dirty="0" smtClean="0">
                  <a:latin typeface="Gill Sans Light"/>
                  <a:cs typeface="Gill Sans Light"/>
                </a:rPr>
                <a:t>L</a:t>
              </a:r>
              <a:endParaRPr lang="en-US" sz="2800" dirty="0">
                <a:latin typeface="Gill Sans Light"/>
                <a:cs typeface="Gill Sans Light"/>
              </a:endParaRPr>
            </a:p>
          </p:txBody>
        </p:sp>
      </p:grpSp>
    </p:spTree>
    <p:extLst>
      <p:ext uri="{BB962C8B-B14F-4D97-AF65-F5344CB8AC3E}">
        <p14:creationId xmlns:p14="http://schemas.microsoft.com/office/powerpoint/2010/main" val="4192762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Gulim" panose="020B0600000101010101" pitchFamily="34" charset="-127"/>
              </a:rPr>
              <a:t>A Little Queuing Theory: Some Results</a:t>
            </a:r>
          </a:p>
        </p:txBody>
      </p:sp>
      <p:sp>
        <p:nvSpPr>
          <p:cNvPr id="917507" name="Rectangle 3"/>
          <p:cNvSpPr>
            <a:spLocks noGrp="1" noChangeArrowheads="1"/>
          </p:cNvSpPr>
          <p:nvPr>
            <p:ph type="body" idx="1"/>
          </p:nvPr>
        </p:nvSpPr>
        <p:spPr>
          <a:xfrm>
            <a:off x="228600" y="685800"/>
            <a:ext cx="8839200" cy="6172200"/>
          </a:xfrm>
        </p:spPr>
        <p:txBody>
          <a:bodyPr>
            <a:normAutofit/>
          </a:bodyPr>
          <a:lstStyle/>
          <a:p>
            <a:pPr>
              <a:lnSpc>
                <a:spcPct val="75000"/>
              </a:lnSpc>
              <a:spcBef>
                <a:spcPct val="15000"/>
              </a:spcBef>
              <a:tabLst>
                <a:tab pos="688975" algn="l"/>
                <a:tab pos="1654175" algn="l"/>
              </a:tabLst>
            </a:pPr>
            <a:r>
              <a:rPr lang="en-US" altLang="ko-KR" sz="2000" dirty="0" smtClean="0">
                <a:ea typeface="Gulim" panose="020B0600000101010101" pitchFamily="34" charset="-127"/>
              </a:rPr>
              <a:t>Assumptions:</a:t>
            </a:r>
          </a:p>
          <a:p>
            <a:pPr lvl="1">
              <a:lnSpc>
                <a:spcPct val="75000"/>
              </a:lnSpc>
              <a:spcBef>
                <a:spcPct val="15000"/>
              </a:spcBef>
              <a:tabLst>
                <a:tab pos="688975" algn="l"/>
                <a:tab pos="1654175" algn="l"/>
              </a:tabLst>
            </a:pPr>
            <a:r>
              <a:rPr lang="en-US" altLang="ko-KR" sz="2000" dirty="0" smtClean="0">
                <a:ea typeface="Gulim" panose="020B0600000101010101" pitchFamily="34" charset="-127"/>
              </a:rPr>
              <a:t>System in equilibrium; No limit to the queue</a:t>
            </a:r>
          </a:p>
          <a:p>
            <a:pPr lvl="1">
              <a:lnSpc>
                <a:spcPct val="75000"/>
              </a:lnSpc>
              <a:spcBef>
                <a:spcPct val="15000"/>
              </a:spcBef>
              <a:tabLst>
                <a:tab pos="688975" algn="l"/>
                <a:tab pos="1654175" algn="l"/>
              </a:tabLst>
            </a:pPr>
            <a:r>
              <a:rPr lang="en-US" altLang="ko-KR" sz="2000" dirty="0" smtClean="0">
                <a:ea typeface="Gulim" panose="020B0600000101010101" pitchFamily="34" charset="-127"/>
              </a:rPr>
              <a:t>Time between successive </a:t>
            </a:r>
            <a:r>
              <a:rPr lang="en-US" altLang="ko-KR" sz="2000" dirty="0" smtClean="0">
                <a:solidFill>
                  <a:schemeClr val="hlink"/>
                </a:solidFill>
                <a:ea typeface="Gulim" panose="020B0600000101010101" pitchFamily="34" charset="-127"/>
              </a:rPr>
              <a:t>arrivals</a:t>
            </a:r>
            <a:r>
              <a:rPr lang="en-US" altLang="ko-KR" sz="2000" dirty="0" smtClean="0">
                <a:ea typeface="Gulim" panose="020B0600000101010101" pitchFamily="34" charset="-127"/>
              </a:rPr>
              <a:t> is random and memoryless</a:t>
            </a:r>
          </a:p>
          <a:p>
            <a:pPr lvl="1">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1400" dirty="0" smtClean="0">
              <a:ea typeface="Gulim" panose="020B0600000101010101" pitchFamily="34" charset="-127"/>
            </a:endParaRPr>
          </a:p>
          <a:p>
            <a:pPr>
              <a:lnSpc>
                <a:spcPct val="75000"/>
              </a:lnSpc>
              <a:spcBef>
                <a:spcPct val="15000"/>
              </a:spcBef>
              <a:tabLst>
                <a:tab pos="688975" algn="l"/>
                <a:tab pos="1654175" algn="l"/>
              </a:tabLst>
            </a:pPr>
            <a:r>
              <a:rPr lang="en-US" altLang="ko-KR" sz="2000" dirty="0" smtClean="0">
                <a:ea typeface="Gulim" panose="020B0600000101010101" pitchFamily="34" charset="-127"/>
              </a:rPr>
              <a:t>Parameters that describe our system:</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sym typeface="Symbol" panose="05050102010706020507" pitchFamily="18" charset="2"/>
              </a:rPr>
              <a:t>:</a:t>
            </a:r>
            <a:r>
              <a:rPr lang="en-US" altLang="ko-KR" sz="2000" dirty="0" smtClean="0">
                <a:ea typeface="Gulim" panose="020B0600000101010101" pitchFamily="34" charset="-127"/>
              </a:rPr>
              <a:t> 	mean number of arriving customers/second</a:t>
            </a:r>
          </a:p>
          <a:p>
            <a:pPr lvl="1">
              <a:lnSpc>
                <a:spcPct val="75000"/>
              </a:lnSpc>
              <a:spcBef>
                <a:spcPct val="15000"/>
              </a:spcBef>
              <a:tabLst>
                <a:tab pos="688975" algn="l"/>
                <a:tab pos="1654175" algn="l"/>
              </a:tabLst>
            </a:pP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r>
              <a:rPr lang="en-US" altLang="ko-KR" sz="2000" dirty="0" smtClean="0">
                <a:solidFill>
                  <a:schemeClr val="hlink"/>
                </a:solidFill>
                <a:ea typeface="Gulim" panose="020B0600000101010101" pitchFamily="34" charset="-127"/>
              </a:rPr>
              <a:t>:</a:t>
            </a:r>
            <a:r>
              <a:rPr lang="en-US" altLang="ko-KR" sz="2000" dirty="0" smtClean="0">
                <a:ea typeface="Gulim" panose="020B0600000101010101" pitchFamily="34" charset="-127"/>
              </a:rPr>
              <a:t>	mean time to service a customer (“</a:t>
            </a:r>
            <a:r>
              <a:rPr lang="en-US" altLang="ko-KR" sz="2000" dirty="0" smtClean="0">
                <a:solidFill>
                  <a:schemeClr val="accent1"/>
                </a:solidFill>
                <a:ea typeface="Gulim" panose="020B0600000101010101" pitchFamily="34" charset="-127"/>
              </a:rPr>
              <a:t>m1</a:t>
            </a:r>
            <a:r>
              <a:rPr lang="en-US" altLang="ko-KR" sz="2000" dirty="0" smtClean="0">
                <a:ea typeface="Gulim" panose="020B0600000101010101" pitchFamily="34" charset="-127"/>
              </a:rPr>
              <a:t>”)</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C:</a:t>
            </a:r>
            <a:r>
              <a:rPr lang="en-US" altLang="ko-KR" sz="2000" dirty="0" smtClean="0">
                <a:ea typeface="Gulim" panose="020B0600000101010101" pitchFamily="34" charset="-127"/>
              </a:rPr>
              <a:t>	squared coefficient of variance = </a:t>
            </a:r>
            <a:r>
              <a:rPr lang="en-US" altLang="ko-KR" sz="2000" dirty="0" smtClean="0">
                <a:ea typeface="Gulim" panose="020B0600000101010101" pitchFamily="34" charset="-127"/>
                <a:sym typeface="Symbol" panose="05050102010706020507" pitchFamily="18" charset="2"/>
              </a:rPr>
              <a:t></a:t>
            </a:r>
            <a:r>
              <a:rPr lang="en-US" altLang="ko-KR" sz="2000" baseline="30000" dirty="0" smtClean="0">
                <a:ea typeface="Gulim" panose="020B0600000101010101" pitchFamily="34" charset="-127"/>
                <a:sym typeface="Symbol" panose="05050102010706020507" pitchFamily="18" charset="2"/>
              </a:rPr>
              <a:t>2</a:t>
            </a:r>
            <a:r>
              <a:rPr lang="en-US" altLang="ko-KR" sz="2000" dirty="0" smtClean="0">
                <a:ea typeface="Gulim" panose="020B0600000101010101" pitchFamily="34" charset="-127"/>
              </a:rPr>
              <a:t>/m1</a:t>
            </a:r>
            <a:r>
              <a:rPr lang="en-US" altLang="ko-KR" sz="2000" baseline="30000" dirty="0" smtClean="0">
                <a:ea typeface="Gulim" panose="020B0600000101010101" pitchFamily="34" charset="-127"/>
              </a:rPr>
              <a:t>2</a:t>
            </a:r>
            <a:endParaRPr lang="en-US" altLang="ko-KR" sz="2000" dirty="0" smtClean="0">
              <a:solidFill>
                <a:schemeClr val="accent1"/>
              </a:solidFill>
              <a:ea typeface="Gulim" panose="020B0600000101010101" pitchFamily="34" charset="-127"/>
            </a:endParaRPr>
          </a:p>
          <a:p>
            <a:pPr lvl="1">
              <a:lnSpc>
                <a:spcPct val="75000"/>
              </a:lnSpc>
              <a:spcBef>
                <a:spcPct val="15000"/>
              </a:spcBef>
              <a:tabLst>
                <a:tab pos="688975" algn="l"/>
                <a:tab pos="1654175" algn="l"/>
              </a:tabLst>
            </a:pPr>
            <a:r>
              <a:rPr lang="el-GR" altLang="en-US" sz="2000" dirty="0" smtClean="0">
                <a:solidFill>
                  <a:schemeClr val="accent2"/>
                </a:solidFill>
              </a:rPr>
              <a:t>μ</a:t>
            </a:r>
            <a:r>
              <a:rPr lang="en-US" altLang="ko-KR" sz="2000" dirty="0" smtClean="0">
                <a:solidFill>
                  <a:schemeClr val="accent2"/>
                </a:solidFill>
                <a:ea typeface="Gulim" panose="020B0600000101010101" pitchFamily="34" charset="-127"/>
              </a:rPr>
              <a:t>:</a:t>
            </a:r>
            <a:r>
              <a:rPr lang="en-US" altLang="ko-KR" sz="2000" dirty="0" smtClean="0">
                <a:ea typeface="Gulim" panose="020B0600000101010101" pitchFamily="34" charset="-127"/>
              </a:rPr>
              <a:t>	service rate = 1/</a:t>
            </a: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endParaRPr lang="en-US" altLang="ko-KR" sz="2000" dirty="0" smtClean="0">
              <a:solidFill>
                <a:schemeClr val="hlink"/>
              </a:solidFill>
              <a:ea typeface="Gulim" panose="020B0600000101010101" pitchFamily="34" charset="-127"/>
            </a:endParaRPr>
          </a:p>
          <a:p>
            <a:pPr lvl="1">
              <a:lnSpc>
                <a:spcPct val="75000"/>
              </a:lnSpc>
              <a:spcBef>
                <a:spcPct val="15000"/>
              </a:spcBef>
              <a:tabLst>
                <a:tab pos="688975" algn="l"/>
                <a:tab pos="1654175" algn="l"/>
              </a:tabLst>
            </a:pPr>
            <a:r>
              <a:rPr lang="en-US" altLang="ko-KR" sz="2000" dirty="0" smtClean="0">
                <a:solidFill>
                  <a:schemeClr val="accent2"/>
                </a:solidFill>
                <a:ea typeface="Gulim" panose="020B0600000101010101" pitchFamily="34" charset="-127"/>
              </a:rPr>
              <a:t>u:</a:t>
            </a:r>
            <a:r>
              <a:rPr lang="en-US" altLang="ko-KR" sz="2000" dirty="0" smtClean="0">
                <a:ea typeface="Gulim" panose="020B0600000101010101" pitchFamily="34" charset="-127"/>
              </a:rPr>
              <a:t>	server utilization (0</a:t>
            </a:r>
            <a:r>
              <a:rPr lang="en-US" altLang="ko-KR" sz="2000" dirty="0" smtClean="0">
                <a:ea typeface="Gulim" panose="020B0600000101010101" pitchFamily="34" charset="-127"/>
                <a:sym typeface="Symbol" panose="05050102010706020507" pitchFamily="18" charset="2"/>
              </a:rPr>
              <a:t></a:t>
            </a:r>
            <a:r>
              <a:rPr lang="en-US" altLang="ko-KR" sz="2000" dirty="0" smtClean="0">
                <a:solidFill>
                  <a:schemeClr val="accent2"/>
                </a:solidFill>
                <a:ea typeface="Gulim" panose="020B0600000101010101" pitchFamily="34" charset="-127"/>
                <a:sym typeface="Symbol" panose="05050102010706020507" pitchFamily="18" charset="2"/>
              </a:rPr>
              <a:t>u</a:t>
            </a:r>
            <a:r>
              <a:rPr lang="en-US" altLang="ko-KR" sz="2000" dirty="0" smtClean="0">
                <a:ea typeface="Gulim" panose="020B0600000101010101" pitchFamily="34" charset="-127"/>
                <a:sym typeface="Symbol" panose="05050102010706020507" pitchFamily="18" charset="2"/>
              </a:rPr>
              <a:t>1)</a:t>
            </a:r>
            <a:r>
              <a:rPr lang="en-US" altLang="ko-KR" sz="2000" dirty="0" smtClean="0">
                <a:ea typeface="Gulim" panose="020B0600000101010101" pitchFamily="34" charset="-127"/>
              </a:rPr>
              <a:t>: </a:t>
            </a:r>
            <a:r>
              <a:rPr lang="en-US" altLang="ko-KR" sz="2000" dirty="0" smtClean="0">
                <a:solidFill>
                  <a:schemeClr val="accent2"/>
                </a:solidFill>
                <a:ea typeface="Gulim" panose="020B0600000101010101" pitchFamily="34" charset="-127"/>
              </a:rPr>
              <a:t>u </a:t>
            </a:r>
            <a:r>
              <a:rPr lang="en-US" altLang="ko-KR" sz="2000" dirty="0" smtClean="0">
                <a:ea typeface="Gulim" panose="020B0600000101010101" pitchFamily="34" charset="-127"/>
              </a:rPr>
              <a:t>= </a:t>
            </a:r>
            <a:r>
              <a:rPr lang="en-US" altLang="ko-KR" sz="2000" dirty="0" smtClean="0">
                <a:solidFill>
                  <a:schemeClr val="hlink"/>
                </a:solidFill>
                <a:ea typeface="Gulim" panose="020B0600000101010101" pitchFamily="34" charset="-127"/>
                <a:sym typeface="Symbol" panose="05050102010706020507" pitchFamily="18" charset="2"/>
              </a:rPr>
              <a:t></a:t>
            </a:r>
            <a:r>
              <a:rPr lang="en-US" altLang="ko-KR" sz="2000" dirty="0" smtClean="0">
                <a:ea typeface="Gulim" panose="020B0600000101010101" pitchFamily="34" charset="-127"/>
              </a:rPr>
              <a:t>/</a:t>
            </a:r>
            <a:r>
              <a:rPr lang="el-GR" altLang="en-US" sz="2000" dirty="0" smtClean="0">
                <a:solidFill>
                  <a:schemeClr val="accent2"/>
                </a:solidFill>
              </a:rPr>
              <a:t>μ</a:t>
            </a:r>
            <a:r>
              <a:rPr lang="en-US" altLang="ko-KR" sz="2000" dirty="0" smtClean="0">
                <a:ea typeface="Gulim" panose="020B0600000101010101" pitchFamily="34" charset="-127"/>
              </a:rPr>
              <a:t> = </a:t>
            </a:r>
            <a:r>
              <a:rPr lang="en-US" altLang="ko-KR" sz="2000" dirty="0" smtClean="0">
                <a:solidFill>
                  <a:schemeClr val="hlink"/>
                </a:solidFill>
                <a:ea typeface="Gulim" panose="020B0600000101010101" pitchFamily="34" charset="-127"/>
                <a:sym typeface="Symbol" panose="05050102010706020507" pitchFamily="18" charset="2"/>
              </a:rPr>
              <a:t>  </a:t>
            </a: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r>
              <a:rPr lang="en-US" altLang="ko-KR" sz="2000" dirty="0" smtClean="0">
                <a:ea typeface="Gulim" panose="020B0600000101010101" pitchFamily="34" charset="-127"/>
              </a:rPr>
              <a:t> </a:t>
            </a:r>
          </a:p>
          <a:p>
            <a:pPr>
              <a:lnSpc>
                <a:spcPct val="75000"/>
              </a:lnSpc>
              <a:spcBef>
                <a:spcPct val="15000"/>
              </a:spcBef>
              <a:tabLst>
                <a:tab pos="688975" algn="l"/>
                <a:tab pos="1654175" algn="l"/>
              </a:tabLst>
            </a:pPr>
            <a:r>
              <a:rPr lang="en-US" altLang="ko-KR" sz="2000" dirty="0" smtClean="0">
                <a:ea typeface="Gulim" panose="020B0600000101010101" pitchFamily="34" charset="-127"/>
              </a:rPr>
              <a:t>Parameters we wish to compute:</a:t>
            </a:r>
          </a:p>
          <a:p>
            <a:pPr lvl="1">
              <a:lnSpc>
                <a:spcPct val="75000"/>
              </a:lnSpc>
              <a:spcBef>
                <a:spcPct val="15000"/>
              </a:spcBef>
              <a:tabLst>
                <a:tab pos="688975" algn="l"/>
                <a:tab pos="1654175" algn="l"/>
              </a:tabLst>
            </a:pPr>
            <a:r>
              <a:rPr lang="en-US" altLang="ko-KR" sz="2000" dirty="0" err="1" smtClean="0">
                <a:ea typeface="Gulim" panose="020B0600000101010101" pitchFamily="34" charset="-127"/>
              </a:rPr>
              <a:t>T</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Time spent in queue</a:t>
            </a:r>
          </a:p>
          <a:p>
            <a:pPr lvl="1">
              <a:lnSpc>
                <a:spcPct val="75000"/>
              </a:lnSpc>
              <a:spcBef>
                <a:spcPct val="15000"/>
              </a:spcBef>
              <a:tabLst>
                <a:tab pos="688975" algn="l"/>
                <a:tab pos="1654175" algn="l"/>
              </a:tabLst>
            </a:pPr>
            <a:r>
              <a:rPr lang="en-US" altLang="ko-KR" sz="2000" dirty="0" err="1" smtClean="0">
                <a:ea typeface="Gulim" panose="020B0600000101010101" pitchFamily="34" charset="-127"/>
              </a:rPr>
              <a:t>L</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Length of queue = </a:t>
            </a:r>
            <a:r>
              <a:rPr lang="en-US" altLang="ko-KR" sz="2000" dirty="0" smtClean="0">
                <a:ea typeface="Gulim" panose="020B0600000101010101" pitchFamily="34" charset="-127"/>
                <a:sym typeface="Symbol" panose="05050102010706020507" pitchFamily="18" charset="2"/>
              </a:rPr>
              <a:t>  </a:t>
            </a:r>
            <a:r>
              <a:rPr lang="en-US" altLang="ko-KR" sz="2000" dirty="0" err="1" smtClean="0">
                <a:ea typeface="Gulim" panose="020B0600000101010101" pitchFamily="34" charset="-127"/>
                <a:sym typeface="Symbol" panose="05050102010706020507" pitchFamily="18" charset="2"/>
              </a:rPr>
              <a:t>T</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(by Little’s law)</a:t>
            </a:r>
          </a:p>
          <a:p>
            <a:pPr>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Results</a:t>
            </a:r>
            <a:r>
              <a:rPr lang="en-US" altLang="ko-KR" sz="2000" dirty="0" smtClean="0">
                <a:ea typeface="Gulim" panose="020B0600000101010101" pitchFamily="34" charset="-127"/>
              </a:rPr>
              <a:t>:</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M</a:t>
            </a:r>
            <a:r>
              <a:rPr lang="en-US" altLang="ko-KR" sz="2000" dirty="0" smtClean="0">
                <a:ea typeface="Gulim" panose="020B0600000101010101" pitchFamily="34" charset="-127"/>
              </a:rPr>
              <a:t>emoryless service distribution (C = 1):</a:t>
            </a:r>
          </a:p>
          <a:p>
            <a:pPr lvl="2">
              <a:lnSpc>
                <a:spcPct val="75000"/>
              </a:lnSpc>
              <a:spcBef>
                <a:spcPct val="15000"/>
              </a:spcBef>
              <a:tabLst>
                <a:tab pos="688975" algn="l"/>
                <a:tab pos="1654175" algn="l"/>
              </a:tabLst>
            </a:pPr>
            <a:r>
              <a:rPr lang="en-US" altLang="ko-KR" sz="1800" dirty="0" smtClean="0">
                <a:solidFill>
                  <a:schemeClr val="hlink"/>
                </a:solidFill>
                <a:ea typeface="Gulim" panose="020B0600000101010101" pitchFamily="34" charset="-127"/>
              </a:rPr>
              <a:t>Called M/M/1 queue:</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q</a:t>
            </a:r>
            <a:r>
              <a:rPr lang="en-US" altLang="ko-KR" sz="1800" baseline="-25000" dirty="0" smtClean="0">
                <a:ea typeface="Gulim" panose="020B0600000101010101" pitchFamily="34" charset="-127"/>
              </a:rPr>
              <a:t> </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ser</a:t>
            </a:r>
            <a:r>
              <a:rPr lang="en-US" altLang="ko-KR" sz="1800" dirty="0" smtClean="0">
                <a:ea typeface="Gulim" panose="020B0600000101010101" pitchFamily="34" charset="-127"/>
              </a:rPr>
              <a:t> x u/(1 – u)</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G</a:t>
            </a:r>
            <a:r>
              <a:rPr lang="en-US" altLang="ko-KR" sz="2000" dirty="0" smtClean="0">
                <a:ea typeface="Gulim" panose="020B0600000101010101" pitchFamily="34" charset="-127"/>
              </a:rPr>
              <a:t>eneral service distribution (no restrictions), 1 server:</a:t>
            </a:r>
          </a:p>
          <a:p>
            <a:pPr lvl="2">
              <a:lnSpc>
                <a:spcPct val="75000"/>
              </a:lnSpc>
              <a:spcBef>
                <a:spcPct val="15000"/>
              </a:spcBef>
              <a:tabLst>
                <a:tab pos="688975" algn="l"/>
                <a:tab pos="1654175" algn="l"/>
              </a:tabLst>
            </a:pPr>
            <a:r>
              <a:rPr lang="en-US" altLang="ko-KR" sz="1800" dirty="0" smtClean="0">
                <a:solidFill>
                  <a:schemeClr val="hlink"/>
                </a:solidFill>
                <a:ea typeface="Gulim" panose="020B0600000101010101" pitchFamily="34" charset="-127"/>
              </a:rPr>
              <a:t>Called M/G/1 queue:</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q</a:t>
            </a:r>
            <a:r>
              <a:rPr lang="en-US" altLang="ko-KR" sz="1800" dirty="0" smtClean="0">
                <a:ea typeface="Gulim" panose="020B0600000101010101" pitchFamily="34" charset="-127"/>
              </a:rPr>
              <a:t> =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ser</a:t>
            </a:r>
            <a:r>
              <a:rPr lang="en-US" altLang="ko-KR" sz="1800" dirty="0" smtClean="0">
                <a:ea typeface="Gulim" panose="020B0600000101010101" pitchFamily="34" charset="-127"/>
              </a:rPr>
              <a:t> x ½(1+C) x u/(1 – u))</a:t>
            </a:r>
          </a:p>
        </p:txBody>
      </p:sp>
      <p:grpSp>
        <p:nvGrpSpPr>
          <p:cNvPr id="917508" name="Group 4"/>
          <p:cNvGrpSpPr>
            <a:grpSpLocks/>
          </p:cNvGrpSpPr>
          <p:nvPr/>
        </p:nvGrpSpPr>
        <p:grpSpPr bwMode="auto">
          <a:xfrm>
            <a:off x="1598613" y="1600200"/>
            <a:ext cx="5278438" cy="1184275"/>
            <a:chOff x="1091" y="462"/>
            <a:chExt cx="3325" cy="746"/>
          </a:xfrm>
        </p:grpSpPr>
        <p:sp>
          <p:nvSpPr>
            <p:cNvPr id="25605" name="Rectangle 5"/>
            <p:cNvSpPr>
              <a:spLocks noChangeArrowheads="1"/>
            </p:cNvSpPr>
            <p:nvPr/>
          </p:nvSpPr>
          <p:spPr bwMode="auto">
            <a:xfrm>
              <a:off x="1091" y="764"/>
              <a:ext cx="874" cy="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buSzTx/>
              </a:pPr>
              <a:r>
                <a:rPr lang="en-US" altLang="en-US" sz="2000">
                  <a:solidFill>
                    <a:schemeClr val="hlink"/>
                  </a:solidFill>
                  <a:latin typeface="Gill Sans Light"/>
                  <a:cs typeface="Gill Sans Light"/>
                </a:rPr>
                <a:t>Arrival Rate</a:t>
              </a:r>
            </a:p>
            <a:p>
              <a:pPr algn="ctr">
                <a:spcBef>
                  <a:spcPct val="0"/>
                </a:spcBef>
                <a:buSzTx/>
              </a:pPr>
              <a:r>
                <a:rPr lang="en-US" altLang="en-US" sz="2000">
                  <a:solidFill>
                    <a:schemeClr val="hlink"/>
                  </a:solidFill>
                  <a:latin typeface="Gill Sans Light"/>
                  <a:cs typeface="Gill Sans Light"/>
                  <a:sym typeface="Symbol" panose="05050102010706020507" pitchFamily="18" charset="2"/>
                </a:rPr>
                <a:t></a:t>
              </a:r>
            </a:p>
          </p:txBody>
        </p:sp>
        <p:sp>
          <p:nvSpPr>
            <p:cNvPr id="25606" name="Rectangle 6"/>
            <p:cNvSpPr>
              <a:spLocks noChangeArrowheads="1"/>
            </p:cNvSpPr>
            <p:nvPr/>
          </p:nvSpPr>
          <p:spPr bwMode="auto">
            <a:xfrm>
              <a:off x="2042" y="462"/>
              <a:ext cx="820" cy="560"/>
            </a:xfrm>
            <a:prstGeom prst="rect">
              <a:avLst/>
            </a:prstGeom>
            <a:solidFill>
              <a:srgbClr val="53FB2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90000"/>
                </a:lnSpc>
                <a:spcBef>
                  <a:spcPct val="0"/>
                </a:spcBef>
                <a:buSzTx/>
              </a:pPr>
              <a:r>
                <a:rPr lang="en-US" altLang="en-US" sz="2400">
                  <a:solidFill>
                    <a:schemeClr val="bg1"/>
                  </a:solidFill>
                  <a:latin typeface="Gill Sans Light"/>
                  <a:cs typeface="Gill Sans Light"/>
                </a:rPr>
                <a:t>Queue</a:t>
              </a:r>
            </a:p>
          </p:txBody>
        </p:sp>
        <p:sp>
          <p:nvSpPr>
            <p:cNvPr id="25607" name="Line 7"/>
            <p:cNvSpPr>
              <a:spLocks noChangeShapeType="1"/>
            </p:cNvSpPr>
            <p:nvPr/>
          </p:nvSpPr>
          <p:spPr bwMode="auto">
            <a:xfrm>
              <a:off x="2862" y="738"/>
              <a:ext cx="9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a:latin typeface="Gill Sans Light"/>
                <a:cs typeface="Gill Sans Light"/>
              </a:endParaRPr>
            </a:p>
          </p:txBody>
        </p:sp>
        <p:sp>
          <p:nvSpPr>
            <p:cNvPr id="25608" name="Line 8"/>
            <p:cNvSpPr>
              <a:spLocks noChangeShapeType="1"/>
            </p:cNvSpPr>
            <p:nvPr/>
          </p:nvSpPr>
          <p:spPr bwMode="auto">
            <a:xfrm>
              <a:off x="1093" y="738"/>
              <a:ext cx="92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a:latin typeface="Gill Sans Light"/>
                <a:cs typeface="Gill Sans Light"/>
              </a:endParaRPr>
            </a:p>
          </p:txBody>
        </p:sp>
        <p:sp>
          <p:nvSpPr>
            <p:cNvPr id="25609" name="Oval 9"/>
            <p:cNvSpPr>
              <a:spLocks noChangeArrowheads="1"/>
            </p:cNvSpPr>
            <p:nvPr/>
          </p:nvSpPr>
          <p:spPr bwMode="auto">
            <a:xfrm>
              <a:off x="3812" y="462"/>
              <a:ext cx="604" cy="603"/>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400" dirty="0">
                  <a:latin typeface="Gill Sans Light"/>
                  <a:cs typeface="Gill Sans Light"/>
                </a:rPr>
                <a:t>Server</a:t>
              </a:r>
            </a:p>
          </p:txBody>
        </p:sp>
        <p:sp>
          <p:nvSpPr>
            <p:cNvPr id="25610" name="Rectangle 10"/>
            <p:cNvSpPr>
              <a:spLocks noChangeArrowheads="1"/>
            </p:cNvSpPr>
            <p:nvPr/>
          </p:nvSpPr>
          <p:spPr bwMode="auto">
            <a:xfrm>
              <a:off x="2877" y="764"/>
              <a:ext cx="915" cy="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buSzTx/>
              </a:pPr>
              <a:r>
                <a:rPr lang="en-US" altLang="en-US" sz="2000">
                  <a:solidFill>
                    <a:schemeClr val="hlink"/>
                  </a:solidFill>
                  <a:latin typeface="Gill Sans Light"/>
                  <a:cs typeface="Gill Sans Light"/>
                </a:rPr>
                <a:t>Service Rate</a:t>
              </a:r>
            </a:p>
            <a:p>
              <a:pPr algn="ctr">
                <a:spcBef>
                  <a:spcPct val="0"/>
                </a:spcBef>
                <a:buSzTx/>
              </a:pPr>
              <a:r>
                <a:rPr lang="en-US" altLang="en-US" sz="2000">
                  <a:solidFill>
                    <a:schemeClr val="hlink"/>
                  </a:solidFill>
                  <a:latin typeface="Gill Sans Light"/>
                  <a:cs typeface="Gill Sans Light"/>
                  <a:sym typeface="Symbol" panose="05050102010706020507" pitchFamily="18" charset="2"/>
                </a:rPr>
                <a:t></a:t>
              </a:r>
              <a:r>
                <a:rPr lang="el-GR" altLang="en-US" sz="2000">
                  <a:solidFill>
                    <a:schemeClr val="hlink"/>
                  </a:solidFill>
                  <a:latin typeface="Gill Sans Light"/>
                  <a:cs typeface="Gill Sans Light"/>
                  <a:sym typeface="Symbol" panose="05050102010706020507" pitchFamily="18" charset="2"/>
                </a:rPr>
                <a:t>μ</a:t>
              </a:r>
              <a:r>
                <a:rPr lang="en-US" altLang="en-US" sz="2000">
                  <a:solidFill>
                    <a:schemeClr val="hlink"/>
                  </a:solidFill>
                  <a:latin typeface="Gill Sans Light"/>
                  <a:cs typeface="Gill Sans Light"/>
                  <a:sym typeface="Symbol" panose="05050102010706020507" pitchFamily="18" charset="2"/>
                </a:rPr>
                <a:t>=1/T</a:t>
              </a:r>
              <a:r>
                <a:rPr lang="en-US" altLang="en-US" sz="2000" baseline="-25000">
                  <a:solidFill>
                    <a:schemeClr val="hlink"/>
                  </a:solidFill>
                  <a:latin typeface="Gill Sans Light"/>
                  <a:cs typeface="Gill Sans Light"/>
                  <a:sym typeface="Symbol" panose="05050102010706020507" pitchFamily="18" charset="2"/>
                </a:rPr>
                <a:t>ser</a:t>
              </a:r>
              <a:endParaRPr lang="el-GR" altLang="en-US" sz="2000">
                <a:solidFill>
                  <a:schemeClr val="hlink"/>
                </a:solidFill>
                <a:latin typeface="Gill Sans Light"/>
                <a:cs typeface="Gill Sans Light"/>
                <a:sym typeface="Symbol" panose="05050102010706020507" pitchFamily="18" charset="2"/>
              </a:endParaRPr>
            </a:p>
          </p:txBody>
        </p:sp>
      </p:grpSp>
    </p:spTree>
    <p:extLst>
      <p:ext uri="{BB962C8B-B14F-4D97-AF65-F5344CB8AC3E}">
        <p14:creationId xmlns:p14="http://schemas.microsoft.com/office/powerpoint/2010/main" val="3079248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750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75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7507">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7507">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7507">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7507">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7507">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17507">
                                            <p:txEl>
                                              <p:pRg st="14" end="1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17507">
                                            <p:txEl>
                                              <p:pRg st="15" end="15"/>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17507">
                                            <p:txEl>
                                              <p:pRg st="16" end="16"/>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17507">
                                            <p:txEl>
                                              <p:pRg st="17" end="17"/>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17507">
                                            <p:txEl>
                                              <p:pRg st="18" end="18"/>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7507">
                                            <p:txEl>
                                              <p:pRg st="19" end="19"/>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17507">
                                            <p:txEl>
                                              <p:pRg st="20" end="2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1750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Gulim" panose="020B0600000101010101" pitchFamily="34" charset="-127"/>
              </a:rPr>
              <a:t>A Little Queuing Theory: An Example</a:t>
            </a:r>
          </a:p>
        </p:txBody>
      </p:sp>
      <p:sp>
        <p:nvSpPr>
          <p:cNvPr id="919555" name="Rectangle 3"/>
          <p:cNvSpPr>
            <a:spLocks noGrp="1" noChangeArrowheads="1"/>
          </p:cNvSpPr>
          <p:nvPr>
            <p:ph type="body" idx="1"/>
          </p:nvPr>
        </p:nvSpPr>
        <p:spPr>
          <a:xfrm>
            <a:off x="76200" y="685800"/>
            <a:ext cx="9067800" cy="6172200"/>
          </a:xfrm>
        </p:spPr>
        <p:txBody>
          <a:bodyPr>
            <a:noAutofit/>
          </a:bodyPr>
          <a:lstStyle/>
          <a:p>
            <a:pPr>
              <a:lnSpc>
                <a:spcPct val="75000"/>
              </a:lnSpc>
              <a:spcBef>
                <a:spcPct val="5000"/>
              </a:spcBef>
              <a:tabLst>
                <a:tab pos="914400" algn="l"/>
              </a:tabLst>
            </a:pPr>
            <a:r>
              <a:rPr lang="en-US" altLang="ko-KR" sz="2800" dirty="0" smtClean="0">
                <a:ea typeface="Gulim" panose="020B0600000101010101" pitchFamily="34" charset="-127"/>
              </a:rPr>
              <a:t>Example Usage Statistics:</a:t>
            </a:r>
          </a:p>
          <a:p>
            <a:pPr lvl="1">
              <a:lnSpc>
                <a:spcPct val="75000"/>
              </a:lnSpc>
              <a:spcBef>
                <a:spcPct val="5000"/>
              </a:spcBef>
              <a:tabLst>
                <a:tab pos="914400" algn="l"/>
              </a:tabLst>
            </a:pPr>
            <a:r>
              <a:rPr lang="en-US" altLang="ko-KR" sz="2400" dirty="0" smtClean="0">
                <a:ea typeface="Gulim" panose="020B0600000101010101" pitchFamily="34" charset="-127"/>
              </a:rPr>
              <a:t>User requests 10 x 8KB disk I/</a:t>
            </a:r>
            <a:r>
              <a:rPr lang="en-US" altLang="ko-KR" sz="2400" dirty="0" err="1" smtClean="0">
                <a:ea typeface="Gulim" panose="020B0600000101010101" pitchFamily="34" charset="-127"/>
              </a:rPr>
              <a:t>Os</a:t>
            </a:r>
            <a:r>
              <a:rPr lang="en-US" altLang="ko-KR" sz="2400" dirty="0" smtClean="0">
                <a:ea typeface="Gulim" panose="020B0600000101010101" pitchFamily="34" charset="-127"/>
              </a:rPr>
              <a:t> per second</a:t>
            </a:r>
          </a:p>
          <a:p>
            <a:pPr lvl="1">
              <a:lnSpc>
                <a:spcPct val="75000"/>
              </a:lnSpc>
              <a:spcBef>
                <a:spcPct val="5000"/>
              </a:spcBef>
              <a:tabLst>
                <a:tab pos="914400" algn="l"/>
              </a:tabLst>
            </a:pPr>
            <a:r>
              <a:rPr lang="en-US" altLang="ko-KR" sz="2400" dirty="0" smtClean="0">
                <a:ea typeface="Gulim" panose="020B0600000101010101" pitchFamily="34" charset="-127"/>
              </a:rPr>
              <a:t>Requests &amp; service exponentially distributed (C=1.0)</a:t>
            </a:r>
          </a:p>
          <a:p>
            <a:pPr lvl="1">
              <a:lnSpc>
                <a:spcPct val="75000"/>
              </a:lnSpc>
              <a:spcBef>
                <a:spcPct val="5000"/>
              </a:spcBef>
              <a:tabLst>
                <a:tab pos="914400" algn="l"/>
              </a:tabLst>
            </a:pPr>
            <a:r>
              <a:rPr lang="en-US" altLang="ko-KR" sz="2400" dirty="0" smtClean="0">
                <a:ea typeface="Gulim" panose="020B0600000101010101" pitchFamily="34" charset="-127"/>
              </a:rPr>
              <a:t>Avg. service = 20 </a:t>
            </a:r>
            <a:r>
              <a:rPr lang="en-US" altLang="ko-KR" sz="2400" dirty="0" err="1" smtClean="0">
                <a:ea typeface="Gulim" panose="020B0600000101010101" pitchFamily="34" charset="-127"/>
              </a:rPr>
              <a:t>ms</a:t>
            </a:r>
            <a:r>
              <a:rPr lang="en-US" altLang="ko-KR" sz="2400" dirty="0" smtClean="0">
                <a:ea typeface="Gulim" panose="020B0600000101010101" pitchFamily="34" charset="-127"/>
              </a:rPr>
              <a:t> (From </a:t>
            </a:r>
            <a:r>
              <a:rPr lang="en-US" altLang="ko-KR" sz="2400" dirty="0" smtClean="0">
                <a:ea typeface="Gulim" panose="020B0600000101010101" pitchFamily="34" charset="-127"/>
              </a:rPr>
              <a:t>controller + seek + rotation + transfer)</a:t>
            </a:r>
            <a:endParaRPr lang="en-US" altLang="ko-KR" sz="2400" dirty="0" smtClean="0">
              <a:ea typeface="Gulim" panose="020B0600000101010101" pitchFamily="34" charset="-127"/>
            </a:endParaRPr>
          </a:p>
          <a:p>
            <a:pPr lvl="4">
              <a:lnSpc>
                <a:spcPct val="75000"/>
              </a:lnSpc>
              <a:spcBef>
                <a:spcPct val="5000"/>
              </a:spcBef>
              <a:tabLst>
                <a:tab pos="914400" algn="l"/>
              </a:tabLst>
            </a:pPr>
            <a:endParaRPr lang="en-US" altLang="ko-KR" sz="1600" dirty="0" smtClean="0">
              <a:ea typeface="Gulim" panose="020B0600000101010101" pitchFamily="34" charset="-127"/>
            </a:endParaRPr>
          </a:p>
          <a:p>
            <a:pPr>
              <a:lnSpc>
                <a:spcPct val="75000"/>
              </a:lnSpc>
              <a:spcBef>
                <a:spcPct val="5000"/>
              </a:spcBef>
              <a:tabLst>
                <a:tab pos="914400" algn="l"/>
              </a:tabLst>
            </a:pPr>
            <a:r>
              <a:rPr lang="en-US" altLang="ko-KR" sz="2800" dirty="0" smtClean="0">
                <a:ea typeface="Gulim" panose="020B0600000101010101" pitchFamily="34" charset="-127"/>
              </a:rPr>
              <a:t>Questions</a:t>
            </a:r>
            <a:r>
              <a:rPr lang="en-US" altLang="ko-KR" sz="2800" dirty="0" smtClean="0">
                <a:ea typeface="Gulim" panose="020B0600000101010101" pitchFamily="34" charset="-127"/>
              </a:rPr>
              <a:t>: </a:t>
            </a:r>
          </a:p>
          <a:p>
            <a:pPr lvl="1">
              <a:lnSpc>
                <a:spcPct val="75000"/>
              </a:lnSpc>
              <a:spcBef>
                <a:spcPct val="5000"/>
              </a:spcBef>
              <a:tabLst>
                <a:tab pos="914400" algn="l"/>
              </a:tabLst>
            </a:pPr>
            <a:r>
              <a:rPr lang="en-US" altLang="ko-KR" sz="2400" dirty="0" smtClean="0">
                <a:ea typeface="Gulim" panose="020B0600000101010101" pitchFamily="34" charset="-127"/>
              </a:rPr>
              <a:t>How utilized is the </a:t>
            </a:r>
            <a:r>
              <a:rPr lang="en-US" altLang="ko-KR" sz="2400" dirty="0" smtClean="0">
                <a:ea typeface="Gulim" panose="020B0600000101010101" pitchFamily="34" charset="-127"/>
              </a:rPr>
              <a:t>disk (server utilization)?        </a:t>
            </a:r>
            <a:r>
              <a:rPr lang="en-US" altLang="ko-KR" sz="2400" dirty="0" err="1" smtClean="0">
                <a:ea typeface="Gulim" panose="020B0600000101010101" pitchFamily="34" charset="-127"/>
              </a:rPr>
              <a:t>Ans</a:t>
            </a:r>
            <a:r>
              <a:rPr lang="en-US" altLang="ko-KR" sz="2400" dirty="0" smtClean="0">
                <a:ea typeface="Gulim" panose="020B0600000101010101" pitchFamily="34" charset="-127"/>
              </a:rPr>
              <a:t>:, </a:t>
            </a:r>
            <a:r>
              <a:rPr lang="en-US" altLang="ko-KR" sz="2400" dirty="0" smtClean="0">
                <a:solidFill>
                  <a:schemeClr val="hlink"/>
                </a:solidFill>
                <a:ea typeface="Gulim" panose="020B0600000101010101" pitchFamily="34" charset="-127"/>
              </a:rPr>
              <a:t>u = </a:t>
            </a:r>
            <a:r>
              <a:rPr lang="en-US" altLang="ko-KR" sz="2400" dirty="0" smtClean="0">
                <a:solidFill>
                  <a:schemeClr val="hlink"/>
                </a:solidFill>
                <a:ea typeface="Gulim" panose="020B0600000101010101" pitchFamily="34" charset="-127"/>
                <a:sym typeface="Symbol" panose="05050102010706020507" pitchFamily="18" charset="2"/>
              </a:rPr>
              <a:t></a:t>
            </a:r>
            <a:r>
              <a:rPr lang="en-US" altLang="ko-KR" sz="2400" dirty="0" err="1" smtClean="0">
                <a:solidFill>
                  <a:schemeClr val="hlink"/>
                </a:solidFill>
                <a:ea typeface="Gulim" panose="020B0600000101010101" pitchFamily="34" charset="-127"/>
                <a:sym typeface="Symbol" panose="05050102010706020507" pitchFamily="18" charset="2"/>
              </a:rPr>
              <a:t>T</a:t>
            </a:r>
            <a:r>
              <a:rPr lang="en-US" altLang="ko-KR" sz="2400" baseline="-25000" dirty="0" err="1" smtClean="0">
                <a:solidFill>
                  <a:schemeClr val="hlink"/>
                </a:solidFill>
                <a:ea typeface="Gulim" panose="020B0600000101010101" pitchFamily="34" charset="-127"/>
                <a:sym typeface="Symbol" panose="05050102010706020507" pitchFamily="18" charset="2"/>
              </a:rPr>
              <a:t>ser</a:t>
            </a:r>
            <a:endParaRPr lang="en-US" altLang="ko-KR" sz="2400" dirty="0" smtClean="0">
              <a:solidFill>
                <a:schemeClr val="hlink"/>
              </a:solidFill>
              <a:ea typeface="Gulim" panose="020B0600000101010101" pitchFamily="34" charset="-127"/>
              <a:sym typeface="Symbol" panose="05050102010706020507" pitchFamily="18" charset="2"/>
            </a:endParaRPr>
          </a:p>
          <a:p>
            <a:pPr lvl="1">
              <a:lnSpc>
                <a:spcPct val="75000"/>
              </a:lnSpc>
              <a:spcBef>
                <a:spcPct val="5000"/>
              </a:spcBef>
              <a:tabLst>
                <a:tab pos="914400" algn="l"/>
              </a:tabLst>
            </a:pPr>
            <a:r>
              <a:rPr lang="en-US" altLang="ko-KR" sz="2400" dirty="0" smtClean="0">
                <a:ea typeface="Gulim" panose="020B0600000101010101" pitchFamily="34" charset="-127"/>
              </a:rPr>
              <a:t>What is the average time spent in the queue? </a:t>
            </a:r>
            <a:r>
              <a:rPr lang="en-US" altLang="ko-KR" sz="2400" dirty="0" smtClean="0">
                <a:ea typeface="Gulim" panose="020B0600000101010101" pitchFamily="34" charset="-127"/>
              </a:rPr>
              <a:t>   </a:t>
            </a:r>
            <a:r>
              <a:rPr lang="en-US" altLang="ko-KR" sz="2400" dirty="0" err="1" smtClean="0">
                <a:ea typeface="Gulim" panose="020B0600000101010101" pitchFamily="34" charset="-127"/>
              </a:rPr>
              <a:t>Ans</a:t>
            </a:r>
            <a:r>
              <a:rPr lang="en-US" altLang="ko-KR" sz="2400" dirty="0" smtClean="0">
                <a:ea typeface="Gulim" panose="020B0600000101010101" pitchFamily="34" charset="-127"/>
              </a:rPr>
              <a:t>: </a:t>
            </a:r>
            <a:r>
              <a:rPr lang="en-US" altLang="ko-KR" sz="2400" dirty="0" err="1" smtClean="0">
                <a:solidFill>
                  <a:schemeClr val="hlink"/>
                </a:solidFill>
                <a:ea typeface="Gulim" panose="020B0600000101010101" pitchFamily="34" charset="-127"/>
              </a:rPr>
              <a:t>T</a:t>
            </a:r>
            <a:r>
              <a:rPr lang="en-US" altLang="ko-KR" sz="2400" baseline="-25000" dirty="0" err="1" smtClean="0">
                <a:solidFill>
                  <a:schemeClr val="hlink"/>
                </a:solidFill>
                <a:ea typeface="Gulim" panose="020B0600000101010101" pitchFamily="34" charset="-127"/>
              </a:rPr>
              <a:t>q</a:t>
            </a:r>
            <a:endParaRPr lang="en-US" altLang="ko-KR" sz="2400" dirty="0" smtClean="0">
              <a:solidFill>
                <a:schemeClr val="hlink"/>
              </a:solidFill>
              <a:ea typeface="Gulim" panose="020B0600000101010101" pitchFamily="34" charset="-127"/>
            </a:endParaRPr>
          </a:p>
          <a:p>
            <a:pPr lvl="1">
              <a:lnSpc>
                <a:spcPct val="75000"/>
              </a:lnSpc>
              <a:spcBef>
                <a:spcPct val="5000"/>
              </a:spcBef>
              <a:tabLst>
                <a:tab pos="914400" algn="l"/>
              </a:tabLst>
            </a:pPr>
            <a:r>
              <a:rPr lang="en-US" altLang="ko-KR" sz="2400" dirty="0" smtClean="0">
                <a:ea typeface="Gulim" panose="020B0600000101010101" pitchFamily="34" charset="-127"/>
              </a:rPr>
              <a:t>What is the number of requests in the queue? </a:t>
            </a:r>
            <a:r>
              <a:rPr lang="en-US" altLang="ko-KR" sz="2400" dirty="0" smtClean="0">
                <a:ea typeface="Gulim" panose="020B0600000101010101" pitchFamily="34" charset="-127"/>
              </a:rPr>
              <a:t>  </a:t>
            </a:r>
            <a:r>
              <a:rPr lang="en-US" altLang="ko-KR" sz="2400" dirty="0" err="1" smtClean="0">
                <a:ea typeface="Gulim" panose="020B0600000101010101" pitchFamily="34" charset="-127"/>
              </a:rPr>
              <a:t>Ans</a:t>
            </a:r>
            <a:r>
              <a:rPr lang="en-US" altLang="ko-KR" sz="2400" dirty="0" smtClean="0">
                <a:ea typeface="Gulim" panose="020B0600000101010101" pitchFamily="34" charset="-127"/>
              </a:rPr>
              <a:t>: </a:t>
            </a:r>
            <a:r>
              <a:rPr lang="en-US" altLang="ko-KR" sz="2400" dirty="0" err="1" smtClean="0">
                <a:solidFill>
                  <a:schemeClr val="hlink"/>
                </a:solidFill>
                <a:ea typeface="Gulim" panose="020B0600000101010101" pitchFamily="34" charset="-127"/>
              </a:rPr>
              <a:t>L</a:t>
            </a:r>
            <a:r>
              <a:rPr lang="en-US" altLang="ko-KR" sz="2400" baseline="-25000" dirty="0" err="1" smtClean="0">
                <a:solidFill>
                  <a:schemeClr val="hlink"/>
                </a:solidFill>
                <a:ea typeface="Gulim" panose="020B0600000101010101" pitchFamily="34" charset="-127"/>
              </a:rPr>
              <a:t>q</a:t>
            </a:r>
            <a:endParaRPr lang="en-US" altLang="ko-KR" sz="2400" dirty="0" smtClean="0">
              <a:solidFill>
                <a:schemeClr val="hlink"/>
              </a:solidFill>
              <a:ea typeface="Gulim" panose="020B0600000101010101" pitchFamily="34" charset="-127"/>
            </a:endParaRPr>
          </a:p>
          <a:p>
            <a:pPr lvl="1">
              <a:lnSpc>
                <a:spcPct val="75000"/>
              </a:lnSpc>
              <a:spcBef>
                <a:spcPct val="5000"/>
              </a:spcBef>
              <a:tabLst>
                <a:tab pos="914400" algn="l"/>
              </a:tabLst>
            </a:pPr>
            <a:r>
              <a:rPr lang="en-US" altLang="ko-KR" sz="2400" dirty="0" smtClean="0">
                <a:ea typeface="Gulim" panose="020B0600000101010101" pitchFamily="34" charset="-127"/>
              </a:rPr>
              <a:t>What is the </a:t>
            </a:r>
            <a:r>
              <a:rPr lang="en-US" altLang="ko-KR" sz="2400" dirty="0" err="1" smtClean="0">
                <a:ea typeface="Gulim" panose="020B0600000101010101" pitchFamily="34" charset="-127"/>
              </a:rPr>
              <a:t>avg</a:t>
            </a:r>
            <a:r>
              <a:rPr lang="en-US" altLang="ko-KR" sz="2400" dirty="0" smtClean="0">
                <a:ea typeface="Gulim" panose="020B0600000101010101" pitchFamily="34" charset="-127"/>
              </a:rPr>
              <a:t> response time for disk request</a:t>
            </a:r>
            <a:r>
              <a:rPr lang="en-US" altLang="ko-KR" sz="2400" dirty="0" smtClean="0">
                <a:ea typeface="Gulim" panose="020B0600000101010101" pitchFamily="34" charset="-127"/>
              </a:rPr>
              <a:t>? </a:t>
            </a:r>
            <a:r>
              <a:rPr lang="en-US" altLang="ko-KR" sz="2400" dirty="0" err="1" smtClean="0">
                <a:ea typeface="Gulim" panose="020B0600000101010101" pitchFamily="34" charset="-127"/>
              </a:rPr>
              <a:t>Ans</a:t>
            </a:r>
            <a:r>
              <a:rPr lang="en-US" altLang="ko-KR" sz="2400" dirty="0" smtClean="0">
                <a:ea typeface="Gulim" panose="020B0600000101010101" pitchFamily="34" charset="-127"/>
              </a:rPr>
              <a:t>: </a:t>
            </a:r>
            <a:r>
              <a:rPr lang="en-US" altLang="ko-KR" sz="2400" dirty="0" err="1" smtClean="0">
                <a:solidFill>
                  <a:schemeClr val="hlink"/>
                </a:solidFill>
                <a:ea typeface="Gulim" panose="020B0600000101010101" pitchFamily="34" charset="-127"/>
              </a:rPr>
              <a:t>T</a:t>
            </a:r>
            <a:r>
              <a:rPr lang="en-US" altLang="ko-KR" sz="2400" baseline="-25000" dirty="0" err="1" smtClean="0">
                <a:solidFill>
                  <a:schemeClr val="hlink"/>
                </a:solidFill>
                <a:ea typeface="Gulim" panose="020B0600000101010101" pitchFamily="34" charset="-127"/>
              </a:rPr>
              <a:t>sys</a:t>
            </a:r>
            <a:r>
              <a:rPr lang="en-US" altLang="ko-KR" sz="2400" baseline="-25000" dirty="0" smtClean="0">
                <a:solidFill>
                  <a:schemeClr val="hlink"/>
                </a:solidFill>
                <a:ea typeface="Gulim" panose="020B0600000101010101" pitchFamily="34" charset="-127"/>
              </a:rPr>
              <a:t> </a:t>
            </a:r>
            <a:r>
              <a:rPr lang="en-US" altLang="ko-KR" sz="2400" dirty="0" smtClean="0">
                <a:solidFill>
                  <a:schemeClr val="hlink"/>
                </a:solidFill>
                <a:ea typeface="Gulim" panose="020B0600000101010101" pitchFamily="34" charset="-127"/>
              </a:rPr>
              <a:t>= </a:t>
            </a:r>
            <a:r>
              <a:rPr lang="en-US" altLang="ko-KR" sz="2400" dirty="0" err="1" smtClean="0">
                <a:solidFill>
                  <a:schemeClr val="hlink"/>
                </a:solidFill>
                <a:ea typeface="Gulim" panose="020B0600000101010101" pitchFamily="34" charset="-127"/>
              </a:rPr>
              <a:t>T</a:t>
            </a:r>
            <a:r>
              <a:rPr lang="en-US" altLang="ko-KR" sz="2400" baseline="-25000" dirty="0" err="1" smtClean="0">
                <a:solidFill>
                  <a:schemeClr val="hlink"/>
                </a:solidFill>
                <a:ea typeface="Gulim" panose="020B0600000101010101" pitchFamily="34" charset="-127"/>
              </a:rPr>
              <a:t>q</a:t>
            </a:r>
            <a:r>
              <a:rPr lang="en-US" altLang="ko-KR" sz="2400" baseline="-25000" dirty="0" smtClean="0">
                <a:solidFill>
                  <a:schemeClr val="hlink"/>
                </a:solidFill>
                <a:ea typeface="Gulim" panose="020B0600000101010101" pitchFamily="34" charset="-127"/>
              </a:rPr>
              <a:t> </a:t>
            </a:r>
            <a:r>
              <a:rPr lang="en-US" altLang="ko-KR" sz="2400" dirty="0" smtClean="0">
                <a:solidFill>
                  <a:schemeClr val="hlink"/>
                </a:solidFill>
                <a:ea typeface="Gulim" panose="020B0600000101010101" pitchFamily="34" charset="-127"/>
              </a:rPr>
              <a:t>+ </a:t>
            </a:r>
            <a:r>
              <a:rPr lang="en-US" altLang="ko-KR" sz="2400" dirty="0" err="1" smtClean="0">
                <a:solidFill>
                  <a:schemeClr val="hlink"/>
                </a:solidFill>
                <a:ea typeface="Gulim" panose="020B0600000101010101" pitchFamily="34" charset="-127"/>
              </a:rPr>
              <a:t>T</a:t>
            </a:r>
            <a:r>
              <a:rPr lang="en-US" altLang="ko-KR" sz="2400" baseline="-25000" dirty="0" err="1" smtClean="0">
                <a:solidFill>
                  <a:schemeClr val="hlink"/>
                </a:solidFill>
                <a:ea typeface="Gulim" panose="020B0600000101010101" pitchFamily="34" charset="-127"/>
              </a:rPr>
              <a:t>ser</a:t>
            </a:r>
            <a:endParaRPr lang="en-US" altLang="ko-KR" sz="2400" dirty="0" smtClean="0">
              <a:solidFill>
                <a:schemeClr val="hlink"/>
              </a:solidFill>
              <a:ea typeface="Gulim" panose="020B0600000101010101" pitchFamily="34" charset="-127"/>
            </a:endParaRPr>
          </a:p>
          <a:p>
            <a:pPr lvl="4">
              <a:lnSpc>
                <a:spcPct val="75000"/>
              </a:lnSpc>
              <a:spcBef>
                <a:spcPct val="5000"/>
              </a:spcBef>
              <a:tabLst>
                <a:tab pos="914400" algn="l"/>
              </a:tabLst>
            </a:pPr>
            <a:endParaRPr lang="en-US" altLang="ko-KR" sz="1600" dirty="0" smtClean="0">
              <a:ea typeface="Gulim" panose="020B0600000101010101" pitchFamily="34" charset="-127"/>
            </a:endParaRPr>
          </a:p>
          <a:p>
            <a:pPr>
              <a:lnSpc>
                <a:spcPct val="75000"/>
              </a:lnSpc>
              <a:spcBef>
                <a:spcPct val="5000"/>
              </a:spcBef>
              <a:tabLst>
                <a:tab pos="914400" algn="l"/>
              </a:tabLst>
            </a:pPr>
            <a:r>
              <a:rPr lang="en-US" altLang="ko-KR" sz="2800" dirty="0" smtClean="0">
                <a:ea typeface="Gulim" panose="020B0600000101010101" pitchFamily="34" charset="-127"/>
              </a:rPr>
              <a:t>Computation</a:t>
            </a:r>
            <a:r>
              <a:rPr lang="en-US" altLang="ko-KR" sz="2800" dirty="0" smtClean="0">
                <a:ea typeface="Gulim" panose="020B0600000101010101" pitchFamily="34" charset="-127"/>
              </a:rPr>
              <a:t>:</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sym typeface="Symbol" panose="05050102010706020507" pitchFamily="18" charset="2"/>
              </a:rPr>
              <a:t>	 </a:t>
            </a:r>
            <a:r>
              <a:rPr lang="en-US" altLang="ko-KR" sz="2800" dirty="0" smtClean="0">
                <a:ea typeface="Gulim" panose="020B0600000101010101" pitchFamily="34" charset="-127"/>
                <a:sym typeface="Symbol" panose="05050102010706020507" pitchFamily="18" charset="2"/>
              </a:rPr>
              <a:t>	(</a:t>
            </a:r>
            <a:r>
              <a:rPr lang="en-US" altLang="ko-KR" sz="2800" dirty="0" err="1" smtClean="0">
                <a:ea typeface="Gulim" panose="020B0600000101010101" pitchFamily="34" charset="-127"/>
              </a:rPr>
              <a:t>avg</a:t>
            </a:r>
            <a:r>
              <a:rPr lang="en-US" altLang="ko-KR" sz="2800" dirty="0" smtClean="0">
                <a:ea typeface="Gulim" panose="020B0600000101010101" pitchFamily="34" charset="-127"/>
              </a:rPr>
              <a:t> # arriving customers/s) = 10/s</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rPr>
              <a:t>	</a:t>
            </a:r>
            <a:r>
              <a:rPr lang="en-US" altLang="ko-KR" sz="2800" dirty="0" err="1" smtClean="0">
                <a:solidFill>
                  <a:schemeClr val="hlink"/>
                </a:solidFill>
                <a:ea typeface="Gulim" panose="020B0600000101010101" pitchFamily="34" charset="-127"/>
              </a:rPr>
              <a:t>T</a:t>
            </a:r>
            <a:r>
              <a:rPr lang="en-US" altLang="ko-KR" sz="2800" baseline="-25000" dirty="0" err="1" smtClean="0">
                <a:solidFill>
                  <a:schemeClr val="hlink"/>
                </a:solidFill>
                <a:ea typeface="Gulim" panose="020B0600000101010101" pitchFamily="34" charset="-127"/>
              </a:rPr>
              <a:t>ser</a:t>
            </a:r>
            <a:r>
              <a:rPr lang="en-US" altLang="ko-KR" sz="2800" baseline="-25000" dirty="0" smtClean="0">
                <a:ea typeface="Gulim" panose="020B0600000101010101" pitchFamily="34" charset="-127"/>
              </a:rPr>
              <a:t>	</a:t>
            </a:r>
            <a:r>
              <a:rPr lang="en-US" altLang="ko-KR" sz="2800" dirty="0" smtClean="0">
                <a:ea typeface="Gulim" panose="020B0600000101010101" pitchFamily="34" charset="-127"/>
              </a:rPr>
              <a:t>(</a:t>
            </a:r>
            <a:r>
              <a:rPr lang="en-US" altLang="ko-KR" sz="2800" dirty="0" err="1" smtClean="0">
                <a:ea typeface="Gulim" panose="020B0600000101010101" pitchFamily="34" charset="-127"/>
              </a:rPr>
              <a:t>avg</a:t>
            </a:r>
            <a:r>
              <a:rPr lang="en-US" altLang="ko-KR" sz="2800" dirty="0" smtClean="0">
                <a:ea typeface="Gulim" panose="020B0600000101010101" pitchFamily="34" charset="-127"/>
              </a:rPr>
              <a:t> time to service customer) = 20 </a:t>
            </a:r>
            <a:r>
              <a:rPr lang="en-US" altLang="ko-KR" sz="2800" dirty="0" err="1" smtClean="0">
                <a:ea typeface="Gulim" panose="020B0600000101010101" pitchFamily="34" charset="-127"/>
              </a:rPr>
              <a:t>ms</a:t>
            </a:r>
            <a:r>
              <a:rPr lang="en-US" altLang="ko-KR" sz="2800" dirty="0" smtClean="0">
                <a:ea typeface="Gulim" panose="020B0600000101010101" pitchFamily="34" charset="-127"/>
              </a:rPr>
              <a:t> (0.02s)</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rPr>
              <a:t>	u</a:t>
            </a:r>
            <a:r>
              <a:rPr lang="en-US" altLang="ko-KR" sz="2800" dirty="0" smtClean="0">
                <a:ea typeface="Gulim" panose="020B0600000101010101" pitchFamily="34" charset="-127"/>
              </a:rPr>
              <a:t> 	(server utilization) = </a:t>
            </a:r>
            <a:r>
              <a:rPr lang="en-US" altLang="ko-KR" sz="2800" dirty="0" smtClean="0">
                <a:ea typeface="Gulim" panose="020B0600000101010101" pitchFamily="34" charset="-127"/>
                <a:sym typeface="Symbol" panose="05050102010706020507" pitchFamily="18" charset="2"/>
              </a:rPr>
              <a:t></a:t>
            </a:r>
            <a:r>
              <a:rPr lang="en-US" altLang="ko-KR" sz="2800" dirty="0" smtClean="0">
                <a:ea typeface="Gulim" panose="020B0600000101010101" pitchFamily="34" charset="-127"/>
              </a:rPr>
              <a:t> x </a:t>
            </a:r>
            <a:r>
              <a:rPr lang="en-US" altLang="ko-KR" sz="2800" dirty="0" err="1" smtClean="0">
                <a:ea typeface="Gulim" panose="020B0600000101010101" pitchFamily="34" charset="-127"/>
              </a:rPr>
              <a:t>T</a:t>
            </a:r>
            <a:r>
              <a:rPr lang="en-US" altLang="ko-KR" sz="2800" baseline="-25000" dirty="0" err="1" smtClean="0">
                <a:ea typeface="Gulim" panose="020B0600000101010101" pitchFamily="34" charset="-127"/>
              </a:rPr>
              <a:t>ser</a:t>
            </a:r>
            <a:r>
              <a:rPr lang="en-US" altLang="ko-KR" sz="2800" dirty="0" smtClean="0">
                <a:ea typeface="Gulim" panose="020B0600000101010101" pitchFamily="34" charset="-127"/>
              </a:rPr>
              <a:t>= 10/s x .02s = 0.2</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rPr>
              <a:t>	</a:t>
            </a:r>
            <a:r>
              <a:rPr lang="en-US" altLang="ko-KR" sz="2800" dirty="0" err="1" smtClean="0">
                <a:solidFill>
                  <a:schemeClr val="hlink"/>
                </a:solidFill>
                <a:ea typeface="Gulim" panose="020B0600000101010101" pitchFamily="34" charset="-127"/>
              </a:rPr>
              <a:t>T</a:t>
            </a:r>
            <a:r>
              <a:rPr lang="en-US" altLang="ko-KR" sz="2800" baseline="-25000" dirty="0" err="1" smtClean="0">
                <a:solidFill>
                  <a:schemeClr val="hlink"/>
                </a:solidFill>
                <a:ea typeface="Gulim" panose="020B0600000101010101" pitchFamily="34" charset="-127"/>
              </a:rPr>
              <a:t>q</a:t>
            </a:r>
            <a:r>
              <a:rPr lang="en-US" altLang="ko-KR" sz="2800" baseline="-25000" dirty="0" smtClean="0">
                <a:ea typeface="Gulim" panose="020B0600000101010101" pitchFamily="34" charset="-127"/>
              </a:rPr>
              <a:t>	</a:t>
            </a:r>
            <a:r>
              <a:rPr lang="en-US" altLang="ko-KR" sz="2800" dirty="0" smtClean="0">
                <a:ea typeface="Gulim" panose="020B0600000101010101" pitchFamily="34" charset="-127"/>
              </a:rPr>
              <a:t>(</a:t>
            </a:r>
            <a:r>
              <a:rPr lang="en-US" altLang="ko-KR" sz="2800" dirty="0" err="1" smtClean="0">
                <a:ea typeface="Gulim" panose="020B0600000101010101" pitchFamily="34" charset="-127"/>
              </a:rPr>
              <a:t>avg</a:t>
            </a:r>
            <a:r>
              <a:rPr lang="en-US" altLang="ko-KR" sz="2800" dirty="0" smtClean="0">
                <a:ea typeface="Gulim" panose="020B0600000101010101" pitchFamily="34" charset="-127"/>
              </a:rPr>
              <a:t> time/customer in queue) = </a:t>
            </a:r>
            <a:r>
              <a:rPr lang="en-US" altLang="ko-KR" sz="2800" dirty="0" err="1" smtClean="0">
                <a:ea typeface="Gulim" panose="020B0600000101010101" pitchFamily="34" charset="-127"/>
              </a:rPr>
              <a:t>T</a:t>
            </a:r>
            <a:r>
              <a:rPr lang="en-US" altLang="ko-KR" sz="2800" baseline="-25000" dirty="0" err="1" smtClean="0">
                <a:ea typeface="Gulim" panose="020B0600000101010101" pitchFamily="34" charset="-127"/>
              </a:rPr>
              <a:t>ser</a:t>
            </a:r>
            <a:r>
              <a:rPr lang="en-US" altLang="ko-KR" sz="2800" dirty="0" smtClean="0">
                <a:ea typeface="Gulim" panose="020B0600000101010101" pitchFamily="34" charset="-127"/>
              </a:rPr>
              <a:t> x u/(1 – u) </a:t>
            </a:r>
            <a:br>
              <a:rPr lang="en-US" altLang="ko-KR" sz="2800" dirty="0" smtClean="0">
                <a:ea typeface="Gulim" panose="020B0600000101010101" pitchFamily="34" charset="-127"/>
              </a:rPr>
            </a:br>
            <a:r>
              <a:rPr lang="en-US" altLang="ko-KR" sz="2800" dirty="0" smtClean="0">
                <a:ea typeface="Gulim" panose="020B0600000101010101" pitchFamily="34" charset="-127"/>
              </a:rPr>
              <a:t>	= 20 x 0.2/(1-0.2) = 20 x 0.25 = 5 </a:t>
            </a:r>
            <a:r>
              <a:rPr lang="en-US" altLang="ko-KR" sz="2800" dirty="0" err="1" smtClean="0">
                <a:ea typeface="Gulim" panose="020B0600000101010101" pitchFamily="34" charset="-127"/>
              </a:rPr>
              <a:t>ms</a:t>
            </a:r>
            <a:r>
              <a:rPr lang="en-US" altLang="ko-KR" sz="2800" dirty="0" smtClean="0">
                <a:ea typeface="Gulim" panose="020B0600000101010101" pitchFamily="34" charset="-127"/>
              </a:rPr>
              <a:t> (0 .005s)</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rPr>
              <a:t>	</a:t>
            </a:r>
            <a:r>
              <a:rPr lang="en-US" altLang="ko-KR" sz="2800" dirty="0" err="1" smtClean="0">
                <a:solidFill>
                  <a:schemeClr val="hlink"/>
                </a:solidFill>
                <a:ea typeface="Gulim" panose="020B0600000101010101" pitchFamily="34" charset="-127"/>
              </a:rPr>
              <a:t>L</a:t>
            </a:r>
            <a:r>
              <a:rPr lang="en-US" altLang="ko-KR" sz="2800" baseline="-25000" dirty="0" err="1" smtClean="0">
                <a:solidFill>
                  <a:schemeClr val="hlink"/>
                </a:solidFill>
                <a:ea typeface="Gulim" panose="020B0600000101010101" pitchFamily="34" charset="-127"/>
              </a:rPr>
              <a:t>q</a:t>
            </a:r>
            <a:r>
              <a:rPr lang="en-US" altLang="ko-KR" sz="2800" dirty="0" smtClean="0">
                <a:ea typeface="Gulim" panose="020B0600000101010101" pitchFamily="34" charset="-127"/>
              </a:rPr>
              <a:t>	(</a:t>
            </a:r>
            <a:r>
              <a:rPr lang="en-US" altLang="ko-KR" sz="2800" dirty="0" err="1" smtClean="0">
                <a:ea typeface="Gulim" panose="020B0600000101010101" pitchFamily="34" charset="-127"/>
              </a:rPr>
              <a:t>avg</a:t>
            </a:r>
            <a:r>
              <a:rPr lang="en-US" altLang="ko-KR" sz="2800" dirty="0" smtClean="0">
                <a:ea typeface="Gulim" panose="020B0600000101010101" pitchFamily="34" charset="-127"/>
              </a:rPr>
              <a:t> length of queue) = </a:t>
            </a:r>
            <a:r>
              <a:rPr lang="en-US" altLang="ko-KR" sz="2800" dirty="0" smtClean="0">
                <a:ea typeface="Gulim" panose="020B0600000101010101" pitchFamily="34" charset="-127"/>
                <a:sym typeface="Symbol" panose="05050102010706020507" pitchFamily="18" charset="2"/>
              </a:rPr>
              <a:t></a:t>
            </a:r>
            <a:r>
              <a:rPr lang="en-US" altLang="ko-KR" sz="2800" dirty="0" smtClean="0">
                <a:ea typeface="Gulim" panose="020B0600000101010101" pitchFamily="34" charset="-127"/>
              </a:rPr>
              <a:t> x </a:t>
            </a:r>
            <a:r>
              <a:rPr lang="en-US" altLang="ko-KR" sz="2800" dirty="0" err="1" smtClean="0">
                <a:ea typeface="Gulim" panose="020B0600000101010101" pitchFamily="34" charset="-127"/>
              </a:rPr>
              <a:t>T</a:t>
            </a:r>
            <a:r>
              <a:rPr lang="en-US" altLang="ko-KR" sz="2800" baseline="-25000" dirty="0" err="1" smtClean="0">
                <a:ea typeface="Gulim" panose="020B0600000101010101" pitchFamily="34" charset="-127"/>
              </a:rPr>
              <a:t>q</a:t>
            </a:r>
            <a:r>
              <a:rPr lang="en-US" altLang="ko-KR" sz="2800" dirty="0" smtClean="0">
                <a:ea typeface="Gulim" panose="020B0600000101010101" pitchFamily="34" charset="-127"/>
              </a:rPr>
              <a:t>=10/s x .005s = 0.05</a:t>
            </a:r>
          </a:p>
          <a:p>
            <a:pPr>
              <a:lnSpc>
                <a:spcPct val="75000"/>
              </a:lnSpc>
              <a:spcBef>
                <a:spcPct val="5000"/>
              </a:spcBef>
              <a:buFontTx/>
              <a:buNone/>
              <a:tabLst>
                <a:tab pos="914400" algn="l"/>
              </a:tabLst>
            </a:pPr>
            <a:r>
              <a:rPr lang="en-US" altLang="ko-KR" sz="2800" dirty="0" smtClean="0">
                <a:solidFill>
                  <a:schemeClr val="hlink"/>
                </a:solidFill>
                <a:ea typeface="Gulim" panose="020B0600000101010101" pitchFamily="34" charset="-127"/>
              </a:rPr>
              <a:t>	</a:t>
            </a:r>
            <a:r>
              <a:rPr lang="en-US" altLang="ko-KR" sz="2800" dirty="0" err="1" smtClean="0">
                <a:solidFill>
                  <a:schemeClr val="hlink"/>
                </a:solidFill>
                <a:ea typeface="Gulim" panose="020B0600000101010101" pitchFamily="34" charset="-127"/>
              </a:rPr>
              <a:t>T</a:t>
            </a:r>
            <a:r>
              <a:rPr lang="en-US" altLang="ko-KR" sz="2800" baseline="-25000" dirty="0" err="1" smtClean="0">
                <a:solidFill>
                  <a:schemeClr val="hlink"/>
                </a:solidFill>
                <a:ea typeface="Gulim" panose="020B0600000101010101" pitchFamily="34" charset="-127"/>
              </a:rPr>
              <a:t>sys</a:t>
            </a:r>
            <a:r>
              <a:rPr lang="en-US" altLang="ko-KR" sz="2800" baseline="-25000" dirty="0" smtClean="0">
                <a:ea typeface="Gulim" panose="020B0600000101010101" pitchFamily="34" charset="-127"/>
              </a:rPr>
              <a:t>	</a:t>
            </a:r>
            <a:r>
              <a:rPr lang="en-US" altLang="ko-KR" sz="2800" dirty="0" smtClean="0">
                <a:ea typeface="Gulim" panose="020B0600000101010101" pitchFamily="34" charset="-127"/>
              </a:rPr>
              <a:t>(</a:t>
            </a:r>
            <a:r>
              <a:rPr lang="en-US" altLang="ko-KR" sz="2800" dirty="0" err="1" smtClean="0">
                <a:ea typeface="Gulim" panose="020B0600000101010101" pitchFamily="34" charset="-127"/>
              </a:rPr>
              <a:t>avg</a:t>
            </a:r>
            <a:r>
              <a:rPr lang="en-US" altLang="ko-KR" sz="2800" dirty="0" smtClean="0">
                <a:ea typeface="Gulim" panose="020B0600000101010101" pitchFamily="34" charset="-127"/>
              </a:rPr>
              <a:t> time/customer in system) =</a:t>
            </a:r>
            <a:r>
              <a:rPr lang="en-US" altLang="ko-KR" sz="2800" dirty="0" err="1" smtClean="0">
                <a:ea typeface="Gulim" panose="020B0600000101010101" pitchFamily="34" charset="-127"/>
              </a:rPr>
              <a:t>T</a:t>
            </a:r>
            <a:r>
              <a:rPr lang="en-US" altLang="ko-KR" sz="2800" baseline="-25000" dirty="0" err="1" smtClean="0">
                <a:ea typeface="Gulim" panose="020B0600000101010101" pitchFamily="34" charset="-127"/>
              </a:rPr>
              <a:t>q</a:t>
            </a:r>
            <a:r>
              <a:rPr lang="en-US" altLang="ko-KR" sz="2800" baseline="-25000" dirty="0" smtClean="0">
                <a:ea typeface="Gulim" panose="020B0600000101010101" pitchFamily="34" charset="-127"/>
              </a:rPr>
              <a:t> </a:t>
            </a:r>
            <a:r>
              <a:rPr lang="en-US" altLang="ko-KR" sz="2800" dirty="0" smtClean="0">
                <a:ea typeface="Gulim" panose="020B0600000101010101" pitchFamily="34" charset="-127"/>
              </a:rPr>
              <a:t>+ </a:t>
            </a:r>
            <a:r>
              <a:rPr lang="en-US" altLang="ko-KR" sz="2800" dirty="0" err="1" smtClean="0">
                <a:ea typeface="Gulim" panose="020B0600000101010101" pitchFamily="34" charset="-127"/>
              </a:rPr>
              <a:t>T</a:t>
            </a:r>
            <a:r>
              <a:rPr lang="en-US" altLang="ko-KR" sz="2800" baseline="-25000" dirty="0" err="1" smtClean="0">
                <a:ea typeface="Gulim" panose="020B0600000101010101" pitchFamily="34" charset="-127"/>
              </a:rPr>
              <a:t>ser</a:t>
            </a:r>
            <a:r>
              <a:rPr lang="en-US" altLang="ko-KR" sz="2800" dirty="0" smtClean="0">
                <a:ea typeface="Gulim" panose="020B0600000101010101" pitchFamily="34" charset="-127"/>
              </a:rPr>
              <a:t>= 25 </a:t>
            </a:r>
            <a:r>
              <a:rPr lang="en-US" altLang="ko-KR" sz="2800" dirty="0" err="1" smtClean="0">
                <a:ea typeface="Gulim" panose="020B0600000101010101" pitchFamily="34" charset="-127"/>
              </a:rPr>
              <a:t>ms</a:t>
            </a:r>
            <a:r>
              <a:rPr lang="en-US" altLang="ko-KR" sz="2800" dirty="0" smtClean="0">
                <a:ea typeface="Gulim" panose="020B0600000101010101" pitchFamily="34" charset="-127"/>
              </a:rPr>
              <a:t/>
            </a:r>
            <a:br>
              <a:rPr lang="en-US" altLang="ko-KR" sz="2800" dirty="0" smtClean="0">
                <a:ea typeface="Gulim" panose="020B0600000101010101" pitchFamily="34" charset="-127"/>
              </a:rPr>
            </a:br>
            <a:r>
              <a:rPr lang="en-US" altLang="ko-KR" sz="2800" dirty="0" smtClean="0">
                <a:ea typeface="Gulim" panose="020B0600000101010101" pitchFamily="34" charset="-127"/>
              </a:rPr>
              <a:t> </a:t>
            </a:r>
          </a:p>
        </p:txBody>
      </p:sp>
    </p:spTree>
    <p:extLst>
      <p:ext uri="{BB962C8B-B14F-4D97-AF65-F5344CB8AC3E}">
        <p14:creationId xmlns:p14="http://schemas.microsoft.com/office/powerpoint/2010/main" val="6209229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95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955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955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955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955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955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955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955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955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19555">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19555">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1955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anose="020B0600000101010101" pitchFamily="34" charset="-127"/>
              </a:rPr>
              <a:t>Queuing Theory Resources</a:t>
            </a:r>
          </a:p>
        </p:txBody>
      </p:sp>
      <p:sp>
        <p:nvSpPr>
          <p:cNvPr id="27651" name="Rectangle 3"/>
          <p:cNvSpPr>
            <a:spLocks noGrp="1" noChangeArrowheads="1"/>
          </p:cNvSpPr>
          <p:nvPr>
            <p:ph type="body" idx="1"/>
          </p:nvPr>
        </p:nvSpPr>
        <p:spPr>
          <a:xfrm>
            <a:off x="228600" y="914400"/>
            <a:ext cx="8686800" cy="5105400"/>
          </a:xfrm>
        </p:spPr>
        <p:txBody>
          <a:bodyPr/>
          <a:lstStyle/>
          <a:p>
            <a:r>
              <a:rPr lang="en-US" altLang="ko-KR" dirty="0" smtClean="0">
                <a:ea typeface="Gulim" panose="020B0600000101010101" pitchFamily="34" charset="-127"/>
              </a:rPr>
              <a:t>Handouts page contains Queueing Theory Resources:</a:t>
            </a:r>
          </a:p>
          <a:p>
            <a:pPr lvl="1"/>
            <a:r>
              <a:rPr lang="en-US" altLang="ko-KR" dirty="0" smtClean="0">
                <a:ea typeface="Gulim" panose="020B0600000101010101" pitchFamily="34" charset="-127"/>
              </a:rPr>
              <a:t>Scanned pages from Patterson and </a:t>
            </a:r>
            <a:r>
              <a:rPr lang="en-US" altLang="ko-KR" dirty="0" smtClean="0">
                <a:ea typeface="Gulim" panose="020B0600000101010101" pitchFamily="34" charset="-127"/>
              </a:rPr>
              <a:t>Hennessy book </a:t>
            </a:r>
            <a:r>
              <a:rPr lang="en-US" altLang="ko-KR" dirty="0" smtClean="0">
                <a:ea typeface="Gulim" panose="020B0600000101010101" pitchFamily="34" charset="-127"/>
              </a:rPr>
              <a:t>that gives further discussion and simple proof for general eq.</a:t>
            </a:r>
          </a:p>
          <a:p>
            <a:pPr lvl="1"/>
            <a:r>
              <a:rPr lang="en-US" altLang="ko-KR" dirty="0" smtClean="0">
                <a:ea typeface="Gulim" panose="020B0600000101010101" pitchFamily="34" charset="-127"/>
              </a:rPr>
              <a:t>A complete website full of </a:t>
            </a:r>
            <a:r>
              <a:rPr lang="en-US" altLang="ko-KR" dirty="0" smtClean="0">
                <a:ea typeface="Gulim" panose="020B0600000101010101" pitchFamily="34" charset="-127"/>
              </a:rPr>
              <a:t>resources</a:t>
            </a:r>
          </a:p>
          <a:p>
            <a:pPr lvl="1"/>
            <a:endParaRPr lang="en-US" altLang="ko-KR" dirty="0" smtClean="0">
              <a:ea typeface="Gulim" panose="020B0600000101010101" pitchFamily="34" charset="-127"/>
            </a:endParaRPr>
          </a:p>
          <a:p>
            <a:r>
              <a:rPr lang="en-US" altLang="ko-KR" dirty="0" smtClean="0">
                <a:ea typeface="Gulim" panose="020B0600000101010101" pitchFamily="34" charset="-127"/>
              </a:rPr>
              <a:t>Some previous midterms </a:t>
            </a:r>
            <a:r>
              <a:rPr lang="en-US" altLang="ko-KR" dirty="0" smtClean="0">
                <a:ea typeface="Gulim" panose="020B0600000101010101" pitchFamily="34" charset="-127"/>
              </a:rPr>
              <a:t>with queueing theory </a:t>
            </a:r>
            <a:r>
              <a:rPr lang="en-US" altLang="ko-KR" dirty="0" smtClean="0">
                <a:ea typeface="Gulim" panose="020B0600000101010101" pitchFamily="34" charset="-127"/>
              </a:rPr>
              <a:t>questions</a:t>
            </a:r>
            <a:endParaRPr lang="en-US" altLang="ko-KR" dirty="0" smtClean="0">
              <a:ea typeface="Gulim" panose="020B0600000101010101" pitchFamily="34" charset="-127"/>
            </a:endParaRPr>
          </a:p>
          <a:p>
            <a:pPr lvl="1"/>
            <a:endParaRPr lang="en-US" altLang="ko-KR" dirty="0" smtClean="0">
              <a:ea typeface="Gulim" panose="020B0600000101010101" pitchFamily="34" charset="-127"/>
            </a:endParaRPr>
          </a:p>
          <a:p>
            <a:r>
              <a:rPr lang="en-US" altLang="ko-KR" sz="2200" dirty="0" smtClean="0">
                <a:ea typeface="Gulim" panose="020B0600000101010101" pitchFamily="34" charset="-127"/>
              </a:rPr>
              <a:t>Assume that Queueing theory is fair game for Midterm II and/or the final!</a:t>
            </a:r>
            <a:endParaRPr lang="en-US" altLang="ko-KR" dirty="0" smtClean="0">
              <a:ea typeface="Gulim" panose="020B0600000101010101" pitchFamily="34" charset="-127"/>
            </a:endParaRPr>
          </a:p>
        </p:txBody>
      </p:sp>
    </p:spTree>
    <p:extLst>
      <p:ext uri="{BB962C8B-B14F-4D97-AF65-F5344CB8AC3E}">
        <p14:creationId xmlns:p14="http://schemas.microsoft.com/office/powerpoint/2010/main" val="31113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dirty="0" smtClean="0"/>
              <a:t>Optimize I/O Performance</a:t>
            </a:r>
            <a:endParaRPr lang="en-US" dirty="0"/>
          </a:p>
        </p:txBody>
      </p:sp>
      <p:sp>
        <p:nvSpPr>
          <p:cNvPr id="864301" name="Rectangle 45"/>
          <p:cNvSpPr>
            <a:spLocks noGrp="1" noChangeArrowheads="1"/>
          </p:cNvSpPr>
          <p:nvPr>
            <p:ph type="body" idx="1"/>
          </p:nvPr>
        </p:nvSpPr>
        <p:spPr>
          <a:xfrm>
            <a:off x="228600" y="2743200"/>
            <a:ext cx="8639176" cy="3440113"/>
          </a:xfrm>
        </p:spPr>
        <p:txBody>
          <a:bodyPr>
            <a:noAutofit/>
          </a:bodyPr>
          <a:lstStyle/>
          <a:p>
            <a:r>
              <a:rPr lang="en-US" dirty="0" smtClean="0"/>
              <a:t>How to </a:t>
            </a:r>
            <a:r>
              <a:rPr lang="en-US" dirty="0" smtClean="0"/>
              <a:t>improve performance?</a:t>
            </a:r>
          </a:p>
          <a:p>
            <a:pPr lvl="1"/>
            <a:r>
              <a:rPr lang="en-US" dirty="0" smtClean="0"/>
              <a:t>Make everything faster </a:t>
            </a:r>
            <a:r>
              <a:rPr lang="en-US" dirty="0" smtClean="0">
                <a:sym typeface="Wingdings" charset="0"/>
              </a:rPr>
              <a:t></a:t>
            </a:r>
          </a:p>
          <a:p>
            <a:pPr lvl="1"/>
            <a:r>
              <a:rPr lang="en-US" dirty="0" smtClean="0">
                <a:sym typeface="Wingdings" charset="0"/>
              </a:rPr>
              <a:t>More Decoupled (Parallelism) systems</a:t>
            </a:r>
          </a:p>
          <a:p>
            <a:pPr lvl="1"/>
            <a:r>
              <a:rPr lang="en-US" dirty="0" smtClean="0">
                <a:sym typeface="Wingdings" charset="0"/>
              </a:rPr>
              <a:t>Do other useful work while waiting</a:t>
            </a:r>
          </a:p>
          <a:p>
            <a:pPr lvl="2"/>
            <a:r>
              <a:rPr lang="en-US" dirty="0">
                <a:sym typeface="Wingdings" charset="0"/>
              </a:rPr>
              <a:t>M</a:t>
            </a:r>
            <a:r>
              <a:rPr lang="en-US" dirty="0" smtClean="0">
                <a:sym typeface="Wingdings" charset="0"/>
              </a:rPr>
              <a:t>ultiple </a:t>
            </a:r>
            <a:r>
              <a:rPr lang="en-US" dirty="0" smtClean="0">
                <a:sym typeface="Wingdings" charset="0"/>
              </a:rPr>
              <a:t>independent buses or controllers</a:t>
            </a:r>
          </a:p>
          <a:p>
            <a:pPr lvl="1"/>
            <a:r>
              <a:rPr lang="en-US" dirty="0" smtClean="0">
                <a:sym typeface="Wingdings" charset="0"/>
              </a:rPr>
              <a:t>Optimize the bottleneck to increase service rate</a:t>
            </a:r>
          </a:p>
          <a:p>
            <a:pPr lvl="2"/>
            <a:r>
              <a:rPr lang="en-US" dirty="0" smtClean="0">
                <a:solidFill>
                  <a:srgbClr val="FF0000"/>
                </a:solidFill>
                <a:sym typeface="Wingdings" charset="0"/>
              </a:rPr>
              <a:t>Use the queue to optimize the service</a:t>
            </a:r>
          </a:p>
          <a:p>
            <a:pPr>
              <a:lnSpc>
                <a:spcPct val="80000"/>
              </a:lnSpc>
            </a:pPr>
            <a:r>
              <a:rPr lang="en-US" dirty="0" smtClean="0">
                <a:sym typeface="Wingdings" charset="0"/>
              </a:rPr>
              <a:t>Queues </a:t>
            </a:r>
            <a:r>
              <a:rPr lang="en-US" dirty="0" smtClean="0">
                <a:sym typeface="Wingdings" charset="0"/>
              </a:rPr>
              <a:t>absorb bursts and smooth the flow</a:t>
            </a:r>
          </a:p>
          <a:p>
            <a:pPr>
              <a:lnSpc>
                <a:spcPct val="80000"/>
              </a:lnSpc>
            </a:pPr>
            <a:r>
              <a:rPr lang="en-US" dirty="0" smtClean="0">
                <a:sym typeface="Wingdings" charset="0"/>
              </a:rPr>
              <a:t>Admissions control (finite queues)</a:t>
            </a:r>
          </a:p>
          <a:p>
            <a:pPr lvl="1">
              <a:lnSpc>
                <a:spcPct val="70000"/>
              </a:lnSpc>
            </a:pPr>
            <a:r>
              <a:rPr lang="en-US" sz="2400" dirty="0" smtClean="0">
                <a:sym typeface="Wingdings" charset="0"/>
              </a:rPr>
              <a:t>Limits delays, but may introduce unfairness and </a:t>
            </a:r>
            <a:r>
              <a:rPr lang="en-US" sz="2400" dirty="0" err="1" smtClean="0">
                <a:sym typeface="Wingdings" charset="0"/>
              </a:rPr>
              <a:t>livelock</a:t>
            </a:r>
            <a:endParaRPr lang="en-US" sz="2400" dirty="0" smtClean="0">
              <a:sym typeface="Wingdings" charset="0"/>
            </a:endParaRPr>
          </a:p>
          <a:p>
            <a:pPr lvl="2"/>
            <a:endParaRPr lang="en-US" dirty="0" smtClean="0"/>
          </a:p>
          <a:p>
            <a:pPr lvl="1"/>
            <a:endParaRPr lang="en-US" sz="2400" dirty="0"/>
          </a:p>
        </p:txBody>
      </p:sp>
      <p:sp>
        <p:nvSpPr>
          <p:cNvPr id="77828" name="Ink 3"/>
          <p:cNvSpPr>
            <a:spLocks noRot="1" noChangeAspect="1" noEditPoints="1" noChangeArrowheads="1" noChangeShapeType="1" noTextEdit="1"/>
          </p:cNvSpPr>
          <p:nvPr/>
        </p:nvSpPr>
        <p:spPr bwMode="auto">
          <a:xfrm>
            <a:off x="8104188" y="1371600"/>
            <a:ext cx="1587" cy="1587"/>
          </a:xfrm>
          <a:custGeom>
            <a:avLst/>
            <a:gdLst>
              <a:gd name="T0" fmla="*/ 0 w 1"/>
              <a:gd name="T1" fmla="*/ 2147483647 h 1"/>
              <a:gd name="T2" fmla="*/ 0 w 1"/>
              <a:gd name="T3" fmla="*/ 2147483647 h 1"/>
              <a:gd name="T4" fmla="*/ 0 60000 65536"/>
              <a:gd name="T5" fmla="*/ 0 60000 65536"/>
            </a:gdLst>
            <a:ahLst/>
            <a:cxnLst>
              <a:cxn ang="T4">
                <a:pos x="T0" y="T1"/>
              </a:cxn>
              <a:cxn ang="T5">
                <a:pos x="T2" y="T3"/>
              </a:cxn>
            </a:cxnLst>
            <a:rect l="0" t="0" r="r" b="b"/>
            <a:pathLst>
              <a:path w="1" h="1" extrusionOk="0">
                <a:moveTo>
                  <a:pt x="0" y="0"/>
                </a:moveTo>
                <a:lnTo>
                  <a:pt x="0" y="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mj-lt"/>
            </a:endParaRPr>
          </a:p>
        </p:txBody>
      </p:sp>
      <p:grpSp>
        <p:nvGrpSpPr>
          <p:cNvPr id="32" name="Group 44"/>
          <p:cNvGrpSpPr>
            <a:grpSpLocks/>
          </p:cNvGrpSpPr>
          <p:nvPr/>
        </p:nvGrpSpPr>
        <p:grpSpPr bwMode="auto">
          <a:xfrm>
            <a:off x="76200" y="949325"/>
            <a:ext cx="6096000" cy="1793876"/>
            <a:chOff x="48" y="624"/>
            <a:chExt cx="3840" cy="1130"/>
          </a:xfrm>
        </p:grpSpPr>
        <p:sp>
          <p:nvSpPr>
            <p:cNvPr id="33" name="Line 27"/>
            <p:cNvSpPr>
              <a:spLocks noChangeShapeType="1"/>
            </p:cNvSpPr>
            <p:nvPr/>
          </p:nvSpPr>
          <p:spPr bwMode="auto">
            <a:xfrm>
              <a:off x="818" y="1036"/>
              <a:ext cx="37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34" name="Rectangle 3"/>
            <p:cNvSpPr>
              <a:spLocks noChangeArrowheads="1"/>
            </p:cNvSpPr>
            <p:nvPr/>
          </p:nvSpPr>
          <p:spPr bwMode="auto">
            <a:xfrm>
              <a:off x="48" y="1535"/>
              <a:ext cx="38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spcBef>
                  <a:spcPct val="0"/>
                </a:spcBef>
                <a:buSzTx/>
              </a:pPr>
              <a:r>
                <a:rPr lang="en-US" sz="2200" dirty="0">
                  <a:solidFill>
                    <a:srgbClr val="FF0000"/>
                  </a:solidFill>
                  <a:latin typeface="Gill Sans Light"/>
                  <a:cs typeface="Gill Sans Light"/>
                </a:rPr>
                <a:t>Response Time = Queue + I/O device service time</a:t>
              </a:r>
            </a:p>
          </p:txBody>
        </p:sp>
        <p:sp>
          <p:nvSpPr>
            <p:cNvPr id="35" name="AutoShape 33"/>
            <p:cNvSpPr>
              <a:spLocks noChangeArrowheads="1"/>
            </p:cNvSpPr>
            <p:nvPr/>
          </p:nvSpPr>
          <p:spPr bwMode="auto">
            <a:xfrm>
              <a:off x="2621" y="849"/>
              <a:ext cx="569" cy="373"/>
            </a:xfrm>
            <a:prstGeom prst="roundRect">
              <a:avLst>
                <a:gd name="adj" fmla="val 12495"/>
              </a:avLst>
            </a:prstGeom>
            <a:solidFill>
              <a:srgbClr val="FFFF00"/>
            </a:solidFill>
            <a:ln w="25400">
              <a:solidFill>
                <a:schemeClr val="tx1"/>
              </a:solidFill>
              <a:round/>
              <a:headEnd/>
              <a:tailEnd/>
            </a:ln>
          </p:spPr>
          <p:txBody>
            <a:bodyPr wrap="none" anchor="ctr"/>
            <a:lstStyle/>
            <a:p>
              <a:endParaRPr lang="en-US" sz="2000">
                <a:latin typeface="Gill Sans Light"/>
                <a:cs typeface="Gill Sans Light"/>
              </a:endParaRPr>
            </a:p>
          </p:txBody>
        </p:sp>
        <p:sp>
          <p:nvSpPr>
            <p:cNvPr id="36" name="Rectangle 21"/>
            <p:cNvSpPr>
              <a:spLocks noChangeArrowheads="1"/>
            </p:cNvSpPr>
            <p:nvPr/>
          </p:nvSpPr>
          <p:spPr bwMode="auto">
            <a:xfrm>
              <a:off x="282" y="750"/>
              <a:ext cx="579" cy="571"/>
            </a:xfrm>
            <a:prstGeom prst="rect">
              <a:avLst/>
            </a:prstGeom>
            <a:solidFill>
              <a:srgbClr val="00FFFF"/>
            </a:solidFill>
            <a:ln w="25400">
              <a:solidFill>
                <a:schemeClr val="tx1"/>
              </a:solidFill>
              <a:miter lim="800000"/>
              <a:headEnd/>
              <a:tailEnd/>
            </a:ln>
          </p:spPr>
          <p:txBody>
            <a:bodyPr wrap="none" anchor="ctr"/>
            <a:lstStyle/>
            <a:p>
              <a:pPr marL="228600" indent="-228600"/>
              <a:r>
                <a:rPr lang="en-US" sz="2000" dirty="0">
                  <a:latin typeface="Gill Sans Light"/>
                  <a:cs typeface="Gill Sans Light"/>
                </a:rPr>
                <a:t>User</a:t>
              </a:r>
            </a:p>
            <a:p>
              <a:pPr marL="228600" indent="-228600"/>
              <a:r>
                <a:rPr lang="en-US" sz="2000" dirty="0">
                  <a:latin typeface="Gill Sans Light"/>
                  <a:cs typeface="Gill Sans Light"/>
                </a:rPr>
                <a:t>Thread</a:t>
              </a:r>
            </a:p>
          </p:txBody>
        </p:sp>
        <p:sp>
          <p:nvSpPr>
            <p:cNvPr id="37" name="Rectangle 23"/>
            <p:cNvSpPr>
              <a:spLocks noChangeArrowheads="1"/>
            </p:cNvSpPr>
            <p:nvPr/>
          </p:nvSpPr>
          <p:spPr bwMode="auto">
            <a:xfrm>
              <a:off x="1208" y="882"/>
              <a:ext cx="471" cy="307"/>
            </a:xfrm>
            <a:prstGeom prst="rect">
              <a:avLst/>
            </a:prstGeom>
            <a:solidFill>
              <a:srgbClr val="53FB25"/>
            </a:solidFill>
            <a:ln w="25400">
              <a:solidFill>
                <a:schemeClr val="tx1"/>
              </a:solidFill>
              <a:miter lim="800000"/>
              <a:headEnd/>
              <a:tailEnd/>
            </a:ln>
          </p:spPr>
          <p:txBody>
            <a:bodyPr wrap="none" anchor="ctr"/>
            <a:lstStyle/>
            <a:p>
              <a:endParaRPr lang="en-US" sz="2000">
                <a:latin typeface="Gill Sans Light"/>
                <a:cs typeface="Gill Sans Light"/>
              </a:endParaRPr>
            </a:p>
          </p:txBody>
        </p:sp>
        <p:sp>
          <p:nvSpPr>
            <p:cNvPr id="38" name="Line 24"/>
            <p:cNvSpPr>
              <a:spLocks noChangeShapeType="1"/>
            </p:cNvSpPr>
            <p:nvPr/>
          </p:nvSpPr>
          <p:spPr bwMode="auto">
            <a:xfrm flipV="1">
              <a:off x="1590" y="874"/>
              <a:ext cx="0" cy="3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39" name="Line 25"/>
            <p:cNvSpPr>
              <a:spLocks noChangeShapeType="1"/>
            </p:cNvSpPr>
            <p:nvPr/>
          </p:nvSpPr>
          <p:spPr bwMode="auto">
            <a:xfrm flipV="1">
              <a:off x="1492" y="875"/>
              <a:ext cx="0"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40" name="Rectangle 26"/>
            <p:cNvSpPr>
              <a:spLocks noChangeArrowheads="1"/>
            </p:cNvSpPr>
            <p:nvPr/>
          </p:nvSpPr>
          <p:spPr bwMode="auto">
            <a:xfrm>
              <a:off x="1030" y="1200"/>
              <a:ext cx="76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a:latin typeface="Gill Sans Light"/>
                  <a:cs typeface="Gill Sans Light"/>
                </a:rPr>
                <a:t>Queue</a:t>
              </a:r>
            </a:p>
            <a:p>
              <a:pPr>
                <a:lnSpc>
                  <a:spcPct val="85000"/>
                </a:lnSpc>
                <a:spcBef>
                  <a:spcPct val="0"/>
                </a:spcBef>
                <a:buSzTx/>
              </a:pPr>
              <a:r>
                <a:rPr lang="en-US" sz="2000">
                  <a:latin typeface="Gill Sans Light"/>
                  <a:cs typeface="Gill Sans Light"/>
                </a:rPr>
                <a:t>[OS Paths]</a:t>
              </a:r>
            </a:p>
          </p:txBody>
        </p:sp>
        <p:sp>
          <p:nvSpPr>
            <p:cNvPr id="41" name="Rectangle 28"/>
            <p:cNvSpPr>
              <a:spLocks noChangeArrowheads="1"/>
            </p:cNvSpPr>
            <p:nvPr/>
          </p:nvSpPr>
          <p:spPr bwMode="auto">
            <a:xfrm>
              <a:off x="2026" y="624"/>
              <a:ext cx="374" cy="822"/>
            </a:xfrm>
            <a:prstGeom prst="rect">
              <a:avLst/>
            </a:prstGeom>
            <a:solidFill>
              <a:srgbClr val="FFFF00"/>
            </a:solidFill>
            <a:ln w="25400">
              <a:solidFill>
                <a:schemeClr val="tx1"/>
              </a:solidFill>
              <a:miter lim="800000"/>
              <a:headEnd/>
              <a:tailEnd/>
            </a:ln>
          </p:spPr>
          <p:txBody>
            <a:bodyPr vert="eaVert" wrap="none" anchor="ctr"/>
            <a:lstStyle/>
            <a:p>
              <a:pPr marL="228600" indent="-228600"/>
              <a:r>
                <a:rPr lang="en-US" sz="2000">
                  <a:latin typeface="Gill Sans Light"/>
                  <a:cs typeface="Gill Sans Light"/>
                </a:rPr>
                <a:t>Controller</a:t>
              </a:r>
            </a:p>
          </p:txBody>
        </p:sp>
        <p:sp>
          <p:nvSpPr>
            <p:cNvPr id="42" name="Line 30"/>
            <p:cNvSpPr>
              <a:spLocks noChangeShapeType="1"/>
            </p:cNvSpPr>
            <p:nvPr/>
          </p:nvSpPr>
          <p:spPr bwMode="auto">
            <a:xfrm>
              <a:off x="1696" y="1036"/>
              <a:ext cx="3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43" name="Rectangle 31"/>
            <p:cNvSpPr>
              <a:spLocks noChangeArrowheads="1"/>
            </p:cNvSpPr>
            <p:nvPr/>
          </p:nvSpPr>
          <p:spPr bwMode="auto">
            <a:xfrm>
              <a:off x="2631" y="864"/>
              <a:ext cx="4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a:latin typeface="Gill Sans Light"/>
                  <a:cs typeface="Gill Sans Light"/>
                </a:rPr>
                <a:t>I/O</a:t>
              </a:r>
            </a:p>
            <a:p>
              <a:pPr>
                <a:lnSpc>
                  <a:spcPct val="85000"/>
                </a:lnSpc>
                <a:spcBef>
                  <a:spcPct val="0"/>
                </a:spcBef>
                <a:buSzTx/>
              </a:pPr>
              <a:r>
                <a:rPr lang="en-US" sz="2000">
                  <a:latin typeface="Gill Sans Light"/>
                  <a:cs typeface="Gill Sans Light"/>
                </a:rPr>
                <a:t>device</a:t>
              </a:r>
            </a:p>
          </p:txBody>
        </p:sp>
        <p:sp>
          <p:nvSpPr>
            <p:cNvPr id="44" name="Line 32"/>
            <p:cNvSpPr>
              <a:spLocks noChangeShapeType="1"/>
            </p:cNvSpPr>
            <p:nvPr/>
          </p:nvSpPr>
          <p:spPr bwMode="auto">
            <a:xfrm>
              <a:off x="2400" y="1036"/>
              <a:ext cx="21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grpSp>
      <p:sp>
        <p:nvSpPr>
          <p:cNvPr id="45" name="Ink 3"/>
          <p:cNvSpPr>
            <a:spLocks noRot="1" noChangeAspect="1" noEditPoints="1" noChangeArrowheads="1" noChangeShapeType="1" noTextEdit="1"/>
          </p:cNvSpPr>
          <p:nvPr/>
        </p:nvSpPr>
        <p:spPr bwMode="auto">
          <a:xfrm>
            <a:off x="8104188" y="1493838"/>
            <a:ext cx="1587" cy="1587"/>
          </a:xfrm>
          <a:custGeom>
            <a:avLst/>
            <a:gdLst>
              <a:gd name="T0" fmla="*/ 0 w 1"/>
              <a:gd name="T1" fmla="*/ 2147483647 h 1"/>
              <a:gd name="T2" fmla="*/ 0 w 1"/>
              <a:gd name="T3" fmla="*/ 2147483647 h 1"/>
              <a:gd name="T4" fmla="*/ 0 60000 65536"/>
              <a:gd name="T5" fmla="*/ 0 60000 65536"/>
            </a:gdLst>
            <a:ahLst/>
            <a:cxnLst>
              <a:cxn ang="T4">
                <a:pos x="T0" y="T1"/>
              </a:cxn>
              <a:cxn ang="T5">
                <a:pos x="T2" y="T3"/>
              </a:cxn>
            </a:cxnLst>
            <a:rect l="0" t="0" r="r" b="b"/>
            <a:pathLst>
              <a:path w="1" h="1" extrusionOk="0">
                <a:moveTo>
                  <a:pt x="0" y="0"/>
                </a:moveTo>
                <a:lnTo>
                  <a:pt x="0" y="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latin typeface="Gill Sans Light"/>
              <a:cs typeface="Gill Sans Light"/>
            </a:endParaRPr>
          </a:p>
        </p:txBody>
      </p:sp>
      <p:grpSp>
        <p:nvGrpSpPr>
          <p:cNvPr id="46" name="Group 45"/>
          <p:cNvGrpSpPr>
            <a:grpSpLocks/>
          </p:cNvGrpSpPr>
          <p:nvPr/>
        </p:nvGrpSpPr>
        <p:grpSpPr bwMode="auto">
          <a:xfrm>
            <a:off x="5540376" y="742156"/>
            <a:ext cx="3554413" cy="3078163"/>
            <a:chOff x="5413376" y="685800"/>
            <a:chExt cx="3554413" cy="3078163"/>
          </a:xfrm>
        </p:grpSpPr>
        <p:grpSp>
          <p:nvGrpSpPr>
            <p:cNvPr id="47" name="Group 53"/>
            <p:cNvGrpSpPr>
              <a:grpSpLocks/>
            </p:cNvGrpSpPr>
            <p:nvPr/>
          </p:nvGrpSpPr>
          <p:grpSpPr bwMode="auto">
            <a:xfrm>
              <a:off x="5413376" y="685800"/>
              <a:ext cx="3554413" cy="3078163"/>
              <a:chOff x="3410" y="432"/>
              <a:chExt cx="2239" cy="1939"/>
            </a:xfrm>
          </p:grpSpPr>
          <p:sp>
            <p:nvSpPr>
              <p:cNvPr id="49" name="Rectangle 4"/>
              <p:cNvSpPr>
                <a:spLocks noChangeArrowheads="1"/>
              </p:cNvSpPr>
              <p:nvPr/>
            </p:nvSpPr>
            <p:spPr bwMode="auto">
              <a:xfrm>
                <a:off x="3614" y="1255"/>
                <a:ext cx="7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000">
                  <a:latin typeface="Gill Sans Light"/>
                  <a:cs typeface="Gill Sans Light"/>
                </a:endParaRPr>
              </a:p>
            </p:txBody>
          </p:sp>
          <p:sp>
            <p:nvSpPr>
              <p:cNvPr id="50" name="Rectangle 5"/>
              <p:cNvSpPr>
                <a:spLocks noChangeArrowheads="1"/>
              </p:cNvSpPr>
              <p:nvPr/>
            </p:nvSpPr>
            <p:spPr bwMode="auto">
              <a:xfrm>
                <a:off x="5245" y="1827"/>
                <a:ext cx="4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100%</a:t>
                </a:r>
              </a:p>
            </p:txBody>
          </p:sp>
          <p:sp>
            <p:nvSpPr>
              <p:cNvPr id="51" name="Line 6"/>
              <p:cNvSpPr>
                <a:spLocks noChangeShapeType="1"/>
              </p:cNvSpPr>
              <p:nvPr/>
            </p:nvSpPr>
            <p:spPr bwMode="auto">
              <a:xfrm flipV="1">
                <a:off x="3728" y="432"/>
                <a:ext cx="1" cy="1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52" name="Line 7"/>
              <p:cNvSpPr>
                <a:spLocks noChangeShapeType="1"/>
              </p:cNvSpPr>
              <p:nvPr/>
            </p:nvSpPr>
            <p:spPr bwMode="auto">
              <a:xfrm>
                <a:off x="3734" y="1803"/>
                <a:ext cx="1512"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53" name="Rectangle 8"/>
              <p:cNvSpPr>
                <a:spLocks noChangeArrowheads="1"/>
              </p:cNvSpPr>
              <p:nvPr/>
            </p:nvSpPr>
            <p:spPr bwMode="auto">
              <a:xfrm>
                <a:off x="3771" y="449"/>
                <a:ext cx="74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spcBef>
                    <a:spcPct val="0"/>
                  </a:spcBef>
                  <a:buSzTx/>
                </a:pPr>
                <a:r>
                  <a:rPr lang="en-US" sz="2000">
                    <a:latin typeface="Gill Sans Light"/>
                    <a:cs typeface="Gill Sans Light"/>
                  </a:rPr>
                  <a:t>Response</a:t>
                </a:r>
              </a:p>
              <a:p>
                <a:pPr algn="l">
                  <a:lnSpc>
                    <a:spcPct val="85000"/>
                  </a:lnSpc>
                  <a:spcBef>
                    <a:spcPct val="0"/>
                  </a:spcBef>
                  <a:buSzTx/>
                </a:pPr>
                <a:r>
                  <a:rPr lang="en-US" sz="2000">
                    <a:latin typeface="Gill Sans Light"/>
                    <a:cs typeface="Gill Sans Light"/>
                  </a:rPr>
                  <a:t>Time (ms)</a:t>
                </a:r>
              </a:p>
            </p:txBody>
          </p:sp>
          <p:sp>
            <p:nvSpPr>
              <p:cNvPr id="54" name="Rectangle 9"/>
              <p:cNvSpPr>
                <a:spLocks noChangeArrowheads="1"/>
              </p:cNvSpPr>
              <p:nvPr/>
            </p:nvSpPr>
            <p:spPr bwMode="auto">
              <a:xfrm>
                <a:off x="3767" y="2004"/>
                <a:ext cx="178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2000" dirty="0">
                    <a:latin typeface="Gill Sans Light"/>
                    <a:cs typeface="Gill Sans Light"/>
                  </a:rPr>
                  <a:t>Throughput  </a:t>
                </a:r>
                <a:r>
                  <a:rPr lang="en-US" sz="2000" dirty="0" smtClean="0">
                    <a:latin typeface="Gill Sans Light"/>
                    <a:cs typeface="Gill Sans Light"/>
                  </a:rPr>
                  <a:t>(</a:t>
                </a:r>
                <a:r>
                  <a:rPr lang="en-US" sz="2000" dirty="0">
                    <a:latin typeface="Gill Sans Light"/>
                    <a:cs typeface="Gill Sans Light"/>
                  </a:rPr>
                  <a:t>Utilization)</a:t>
                </a:r>
              </a:p>
              <a:p>
                <a:pPr>
                  <a:lnSpc>
                    <a:spcPct val="85000"/>
                  </a:lnSpc>
                  <a:spcBef>
                    <a:spcPct val="0"/>
                  </a:spcBef>
                  <a:buSzTx/>
                </a:pPr>
                <a:r>
                  <a:rPr lang="en-US" sz="2000" dirty="0" smtClean="0">
                    <a:latin typeface="Gill Sans Light"/>
                    <a:cs typeface="Gill Sans Light"/>
                  </a:rPr>
                  <a:t>                   (</a:t>
                </a:r>
                <a:r>
                  <a:rPr lang="en-US" sz="2000" dirty="0">
                    <a:latin typeface="Gill Sans Light"/>
                    <a:cs typeface="Gill Sans Light"/>
                  </a:rPr>
                  <a:t>% total BW)</a:t>
                </a:r>
              </a:p>
            </p:txBody>
          </p:sp>
          <p:sp>
            <p:nvSpPr>
              <p:cNvPr id="55" name="Rectangle 10"/>
              <p:cNvSpPr>
                <a:spLocks noChangeArrowheads="1"/>
              </p:cNvSpPr>
              <p:nvPr/>
            </p:nvSpPr>
            <p:spPr bwMode="auto">
              <a:xfrm>
                <a:off x="3490" y="1786"/>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0</a:t>
                </a:r>
              </a:p>
            </p:txBody>
          </p:sp>
          <p:sp>
            <p:nvSpPr>
              <p:cNvPr id="56" name="Rectangle 11"/>
              <p:cNvSpPr>
                <a:spLocks noChangeArrowheads="1"/>
              </p:cNvSpPr>
              <p:nvPr/>
            </p:nvSpPr>
            <p:spPr bwMode="auto">
              <a:xfrm>
                <a:off x="3410" y="1305"/>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100</a:t>
                </a:r>
              </a:p>
            </p:txBody>
          </p:sp>
          <p:sp>
            <p:nvSpPr>
              <p:cNvPr id="57" name="Rectangle 12"/>
              <p:cNvSpPr>
                <a:spLocks noChangeArrowheads="1"/>
              </p:cNvSpPr>
              <p:nvPr/>
            </p:nvSpPr>
            <p:spPr bwMode="auto">
              <a:xfrm>
                <a:off x="3410" y="904"/>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200</a:t>
                </a:r>
              </a:p>
            </p:txBody>
          </p:sp>
          <p:sp>
            <p:nvSpPr>
              <p:cNvPr id="58" name="Rectangle 13"/>
              <p:cNvSpPr>
                <a:spLocks noChangeArrowheads="1"/>
              </p:cNvSpPr>
              <p:nvPr/>
            </p:nvSpPr>
            <p:spPr bwMode="auto">
              <a:xfrm>
                <a:off x="3410" y="502"/>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300</a:t>
                </a:r>
              </a:p>
            </p:txBody>
          </p:sp>
          <p:sp>
            <p:nvSpPr>
              <p:cNvPr id="59" name="Rectangle 14"/>
              <p:cNvSpPr>
                <a:spLocks noChangeArrowheads="1"/>
              </p:cNvSpPr>
              <p:nvPr/>
            </p:nvSpPr>
            <p:spPr bwMode="auto">
              <a:xfrm>
                <a:off x="3691" y="1867"/>
                <a:ext cx="2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a:latin typeface="Gill Sans Light"/>
                    <a:cs typeface="Gill Sans Light"/>
                  </a:rPr>
                  <a:t>0%</a:t>
                </a:r>
              </a:p>
            </p:txBody>
          </p:sp>
        </p:grpSp>
        <p:sp>
          <p:nvSpPr>
            <p:cNvPr id="48" name="Ink 4"/>
            <p:cNvSpPr>
              <a:spLocks noRot="1" noChangeAspect="1" noEditPoints="1" noChangeArrowheads="1" noChangeShapeType="1" noTextEdit="1"/>
            </p:cNvSpPr>
            <p:nvPr/>
          </p:nvSpPr>
          <p:spPr bwMode="auto">
            <a:xfrm>
              <a:off x="5937250" y="758825"/>
              <a:ext cx="2368550" cy="1844675"/>
            </a:xfrm>
            <a:custGeom>
              <a:avLst/>
              <a:gdLst>
                <a:gd name="T0" fmla="*/ 0 w 6060"/>
                <a:gd name="T1" fmla="*/ 2147483647 h 5124"/>
                <a:gd name="T2" fmla="*/ 2147483647 w 6060"/>
                <a:gd name="T3" fmla="*/ 2147483647 h 5124"/>
                <a:gd name="T4" fmla="*/ 2147483647 w 6060"/>
                <a:gd name="T5" fmla="*/ 2147483647 h 5124"/>
                <a:gd name="T6" fmla="*/ 2147483647 w 6060"/>
                <a:gd name="T7" fmla="*/ 2147483647 h 5124"/>
                <a:gd name="T8" fmla="*/ 2147483647 w 6060"/>
                <a:gd name="T9" fmla="*/ 2147483647 h 5124"/>
                <a:gd name="T10" fmla="*/ 2147483647 w 6060"/>
                <a:gd name="T11" fmla="*/ 2147483647 h 5124"/>
                <a:gd name="T12" fmla="*/ 2147483647 w 6060"/>
                <a:gd name="T13" fmla="*/ 2147483647 h 5124"/>
                <a:gd name="T14" fmla="*/ 2147483647 w 6060"/>
                <a:gd name="T15" fmla="*/ 2147483647 h 5124"/>
                <a:gd name="T16" fmla="*/ 2147483647 w 6060"/>
                <a:gd name="T17" fmla="*/ 2147483647 h 5124"/>
                <a:gd name="T18" fmla="*/ 2147483647 w 6060"/>
                <a:gd name="T19" fmla="*/ 2147483647 h 5124"/>
                <a:gd name="T20" fmla="*/ 2147483647 w 6060"/>
                <a:gd name="T21" fmla="*/ 2147483647 h 5124"/>
                <a:gd name="T22" fmla="*/ 2147483647 w 6060"/>
                <a:gd name="T23" fmla="*/ 2147483647 h 5124"/>
                <a:gd name="T24" fmla="*/ 2147483647 w 6060"/>
                <a:gd name="T25" fmla="*/ 2147483647 h 5124"/>
                <a:gd name="T26" fmla="*/ 2147483647 w 6060"/>
                <a:gd name="T27" fmla="*/ 2147483647 h 5124"/>
                <a:gd name="T28" fmla="*/ 2147483647 w 6060"/>
                <a:gd name="T29" fmla="*/ 2147483647 h 5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60" h="5124" extrusionOk="0">
                  <a:moveTo>
                    <a:pt x="0" y="5121"/>
                  </a:moveTo>
                  <a:cubicBezTo>
                    <a:pt x="155" y="5108"/>
                    <a:pt x="312" y="5103"/>
                    <a:pt x="468" y="5091"/>
                  </a:cubicBezTo>
                  <a:cubicBezTo>
                    <a:pt x="775" y="5068"/>
                    <a:pt x="1136" y="5060"/>
                    <a:pt x="1422" y="4946"/>
                  </a:cubicBezTo>
                  <a:cubicBezTo>
                    <a:pt x="1613" y="4870"/>
                    <a:pt x="1803" y="4774"/>
                    <a:pt x="1993" y="4691"/>
                  </a:cubicBezTo>
                  <a:cubicBezTo>
                    <a:pt x="2188" y="4606"/>
                    <a:pt x="2378" y="4519"/>
                    <a:pt x="2557" y="4404"/>
                  </a:cubicBezTo>
                  <a:cubicBezTo>
                    <a:pt x="2805" y="4245"/>
                    <a:pt x="3071" y="4125"/>
                    <a:pt x="3320" y="3970"/>
                  </a:cubicBezTo>
                  <a:cubicBezTo>
                    <a:pt x="3491" y="3864"/>
                    <a:pt x="3649" y="3748"/>
                    <a:pt x="3823" y="3647"/>
                  </a:cubicBezTo>
                  <a:cubicBezTo>
                    <a:pt x="4041" y="3520"/>
                    <a:pt x="4219" y="3329"/>
                    <a:pt x="4391" y="3143"/>
                  </a:cubicBezTo>
                  <a:cubicBezTo>
                    <a:pt x="4539" y="2984"/>
                    <a:pt x="4704" y="2844"/>
                    <a:pt x="4832" y="2666"/>
                  </a:cubicBezTo>
                  <a:cubicBezTo>
                    <a:pt x="4927" y="2534"/>
                    <a:pt x="4999" y="2388"/>
                    <a:pt x="5087" y="2251"/>
                  </a:cubicBezTo>
                  <a:cubicBezTo>
                    <a:pt x="5165" y="2130"/>
                    <a:pt x="5236" y="2017"/>
                    <a:pt x="5299" y="1888"/>
                  </a:cubicBezTo>
                  <a:cubicBezTo>
                    <a:pt x="5421" y="1641"/>
                    <a:pt x="5529" y="1391"/>
                    <a:pt x="5657" y="1147"/>
                  </a:cubicBezTo>
                  <a:cubicBezTo>
                    <a:pt x="5835" y="809"/>
                    <a:pt x="5882" y="475"/>
                    <a:pt x="5999" y="122"/>
                  </a:cubicBezTo>
                  <a:cubicBezTo>
                    <a:pt x="6013" y="79"/>
                    <a:pt x="6041" y="17"/>
                    <a:pt x="6047" y="1"/>
                  </a:cubicBezTo>
                  <a:cubicBezTo>
                    <a:pt x="6051" y="2"/>
                    <a:pt x="6055" y="3"/>
                    <a:pt x="6059" y="4"/>
                  </a:cubicBez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latin typeface="Gill Sans Light"/>
                <a:cs typeface="Gill Sans Light"/>
              </a:endParaRPr>
            </a:p>
          </p:txBody>
        </p:sp>
      </p:grpSp>
    </p:spTree>
    <p:extLst>
      <p:ext uri="{BB962C8B-B14F-4D97-AF65-F5344CB8AC3E}">
        <p14:creationId xmlns:p14="http://schemas.microsoft.com/office/powerpoint/2010/main" val="6053855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4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4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4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430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430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430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430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430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430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430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301"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a:t>
            </a:r>
            <a:r>
              <a:rPr lang="en-US" dirty="0"/>
              <a:t>D</a:t>
            </a:r>
            <a:r>
              <a:rPr lang="en-US" dirty="0" smtClean="0"/>
              <a:t>isk </a:t>
            </a:r>
            <a:r>
              <a:rPr lang="en-US" dirty="0"/>
              <a:t>P</a:t>
            </a:r>
            <a:r>
              <a:rPr lang="en-US" dirty="0" smtClean="0"/>
              <a:t>erformance </a:t>
            </a:r>
            <a:r>
              <a:rPr lang="en-US" dirty="0"/>
              <a:t>H</a:t>
            </a:r>
            <a:r>
              <a:rPr lang="en-US" dirty="0" smtClean="0"/>
              <a:t>ighest</a:t>
            </a:r>
            <a:r>
              <a:rPr lang="en-US" dirty="0" smtClean="0"/>
              <a:t>?</a:t>
            </a:r>
            <a:endParaRPr lang="en-US" dirty="0"/>
          </a:p>
        </p:txBody>
      </p:sp>
      <p:sp>
        <p:nvSpPr>
          <p:cNvPr id="3" name="Content Placeholder 2"/>
          <p:cNvSpPr>
            <a:spLocks noGrp="1"/>
          </p:cNvSpPr>
          <p:nvPr>
            <p:ph idx="1"/>
          </p:nvPr>
        </p:nvSpPr>
        <p:spPr>
          <a:xfrm>
            <a:off x="381000" y="838200"/>
            <a:ext cx="8305800" cy="5562600"/>
          </a:xfrm>
        </p:spPr>
        <p:txBody>
          <a:bodyPr>
            <a:normAutofit/>
          </a:bodyPr>
          <a:lstStyle/>
          <a:p>
            <a:r>
              <a:rPr lang="en-US" dirty="0" smtClean="0"/>
              <a:t>When there are big sequential reads, or</a:t>
            </a:r>
          </a:p>
          <a:p>
            <a:r>
              <a:rPr lang="en-US" dirty="0" smtClean="0"/>
              <a:t>When there is so much work to do that they can be piggy backed (reordering queues—one moment)</a:t>
            </a:r>
            <a:endParaRPr lang="en-US" dirty="0"/>
          </a:p>
          <a:p>
            <a:endParaRPr lang="en-US" dirty="0" smtClean="0"/>
          </a:p>
          <a:p>
            <a:r>
              <a:rPr lang="en-US" dirty="0" smtClean="0"/>
              <a:t>OK, to be inefficient when things are mostly idle</a:t>
            </a:r>
          </a:p>
          <a:p>
            <a:r>
              <a:rPr lang="en-US" dirty="0" smtClean="0"/>
              <a:t>Bursts are both a threat and an opportunity</a:t>
            </a:r>
          </a:p>
          <a:p>
            <a:r>
              <a:rPr lang="en-US" dirty="0" smtClean="0"/>
              <a:t>&lt;your idea for optimization goes here&gt;</a:t>
            </a:r>
          </a:p>
          <a:p>
            <a:pPr lvl="1"/>
            <a:r>
              <a:rPr lang="en-US" dirty="0" smtClean="0"/>
              <a:t>Waste space for speed?</a:t>
            </a:r>
          </a:p>
          <a:p>
            <a:pPr lvl="1"/>
            <a:endParaRPr lang="en-US" dirty="0"/>
          </a:p>
          <a:p>
            <a:r>
              <a:rPr lang="en-US" dirty="0" smtClean="0"/>
              <a:t>Other techniques:</a:t>
            </a:r>
          </a:p>
          <a:p>
            <a:pPr lvl="1"/>
            <a:r>
              <a:rPr lang="en-US" dirty="0"/>
              <a:t>Reduce overhead through user level drivers</a:t>
            </a:r>
          </a:p>
          <a:p>
            <a:pPr lvl="1"/>
            <a:r>
              <a:rPr lang="en-US" dirty="0" smtClean="0"/>
              <a:t>Reduce </a:t>
            </a:r>
            <a:r>
              <a:rPr lang="en-US" dirty="0"/>
              <a:t>the impact of I/O delays by doing other useful work in the </a:t>
            </a:r>
            <a:r>
              <a:rPr lang="en-US" dirty="0" smtClean="0"/>
              <a:t>meantime</a:t>
            </a:r>
            <a:endParaRPr lang="en-US" dirty="0"/>
          </a:p>
          <a:p>
            <a:endParaRPr lang="en-US" dirty="0" smtClean="0"/>
          </a:p>
          <a:p>
            <a:pPr lvl="1"/>
            <a:endParaRPr lang="en-US" dirty="0"/>
          </a:p>
          <a:p>
            <a:endParaRPr lang="en-US" dirty="0"/>
          </a:p>
        </p:txBody>
      </p:sp>
    </p:spTree>
    <p:extLst>
      <p:ext uri="{BB962C8B-B14F-4D97-AF65-F5344CB8AC3E}">
        <p14:creationId xmlns:p14="http://schemas.microsoft.com/office/powerpoint/2010/main" val="17918128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Storage </a:t>
            </a:r>
            <a:r>
              <a:rPr lang="en-US" dirty="0" smtClean="0"/>
              <a:t>Devices</a:t>
            </a:r>
            <a:endParaRPr lang="en-US" dirty="0"/>
          </a:p>
        </p:txBody>
      </p:sp>
      <p:sp>
        <p:nvSpPr>
          <p:cNvPr id="3" name="Content Placeholder 2"/>
          <p:cNvSpPr>
            <a:spLocks noGrp="1"/>
          </p:cNvSpPr>
          <p:nvPr>
            <p:ph idx="1"/>
          </p:nvPr>
        </p:nvSpPr>
        <p:spPr>
          <a:xfrm>
            <a:off x="609600" y="914400"/>
            <a:ext cx="7924800" cy="5943600"/>
          </a:xfrm>
        </p:spPr>
        <p:txBody>
          <a:bodyPr>
            <a:normAutofit/>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 (except for SMR – later!)</a:t>
            </a:r>
          </a:p>
          <a:p>
            <a:pPr lvl="1"/>
            <a:r>
              <a:rPr lang="en-US" dirty="0" smtClean="0"/>
              <a:t>Slow performance for random access</a:t>
            </a:r>
          </a:p>
          <a:p>
            <a:pPr lvl="1"/>
            <a:r>
              <a:rPr lang="en-US" dirty="0" smtClean="0"/>
              <a:t>Better performance for streaming access</a:t>
            </a:r>
          </a:p>
          <a:p>
            <a:pPr lvl="1"/>
            <a:endParaRPr lang="en-US" dirty="0" smtClean="0"/>
          </a:p>
          <a:p>
            <a:r>
              <a:rPr lang="en-US" dirty="0" smtClean="0"/>
              <a:t>Flash memory</a:t>
            </a:r>
          </a:p>
          <a:p>
            <a:pPr lvl="1"/>
            <a:r>
              <a:rPr lang="en-US" dirty="0" smtClean="0"/>
              <a:t>Storage that rarely becomes corrupted</a:t>
            </a:r>
          </a:p>
          <a:p>
            <a:pPr lvl="1"/>
            <a:r>
              <a:rPr lang="en-US" dirty="0" smtClean="0"/>
              <a:t>Capacity at intermediate cost (50x disk ???)</a:t>
            </a:r>
          </a:p>
          <a:p>
            <a:pPr lvl="1"/>
            <a:r>
              <a:rPr lang="en-US" dirty="0" smtClean="0"/>
              <a:t>Block level random access</a:t>
            </a:r>
          </a:p>
          <a:p>
            <a:pPr lvl="1"/>
            <a:r>
              <a:rPr lang="en-US" dirty="0" smtClean="0"/>
              <a:t>Good performance for reads; worse for random writes</a:t>
            </a:r>
          </a:p>
          <a:p>
            <a:pPr lvl="1"/>
            <a:r>
              <a:rPr lang="en-US" dirty="0" smtClean="0"/>
              <a:t>Erasure requirement in large blocks</a:t>
            </a:r>
          </a:p>
          <a:p>
            <a:pPr lvl="1"/>
            <a:r>
              <a:rPr lang="en-US" dirty="0" smtClean="0"/>
              <a:t>Wear patterns issue</a:t>
            </a:r>
          </a:p>
          <a:p>
            <a:pPr lvl="1"/>
            <a:endParaRPr lang="en-US" dirty="0" smtClean="0"/>
          </a:p>
          <a:p>
            <a:pPr lvl="1">
              <a:buNone/>
            </a:pPr>
            <a:endParaRPr lang="en-US" dirty="0" smtClean="0"/>
          </a:p>
        </p:txBody>
      </p:sp>
    </p:spTree>
    <p:extLst>
      <p:ext uri="{BB962C8B-B14F-4D97-AF65-F5344CB8AC3E}">
        <p14:creationId xmlns:p14="http://schemas.microsoft.com/office/powerpoint/2010/main" val="4121214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굴림" panose="020B0600000101010101" pitchFamily="34" charset="-127"/>
              </a:rPr>
              <a:t>Disk Scheduling</a:t>
            </a:r>
          </a:p>
        </p:txBody>
      </p:sp>
      <p:sp>
        <p:nvSpPr>
          <p:cNvPr id="940035" name="Rectangle 3"/>
          <p:cNvSpPr>
            <a:spLocks noGrp="1" noChangeArrowheads="1"/>
          </p:cNvSpPr>
          <p:nvPr>
            <p:ph type="body" idx="1"/>
          </p:nvPr>
        </p:nvSpPr>
        <p:spPr>
          <a:xfrm>
            <a:off x="76200" y="685800"/>
            <a:ext cx="9067800" cy="6019800"/>
          </a:xfrm>
        </p:spPr>
        <p:txBody>
          <a:bodyPr/>
          <a:lstStyle/>
          <a:p>
            <a:pPr>
              <a:lnSpc>
                <a:spcPct val="80000"/>
              </a:lnSpc>
              <a:spcBef>
                <a:spcPct val="0"/>
              </a:spcBef>
            </a:pPr>
            <a:r>
              <a:rPr lang="en-US" altLang="ko-KR" dirty="0" smtClean="0">
                <a:ea typeface="굴림" panose="020B0600000101010101" pitchFamily="34" charset="-127"/>
              </a:rPr>
              <a:t>Disk can do only one request at a time; What order do you choose to do queued requests?</a:t>
            </a: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sz="2800" dirty="0" smtClean="0">
              <a:ea typeface="굴림" panose="020B0600000101010101" pitchFamily="34" charset="-127"/>
            </a:endParaRPr>
          </a:p>
          <a:p>
            <a:pPr>
              <a:lnSpc>
                <a:spcPct val="70000"/>
              </a:lnSpc>
              <a:spcBef>
                <a:spcPct val="0"/>
              </a:spcBef>
            </a:pPr>
            <a:r>
              <a:rPr lang="en-US" altLang="ko-KR" dirty="0" smtClean="0">
                <a:ea typeface="굴림" panose="020B0600000101010101" pitchFamily="34" charset="-127"/>
              </a:rPr>
              <a:t>FIFO Order</a:t>
            </a:r>
          </a:p>
          <a:p>
            <a:pPr lvl="1">
              <a:lnSpc>
                <a:spcPct val="80000"/>
              </a:lnSpc>
              <a:spcBef>
                <a:spcPct val="0"/>
              </a:spcBef>
            </a:pPr>
            <a:r>
              <a:rPr lang="en-US" altLang="ko-KR" dirty="0" smtClean="0">
                <a:ea typeface="굴림" panose="020B0600000101010101" pitchFamily="34" charset="-127"/>
              </a:rPr>
              <a:t>Fair among requesters, but order of arrival may be to random spots on the disk </a:t>
            </a:r>
            <a:r>
              <a:rPr lang="en-US" altLang="ko-KR" dirty="0" smtClean="0">
                <a:ea typeface="굴림" panose="020B0600000101010101" pitchFamily="34" charset="-127"/>
                <a:sym typeface="Symbol" panose="05050102010706020507" pitchFamily="18" charset="2"/>
              </a:rPr>
              <a:t> Very long seeks</a:t>
            </a:r>
          </a:p>
          <a:p>
            <a:pPr>
              <a:lnSpc>
                <a:spcPct val="80000"/>
              </a:lnSpc>
              <a:spcBef>
                <a:spcPct val="0"/>
              </a:spcBef>
            </a:pPr>
            <a:r>
              <a:rPr lang="en-US" altLang="ko-KR" dirty="0" smtClean="0">
                <a:ea typeface="굴림" panose="020B0600000101010101" pitchFamily="34" charset="-127"/>
                <a:sym typeface="Symbol" panose="05050102010706020507" pitchFamily="18" charset="2"/>
              </a:rPr>
              <a:t>SSTF: Shortest seek time first</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Pick the request that’s closest on the disk</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Although called SSTF, today must include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rotational delay in calculation, since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rotation can be as long as seek</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Con: SSTF good at reducing seeks, but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may lead to starvation</a:t>
            </a:r>
          </a:p>
          <a:p>
            <a:pPr>
              <a:lnSpc>
                <a:spcPct val="80000"/>
              </a:lnSpc>
              <a:spcBef>
                <a:spcPct val="0"/>
              </a:spcBef>
            </a:pPr>
            <a:r>
              <a:rPr lang="en-US" altLang="ko-KR" dirty="0" smtClean="0">
                <a:ea typeface="굴림" panose="020B0600000101010101" pitchFamily="34" charset="-127"/>
                <a:sym typeface="Symbol" panose="05050102010706020507" pitchFamily="18" charset="2"/>
              </a:rPr>
              <a:t>SCAN: Implements an Elevator Algorithm: take the closest request in the direction of travel</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No starvation, but retains flavor of SSTF</a:t>
            </a:r>
          </a:p>
          <a:p>
            <a:pPr>
              <a:lnSpc>
                <a:spcPct val="80000"/>
              </a:lnSpc>
              <a:spcBef>
                <a:spcPct val="0"/>
              </a:spcBef>
            </a:pPr>
            <a:r>
              <a:rPr lang="en-US" altLang="ko-KR" dirty="0" smtClean="0">
                <a:ea typeface="굴림" panose="020B0600000101010101" pitchFamily="34" charset="-127"/>
                <a:sym typeface="Symbol" panose="05050102010706020507" pitchFamily="18" charset="2"/>
              </a:rPr>
              <a:t>C-SCAN: Circular-Scan: only goes in one direction</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Skips any requests on the way back</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Fairer than SCAN, not biased towards pages in middle</a:t>
            </a:r>
            <a:endParaRPr lang="en-US" altLang="ko-KR" dirty="0" smtClean="0">
              <a:ea typeface="굴림" panose="020B0600000101010101" pitchFamily="34" charset="-127"/>
            </a:endParaRPr>
          </a:p>
        </p:txBody>
      </p:sp>
      <p:grpSp>
        <p:nvGrpSpPr>
          <p:cNvPr id="940036" name="Group 4"/>
          <p:cNvGrpSpPr>
            <a:grpSpLocks/>
          </p:cNvGrpSpPr>
          <p:nvPr/>
        </p:nvGrpSpPr>
        <p:grpSpPr bwMode="auto">
          <a:xfrm>
            <a:off x="838200" y="1270000"/>
            <a:ext cx="7375525" cy="939800"/>
            <a:chOff x="528" y="816"/>
            <a:chExt cx="4646" cy="592"/>
          </a:xfrm>
        </p:grpSpPr>
        <p:grpSp>
          <p:nvGrpSpPr>
            <p:cNvPr id="14353" name="Group 5"/>
            <p:cNvGrpSpPr>
              <a:grpSpLocks/>
            </p:cNvGrpSpPr>
            <p:nvPr/>
          </p:nvGrpSpPr>
          <p:grpSpPr bwMode="auto">
            <a:xfrm>
              <a:off x="2014" y="886"/>
              <a:ext cx="1248" cy="458"/>
              <a:chOff x="1248" y="576"/>
              <a:chExt cx="1440" cy="528"/>
            </a:xfrm>
          </p:grpSpPr>
          <p:sp>
            <p:nvSpPr>
              <p:cNvPr id="14376" name="Rectangle 6"/>
              <p:cNvSpPr>
                <a:spLocks noChangeArrowheads="1"/>
              </p:cNvSpPr>
              <p:nvPr/>
            </p:nvSpPr>
            <p:spPr bwMode="auto">
              <a:xfrm>
                <a:off x="244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2,3</a:t>
                </a:r>
              </a:p>
            </p:txBody>
          </p:sp>
          <p:sp>
            <p:nvSpPr>
              <p:cNvPr id="14377" name="Rectangle 7"/>
              <p:cNvSpPr>
                <a:spLocks noChangeArrowheads="1"/>
              </p:cNvSpPr>
              <p:nvPr/>
            </p:nvSpPr>
            <p:spPr bwMode="auto">
              <a:xfrm>
                <a:off x="220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2,1</a:t>
                </a:r>
              </a:p>
            </p:txBody>
          </p:sp>
          <p:sp>
            <p:nvSpPr>
              <p:cNvPr id="14378" name="Rectangle 8"/>
              <p:cNvSpPr>
                <a:spLocks noChangeArrowheads="1"/>
              </p:cNvSpPr>
              <p:nvPr/>
            </p:nvSpPr>
            <p:spPr bwMode="auto">
              <a:xfrm>
                <a:off x="196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3,10</a:t>
                </a:r>
              </a:p>
            </p:txBody>
          </p:sp>
          <p:sp>
            <p:nvSpPr>
              <p:cNvPr id="14379" name="Rectangle 9"/>
              <p:cNvSpPr>
                <a:spLocks noChangeArrowheads="1"/>
              </p:cNvSpPr>
              <p:nvPr/>
            </p:nvSpPr>
            <p:spPr bwMode="auto">
              <a:xfrm>
                <a:off x="172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7,2</a:t>
                </a:r>
              </a:p>
            </p:txBody>
          </p:sp>
          <p:sp>
            <p:nvSpPr>
              <p:cNvPr id="14380" name="Rectangle 10"/>
              <p:cNvSpPr>
                <a:spLocks noChangeArrowheads="1"/>
              </p:cNvSpPr>
              <p:nvPr/>
            </p:nvSpPr>
            <p:spPr bwMode="auto">
              <a:xfrm>
                <a:off x="148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5,2</a:t>
                </a:r>
              </a:p>
            </p:txBody>
          </p:sp>
          <p:sp>
            <p:nvSpPr>
              <p:cNvPr id="14381" name="Rectangle 11"/>
              <p:cNvSpPr>
                <a:spLocks noChangeArrowheads="1"/>
              </p:cNvSpPr>
              <p:nvPr/>
            </p:nvSpPr>
            <p:spPr bwMode="auto">
              <a:xfrm>
                <a:off x="124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2,2</a:t>
                </a:r>
              </a:p>
            </p:txBody>
          </p:sp>
        </p:grpSp>
        <p:sp useBgFill="1">
          <p:nvSpPr>
            <p:cNvPr id="14354" name="Oval 12"/>
            <p:cNvSpPr>
              <a:spLocks noChangeArrowheads="1"/>
            </p:cNvSpPr>
            <p:nvPr/>
          </p:nvSpPr>
          <p:spPr bwMode="auto">
            <a:xfrm>
              <a:off x="4390" y="1168"/>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14355" name="Oval 13"/>
            <p:cNvSpPr>
              <a:spLocks noChangeArrowheads="1"/>
            </p:cNvSpPr>
            <p:nvPr/>
          </p:nvSpPr>
          <p:spPr bwMode="auto">
            <a:xfrm>
              <a:off x="4390" y="1024"/>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14356" name="Oval 14"/>
            <p:cNvSpPr>
              <a:spLocks noChangeArrowheads="1"/>
            </p:cNvSpPr>
            <p:nvPr/>
          </p:nvSpPr>
          <p:spPr bwMode="auto">
            <a:xfrm>
              <a:off x="4374" y="912"/>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14357" name="Oval 15"/>
            <p:cNvSpPr>
              <a:spLocks noChangeArrowheads="1"/>
            </p:cNvSpPr>
            <p:nvPr/>
          </p:nvSpPr>
          <p:spPr bwMode="auto">
            <a:xfrm>
              <a:off x="4374" y="816"/>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58" name="Line 16"/>
            <p:cNvSpPr>
              <a:spLocks noChangeShapeType="1"/>
            </p:cNvSpPr>
            <p:nvPr/>
          </p:nvSpPr>
          <p:spPr bwMode="auto">
            <a:xfrm>
              <a:off x="4754" y="924"/>
              <a:ext cx="152" cy="1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59" name="Line 17"/>
            <p:cNvSpPr>
              <a:spLocks noChangeShapeType="1"/>
            </p:cNvSpPr>
            <p:nvPr/>
          </p:nvSpPr>
          <p:spPr bwMode="auto">
            <a:xfrm>
              <a:off x="4738" y="908"/>
              <a:ext cx="37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nvGrpSpPr>
            <p:cNvPr id="14360" name="Group 18"/>
            <p:cNvGrpSpPr>
              <a:grpSpLocks/>
            </p:cNvGrpSpPr>
            <p:nvPr/>
          </p:nvGrpSpPr>
          <p:grpSpPr bwMode="auto">
            <a:xfrm>
              <a:off x="4510" y="872"/>
              <a:ext cx="520" cy="456"/>
              <a:chOff x="4272" y="632"/>
              <a:chExt cx="520" cy="456"/>
            </a:xfrm>
          </p:grpSpPr>
          <p:sp>
            <p:nvSpPr>
              <p:cNvPr id="14372" name="Oval 19"/>
              <p:cNvSpPr>
                <a:spLocks noChangeArrowheads="1"/>
              </p:cNvSpPr>
              <p:nvPr/>
            </p:nvSpPr>
            <p:spPr bwMode="auto">
              <a:xfrm>
                <a:off x="4272" y="947"/>
                <a:ext cx="520" cy="141"/>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73" name="Oval 20"/>
              <p:cNvSpPr>
                <a:spLocks noChangeArrowheads="1"/>
              </p:cNvSpPr>
              <p:nvPr/>
            </p:nvSpPr>
            <p:spPr bwMode="auto">
              <a:xfrm>
                <a:off x="4280" y="632"/>
                <a:ext cx="496" cy="128"/>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74" name="Line 21"/>
              <p:cNvSpPr>
                <a:spLocks noChangeShapeType="1"/>
              </p:cNvSpPr>
              <p:nvPr/>
            </p:nvSpPr>
            <p:spPr bwMode="auto">
              <a:xfrm>
                <a:off x="4272" y="696"/>
                <a:ext cx="0" cy="32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75" name="Line 22"/>
              <p:cNvSpPr>
                <a:spLocks noChangeShapeType="1"/>
              </p:cNvSpPr>
              <p:nvPr/>
            </p:nvSpPr>
            <p:spPr bwMode="auto">
              <a:xfrm>
                <a:off x="4776" y="696"/>
                <a:ext cx="0" cy="34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grpSp>
          <p:nvGrpSpPr>
            <p:cNvPr id="14361" name="Group 23"/>
            <p:cNvGrpSpPr>
              <a:grpSpLocks/>
            </p:cNvGrpSpPr>
            <p:nvPr/>
          </p:nvGrpSpPr>
          <p:grpSpPr bwMode="auto">
            <a:xfrm>
              <a:off x="3862" y="920"/>
              <a:ext cx="648" cy="376"/>
              <a:chOff x="3600" y="680"/>
              <a:chExt cx="648" cy="376"/>
            </a:xfrm>
          </p:grpSpPr>
          <p:sp>
            <p:nvSpPr>
              <p:cNvPr id="14365" name="Rectangle 24"/>
              <p:cNvSpPr>
                <a:spLocks noChangeArrowheads="1"/>
              </p:cNvSpPr>
              <p:nvPr/>
            </p:nvSpPr>
            <p:spPr bwMode="auto">
              <a:xfrm>
                <a:off x="3600" y="685"/>
                <a:ext cx="42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85000"/>
                  </a:lnSpc>
                  <a:spcBef>
                    <a:spcPct val="0"/>
                  </a:spcBef>
                  <a:buSzTx/>
                </a:pPr>
                <a:r>
                  <a:rPr lang="en-US" altLang="ko-KR" sz="2000" dirty="0">
                    <a:solidFill>
                      <a:schemeClr val="hlink"/>
                    </a:solidFill>
                    <a:latin typeface="Gill Sans Light"/>
                    <a:ea typeface="굴림" panose="020B0600000101010101" pitchFamily="34" charset="-127"/>
                    <a:cs typeface="Gill Sans Light"/>
                  </a:rPr>
                  <a:t>Head</a:t>
                </a:r>
              </a:p>
            </p:txBody>
          </p:sp>
          <p:sp>
            <p:nvSpPr>
              <p:cNvPr id="14366" name="Line 25"/>
              <p:cNvSpPr>
                <a:spLocks noChangeShapeType="1"/>
              </p:cNvSpPr>
              <p:nvPr/>
            </p:nvSpPr>
            <p:spPr bwMode="auto">
              <a:xfrm>
                <a:off x="4008" y="680"/>
                <a:ext cx="0" cy="37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67" name="Line 26"/>
              <p:cNvSpPr>
                <a:spLocks noChangeShapeType="1"/>
              </p:cNvSpPr>
              <p:nvPr/>
            </p:nvSpPr>
            <p:spPr bwMode="auto">
              <a:xfrm>
                <a:off x="4000" y="695"/>
                <a:ext cx="248"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68" name="Line 27"/>
              <p:cNvSpPr>
                <a:spLocks noChangeShapeType="1"/>
              </p:cNvSpPr>
              <p:nvPr/>
            </p:nvSpPr>
            <p:spPr bwMode="auto">
              <a:xfrm>
                <a:off x="4016" y="824"/>
                <a:ext cx="231"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69" name="Line 28"/>
              <p:cNvSpPr>
                <a:spLocks noChangeShapeType="1"/>
              </p:cNvSpPr>
              <p:nvPr/>
            </p:nvSpPr>
            <p:spPr bwMode="auto">
              <a:xfrm>
                <a:off x="4016" y="944"/>
                <a:ext cx="23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70" name="Line 29"/>
              <p:cNvSpPr>
                <a:spLocks noChangeShapeType="1"/>
              </p:cNvSpPr>
              <p:nvPr/>
            </p:nvSpPr>
            <p:spPr bwMode="auto">
              <a:xfrm>
                <a:off x="4016" y="1056"/>
                <a:ext cx="23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14371" name="Line 30"/>
              <p:cNvSpPr>
                <a:spLocks noChangeShapeType="1"/>
              </p:cNvSpPr>
              <p:nvPr/>
            </p:nvSpPr>
            <p:spPr bwMode="auto">
              <a:xfrm flipH="1">
                <a:off x="3744" y="888"/>
                <a:ext cx="27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14362" name="AutoShape 31"/>
            <p:cNvSpPr>
              <a:spLocks noChangeArrowheads="1"/>
            </p:cNvSpPr>
            <p:nvPr/>
          </p:nvSpPr>
          <p:spPr bwMode="auto">
            <a:xfrm>
              <a:off x="3358" y="971"/>
              <a:ext cx="480" cy="288"/>
            </a:xfrm>
            <a:prstGeom prst="rightArrow">
              <a:avLst>
                <a:gd name="adj1" fmla="val 50000"/>
                <a:gd name="adj2" fmla="val 4166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63" name="AutoShape 32"/>
            <p:cNvSpPr>
              <a:spLocks noChangeArrowheads="1"/>
            </p:cNvSpPr>
            <p:nvPr/>
          </p:nvSpPr>
          <p:spPr bwMode="auto">
            <a:xfrm>
              <a:off x="1438" y="971"/>
              <a:ext cx="480" cy="288"/>
            </a:xfrm>
            <a:prstGeom prst="rightArrow">
              <a:avLst>
                <a:gd name="adj1" fmla="val 50000"/>
                <a:gd name="adj2" fmla="val 4166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64" name="Text Box 33"/>
            <p:cNvSpPr txBox="1">
              <a:spLocks noChangeArrowheads="1"/>
            </p:cNvSpPr>
            <p:nvPr/>
          </p:nvSpPr>
          <p:spPr bwMode="auto">
            <a:xfrm>
              <a:off x="528" y="832"/>
              <a:ext cx="802"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dirty="0">
                  <a:latin typeface="Gill Sans Light"/>
                  <a:ea typeface="굴림" panose="020B0600000101010101" pitchFamily="34" charset="-127"/>
                  <a:cs typeface="Gill Sans Light"/>
                </a:rPr>
                <a:t>User</a:t>
              </a:r>
            </a:p>
            <a:p>
              <a:pPr>
                <a:spcBef>
                  <a:spcPct val="0"/>
                </a:spcBef>
              </a:pPr>
              <a:r>
                <a:rPr lang="en-US" altLang="ko-KR" sz="2400" dirty="0">
                  <a:latin typeface="Gill Sans Light"/>
                  <a:ea typeface="굴림" panose="020B0600000101010101" pitchFamily="34" charset="-127"/>
                  <a:cs typeface="Gill Sans Light"/>
                </a:rPr>
                <a:t>Requests</a:t>
              </a:r>
            </a:p>
          </p:txBody>
        </p:sp>
      </p:grpSp>
      <p:grpSp>
        <p:nvGrpSpPr>
          <p:cNvPr id="940066" name="Group 34"/>
          <p:cNvGrpSpPr>
            <a:grpSpLocks/>
          </p:cNvGrpSpPr>
          <p:nvPr/>
        </p:nvGrpSpPr>
        <p:grpSpPr bwMode="auto">
          <a:xfrm>
            <a:off x="6857998" y="2948936"/>
            <a:ext cx="2183976" cy="1822348"/>
            <a:chOff x="4320" y="2234"/>
            <a:chExt cx="1474" cy="1230"/>
          </a:xfrm>
        </p:grpSpPr>
        <p:grpSp>
          <p:nvGrpSpPr>
            <p:cNvPr id="14342" name="Group 35"/>
            <p:cNvGrpSpPr>
              <a:grpSpLocks/>
            </p:cNvGrpSpPr>
            <p:nvPr/>
          </p:nvGrpSpPr>
          <p:grpSpPr bwMode="auto">
            <a:xfrm>
              <a:off x="4320" y="2304"/>
              <a:ext cx="1152" cy="1152"/>
              <a:chOff x="4416" y="2688"/>
              <a:chExt cx="1152" cy="1152"/>
            </a:xfrm>
          </p:grpSpPr>
          <p:sp>
            <p:nvSpPr>
              <p:cNvPr id="14350" name="Oval 36"/>
              <p:cNvSpPr>
                <a:spLocks noChangeArrowheads="1"/>
              </p:cNvSpPr>
              <p:nvPr/>
            </p:nvSpPr>
            <p:spPr bwMode="auto">
              <a:xfrm>
                <a:off x="4416" y="2688"/>
                <a:ext cx="1152" cy="115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51" name="Oval 37"/>
              <p:cNvSpPr>
                <a:spLocks noChangeArrowheads="1"/>
              </p:cNvSpPr>
              <p:nvPr/>
            </p:nvSpPr>
            <p:spPr bwMode="auto">
              <a:xfrm>
                <a:off x="4560" y="2832"/>
                <a:ext cx="864" cy="864"/>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52" name="Oval 38"/>
              <p:cNvSpPr>
                <a:spLocks noChangeArrowheads="1"/>
              </p:cNvSpPr>
              <p:nvPr/>
            </p:nvSpPr>
            <p:spPr bwMode="auto">
              <a:xfrm>
                <a:off x="4704" y="2976"/>
                <a:ext cx="576" cy="576"/>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14343" name="Rectangle 39"/>
            <p:cNvSpPr>
              <a:spLocks noChangeArrowheads="1"/>
            </p:cNvSpPr>
            <p:nvPr/>
          </p:nvSpPr>
          <p:spPr bwMode="auto">
            <a:xfrm>
              <a:off x="4944" y="2850"/>
              <a:ext cx="127" cy="126"/>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4344" name="Text Box 40"/>
            <p:cNvSpPr txBox="1">
              <a:spLocks noChangeArrowheads="1"/>
            </p:cNvSpPr>
            <p:nvPr/>
          </p:nvSpPr>
          <p:spPr bwMode="auto">
            <a:xfrm>
              <a:off x="4788" y="2883"/>
              <a:ext cx="219"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1</a:t>
              </a:r>
            </a:p>
          </p:txBody>
        </p:sp>
        <p:sp>
          <p:nvSpPr>
            <p:cNvPr id="14345" name="Text Box 41"/>
            <p:cNvSpPr txBox="1">
              <a:spLocks noChangeArrowheads="1"/>
            </p:cNvSpPr>
            <p:nvPr/>
          </p:nvSpPr>
          <p:spPr bwMode="auto">
            <a:xfrm>
              <a:off x="4999" y="3175"/>
              <a:ext cx="219"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4</a:t>
              </a:r>
            </a:p>
          </p:txBody>
        </p:sp>
        <p:sp>
          <p:nvSpPr>
            <p:cNvPr id="14346" name="Text Box 42"/>
            <p:cNvSpPr txBox="1">
              <a:spLocks noChangeArrowheads="1"/>
            </p:cNvSpPr>
            <p:nvPr/>
          </p:nvSpPr>
          <p:spPr bwMode="auto">
            <a:xfrm>
              <a:off x="4662" y="2756"/>
              <a:ext cx="219"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a:t>
              </a:r>
            </a:p>
          </p:txBody>
        </p:sp>
        <p:sp>
          <p:nvSpPr>
            <p:cNvPr id="14347" name="Text Box 43"/>
            <p:cNvSpPr txBox="1">
              <a:spLocks noChangeArrowheads="1"/>
            </p:cNvSpPr>
            <p:nvPr/>
          </p:nvSpPr>
          <p:spPr bwMode="auto">
            <a:xfrm rot="5400000">
              <a:off x="5149" y="2569"/>
              <a:ext cx="980"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Disk Head</a:t>
              </a:r>
            </a:p>
          </p:txBody>
        </p:sp>
        <p:sp>
          <p:nvSpPr>
            <p:cNvPr id="14348" name="Line 44"/>
            <p:cNvSpPr>
              <a:spLocks noChangeShapeType="1"/>
            </p:cNvSpPr>
            <p:nvPr/>
          </p:nvSpPr>
          <p:spPr bwMode="auto">
            <a:xfrm flipH="1">
              <a:off x="5040" y="2736"/>
              <a:ext cx="528"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9" name="Text Box 45"/>
            <p:cNvSpPr txBox="1">
              <a:spLocks noChangeArrowheads="1"/>
            </p:cNvSpPr>
            <p:nvPr/>
          </p:nvSpPr>
          <p:spPr bwMode="auto">
            <a:xfrm>
              <a:off x="4793" y="2352"/>
              <a:ext cx="219"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3</a:t>
              </a:r>
            </a:p>
          </p:txBody>
        </p:sp>
      </p:grpSp>
    </p:spTree>
    <p:extLst>
      <p:ext uri="{BB962C8B-B14F-4D97-AF65-F5344CB8AC3E}">
        <p14:creationId xmlns:p14="http://schemas.microsoft.com/office/powerpoint/2010/main" val="2016316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00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00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003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00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00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00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003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00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00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0035">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003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003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0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ea typeface="굴림" panose="020B0600000101010101" pitchFamily="34" charset="-127"/>
              </a:rPr>
              <a:t>Building a File System</a:t>
            </a:r>
          </a:p>
        </p:txBody>
      </p:sp>
      <p:sp>
        <p:nvSpPr>
          <p:cNvPr id="942083" name="Rectangle 3"/>
          <p:cNvSpPr>
            <a:spLocks noGrp="1" noChangeArrowheads="1"/>
          </p:cNvSpPr>
          <p:nvPr>
            <p:ph type="body" idx="1"/>
          </p:nvPr>
        </p:nvSpPr>
        <p:spPr>
          <a:xfrm>
            <a:off x="152400" y="685800"/>
            <a:ext cx="8839200" cy="6172200"/>
          </a:xfrm>
        </p:spPr>
        <p:txBody>
          <a:bodyPr/>
          <a:lstStyle/>
          <a:p>
            <a:pPr>
              <a:lnSpc>
                <a:spcPct val="80000"/>
              </a:lnSpc>
              <a:spcBef>
                <a:spcPct val="5000"/>
              </a:spcBef>
            </a:pPr>
            <a:r>
              <a:rPr lang="en-US" altLang="ko-KR" dirty="0" smtClean="0">
                <a:solidFill>
                  <a:schemeClr val="hlink"/>
                </a:solidFill>
                <a:ea typeface="굴림" panose="020B0600000101010101" pitchFamily="34" charset="-127"/>
              </a:rPr>
              <a:t>File System:</a:t>
            </a:r>
            <a:r>
              <a:rPr lang="en-US" altLang="ko-KR" dirty="0" smtClean="0">
                <a:ea typeface="굴림" panose="020B0600000101010101" pitchFamily="34" charset="-127"/>
              </a:rPr>
              <a:t> Layer of OS that transforms block interface of disks (or other block devices) into Files, Directories, etc</a:t>
            </a:r>
            <a:r>
              <a:rPr lang="en-US" altLang="ko-KR" dirty="0" smtClean="0">
                <a:ea typeface="굴림" panose="020B0600000101010101" pitchFamily="34" charset="-127"/>
              </a:rPr>
              <a:t>.</a:t>
            </a:r>
          </a:p>
          <a:p>
            <a:pPr>
              <a:lnSpc>
                <a:spcPct val="80000"/>
              </a:lnSpc>
              <a:spcBef>
                <a:spcPct val="5000"/>
              </a:spcBef>
            </a:pP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File System Components</a:t>
            </a:r>
          </a:p>
          <a:p>
            <a:pPr lvl="1">
              <a:lnSpc>
                <a:spcPct val="80000"/>
              </a:lnSpc>
              <a:spcBef>
                <a:spcPct val="5000"/>
              </a:spcBef>
            </a:pPr>
            <a:r>
              <a:rPr lang="en-US" altLang="ko-KR" dirty="0" smtClean="0">
                <a:ea typeface="굴림" panose="020B0600000101010101" pitchFamily="34" charset="-127"/>
              </a:rPr>
              <a:t>Disk Management: collecting disk blocks into files</a:t>
            </a:r>
          </a:p>
          <a:p>
            <a:pPr lvl="1">
              <a:lnSpc>
                <a:spcPct val="80000"/>
              </a:lnSpc>
              <a:spcBef>
                <a:spcPct val="5000"/>
              </a:spcBef>
            </a:pPr>
            <a:r>
              <a:rPr lang="en-US" altLang="ko-KR" dirty="0" smtClean="0">
                <a:ea typeface="굴림" panose="020B0600000101010101" pitchFamily="34" charset="-127"/>
              </a:rPr>
              <a:t>Naming: Interface to find files by name, not by blocks</a:t>
            </a:r>
          </a:p>
          <a:p>
            <a:pPr lvl="1">
              <a:lnSpc>
                <a:spcPct val="80000"/>
              </a:lnSpc>
              <a:spcBef>
                <a:spcPct val="5000"/>
              </a:spcBef>
            </a:pPr>
            <a:r>
              <a:rPr lang="en-US" altLang="ko-KR" dirty="0" smtClean="0">
                <a:ea typeface="굴림" panose="020B0600000101010101" pitchFamily="34" charset="-127"/>
              </a:rPr>
              <a:t>Protection: Layers to keep data secure</a:t>
            </a:r>
          </a:p>
          <a:p>
            <a:pPr lvl="1">
              <a:lnSpc>
                <a:spcPct val="80000"/>
              </a:lnSpc>
              <a:spcBef>
                <a:spcPct val="5000"/>
              </a:spcBef>
            </a:pPr>
            <a:r>
              <a:rPr lang="en-US" altLang="ko-KR" dirty="0" smtClean="0">
                <a:ea typeface="굴림" panose="020B0600000101010101" pitchFamily="34" charset="-127"/>
              </a:rPr>
              <a:t>Reliability/Durability: Keeping of files durable despite crashes, media failures, attacks, </a:t>
            </a:r>
            <a:r>
              <a:rPr lang="en-US" altLang="ko-KR" dirty="0" smtClean="0">
                <a:ea typeface="굴림" panose="020B0600000101010101" pitchFamily="34" charset="-127"/>
              </a:rPr>
              <a:t>etc.</a:t>
            </a:r>
          </a:p>
          <a:p>
            <a:pPr lvl="1">
              <a:lnSpc>
                <a:spcPct val="80000"/>
              </a:lnSpc>
              <a:spcBef>
                <a:spcPct val="5000"/>
              </a:spcBef>
            </a:pP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User vs. System View of a File</a:t>
            </a:r>
          </a:p>
          <a:p>
            <a:pPr lvl="1">
              <a:lnSpc>
                <a:spcPct val="80000"/>
              </a:lnSpc>
              <a:spcBef>
                <a:spcPct val="5000"/>
              </a:spcBef>
            </a:pPr>
            <a:r>
              <a:rPr lang="en-US" altLang="ko-KR" dirty="0" smtClean="0">
                <a:ea typeface="굴림" panose="020B0600000101010101" pitchFamily="34" charset="-127"/>
              </a:rPr>
              <a:t>User’s view: </a:t>
            </a:r>
          </a:p>
          <a:p>
            <a:pPr lvl="2">
              <a:lnSpc>
                <a:spcPct val="80000"/>
              </a:lnSpc>
              <a:spcBef>
                <a:spcPct val="5000"/>
              </a:spcBef>
            </a:pPr>
            <a:r>
              <a:rPr lang="en-US" altLang="ko-KR" dirty="0" smtClean="0">
                <a:ea typeface="굴림" panose="020B0600000101010101" pitchFamily="34" charset="-127"/>
              </a:rPr>
              <a:t>Durable Data Structures</a:t>
            </a:r>
          </a:p>
          <a:p>
            <a:pPr lvl="1">
              <a:lnSpc>
                <a:spcPct val="80000"/>
              </a:lnSpc>
              <a:spcBef>
                <a:spcPct val="5000"/>
              </a:spcBef>
            </a:pPr>
            <a:r>
              <a:rPr lang="en-US" altLang="ko-KR" dirty="0" smtClean="0">
                <a:ea typeface="굴림" panose="020B0600000101010101" pitchFamily="34" charset="-127"/>
              </a:rPr>
              <a:t>System’s view (system call interface):</a:t>
            </a:r>
          </a:p>
          <a:p>
            <a:pPr lvl="2">
              <a:lnSpc>
                <a:spcPct val="80000"/>
              </a:lnSpc>
              <a:spcBef>
                <a:spcPct val="5000"/>
              </a:spcBef>
            </a:pPr>
            <a:r>
              <a:rPr lang="en-US" altLang="ko-KR" dirty="0" smtClean="0">
                <a:ea typeface="굴림" panose="020B0600000101010101" pitchFamily="34" charset="-127"/>
              </a:rPr>
              <a:t>Collection of Bytes (UNIX)</a:t>
            </a:r>
          </a:p>
          <a:p>
            <a:pPr lvl="2">
              <a:lnSpc>
                <a:spcPct val="80000"/>
              </a:lnSpc>
              <a:spcBef>
                <a:spcPct val="5000"/>
              </a:spcBef>
            </a:pPr>
            <a:r>
              <a:rPr lang="en-US" altLang="ko-KR" dirty="0" smtClean="0">
                <a:ea typeface="굴림" panose="020B0600000101010101" pitchFamily="34" charset="-127"/>
              </a:rPr>
              <a:t>Doesn’t matter to system what kind of data structures you want to store on disk!</a:t>
            </a:r>
          </a:p>
          <a:p>
            <a:pPr lvl="1">
              <a:lnSpc>
                <a:spcPct val="80000"/>
              </a:lnSpc>
              <a:spcBef>
                <a:spcPct val="5000"/>
              </a:spcBef>
            </a:pPr>
            <a:r>
              <a:rPr lang="en-US" altLang="ko-KR" dirty="0" smtClean="0">
                <a:ea typeface="굴림" panose="020B0600000101010101" pitchFamily="34" charset="-127"/>
              </a:rPr>
              <a:t>System’s view (inside OS):</a:t>
            </a:r>
          </a:p>
          <a:p>
            <a:pPr lvl="2">
              <a:lnSpc>
                <a:spcPct val="80000"/>
              </a:lnSpc>
              <a:spcBef>
                <a:spcPct val="5000"/>
              </a:spcBef>
            </a:pPr>
            <a:r>
              <a:rPr lang="en-US" altLang="ko-KR" dirty="0" smtClean="0">
                <a:ea typeface="굴림" panose="020B0600000101010101" pitchFamily="34" charset="-127"/>
              </a:rPr>
              <a:t>Collection of blocks (a block is a logical transfer unit, while a sector is the physical transfer unit)</a:t>
            </a:r>
          </a:p>
          <a:p>
            <a:pPr lvl="2">
              <a:lnSpc>
                <a:spcPct val="80000"/>
              </a:lnSpc>
              <a:spcBef>
                <a:spcPct val="5000"/>
              </a:spcBef>
            </a:pPr>
            <a:r>
              <a:rPr lang="en-US" altLang="ko-KR" dirty="0" smtClean="0">
                <a:ea typeface="굴림" panose="020B0600000101010101" pitchFamily="34" charset="-127"/>
              </a:rPr>
              <a:t>Block size </a:t>
            </a:r>
            <a:r>
              <a:rPr lang="en-US" altLang="ko-KR" dirty="0" smtClean="0">
                <a:ea typeface="굴림" panose="020B0600000101010101" pitchFamily="34" charset="-127"/>
                <a:sym typeface="Symbol" panose="05050102010706020507" pitchFamily="18" charset="2"/>
              </a:rPr>
              <a:t> sector size; in UNIX, block size is 4KB</a:t>
            </a:r>
          </a:p>
        </p:txBody>
      </p:sp>
    </p:spTree>
    <p:extLst>
      <p:ext uri="{BB962C8B-B14F-4D97-AF65-F5344CB8AC3E}">
        <p14:creationId xmlns:p14="http://schemas.microsoft.com/office/powerpoint/2010/main" val="13249646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208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20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20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20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0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208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08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208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208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208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42083">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2083">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4208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ea typeface="굴림" panose="020B0600000101010101" pitchFamily="34" charset="-127"/>
              </a:rPr>
              <a:t>Translating from User to System View</a:t>
            </a:r>
          </a:p>
        </p:txBody>
      </p:sp>
      <p:sp>
        <p:nvSpPr>
          <p:cNvPr id="16387" name="Rectangle 3"/>
          <p:cNvSpPr>
            <a:spLocks noGrp="1" noChangeArrowheads="1"/>
          </p:cNvSpPr>
          <p:nvPr>
            <p:ph type="body" idx="1"/>
          </p:nvPr>
        </p:nvSpPr>
        <p:spPr>
          <a:xfrm>
            <a:off x="228600" y="2743200"/>
            <a:ext cx="8686800" cy="3962400"/>
          </a:xfrm>
        </p:spPr>
        <p:txBody>
          <a:bodyPr/>
          <a:lstStyle/>
          <a:p>
            <a:pPr>
              <a:lnSpc>
                <a:spcPct val="80000"/>
              </a:lnSpc>
              <a:spcBef>
                <a:spcPct val="20000"/>
              </a:spcBef>
            </a:pPr>
            <a:r>
              <a:rPr lang="en-US" altLang="ko-KR" dirty="0" smtClean="0">
                <a:ea typeface="굴림" panose="020B0600000101010101" pitchFamily="34" charset="-127"/>
              </a:rPr>
              <a:t>What happens if user says: give me bytes 2—12?</a:t>
            </a:r>
          </a:p>
          <a:p>
            <a:pPr lvl="1">
              <a:lnSpc>
                <a:spcPct val="80000"/>
              </a:lnSpc>
              <a:spcBef>
                <a:spcPct val="20000"/>
              </a:spcBef>
            </a:pPr>
            <a:r>
              <a:rPr lang="en-US" altLang="ko-KR" dirty="0" smtClean="0">
                <a:ea typeface="굴림" panose="020B0600000101010101" pitchFamily="34" charset="-127"/>
              </a:rPr>
              <a:t>Fetch block corresponding to those bytes</a:t>
            </a:r>
          </a:p>
          <a:p>
            <a:pPr lvl="1">
              <a:lnSpc>
                <a:spcPct val="80000"/>
              </a:lnSpc>
              <a:spcBef>
                <a:spcPct val="20000"/>
              </a:spcBef>
            </a:pPr>
            <a:r>
              <a:rPr lang="en-US" altLang="ko-KR" dirty="0" smtClean="0">
                <a:ea typeface="굴림" panose="020B0600000101010101" pitchFamily="34" charset="-127"/>
              </a:rPr>
              <a:t>Return just the correct portion of the block</a:t>
            </a:r>
          </a:p>
          <a:p>
            <a:pPr>
              <a:lnSpc>
                <a:spcPct val="80000"/>
              </a:lnSpc>
              <a:spcBef>
                <a:spcPct val="20000"/>
              </a:spcBef>
            </a:pPr>
            <a:r>
              <a:rPr lang="en-US" altLang="ko-KR" dirty="0" smtClean="0">
                <a:ea typeface="굴림" panose="020B0600000101010101" pitchFamily="34" charset="-127"/>
              </a:rPr>
              <a:t>What about: write bytes 2—12?</a:t>
            </a:r>
          </a:p>
          <a:p>
            <a:pPr lvl="1">
              <a:lnSpc>
                <a:spcPct val="80000"/>
              </a:lnSpc>
              <a:spcBef>
                <a:spcPct val="20000"/>
              </a:spcBef>
            </a:pPr>
            <a:r>
              <a:rPr lang="en-US" altLang="ko-KR" dirty="0" smtClean="0">
                <a:ea typeface="굴림" panose="020B0600000101010101" pitchFamily="34" charset="-127"/>
              </a:rPr>
              <a:t>Fetch block</a:t>
            </a:r>
          </a:p>
          <a:p>
            <a:pPr lvl="1">
              <a:lnSpc>
                <a:spcPct val="80000"/>
              </a:lnSpc>
              <a:spcBef>
                <a:spcPct val="20000"/>
              </a:spcBef>
            </a:pPr>
            <a:r>
              <a:rPr lang="en-US" altLang="ko-KR" dirty="0" smtClean="0">
                <a:ea typeface="굴림" panose="020B0600000101010101" pitchFamily="34" charset="-127"/>
              </a:rPr>
              <a:t>Modify portion</a:t>
            </a:r>
          </a:p>
          <a:p>
            <a:pPr lvl="1">
              <a:lnSpc>
                <a:spcPct val="80000"/>
              </a:lnSpc>
              <a:spcBef>
                <a:spcPct val="20000"/>
              </a:spcBef>
            </a:pPr>
            <a:r>
              <a:rPr lang="en-US" altLang="ko-KR" dirty="0" smtClean="0">
                <a:ea typeface="굴림" panose="020B0600000101010101" pitchFamily="34" charset="-127"/>
              </a:rPr>
              <a:t>Write out Block</a:t>
            </a:r>
          </a:p>
          <a:p>
            <a:pPr>
              <a:lnSpc>
                <a:spcPct val="80000"/>
              </a:lnSpc>
              <a:spcBef>
                <a:spcPct val="20000"/>
              </a:spcBef>
            </a:pPr>
            <a:r>
              <a:rPr lang="en-US" altLang="ko-KR" dirty="0" smtClean="0">
                <a:ea typeface="굴림" panose="020B0600000101010101" pitchFamily="34" charset="-127"/>
              </a:rPr>
              <a:t>Everything inside File System is in whole size blocks</a:t>
            </a:r>
          </a:p>
          <a:p>
            <a:pPr lvl="1">
              <a:lnSpc>
                <a:spcPct val="80000"/>
              </a:lnSpc>
              <a:spcBef>
                <a:spcPct val="20000"/>
              </a:spcBef>
            </a:pPr>
            <a:r>
              <a:rPr lang="en-US" altLang="ko-KR" dirty="0" smtClean="0">
                <a:ea typeface="굴림" panose="020B0600000101010101" pitchFamily="34" charset="-127"/>
              </a:rPr>
              <a:t>For example, </a:t>
            </a:r>
            <a:r>
              <a:rPr lang="en-US" altLang="ko-KR" dirty="0" err="1" smtClean="0">
                <a:latin typeface="Courier New" panose="02070309020205020404" pitchFamily="49" charset="0"/>
                <a:ea typeface="굴림" panose="020B0600000101010101" pitchFamily="34" charset="-127"/>
              </a:rPr>
              <a:t>getc</a:t>
            </a:r>
            <a:r>
              <a:rPr lang="en-US" altLang="ko-KR" dirty="0" smtClean="0">
                <a:latin typeface="Courier New" panose="02070309020205020404" pitchFamily="49" charset="0"/>
                <a:ea typeface="굴림" panose="020B0600000101010101" pitchFamily="34" charset="-127"/>
              </a:rPr>
              <a:t>()</a:t>
            </a:r>
            <a:r>
              <a:rPr lang="en-US" altLang="ko-KR" dirty="0" smtClean="0">
                <a:ea typeface="굴림" panose="020B0600000101010101" pitchFamily="34" charset="-127"/>
              </a:rPr>
              <a:t>,</a:t>
            </a: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putc</a:t>
            </a:r>
            <a:r>
              <a:rPr lang="en-US" altLang="ko-KR" dirty="0" smtClean="0">
                <a:latin typeface="Courier New" panose="02070309020205020404" pitchFamily="49" charset="0"/>
                <a:ea typeface="굴림" panose="020B0600000101010101" pitchFamily="34" charset="-127"/>
              </a:rPr>
              <a:t>() </a:t>
            </a:r>
            <a:r>
              <a:rPr lang="en-US" altLang="ko-KR" dirty="0" smtClean="0">
                <a:ea typeface="굴림" panose="020B0600000101010101" pitchFamily="34" charset="-127"/>
                <a:sym typeface="Symbol" panose="05050102010706020507" pitchFamily="18" charset="2"/>
              </a:rPr>
              <a:t> buffers something like 4096 bytes, even if interface is one byte at a time</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From now on, file is a collection of blocks</a:t>
            </a:r>
          </a:p>
          <a:p>
            <a:pPr>
              <a:lnSpc>
                <a:spcPct val="80000"/>
              </a:lnSpc>
              <a:spcBef>
                <a:spcPct val="20000"/>
              </a:spcBef>
            </a:pPr>
            <a:endParaRPr lang="ko-KR" altLang="en-US" dirty="0" smtClean="0">
              <a:ea typeface="굴림" panose="020B0600000101010101" pitchFamily="34" charset="-127"/>
            </a:endParaRPr>
          </a:p>
        </p:txBody>
      </p:sp>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31190">
            <a:off x="1981200" y="990600"/>
            <a:ext cx="2168525" cy="12366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9" name="Group 5"/>
          <p:cNvGrpSpPr>
            <a:grpSpLocks/>
          </p:cNvGrpSpPr>
          <p:nvPr/>
        </p:nvGrpSpPr>
        <p:grpSpPr bwMode="auto">
          <a:xfrm>
            <a:off x="7239000" y="1066800"/>
            <a:ext cx="1270000" cy="939800"/>
            <a:chOff x="4496" y="800"/>
            <a:chExt cx="800" cy="592"/>
          </a:xfrm>
        </p:grpSpPr>
        <p:sp useBgFill="1">
          <p:nvSpPr>
            <p:cNvPr id="16395" name="Oval 6"/>
            <p:cNvSpPr>
              <a:spLocks noChangeArrowheads="1"/>
            </p:cNvSpPr>
            <p:nvPr/>
          </p:nvSpPr>
          <p:spPr bwMode="auto">
            <a:xfrm>
              <a:off x="4512" y="1152"/>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6" name="Oval 7"/>
            <p:cNvSpPr>
              <a:spLocks noChangeArrowheads="1"/>
            </p:cNvSpPr>
            <p:nvPr/>
          </p:nvSpPr>
          <p:spPr bwMode="auto">
            <a:xfrm>
              <a:off x="4512" y="1008"/>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7" name="Oval 8"/>
            <p:cNvSpPr>
              <a:spLocks noChangeArrowheads="1"/>
            </p:cNvSpPr>
            <p:nvPr/>
          </p:nvSpPr>
          <p:spPr bwMode="auto">
            <a:xfrm>
              <a:off x="4496" y="896"/>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8" name="Oval 9"/>
            <p:cNvSpPr>
              <a:spLocks noChangeArrowheads="1"/>
            </p:cNvSpPr>
            <p:nvPr/>
          </p:nvSpPr>
          <p:spPr bwMode="auto">
            <a:xfrm>
              <a:off x="4496" y="800"/>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9" name="Line 10"/>
            <p:cNvSpPr>
              <a:spLocks noChangeShapeType="1"/>
            </p:cNvSpPr>
            <p:nvPr/>
          </p:nvSpPr>
          <p:spPr bwMode="auto">
            <a:xfrm>
              <a:off x="4876" y="908"/>
              <a:ext cx="152" cy="1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1"/>
            <p:cNvSpPr>
              <a:spLocks noChangeShapeType="1"/>
            </p:cNvSpPr>
            <p:nvPr/>
          </p:nvSpPr>
          <p:spPr bwMode="auto">
            <a:xfrm>
              <a:off x="4860" y="892"/>
              <a:ext cx="37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01" name="Group 12"/>
            <p:cNvGrpSpPr>
              <a:grpSpLocks/>
            </p:cNvGrpSpPr>
            <p:nvPr/>
          </p:nvGrpSpPr>
          <p:grpSpPr bwMode="auto">
            <a:xfrm>
              <a:off x="4632" y="856"/>
              <a:ext cx="520" cy="456"/>
              <a:chOff x="4272" y="632"/>
              <a:chExt cx="520" cy="456"/>
            </a:xfrm>
          </p:grpSpPr>
          <p:sp>
            <p:nvSpPr>
              <p:cNvPr id="16402" name="Oval 13"/>
              <p:cNvSpPr>
                <a:spLocks noChangeArrowheads="1"/>
              </p:cNvSpPr>
              <p:nvPr/>
            </p:nvSpPr>
            <p:spPr bwMode="auto">
              <a:xfrm>
                <a:off x="4272" y="947"/>
                <a:ext cx="520" cy="141"/>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403" name="Oval 14"/>
              <p:cNvSpPr>
                <a:spLocks noChangeArrowheads="1"/>
              </p:cNvSpPr>
              <p:nvPr/>
            </p:nvSpPr>
            <p:spPr bwMode="auto">
              <a:xfrm>
                <a:off x="4280" y="632"/>
                <a:ext cx="496" cy="128"/>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404" name="Line 15"/>
              <p:cNvSpPr>
                <a:spLocks noChangeShapeType="1"/>
              </p:cNvSpPr>
              <p:nvPr/>
            </p:nvSpPr>
            <p:spPr bwMode="auto">
              <a:xfrm>
                <a:off x="4272" y="696"/>
                <a:ext cx="0" cy="32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16"/>
              <p:cNvSpPr>
                <a:spLocks noChangeShapeType="1"/>
              </p:cNvSpPr>
              <p:nvPr/>
            </p:nvSpPr>
            <p:spPr bwMode="auto">
              <a:xfrm>
                <a:off x="4776" y="696"/>
                <a:ext cx="0" cy="34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6390" name="Oval 17"/>
          <p:cNvSpPr>
            <a:spLocks noChangeArrowheads="1"/>
          </p:cNvSpPr>
          <p:nvPr/>
        </p:nvSpPr>
        <p:spPr bwMode="auto">
          <a:xfrm>
            <a:off x="4876800" y="914400"/>
            <a:ext cx="1371600" cy="129540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File</a:t>
            </a:r>
          </a:p>
          <a:p>
            <a:r>
              <a:rPr lang="en-US" altLang="ko-KR" dirty="0">
                <a:latin typeface="Gill Sans Light"/>
                <a:ea typeface="굴림" panose="020B0600000101010101" pitchFamily="34" charset="-127"/>
                <a:cs typeface="Gill Sans Light"/>
              </a:rPr>
              <a:t>System</a:t>
            </a:r>
          </a:p>
        </p:txBody>
      </p:sp>
      <p:sp>
        <p:nvSpPr>
          <p:cNvPr id="16391" name="AutoShape 18"/>
          <p:cNvSpPr>
            <a:spLocks noChangeArrowheads="1"/>
          </p:cNvSpPr>
          <p:nvPr/>
        </p:nvSpPr>
        <p:spPr bwMode="auto">
          <a:xfrm>
            <a:off x="6324600" y="1371600"/>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2" name="AutoShape 19"/>
          <p:cNvSpPr>
            <a:spLocks noChangeArrowheads="1"/>
          </p:cNvSpPr>
          <p:nvPr/>
        </p:nvSpPr>
        <p:spPr bwMode="auto">
          <a:xfrm>
            <a:off x="3962400" y="1371600"/>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3" name="AutoShape 20"/>
          <p:cNvSpPr>
            <a:spLocks noChangeArrowheads="1"/>
          </p:cNvSpPr>
          <p:nvPr/>
        </p:nvSpPr>
        <p:spPr bwMode="auto">
          <a:xfrm rot="-1305313">
            <a:off x="1905000" y="1524000"/>
            <a:ext cx="1066800" cy="457200"/>
          </a:xfrm>
          <a:prstGeom prst="rightArrow">
            <a:avLst>
              <a:gd name="adj1" fmla="val 50000"/>
              <a:gd name="adj2" fmla="val 58333"/>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pic>
        <p:nvPicPr>
          <p:cNvPr id="16394"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762000"/>
            <a:ext cx="1436688" cy="18288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2873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Disk Management Policies</a:t>
            </a:r>
          </a:p>
        </p:txBody>
      </p:sp>
      <p:sp>
        <p:nvSpPr>
          <p:cNvPr id="946179" name="Rectangle 3"/>
          <p:cNvSpPr>
            <a:spLocks noGrp="1" noChangeArrowheads="1"/>
          </p:cNvSpPr>
          <p:nvPr>
            <p:ph type="body" idx="1"/>
          </p:nvPr>
        </p:nvSpPr>
        <p:spPr>
          <a:xfrm>
            <a:off x="76200" y="685800"/>
            <a:ext cx="8991600" cy="6019800"/>
          </a:xfrm>
        </p:spPr>
        <p:txBody>
          <a:bodyPr/>
          <a:lstStyle/>
          <a:p>
            <a:pPr>
              <a:lnSpc>
                <a:spcPct val="80000"/>
              </a:lnSpc>
              <a:spcBef>
                <a:spcPct val="0"/>
              </a:spcBef>
            </a:pPr>
            <a:r>
              <a:rPr lang="en-US" altLang="ko-KR" dirty="0" smtClean="0">
                <a:ea typeface="굴림" panose="020B0600000101010101" pitchFamily="34" charset="-127"/>
              </a:rPr>
              <a:t>Basic entities on a disk:</a:t>
            </a:r>
          </a:p>
          <a:p>
            <a:pPr lvl="1">
              <a:lnSpc>
                <a:spcPct val="80000"/>
              </a:lnSpc>
              <a:spcBef>
                <a:spcPct val="0"/>
              </a:spcBef>
            </a:pPr>
            <a:r>
              <a:rPr lang="en-US" altLang="ko-KR" dirty="0" smtClean="0">
                <a:solidFill>
                  <a:schemeClr val="hlink"/>
                </a:solidFill>
                <a:ea typeface="굴림" panose="020B0600000101010101" pitchFamily="34" charset="-127"/>
              </a:rPr>
              <a:t>File:</a:t>
            </a:r>
            <a:r>
              <a:rPr lang="en-US" altLang="ko-KR" dirty="0" smtClean="0">
                <a:ea typeface="굴림" panose="020B0600000101010101" pitchFamily="34" charset="-127"/>
              </a:rPr>
              <a:t> user-visible group of blocks arranged sequentially in logical space</a:t>
            </a:r>
          </a:p>
          <a:p>
            <a:pPr lvl="1">
              <a:lnSpc>
                <a:spcPct val="80000"/>
              </a:lnSpc>
              <a:spcBef>
                <a:spcPct val="0"/>
              </a:spcBef>
            </a:pPr>
            <a:r>
              <a:rPr lang="en-US" altLang="ko-KR" dirty="0" smtClean="0">
                <a:solidFill>
                  <a:schemeClr val="hlink"/>
                </a:solidFill>
                <a:ea typeface="굴림" panose="020B0600000101010101" pitchFamily="34" charset="-127"/>
              </a:rPr>
              <a:t>Directory:</a:t>
            </a:r>
            <a:r>
              <a:rPr lang="en-US" altLang="ko-KR" dirty="0" smtClean="0">
                <a:ea typeface="굴림" panose="020B0600000101010101" pitchFamily="34" charset="-127"/>
              </a:rPr>
              <a:t> user-visible index mapping names to files (next lecture</a:t>
            </a:r>
            <a:r>
              <a:rPr lang="en-US" altLang="ko-KR" dirty="0" smtClean="0">
                <a:ea typeface="굴림" panose="020B0600000101010101" pitchFamily="34" charset="-127"/>
              </a:rPr>
              <a:t>)</a:t>
            </a:r>
          </a:p>
          <a:p>
            <a:pPr lvl="1">
              <a:lnSpc>
                <a:spcPct val="80000"/>
              </a:lnSpc>
              <a:spcBef>
                <a:spcPct val="0"/>
              </a:spcBef>
            </a:pPr>
            <a:endParaRPr lang="en-US" altLang="ko-KR" dirty="0" smtClean="0">
              <a:ea typeface="굴림" panose="020B0600000101010101" pitchFamily="34" charset="-127"/>
            </a:endParaRPr>
          </a:p>
          <a:p>
            <a:pPr>
              <a:lnSpc>
                <a:spcPct val="80000"/>
              </a:lnSpc>
              <a:spcBef>
                <a:spcPct val="0"/>
              </a:spcBef>
            </a:pPr>
            <a:r>
              <a:rPr lang="en-US" altLang="ko-KR" dirty="0" smtClean="0">
                <a:ea typeface="굴림" panose="020B0600000101010101" pitchFamily="34" charset="-127"/>
              </a:rPr>
              <a:t>Access disk as linear array of sectors.  Two Options: </a:t>
            </a:r>
          </a:p>
          <a:p>
            <a:pPr lvl="1">
              <a:lnSpc>
                <a:spcPct val="80000"/>
              </a:lnSpc>
              <a:spcBef>
                <a:spcPct val="0"/>
              </a:spcBef>
            </a:pPr>
            <a:r>
              <a:rPr lang="en-US" altLang="ko-KR" dirty="0" smtClean="0">
                <a:ea typeface="굴림" panose="020B0600000101010101" pitchFamily="34" charset="-127"/>
              </a:rPr>
              <a:t>Identify sectors as vectors [cylinder, surface, sector</a:t>
            </a:r>
            <a:r>
              <a:rPr lang="en-US" altLang="ko-KR" dirty="0" smtClean="0">
                <a:ea typeface="굴림" panose="020B0600000101010101" pitchFamily="34" charset="-127"/>
              </a:rPr>
              <a:t>]</a:t>
            </a:r>
            <a:r>
              <a:rPr lang="en-US" altLang="ko-KR" dirty="0" smtClean="0">
                <a:ea typeface="굴림" panose="020B0600000101010101" pitchFamily="34" charset="-127"/>
              </a:rPr>
              <a:t>, s</a:t>
            </a:r>
            <a:r>
              <a:rPr lang="en-US" altLang="ko-KR" dirty="0" smtClean="0">
                <a:ea typeface="굴림" panose="020B0600000101010101" pitchFamily="34" charset="-127"/>
              </a:rPr>
              <a:t>ort </a:t>
            </a:r>
            <a:r>
              <a:rPr lang="en-US" altLang="ko-KR" dirty="0" smtClean="0">
                <a:ea typeface="굴림" panose="020B0600000101010101" pitchFamily="34" charset="-127"/>
              </a:rPr>
              <a:t>in cylinder-major </a:t>
            </a:r>
            <a:r>
              <a:rPr lang="en-US" altLang="ko-KR" dirty="0" smtClean="0">
                <a:ea typeface="굴림" panose="020B0600000101010101" pitchFamily="34" charset="-127"/>
              </a:rPr>
              <a:t>order, </a:t>
            </a:r>
            <a:r>
              <a:rPr lang="en-US" altLang="ko-KR" dirty="0">
                <a:ea typeface="굴림" panose="020B0600000101010101" pitchFamily="34" charset="-127"/>
              </a:rPr>
              <a:t>n</a:t>
            </a:r>
            <a:r>
              <a:rPr lang="en-US" altLang="ko-KR" dirty="0" smtClean="0">
                <a:ea typeface="굴림" panose="020B0600000101010101" pitchFamily="34" charset="-127"/>
              </a:rPr>
              <a:t>ot </a:t>
            </a:r>
            <a:r>
              <a:rPr lang="en-US" altLang="ko-KR" dirty="0" smtClean="0">
                <a:ea typeface="굴림" panose="020B0600000101010101" pitchFamily="34" charset="-127"/>
              </a:rPr>
              <a:t>used </a:t>
            </a:r>
            <a:r>
              <a:rPr lang="en-US" altLang="ko-KR" dirty="0" smtClean="0">
                <a:ea typeface="굴림" panose="020B0600000101010101" pitchFamily="34" charset="-127"/>
              </a:rPr>
              <a:t>anymore</a:t>
            </a:r>
            <a:endParaRPr lang="en-US" altLang="ko-KR" dirty="0" smtClean="0">
              <a:ea typeface="굴림" panose="020B0600000101010101" pitchFamily="34" charset="-127"/>
            </a:endParaRPr>
          </a:p>
          <a:p>
            <a:pPr lvl="1">
              <a:lnSpc>
                <a:spcPct val="80000"/>
              </a:lnSpc>
              <a:spcBef>
                <a:spcPct val="0"/>
              </a:spcBef>
            </a:pPr>
            <a:r>
              <a:rPr lang="en-US" altLang="ko-KR" dirty="0" smtClean="0">
                <a:solidFill>
                  <a:schemeClr val="hlink"/>
                </a:solidFill>
                <a:ea typeface="굴림" panose="020B0600000101010101" pitchFamily="34" charset="-127"/>
              </a:rPr>
              <a:t>Logical Block Addressing (LBA</a:t>
            </a:r>
            <a:r>
              <a:rPr lang="en-US" altLang="ko-KR" dirty="0" smtClean="0">
                <a:solidFill>
                  <a:schemeClr val="hlink"/>
                </a:solidFill>
                <a:ea typeface="굴림" panose="020B0600000101010101" pitchFamily="34" charset="-127"/>
              </a:rPr>
              <a:t>):</a:t>
            </a:r>
            <a:r>
              <a:rPr lang="en-US" altLang="ko-KR" dirty="0" smtClean="0">
                <a:ea typeface="굴림" panose="020B0600000101010101" pitchFamily="34" charset="-127"/>
              </a:rPr>
              <a:t> </a:t>
            </a:r>
            <a:r>
              <a:rPr lang="en-US" altLang="ko-KR" dirty="0" smtClean="0">
                <a:ea typeface="굴림" panose="020B0600000101010101" pitchFamily="34" charset="-127"/>
              </a:rPr>
              <a:t>Every sector has integer address from zero up to max number of </a:t>
            </a:r>
            <a:r>
              <a:rPr lang="en-US" altLang="ko-KR" dirty="0" smtClean="0">
                <a:ea typeface="굴림" panose="020B0600000101010101" pitchFamily="34" charset="-127"/>
              </a:rPr>
              <a:t>sectors</a:t>
            </a:r>
            <a:endParaRPr lang="en-US" altLang="ko-KR" dirty="0" smtClean="0">
              <a:ea typeface="굴림" panose="020B0600000101010101" pitchFamily="34" charset="-127"/>
            </a:endParaRPr>
          </a:p>
          <a:p>
            <a:pPr lvl="1">
              <a:lnSpc>
                <a:spcPct val="80000"/>
              </a:lnSpc>
              <a:spcBef>
                <a:spcPct val="0"/>
              </a:spcBef>
            </a:pPr>
            <a:r>
              <a:rPr lang="en-US" altLang="ko-KR" dirty="0" smtClean="0">
                <a:ea typeface="굴림" panose="020B0600000101010101" pitchFamily="34" charset="-127"/>
              </a:rPr>
              <a:t>Controller translates from address </a:t>
            </a:r>
            <a:r>
              <a:rPr lang="en-US" altLang="ko-KR" dirty="0" smtClean="0">
                <a:ea typeface="굴림" panose="020B0600000101010101" pitchFamily="34" charset="-127"/>
                <a:sym typeface="Symbol" panose="05050102010706020507" pitchFamily="18" charset="2"/>
              </a:rPr>
              <a:t></a:t>
            </a:r>
            <a:r>
              <a:rPr lang="en-US" altLang="ko-KR" dirty="0" smtClean="0">
                <a:ea typeface="굴림" panose="020B0600000101010101" pitchFamily="34" charset="-127"/>
              </a:rPr>
              <a:t> physical position</a:t>
            </a:r>
          </a:p>
          <a:p>
            <a:pPr lvl="2">
              <a:lnSpc>
                <a:spcPct val="80000"/>
              </a:lnSpc>
              <a:spcBef>
                <a:spcPct val="0"/>
              </a:spcBef>
            </a:pPr>
            <a:r>
              <a:rPr lang="en-US" altLang="ko-KR" dirty="0" smtClean="0">
                <a:ea typeface="굴림" panose="020B0600000101010101" pitchFamily="34" charset="-127"/>
              </a:rPr>
              <a:t>First case: OS/BIOS must deal with bad sectors</a:t>
            </a:r>
          </a:p>
          <a:p>
            <a:pPr lvl="2">
              <a:lnSpc>
                <a:spcPct val="80000"/>
              </a:lnSpc>
              <a:spcBef>
                <a:spcPct val="0"/>
              </a:spcBef>
            </a:pPr>
            <a:r>
              <a:rPr lang="en-US" altLang="ko-KR" dirty="0" smtClean="0">
                <a:ea typeface="굴림" panose="020B0600000101010101" pitchFamily="34" charset="-127"/>
              </a:rPr>
              <a:t>Second case: hardware shields OS from structure of </a:t>
            </a:r>
            <a:r>
              <a:rPr lang="en-US" altLang="ko-KR" dirty="0" smtClean="0">
                <a:ea typeface="굴림" panose="020B0600000101010101" pitchFamily="34" charset="-127"/>
              </a:rPr>
              <a:t>disk</a:t>
            </a:r>
          </a:p>
          <a:p>
            <a:pPr lvl="2">
              <a:lnSpc>
                <a:spcPct val="80000"/>
              </a:lnSpc>
              <a:spcBef>
                <a:spcPct val="0"/>
              </a:spcBef>
            </a:pPr>
            <a:endParaRPr lang="en-US" altLang="ko-KR" dirty="0" smtClean="0">
              <a:ea typeface="굴림" panose="020B0600000101010101" pitchFamily="34" charset="-127"/>
            </a:endParaRPr>
          </a:p>
          <a:p>
            <a:pPr>
              <a:lnSpc>
                <a:spcPct val="80000"/>
              </a:lnSpc>
              <a:spcBef>
                <a:spcPct val="0"/>
              </a:spcBef>
            </a:pPr>
            <a:r>
              <a:rPr lang="en-US" altLang="ko-KR" dirty="0" smtClean="0">
                <a:ea typeface="굴림" panose="020B0600000101010101" pitchFamily="34" charset="-127"/>
              </a:rPr>
              <a:t>Need way to track free disk blocks</a:t>
            </a:r>
          </a:p>
          <a:p>
            <a:pPr lvl="1">
              <a:lnSpc>
                <a:spcPct val="80000"/>
              </a:lnSpc>
              <a:spcBef>
                <a:spcPct val="0"/>
              </a:spcBef>
            </a:pPr>
            <a:r>
              <a:rPr lang="en-US" altLang="ko-KR" dirty="0" smtClean="0">
                <a:ea typeface="굴림" panose="020B0600000101010101" pitchFamily="34" charset="-127"/>
              </a:rPr>
              <a:t>Link free blocks together </a:t>
            </a:r>
            <a:r>
              <a:rPr lang="en-US" altLang="ko-KR" dirty="0" smtClean="0">
                <a:ea typeface="굴림" panose="020B0600000101010101" pitchFamily="34" charset="-127"/>
                <a:sym typeface="Symbol" panose="05050102010706020507" pitchFamily="18" charset="2"/>
              </a:rPr>
              <a:t> too slow today</a:t>
            </a:r>
            <a:endParaRPr lang="en-US" altLang="ko-KR" dirty="0" smtClean="0">
              <a:ea typeface="굴림" panose="020B0600000101010101" pitchFamily="34" charset="-127"/>
            </a:endParaRPr>
          </a:p>
          <a:p>
            <a:pPr lvl="1">
              <a:lnSpc>
                <a:spcPct val="80000"/>
              </a:lnSpc>
              <a:spcBef>
                <a:spcPct val="0"/>
              </a:spcBef>
            </a:pPr>
            <a:r>
              <a:rPr lang="en-US" altLang="ko-KR" dirty="0" smtClean="0">
                <a:ea typeface="굴림" panose="020B0600000101010101" pitchFamily="34" charset="-127"/>
              </a:rPr>
              <a:t>Use bitmap to represent free space on </a:t>
            </a:r>
            <a:r>
              <a:rPr lang="en-US" altLang="ko-KR" dirty="0" smtClean="0">
                <a:ea typeface="굴림" panose="020B0600000101010101" pitchFamily="34" charset="-127"/>
              </a:rPr>
              <a:t>disk</a:t>
            </a:r>
          </a:p>
          <a:p>
            <a:pPr lvl="1">
              <a:lnSpc>
                <a:spcPct val="80000"/>
              </a:lnSpc>
              <a:spcBef>
                <a:spcPct val="0"/>
              </a:spcBef>
            </a:pPr>
            <a:endParaRPr lang="en-US" altLang="ko-KR" dirty="0" smtClean="0">
              <a:ea typeface="굴림" panose="020B0600000101010101" pitchFamily="34" charset="-127"/>
            </a:endParaRPr>
          </a:p>
          <a:p>
            <a:pPr>
              <a:lnSpc>
                <a:spcPct val="80000"/>
              </a:lnSpc>
              <a:spcBef>
                <a:spcPct val="0"/>
              </a:spcBef>
            </a:pPr>
            <a:r>
              <a:rPr lang="en-US" altLang="ko-KR" dirty="0" smtClean="0">
                <a:ea typeface="굴림" panose="020B0600000101010101" pitchFamily="34" charset="-127"/>
              </a:rPr>
              <a:t>Need way to structure files: </a:t>
            </a:r>
            <a:r>
              <a:rPr lang="en-US" altLang="ko-KR" dirty="0" smtClean="0">
                <a:solidFill>
                  <a:schemeClr val="hlink"/>
                </a:solidFill>
                <a:ea typeface="굴림" panose="020B0600000101010101" pitchFamily="34" charset="-127"/>
              </a:rPr>
              <a:t>File Header</a:t>
            </a:r>
          </a:p>
          <a:p>
            <a:pPr lvl="1">
              <a:lnSpc>
                <a:spcPct val="80000"/>
              </a:lnSpc>
              <a:spcBef>
                <a:spcPct val="0"/>
              </a:spcBef>
            </a:pPr>
            <a:r>
              <a:rPr lang="en-US" altLang="ko-KR" dirty="0" smtClean="0">
                <a:ea typeface="굴림" panose="020B0600000101010101" pitchFamily="34" charset="-127"/>
              </a:rPr>
              <a:t>Track which blocks belong at which offsets within the logical file structure</a:t>
            </a:r>
          </a:p>
          <a:p>
            <a:pPr lvl="1">
              <a:lnSpc>
                <a:spcPct val="80000"/>
              </a:lnSpc>
              <a:spcBef>
                <a:spcPct val="0"/>
              </a:spcBef>
            </a:pPr>
            <a:r>
              <a:rPr lang="en-US" altLang="ko-KR" dirty="0" smtClean="0">
                <a:solidFill>
                  <a:schemeClr val="hlink"/>
                </a:solidFill>
                <a:ea typeface="굴림" panose="020B0600000101010101" pitchFamily="34" charset="-127"/>
              </a:rPr>
              <a:t>Optimize placement of files’ disk blocks to match access and usage patterns</a:t>
            </a:r>
          </a:p>
        </p:txBody>
      </p:sp>
    </p:spTree>
    <p:extLst>
      <p:ext uri="{BB962C8B-B14F-4D97-AF65-F5344CB8AC3E}">
        <p14:creationId xmlns:p14="http://schemas.microsoft.com/office/powerpoint/2010/main" val="16766910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6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6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61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6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61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61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617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617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617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617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6179">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46179">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6179">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4617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smtClean="0">
                <a:ea typeface="Gulim" panose="020B0600000101010101" pitchFamily="34" charset="-127"/>
              </a:rPr>
              <a:t>Summary</a:t>
            </a:r>
          </a:p>
        </p:txBody>
      </p:sp>
      <p:sp>
        <p:nvSpPr>
          <p:cNvPr id="29699" name="Rectangle 3"/>
          <p:cNvSpPr>
            <a:spLocks noGrp="1" noChangeArrowheads="1"/>
          </p:cNvSpPr>
          <p:nvPr>
            <p:ph type="body" idx="1"/>
          </p:nvPr>
        </p:nvSpPr>
        <p:spPr>
          <a:xfrm>
            <a:off x="152400" y="685800"/>
            <a:ext cx="8915400" cy="5943600"/>
          </a:xfrm>
        </p:spPr>
        <p:txBody>
          <a:bodyPr>
            <a:normAutofit fontScale="92500"/>
          </a:bodyPr>
          <a:lstStyle/>
          <a:p>
            <a:r>
              <a:rPr lang="en-US" dirty="0" smtClean="0"/>
              <a:t>Devices </a:t>
            </a:r>
            <a:r>
              <a:rPr lang="en-US" dirty="0"/>
              <a:t>have complex protocols for interaction and performance characteristics</a:t>
            </a:r>
          </a:p>
          <a:p>
            <a:pPr lvl="1"/>
            <a:r>
              <a:rPr lang="en-US" dirty="0"/>
              <a:t>Response time (Latency) = Queue + Overhead + Transfer</a:t>
            </a:r>
          </a:p>
          <a:p>
            <a:pPr lvl="2"/>
            <a:r>
              <a:rPr lang="en-US" dirty="0"/>
              <a:t>Effective BW = BW * T/(S+T)</a:t>
            </a:r>
          </a:p>
          <a:p>
            <a:pPr lvl="1"/>
            <a:r>
              <a:rPr lang="en-US" dirty="0"/>
              <a:t>HDD: controller + seek + rotation + transfer</a:t>
            </a:r>
          </a:p>
          <a:p>
            <a:pPr lvl="1"/>
            <a:r>
              <a:rPr lang="en-US" dirty="0"/>
              <a:t>SDD: controller + transfer (erasure &amp; wear)</a:t>
            </a:r>
          </a:p>
          <a:p>
            <a:r>
              <a:rPr lang="en-US" dirty="0" smtClean="0"/>
              <a:t>Bursts </a:t>
            </a:r>
            <a:r>
              <a:rPr lang="en-US" dirty="0"/>
              <a:t>&amp; High Utilization introduce queuing delays</a:t>
            </a:r>
          </a:p>
          <a:p>
            <a:r>
              <a:rPr lang="en-US" dirty="0"/>
              <a:t>Systems (e.g., file system) designed to optimize performance and reliability</a:t>
            </a:r>
          </a:p>
          <a:p>
            <a:pPr lvl="1"/>
            <a:r>
              <a:rPr lang="en-US" dirty="0"/>
              <a:t>Relative to performance characteristics of underlying device</a:t>
            </a:r>
          </a:p>
          <a:p>
            <a:pPr>
              <a:spcBef>
                <a:spcPct val="10000"/>
              </a:spcBef>
            </a:pPr>
            <a:r>
              <a:rPr lang="en-US" altLang="ko-KR" dirty="0" smtClean="0">
                <a:ea typeface="Gulim" panose="020B0600000101010101" pitchFamily="34" charset="-127"/>
                <a:sym typeface="Symbol" panose="05050102010706020507" pitchFamily="18" charset="2"/>
              </a:rPr>
              <a:t>Disk Performance: </a:t>
            </a:r>
          </a:p>
          <a:p>
            <a:pPr lvl="1">
              <a:spcBef>
                <a:spcPct val="10000"/>
              </a:spcBef>
            </a:pPr>
            <a:r>
              <a:rPr lang="en-US" altLang="ko-KR" dirty="0" smtClean="0">
                <a:ea typeface="Gulim" panose="020B0600000101010101" pitchFamily="34" charset="-127"/>
                <a:sym typeface="Symbol" panose="05050102010706020507" pitchFamily="18" charset="2"/>
              </a:rPr>
              <a:t>Queuing time + Controller + Seek + Rotational + Transfer</a:t>
            </a:r>
          </a:p>
          <a:p>
            <a:pPr lvl="1">
              <a:spcBef>
                <a:spcPct val="10000"/>
              </a:spcBef>
            </a:pPr>
            <a:r>
              <a:rPr lang="en-US" altLang="ko-KR" dirty="0" smtClean="0">
                <a:ea typeface="Gulim" panose="020B0600000101010101" pitchFamily="34" charset="-127"/>
                <a:sym typeface="Symbol" panose="05050102010706020507" pitchFamily="18" charset="2"/>
              </a:rPr>
              <a:t>Rotational latency: on average ½ rotation</a:t>
            </a:r>
          </a:p>
          <a:p>
            <a:pPr lvl="1">
              <a:spcBef>
                <a:spcPct val="10000"/>
              </a:spcBef>
            </a:pPr>
            <a:r>
              <a:rPr lang="en-US" altLang="ko-KR" dirty="0" smtClean="0">
                <a:ea typeface="Gulim" panose="020B0600000101010101" pitchFamily="34" charset="-127"/>
                <a:sym typeface="Symbol" panose="05050102010706020507" pitchFamily="18" charset="2"/>
              </a:rPr>
              <a:t>Transfer time: spec of disk depends on rotation speed and bit storage density</a:t>
            </a:r>
          </a:p>
          <a:p>
            <a:pPr>
              <a:spcBef>
                <a:spcPct val="10000"/>
              </a:spcBef>
            </a:pPr>
            <a:r>
              <a:rPr lang="en-US" altLang="ko-KR" dirty="0" smtClean="0">
                <a:ea typeface="Gulim" panose="020B0600000101010101" pitchFamily="34" charset="-127"/>
                <a:sym typeface="Symbol" panose="05050102010706020507" pitchFamily="18" charset="2"/>
              </a:rPr>
              <a:t>Queuing Latency:</a:t>
            </a:r>
          </a:p>
          <a:p>
            <a:pPr lvl="1">
              <a:spcBef>
                <a:spcPct val="10000"/>
              </a:spcBef>
            </a:pPr>
            <a:r>
              <a:rPr lang="en-US" altLang="ko-KR" dirty="0" smtClean="0">
                <a:ea typeface="Gulim" panose="020B0600000101010101" pitchFamily="34" charset="-127"/>
                <a:sym typeface="Symbol" panose="05050102010706020507" pitchFamily="18" charset="2"/>
              </a:rPr>
              <a:t>M/M/1 and M/G/1 queues: simplest to analyze</a:t>
            </a:r>
          </a:p>
          <a:p>
            <a:pPr lvl="1">
              <a:spcBef>
                <a:spcPct val="10000"/>
              </a:spcBef>
            </a:pPr>
            <a:r>
              <a:rPr lang="en-US" altLang="ko-KR" dirty="0" smtClean="0">
                <a:ea typeface="Gulim" panose="020B0600000101010101" pitchFamily="34" charset="-127"/>
                <a:sym typeface="Symbol" panose="05050102010706020507" pitchFamily="18" charset="2"/>
              </a:rPr>
              <a:t>As utilization approaches 100%, latency  </a:t>
            </a:r>
          </a:p>
          <a:p>
            <a:pPr lvl="1">
              <a:spcBef>
                <a:spcPct val="10000"/>
              </a:spcBef>
              <a:buFontTx/>
              <a:buNone/>
            </a:pPr>
            <a:r>
              <a:rPr lang="en-US" altLang="ko-KR" dirty="0" smtClean="0">
                <a:ea typeface="Gulim" panose="020B0600000101010101" pitchFamily="34" charset="-127"/>
              </a:rPr>
              <a:t>			</a:t>
            </a:r>
            <a:r>
              <a:rPr lang="en-US" altLang="ko-KR" dirty="0" err="1" smtClean="0">
                <a:ea typeface="Gulim" panose="020B0600000101010101" pitchFamily="34" charset="-127"/>
              </a:rPr>
              <a:t>T</a:t>
            </a:r>
            <a:r>
              <a:rPr lang="en-US" altLang="ko-KR" baseline="-25000" dirty="0" err="1" smtClean="0">
                <a:ea typeface="Gulim" panose="020B0600000101010101" pitchFamily="34" charset="-127"/>
              </a:rPr>
              <a:t>q</a:t>
            </a:r>
            <a:r>
              <a:rPr lang="en-US" altLang="ko-KR" dirty="0" smtClean="0">
                <a:ea typeface="Gulim" panose="020B0600000101010101" pitchFamily="34" charset="-127"/>
              </a:rPr>
              <a:t> = </a:t>
            </a:r>
            <a:r>
              <a:rPr lang="en-US" altLang="ko-KR" dirty="0" err="1" smtClean="0">
                <a:ea typeface="Gulim" panose="020B0600000101010101" pitchFamily="34" charset="-127"/>
              </a:rPr>
              <a:t>T</a:t>
            </a:r>
            <a:r>
              <a:rPr lang="en-US" altLang="ko-KR" baseline="-25000" dirty="0" err="1" smtClean="0">
                <a:ea typeface="Gulim" panose="020B0600000101010101" pitchFamily="34" charset="-127"/>
              </a:rPr>
              <a:t>ser</a:t>
            </a:r>
            <a:r>
              <a:rPr lang="en-US" altLang="ko-KR" dirty="0" smtClean="0">
                <a:ea typeface="Gulim" panose="020B0600000101010101" pitchFamily="34" charset="-127"/>
              </a:rPr>
              <a:t> x ½(1+C) x u/(1 – u))</a:t>
            </a:r>
          </a:p>
          <a:p>
            <a:pPr>
              <a:spcBef>
                <a:spcPct val="10000"/>
              </a:spcBef>
            </a:pPr>
            <a:endParaRPr lang="ko-KR" altLang="en-US" dirty="0" smtClean="0">
              <a:ea typeface="Gulim"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39471612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699">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699">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6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990600" y="152400"/>
            <a:ext cx="7162800" cy="502702"/>
          </a:xfrm>
        </p:spPr>
        <p:txBody>
          <a:bodyPr wrap="square" lIns="63500" tIns="25400" rIns="63500" bIns="25400" anchor="t">
            <a:spAutoFit/>
          </a:bodyPr>
          <a:lstStyle/>
          <a:p>
            <a:r>
              <a:rPr lang="en-US" dirty="0" smtClean="0"/>
              <a:t>Review: Magnetic </a:t>
            </a:r>
            <a:r>
              <a:rPr lang="en-US" dirty="0"/>
              <a:t>Disk Characteristic</a:t>
            </a:r>
          </a:p>
        </p:txBody>
      </p:sp>
      <p:sp>
        <p:nvSpPr>
          <p:cNvPr id="849923" name="Rectangle 3"/>
          <p:cNvSpPr>
            <a:spLocks noGrp="1" noChangeArrowheads="1"/>
          </p:cNvSpPr>
          <p:nvPr>
            <p:ph type="body" idx="1"/>
          </p:nvPr>
        </p:nvSpPr>
        <p:spPr>
          <a:xfrm>
            <a:off x="0" y="879475"/>
            <a:ext cx="9525000" cy="6392519"/>
          </a:xfrm>
        </p:spPr>
        <p:txBody>
          <a:bodyPr wrap="square" lIns="63500" tIns="25400" rIns="63500" bIns="25400">
            <a:spAutoFit/>
          </a:bodyPr>
          <a:lstStyle/>
          <a:p>
            <a:pPr>
              <a:spcBef>
                <a:spcPct val="15000"/>
              </a:spcBef>
              <a:tabLst>
                <a:tab pos="2635250" algn="l"/>
              </a:tabLst>
            </a:pPr>
            <a:r>
              <a:rPr lang="en-US" sz="2800" dirty="0"/>
              <a:t>Cylinder: all the tracks under the </a:t>
            </a:r>
            <a:br>
              <a:rPr lang="en-US" sz="2800" dirty="0"/>
            </a:br>
            <a:r>
              <a:rPr lang="en-US" sz="2800" dirty="0"/>
              <a:t>head at a given point on all surfaces</a:t>
            </a:r>
          </a:p>
          <a:p>
            <a:pPr>
              <a:spcBef>
                <a:spcPct val="15000"/>
              </a:spcBef>
              <a:tabLst>
                <a:tab pos="2635250" algn="l"/>
              </a:tabLst>
            </a:pPr>
            <a:r>
              <a:rPr lang="en-US" sz="2800" dirty="0"/>
              <a:t>Read/write: three-stage process:</a:t>
            </a:r>
          </a:p>
          <a:p>
            <a:pPr lvl="1">
              <a:spcBef>
                <a:spcPct val="15000"/>
              </a:spcBef>
              <a:tabLst>
                <a:tab pos="2635250" algn="l"/>
              </a:tabLst>
            </a:pPr>
            <a:r>
              <a:rPr lang="en-US" sz="2400" b="1" dirty="0"/>
              <a:t>Seek time</a:t>
            </a:r>
            <a:r>
              <a:rPr lang="en-US" sz="2400" dirty="0"/>
              <a:t>: position </a:t>
            </a:r>
            <a:r>
              <a:rPr lang="en-US" sz="2400" dirty="0" smtClean="0"/>
              <a:t>head</a:t>
            </a:r>
            <a:r>
              <a:rPr lang="en-US" sz="2400" dirty="0"/>
              <a:t>/arm over </a:t>
            </a:r>
            <a:r>
              <a:rPr lang="en-US" sz="2400" dirty="0" smtClean="0"/>
              <a:t>proper </a:t>
            </a:r>
            <a:r>
              <a:rPr lang="en-US" sz="2400" dirty="0"/>
              <a:t>track (into proper cylinder)</a:t>
            </a:r>
          </a:p>
          <a:p>
            <a:pPr lvl="1">
              <a:spcBef>
                <a:spcPct val="15000"/>
              </a:spcBef>
              <a:tabLst>
                <a:tab pos="2635250" algn="l"/>
              </a:tabLst>
            </a:pPr>
            <a:r>
              <a:rPr lang="en-US" sz="2400" b="1" dirty="0"/>
              <a:t>Rotational latency</a:t>
            </a:r>
            <a:r>
              <a:rPr lang="en-US" sz="2400" dirty="0"/>
              <a:t>: wait for </a:t>
            </a:r>
            <a:r>
              <a:rPr lang="en-US" sz="2400" dirty="0" smtClean="0"/>
              <a:t>desired sector to </a:t>
            </a:r>
            <a:r>
              <a:rPr lang="en-US" sz="2400" dirty="0"/>
              <a:t>rotate under </a:t>
            </a:r>
            <a:r>
              <a:rPr lang="en-US" sz="2400" dirty="0" smtClean="0"/>
              <a:t>R/W </a:t>
            </a:r>
            <a:r>
              <a:rPr lang="en-US" sz="2400" dirty="0"/>
              <a:t>head</a:t>
            </a:r>
          </a:p>
          <a:p>
            <a:pPr lvl="1">
              <a:spcBef>
                <a:spcPct val="15000"/>
              </a:spcBef>
              <a:tabLst>
                <a:tab pos="2635250" algn="l"/>
              </a:tabLst>
            </a:pPr>
            <a:r>
              <a:rPr lang="en-US" sz="2400" b="1" dirty="0"/>
              <a:t>Transfer time</a:t>
            </a:r>
            <a:r>
              <a:rPr lang="en-US" sz="2400" dirty="0"/>
              <a:t>: transfer a block of bits (sector</a:t>
            </a:r>
            <a:r>
              <a:rPr lang="en-US" sz="2400" dirty="0" smtClean="0"/>
              <a:t>) under </a:t>
            </a:r>
            <a:r>
              <a:rPr lang="en-US" sz="2400" dirty="0"/>
              <a:t>the </a:t>
            </a:r>
            <a:r>
              <a:rPr lang="en-US" sz="2400" dirty="0" smtClean="0"/>
              <a:t>R/W head</a:t>
            </a:r>
            <a:endParaRPr lang="en-US" sz="2400" dirty="0"/>
          </a:p>
          <a:p>
            <a:pPr>
              <a:spcBef>
                <a:spcPct val="15000"/>
              </a:spcBef>
              <a:tabLst>
                <a:tab pos="2635250" algn="l"/>
              </a:tabLst>
            </a:pPr>
            <a:r>
              <a:rPr lang="en-US" sz="2800" dirty="0">
                <a:solidFill>
                  <a:schemeClr val="hlink"/>
                </a:solidFill>
              </a:rPr>
              <a:t>Disk Latency = </a:t>
            </a:r>
            <a:r>
              <a:rPr lang="en-US" sz="2800" dirty="0">
                <a:solidFill>
                  <a:schemeClr val="accent1"/>
                </a:solidFill>
              </a:rPr>
              <a:t>Queuing Time </a:t>
            </a:r>
            <a:r>
              <a:rPr lang="en-US" sz="2800" dirty="0">
                <a:solidFill>
                  <a:schemeClr val="hlink"/>
                </a:solidFill>
              </a:rPr>
              <a:t>+ Controller time +</a:t>
            </a:r>
            <a:br>
              <a:rPr lang="en-US" sz="2800" dirty="0">
                <a:solidFill>
                  <a:schemeClr val="hlink"/>
                </a:solidFill>
              </a:rPr>
            </a:br>
            <a:r>
              <a:rPr lang="en-US" sz="2800" dirty="0">
                <a:solidFill>
                  <a:schemeClr val="hlink"/>
                </a:solidFill>
              </a:rPr>
              <a:t>                         Seek Time + Rotation Time + </a:t>
            </a:r>
            <a:r>
              <a:rPr lang="en-US" sz="2800" dirty="0" err="1">
                <a:solidFill>
                  <a:schemeClr val="hlink"/>
                </a:solidFill>
              </a:rPr>
              <a:t>Xfer</a:t>
            </a:r>
            <a:r>
              <a:rPr lang="en-US" sz="2800" dirty="0">
                <a:solidFill>
                  <a:schemeClr val="hlink"/>
                </a:solidFill>
              </a:rPr>
              <a:t> Time</a:t>
            </a:r>
          </a:p>
          <a:p>
            <a:pPr>
              <a:spcBef>
                <a:spcPct val="15000"/>
              </a:spcBef>
              <a:tabLst>
                <a:tab pos="2635250" algn="l"/>
              </a:tabLst>
            </a:pPr>
            <a:endParaRPr lang="en-US" sz="2800" dirty="0" smtClean="0">
              <a:solidFill>
                <a:schemeClr val="hlink"/>
              </a:solidFill>
            </a:endParaRPr>
          </a:p>
          <a:p>
            <a:pPr>
              <a:spcBef>
                <a:spcPct val="15000"/>
              </a:spcBef>
              <a:tabLst>
                <a:tab pos="2635250" algn="l"/>
              </a:tabLst>
            </a:pPr>
            <a:endParaRPr lang="en-US" sz="2800" dirty="0">
              <a:solidFill>
                <a:schemeClr val="hlink"/>
              </a:solidFill>
            </a:endParaRPr>
          </a:p>
          <a:p>
            <a:pPr>
              <a:spcBef>
                <a:spcPct val="15000"/>
              </a:spcBef>
              <a:tabLst>
                <a:tab pos="2635250" algn="l"/>
              </a:tabLst>
            </a:pPr>
            <a:endParaRPr lang="en-US" sz="2800" dirty="0">
              <a:solidFill>
                <a:schemeClr val="hlink"/>
              </a:solidFill>
            </a:endParaRPr>
          </a:p>
          <a:p>
            <a:pPr marL="0" indent="0">
              <a:spcBef>
                <a:spcPct val="15000"/>
              </a:spcBef>
              <a:buNone/>
              <a:tabLst>
                <a:tab pos="2635250" algn="l"/>
              </a:tabLst>
            </a:pPr>
            <a:endParaRPr lang="en-US" sz="2000" dirty="0">
              <a:solidFill>
                <a:schemeClr val="hlink"/>
              </a:solidFill>
            </a:endParaRPr>
          </a:p>
          <a:p>
            <a:pPr>
              <a:spcBef>
                <a:spcPct val="15000"/>
              </a:spcBef>
              <a:tabLst>
                <a:tab pos="2635250" algn="l"/>
              </a:tabLst>
            </a:pPr>
            <a:r>
              <a:rPr lang="en-US" sz="2800" dirty="0">
                <a:solidFill>
                  <a:schemeClr val="hlink"/>
                </a:solidFill>
              </a:rPr>
              <a:t>Highest Bandwidth: </a:t>
            </a:r>
          </a:p>
          <a:p>
            <a:pPr lvl="1">
              <a:spcBef>
                <a:spcPct val="15000"/>
              </a:spcBef>
              <a:tabLst>
                <a:tab pos="2635250" algn="l"/>
              </a:tabLst>
            </a:pPr>
            <a:r>
              <a:rPr lang="en-US" sz="2400" dirty="0"/>
              <a:t>Transfer large group of blocks sequentially from one track</a:t>
            </a:r>
          </a:p>
          <a:p>
            <a:pPr>
              <a:spcBef>
                <a:spcPct val="15000"/>
              </a:spcBef>
              <a:tabLst>
                <a:tab pos="2635250" algn="l"/>
              </a:tabLst>
            </a:pPr>
            <a:endParaRPr lang="en-US" sz="2800" dirty="0"/>
          </a:p>
        </p:txBody>
      </p:sp>
      <p:sp useBgFill="1">
        <p:nvSpPr>
          <p:cNvPr id="13315" name="Oval 4"/>
          <p:cNvSpPr>
            <a:spLocks noChangeArrowheads="1"/>
          </p:cNvSpPr>
          <p:nvPr/>
        </p:nvSpPr>
        <p:spPr bwMode="auto">
          <a:xfrm>
            <a:off x="6429375" y="12969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6" name="Oval 5"/>
          <p:cNvSpPr>
            <a:spLocks noChangeArrowheads="1"/>
          </p:cNvSpPr>
          <p:nvPr/>
        </p:nvSpPr>
        <p:spPr bwMode="auto">
          <a:xfrm>
            <a:off x="6429375" y="10683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7" name="Oval 6"/>
          <p:cNvSpPr>
            <a:spLocks noChangeArrowheads="1"/>
          </p:cNvSpPr>
          <p:nvPr/>
        </p:nvSpPr>
        <p:spPr bwMode="auto">
          <a:xfrm>
            <a:off x="6403975" y="8905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8" name="Oval 7"/>
          <p:cNvSpPr>
            <a:spLocks noChangeArrowheads="1"/>
          </p:cNvSpPr>
          <p:nvPr/>
        </p:nvSpPr>
        <p:spPr bwMode="auto">
          <a:xfrm>
            <a:off x="6403975" y="7381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p:nvSpPr>
          <p:cNvPr id="13319" name="Line 8"/>
          <p:cNvSpPr>
            <a:spLocks noChangeShapeType="1"/>
          </p:cNvSpPr>
          <p:nvPr/>
        </p:nvSpPr>
        <p:spPr bwMode="auto">
          <a:xfrm>
            <a:off x="7007225" y="909638"/>
            <a:ext cx="241300"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0" name="Line 9"/>
          <p:cNvSpPr>
            <a:spLocks noChangeShapeType="1"/>
          </p:cNvSpPr>
          <p:nvPr/>
        </p:nvSpPr>
        <p:spPr bwMode="auto">
          <a:xfrm>
            <a:off x="6981825" y="884238"/>
            <a:ext cx="59690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1" name="Line 10"/>
          <p:cNvSpPr>
            <a:spLocks noChangeShapeType="1"/>
          </p:cNvSpPr>
          <p:nvPr/>
        </p:nvSpPr>
        <p:spPr bwMode="auto">
          <a:xfrm flipH="1">
            <a:off x="7285037" y="738188"/>
            <a:ext cx="780723" cy="234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2" name="Rectangle 11"/>
          <p:cNvSpPr>
            <a:spLocks noChangeArrowheads="1"/>
          </p:cNvSpPr>
          <p:nvPr/>
        </p:nvSpPr>
        <p:spPr bwMode="auto">
          <a:xfrm>
            <a:off x="8054648" y="609600"/>
            <a:ext cx="730969"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Sector</a:t>
            </a:r>
          </a:p>
        </p:txBody>
      </p:sp>
      <p:sp>
        <p:nvSpPr>
          <p:cNvPr id="13323" name="Line 12"/>
          <p:cNvSpPr>
            <a:spLocks noChangeShapeType="1"/>
          </p:cNvSpPr>
          <p:nvPr/>
        </p:nvSpPr>
        <p:spPr bwMode="auto">
          <a:xfrm flipV="1">
            <a:off x="6981825" y="973138"/>
            <a:ext cx="1083935" cy="5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4" name="Rectangle 13"/>
          <p:cNvSpPr>
            <a:spLocks noChangeArrowheads="1"/>
          </p:cNvSpPr>
          <p:nvPr/>
        </p:nvSpPr>
        <p:spPr bwMode="auto">
          <a:xfrm>
            <a:off x="8067675" y="890588"/>
            <a:ext cx="628377"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Track</a:t>
            </a:r>
          </a:p>
        </p:txBody>
      </p:sp>
      <p:grpSp>
        <p:nvGrpSpPr>
          <p:cNvPr id="2" name="Group 49"/>
          <p:cNvGrpSpPr>
            <a:grpSpLocks/>
          </p:cNvGrpSpPr>
          <p:nvPr/>
        </p:nvGrpSpPr>
        <p:grpSpPr bwMode="auto">
          <a:xfrm>
            <a:off x="6619875" y="827088"/>
            <a:ext cx="2217738" cy="723900"/>
            <a:chOff x="4272" y="632"/>
            <a:chExt cx="1397" cy="456"/>
          </a:xfrm>
        </p:grpSpPr>
        <p:grpSp>
          <p:nvGrpSpPr>
            <p:cNvPr id="13346" name="Group 48"/>
            <p:cNvGrpSpPr>
              <a:grpSpLocks/>
            </p:cNvGrpSpPr>
            <p:nvPr/>
          </p:nvGrpSpPr>
          <p:grpSpPr bwMode="auto">
            <a:xfrm>
              <a:off x="4272" y="632"/>
              <a:ext cx="520" cy="456"/>
              <a:chOff x="4272" y="632"/>
              <a:chExt cx="520" cy="456"/>
            </a:xfrm>
          </p:grpSpPr>
          <p:sp>
            <p:nvSpPr>
              <p:cNvPr id="13349" name="Oval 15"/>
              <p:cNvSpPr>
                <a:spLocks noChangeArrowheads="1"/>
              </p:cNvSpPr>
              <p:nvPr/>
            </p:nvSpPr>
            <p:spPr bwMode="auto">
              <a:xfrm>
                <a:off x="4272" y="947"/>
                <a:ext cx="520" cy="141"/>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350" name="Oval 16"/>
              <p:cNvSpPr>
                <a:spLocks noChangeArrowheads="1"/>
              </p:cNvSpPr>
              <p:nvPr/>
            </p:nvSpPr>
            <p:spPr bwMode="auto">
              <a:xfrm>
                <a:off x="4280" y="632"/>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351" name="Line 17"/>
              <p:cNvSpPr>
                <a:spLocks noChangeShapeType="1"/>
              </p:cNvSpPr>
              <p:nvPr/>
            </p:nvSpPr>
            <p:spPr bwMode="auto">
              <a:xfrm>
                <a:off x="4272" y="696"/>
                <a:ext cx="0" cy="32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52" name="Line 18"/>
              <p:cNvSpPr>
                <a:spLocks noChangeShapeType="1"/>
              </p:cNvSpPr>
              <p:nvPr/>
            </p:nvSpPr>
            <p:spPr bwMode="auto">
              <a:xfrm>
                <a:off x="4776" y="696"/>
                <a:ext cx="0" cy="344"/>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grpSp>
        <p:sp>
          <p:nvSpPr>
            <p:cNvPr id="13347" name="Line 19"/>
            <p:cNvSpPr>
              <a:spLocks noChangeShapeType="1"/>
            </p:cNvSpPr>
            <p:nvPr/>
          </p:nvSpPr>
          <p:spPr bwMode="auto">
            <a:xfrm>
              <a:off x="4780" y="924"/>
              <a:ext cx="348"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8" name="Rectangle 20"/>
            <p:cNvSpPr>
              <a:spLocks noChangeArrowheads="1"/>
            </p:cNvSpPr>
            <p:nvPr/>
          </p:nvSpPr>
          <p:spPr bwMode="auto">
            <a:xfrm>
              <a:off x="5104" y="872"/>
              <a:ext cx="56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accent1"/>
                  </a:solidFill>
                  <a:latin typeface="Gill Sans Light"/>
                  <a:cs typeface="Gill Sans Light"/>
                </a:rPr>
                <a:t>Cylinder</a:t>
              </a:r>
            </a:p>
          </p:txBody>
        </p:sp>
      </p:grpSp>
      <p:grpSp>
        <p:nvGrpSpPr>
          <p:cNvPr id="4" name="Group 51"/>
          <p:cNvGrpSpPr>
            <a:grpSpLocks/>
          </p:cNvGrpSpPr>
          <p:nvPr/>
        </p:nvGrpSpPr>
        <p:grpSpPr bwMode="auto">
          <a:xfrm>
            <a:off x="5591175" y="903288"/>
            <a:ext cx="1028700" cy="596900"/>
            <a:chOff x="3600" y="680"/>
            <a:chExt cx="648" cy="376"/>
          </a:xfrm>
        </p:grpSpPr>
        <p:sp>
          <p:nvSpPr>
            <p:cNvPr id="13339" name="Rectangle 28"/>
            <p:cNvSpPr>
              <a:spLocks noChangeArrowheads="1"/>
            </p:cNvSpPr>
            <p:nvPr/>
          </p:nvSpPr>
          <p:spPr bwMode="auto">
            <a:xfrm>
              <a:off x="3600" y="685"/>
              <a:ext cx="39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hlink"/>
                  </a:solidFill>
                  <a:latin typeface="Gill Sans Light"/>
                  <a:cs typeface="Gill Sans Light"/>
                </a:rPr>
                <a:t>Head</a:t>
              </a:r>
            </a:p>
          </p:txBody>
        </p:sp>
        <p:sp>
          <p:nvSpPr>
            <p:cNvPr id="13340" name="Line 21"/>
            <p:cNvSpPr>
              <a:spLocks noChangeShapeType="1"/>
            </p:cNvSpPr>
            <p:nvPr/>
          </p:nvSpPr>
          <p:spPr bwMode="auto">
            <a:xfrm>
              <a:off x="4008" y="680"/>
              <a:ext cx="0" cy="376"/>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1" name="Line 22"/>
            <p:cNvSpPr>
              <a:spLocks noChangeShapeType="1"/>
            </p:cNvSpPr>
            <p:nvPr/>
          </p:nvSpPr>
          <p:spPr bwMode="auto">
            <a:xfrm>
              <a:off x="4000" y="695"/>
              <a:ext cx="24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2" name="Line 23"/>
            <p:cNvSpPr>
              <a:spLocks noChangeShapeType="1"/>
            </p:cNvSpPr>
            <p:nvPr/>
          </p:nvSpPr>
          <p:spPr bwMode="auto">
            <a:xfrm>
              <a:off x="4016" y="824"/>
              <a:ext cx="231"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3" name="Line 24"/>
            <p:cNvSpPr>
              <a:spLocks noChangeShapeType="1"/>
            </p:cNvSpPr>
            <p:nvPr/>
          </p:nvSpPr>
          <p:spPr bwMode="auto">
            <a:xfrm>
              <a:off x="4016" y="944"/>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4" name="Line 25"/>
            <p:cNvSpPr>
              <a:spLocks noChangeShapeType="1"/>
            </p:cNvSpPr>
            <p:nvPr/>
          </p:nvSpPr>
          <p:spPr bwMode="auto">
            <a:xfrm>
              <a:off x="4016" y="1056"/>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5" name="Line 26"/>
            <p:cNvSpPr>
              <a:spLocks noChangeShapeType="1"/>
            </p:cNvSpPr>
            <p:nvPr/>
          </p:nvSpPr>
          <p:spPr bwMode="auto">
            <a:xfrm flipH="1">
              <a:off x="3744" y="888"/>
              <a:ext cx="27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grpSp>
      <p:sp>
        <p:nvSpPr>
          <p:cNvPr id="13327" name="Line 29"/>
          <p:cNvSpPr>
            <a:spLocks noChangeShapeType="1"/>
          </p:cNvSpPr>
          <p:nvPr/>
        </p:nvSpPr>
        <p:spPr bwMode="auto">
          <a:xfrm>
            <a:off x="7648575" y="1576388"/>
            <a:ext cx="368300"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8" name="Rectangle 30"/>
          <p:cNvSpPr>
            <a:spLocks noChangeArrowheads="1"/>
          </p:cNvSpPr>
          <p:nvPr/>
        </p:nvSpPr>
        <p:spPr bwMode="auto">
          <a:xfrm>
            <a:off x="7953375" y="1512888"/>
            <a:ext cx="730969"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Platter</a:t>
            </a:r>
          </a:p>
        </p:txBody>
      </p:sp>
      <p:grpSp>
        <p:nvGrpSpPr>
          <p:cNvPr id="5" name="Group 36"/>
          <p:cNvGrpSpPr>
            <a:grpSpLocks/>
          </p:cNvGrpSpPr>
          <p:nvPr/>
        </p:nvGrpSpPr>
        <p:grpSpPr bwMode="auto">
          <a:xfrm>
            <a:off x="500267" y="4457729"/>
            <a:ext cx="8140279" cy="1234867"/>
            <a:chOff x="457" y="3072"/>
            <a:chExt cx="5167" cy="816"/>
          </a:xfrm>
        </p:grpSpPr>
        <p:sp>
          <p:nvSpPr>
            <p:cNvPr id="13330" name="Rectangle 37"/>
            <p:cNvSpPr>
              <a:spLocks noChangeArrowheads="1"/>
            </p:cNvSpPr>
            <p:nvPr/>
          </p:nvSpPr>
          <p:spPr bwMode="auto">
            <a:xfrm>
              <a:off x="1200" y="3072"/>
              <a:ext cx="1200" cy="816"/>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2000">
                  <a:latin typeface="Gill Sans Light"/>
                  <a:cs typeface="Gill Sans Light"/>
                </a:rPr>
                <a:t>Software</a:t>
              </a:r>
            </a:p>
            <a:p>
              <a:pPr marL="228600" indent="-228600"/>
              <a:r>
                <a:rPr lang="en-US" sz="2000">
                  <a:latin typeface="Gill Sans Light"/>
                  <a:cs typeface="Gill Sans Light"/>
                </a:rPr>
                <a:t>Queue</a:t>
              </a:r>
            </a:p>
            <a:p>
              <a:pPr marL="228600" indent="-228600"/>
              <a:r>
                <a:rPr lang="en-US" sz="2000">
                  <a:latin typeface="Gill Sans Light"/>
                  <a:cs typeface="Gill Sans Light"/>
                </a:rPr>
                <a:t>(Device Driver)</a:t>
              </a:r>
            </a:p>
          </p:txBody>
        </p:sp>
        <p:sp>
          <p:nvSpPr>
            <p:cNvPr id="13331" name="Line 38"/>
            <p:cNvSpPr>
              <a:spLocks noChangeShapeType="1"/>
            </p:cNvSpPr>
            <p:nvPr/>
          </p:nvSpPr>
          <p:spPr bwMode="auto">
            <a:xfrm>
              <a:off x="720" y="3480"/>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2" name="Line 39"/>
            <p:cNvSpPr>
              <a:spLocks noChangeShapeType="1"/>
            </p:cNvSpPr>
            <p:nvPr/>
          </p:nvSpPr>
          <p:spPr bwMode="auto">
            <a:xfrm flipV="1">
              <a:off x="2400"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3" name="Rectangle 40"/>
            <p:cNvSpPr>
              <a:spLocks noChangeArrowheads="1"/>
            </p:cNvSpPr>
            <p:nvPr/>
          </p:nvSpPr>
          <p:spPr bwMode="auto">
            <a:xfrm>
              <a:off x="2784" y="3072"/>
              <a:ext cx="384" cy="816"/>
            </a:xfrm>
            <a:prstGeom prst="rect">
              <a:avLst/>
            </a:prstGeom>
            <a:solidFill>
              <a:srgbClr val="FFFF00"/>
            </a:solidFill>
            <a:ln w="38100">
              <a:solidFill>
                <a:schemeClr val="tx1"/>
              </a:solidFill>
              <a:miter lim="800000"/>
              <a:headEnd/>
              <a:tailEnd/>
            </a:ln>
          </p:spPr>
          <p:txBody>
            <a:bodyPr vert="eaVert" wrap="none" lIns="90478" tIns="44445" rIns="90478" bIns="44445" anchor="ctr"/>
            <a:lstStyle/>
            <a:p>
              <a:pPr marL="228600" indent="-228600">
                <a:spcBef>
                  <a:spcPct val="10000"/>
                </a:spcBef>
              </a:pPr>
              <a:r>
                <a:rPr lang="en-US" sz="2000">
                  <a:latin typeface="Gill Sans Light"/>
                  <a:cs typeface="Gill Sans Light"/>
                </a:rPr>
                <a:t>Hardware</a:t>
              </a:r>
            </a:p>
            <a:p>
              <a:pPr marL="228600" indent="-228600">
                <a:spcBef>
                  <a:spcPct val="10000"/>
                </a:spcBef>
              </a:pPr>
              <a:r>
                <a:rPr lang="en-US" sz="2000">
                  <a:latin typeface="Gill Sans Light"/>
                  <a:cs typeface="Gill Sans Light"/>
                </a:rPr>
                <a:t>Controller</a:t>
              </a:r>
            </a:p>
          </p:txBody>
        </p:sp>
        <p:sp>
          <p:nvSpPr>
            <p:cNvPr id="13334" name="Rectangle 41"/>
            <p:cNvSpPr>
              <a:spLocks noChangeArrowheads="1"/>
            </p:cNvSpPr>
            <p:nvPr/>
          </p:nvSpPr>
          <p:spPr bwMode="auto">
            <a:xfrm>
              <a:off x="3552" y="3072"/>
              <a:ext cx="1440" cy="816"/>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2000">
                  <a:latin typeface="Gill Sans Light"/>
                  <a:cs typeface="Gill Sans Light"/>
                </a:rPr>
                <a:t> Media Time</a:t>
              </a:r>
            </a:p>
            <a:p>
              <a:pPr marL="228600" indent="-228600"/>
              <a:r>
                <a:rPr lang="en-US" sz="2000">
                  <a:latin typeface="Gill Sans Light"/>
                  <a:cs typeface="Gill Sans Light"/>
                </a:rPr>
                <a:t>(Seek+Rot+Xfer)</a:t>
              </a:r>
            </a:p>
          </p:txBody>
        </p:sp>
        <p:sp>
          <p:nvSpPr>
            <p:cNvPr id="13335" name="Line 42"/>
            <p:cNvSpPr>
              <a:spLocks noChangeShapeType="1"/>
            </p:cNvSpPr>
            <p:nvPr/>
          </p:nvSpPr>
          <p:spPr bwMode="auto">
            <a:xfrm flipV="1">
              <a:off x="3168"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6" name="Line 43"/>
            <p:cNvSpPr>
              <a:spLocks noChangeShapeType="1"/>
            </p:cNvSpPr>
            <p:nvPr/>
          </p:nvSpPr>
          <p:spPr bwMode="auto">
            <a:xfrm flipV="1">
              <a:off x="4992"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7" name="Text Box 44"/>
            <p:cNvSpPr txBox="1">
              <a:spLocks noChangeArrowheads="1"/>
            </p:cNvSpPr>
            <p:nvPr/>
          </p:nvSpPr>
          <p:spPr bwMode="auto">
            <a:xfrm rot="5400000">
              <a:off x="235" y="3343"/>
              <a:ext cx="7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Request</a:t>
              </a:r>
            </a:p>
          </p:txBody>
        </p:sp>
        <p:sp>
          <p:nvSpPr>
            <p:cNvPr id="13338" name="Text Box 45"/>
            <p:cNvSpPr txBox="1">
              <a:spLocks noChangeArrowheads="1"/>
            </p:cNvSpPr>
            <p:nvPr/>
          </p:nvSpPr>
          <p:spPr bwMode="auto">
            <a:xfrm rot="5400000">
              <a:off x="5203" y="3343"/>
              <a:ext cx="57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Result</a:t>
              </a:r>
            </a:p>
          </p:txBody>
        </p:sp>
      </p:grpSp>
    </p:spTree>
    <p:extLst>
      <p:ext uri="{BB962C8B-B14F-4D97-AF65-F5344CB8AC3E}">
        <p14:creationId xmlns:p14="http://schemas.microsoft.com/office/powerpoint/2010/main" val="500579442"/>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dirty="0" smtClean="0"/>
              <a:t>Review: Disk </a:t>
            </a:r>
            <a:r>
              <a:rPr lang="en-US" dirty="0"/>
              <a:t>Performance </a:t>
            </a:r>
            <a:r>
              <a:rPr lang="en-US" dirty="0" smtClean="0"/>
              <a:t>Example</a:t>
            </a:r>
            <a:endParaRPr lang="en-US" dirty="0"/>
          </a:p>
        </p:txBody>
      </p:sp>
      <p:sp>
        <p:nvSpPr>
          <p:cNvPr id="29699" name="Rectangle 3"/>
          <p:cNvSpPr>
            <a:spLocks noGrp="1" noChangeArrowheads="1"/>
          </p:cNvSpPr>
          <p:nvPr>
            <p:ph idx="1"/>
          </p:nvPr>
        </p:nvSpPr>
        <p:spPr>
          <a:xfrm>
            <a:off x="277207" y="838200"/>
            <a:ext cx="8589585" cy="5215723"/>
          </a:xfrm>
        </p:spPr>
        <p:txBody>
          <a:bodyPr>
            <a:noAutofit/>
          </a:bodyPr>
          <a:lstStyle/>
          <a:p>
            <a:pPr>
              <a:spcBef>
                <a:spcPct val="25000"/>
              </a:spcBef>
            </a:pPr>
            <a:r>
              <a:rPr lang="en-US" sz="2400" dirty="0"/>
              <a:t>Assumptions:</a:t>
            </a:r>
          </a:p>
          <a:p>
            <a:pPr lvl="1">
              <a:spcBef>
                <a:spcPct val="25000"/>
              </a:spcBef>
            </a:pPr>
            <a:r>
              <a:rPr lang="en-US" sz="1800" dirty="0"/>
              <a:t>Ignoring queuing and controller times for now</a:t>
            </a:r>
          </a:p>
          <a:p>
            <a:pPr lvl="1">
              <a:spcBef>
                <a:spcPct val="25000"/>
              </a:spcBef>
            </a:pPr>
            <a:r>
              <a:rPr lang="en-US" sz="1800" dirty="0" err="1"/>
              <a:t>Avg</a:t>
            </a:r>
            <a:r>
              <a:rPr lang="en-US" sz="1800" dirty="0"/>
              <a:t> seek time of 5ms, </a:t>
            </a:r>
          </a:p>
          <a:p>
            <a:pPr lvl="1">
              <a:spcBef>
                <a:spcPct val="25000"/>
              </a:spcBef>
            </a:pPr>
            <a:r>
              <a:rPr lang="en-US" sz="1800" dirty="0"/>
              <a:t>7200RPM </a:t>
            </a:r>
            <a:r>
              <a:rPr lang="en-US" sz="1800" dirty="0">
                <a:sym typeface="Symbol" charset="0"/>
              </a:rPr>
              <a:t> </a:t>
            </a:r>
            <a:r>
              <a:rPr lang="en-US" sz="1800" dirty="0"/>
              <a:t>Time for </a:t>
            </a:r>
            <a:r>
              <a:rPr lang="en-US" sz="1800" dirty="0" smtClean="0"/>
              <a:t>rotation</a:t>
            </a:r>
            <a:r>
              <a:rPr lang="en-US" sz="1800" dirty="0"/>
              <a:t>: </a:t>
            </a:r>
            <a:r>
              <a:rPr lang="en-US" sz="1800" dirty="0" smtClean="0"/>
              <a:t>60000(</a:t>
            </a:r>
            <a:r>
              <a:rPr lang="en-US" sz="1800" dirty="0" err="1" smtClean="0"/>
              <a:t>ms</a:t>
            </a:r>
            <a:r>
              <a:rPr lang="en-US" sz="1800" dirty="0" smtClean="0"/>
              <a:t>/M)/7200(rev/M) </a:t>
            </a:r>
            <a:r>
              <a:rPr lang="en-US" sz="1800" dirty="0"/>
              <a:t>~= 8ms</a:t>
            </a:r>
          </a:p>
          <a:p>
            <a:pPr lvl="1">
              <a:spcBef>
                <a:spcPct val="25000"/>
              </a:spcBef>
            </a:pPr>
            <a:r>
              <a:rPr lang="en-US" sz="1800" dirty="0"/>
              <a:t>Transfer rate of 4MByte/s, sector size of 1 </a:t>
            </a:r>
            <a:r>
              <a:rPr lang="en-US" sz="1800" dirty="0" smtClean="0"/>
              <a:t>Kbyte </a:t>
            </a:r>
            <a:r>
              <a:rPr lang="en-US" sz="1800" dirty="0" smtClean="0">
                <a:sym typeface="Symbol" panose="05050102010706020507" pitchFamily="18" charset="2"/>
              </a:rPr>
              <a:t></a:t>
            </a:r>
            <a:br>
              <a:rPr lang="en-US" sz="1800" dirty="0" smtClean="0">
                <a:sym typeface="Symbol" panose="05050102010706020507" pitchFamily="18" charset="2"/>
              </a:rPr>
            </a:br>
            <a:r>
              <a:rPr lang="en-US" sz="1800" dirty="0" smtClean="0">
                <a:sym typeface="Symbol" panose="05050102010706020507" pitchFamily="18" charset="2"/>
              </a:rPr>
              <a:t>1024 bytes/4×10</a:t>
            </a:r>
            <a:r>
              <a:rPr lang="en-US" sz="1800" baseline="30000" dirty="0" smtClean="0">
                <a:sym typeface="Symbol" panose="05050102010706020507" pitchFamily="18" charset="2"/>
              </a:rPr>
              <a:t>6</a:t>
            </a:r>
            <a:r>
              <a:rPr lang="en-US" sz="1800" dirty="0" smtClean="0">
                <a:sym typeface="Symbol" panose="05050102010706020507" pitchFamily="18" charset="2"/>
              </a:rPr>
              <a:t> (bytes/s) = 256 × 10</a:t>
            </a:r>
            <a:r>
              <a:rPr lang="en-US" sz="1800" baseline="30000" dirty="0" smtClean="0">
                <a:sym typeface="Symbol" panose="05050102010706020507" pitchFamily="18" charset="2"/>
              </a:rPr>
              <a:t>-6</a:t>
            </a:r>
            <a:r>
              <a:rPr lang="en-US" sz="1800" dirty="0">
                <a:sym typeface="Symbol" panose="05050102010706020507" pitchFamily="18" charset="2"/>
              </a:rPr>
              <a:t> </a:t>
            </a:r>
            <a:r>
              <a:rPr lang="en-US" sz="1800" dirty="0" smtClean="0">
                <a:sym typeface="Symbol" panose="05050102010706020507" pitchFamily="18" charset="2"/>
              </a:rPr>
              <a:t>sec  .26 </a:t>
            </a:r>
            <a:r>
              <a:rPr lang="en-US" sz="1800" dirty="0" err="1" smtClean="0">
                <a:sym typeface="Symbol" panose="05050102010706020507" pitchFamily="18" charset="2"/>
              </a:rPr>
              <a:t>ms</a:t>
            </a:r>
            <a:endParaRPr lang="en-US" sz="1800" dirty="0"/>
          </a:p>
          <a:p>
            <a:pPr>
              <a:spcBef>
                <a:spcPct val="25000"/>
              </a:spcBef>
            </a:pPr>
            <a:r>
              <a:rPr lang="en-US" sz="2400" dirty="0"/>
              <a:t>Read sector from random place on disk:</a:t>
            </a:r>
          </a:p>
          <a:p>
            <a:pPr lvl="1">
              <a:spcBef>
                <a:spcPct val="25000"/>
              </a:spcBef>
            </a:pPr>
            <a:r>
              <a:rPr lang="en-US" sz="1800" dirty="0"/>
              <a:t>Seek (5ms) + Rot. Delay (4ms) + Transfer (</a:t>
            </a:r>
            <a:r>
              <a:rPr lang="en-US" sz="1800" dirty="0" smtClean="0"/>
              <a:t>0.26ms</a:t>
            </a:r>
            <a:r>
              <a:rPr lang="en-US" sz="1800" dirty="0"/>
              <a:t>)</a:t>
            </a:r>
          </a:p>
          <a:p>
            <a:pPr lvl="1">
              <a:spcBef>
                <a:spcPct val="25000"/>
              </a:spcBef>
            </a:pPr>
            <a:r>
              <a:rPr lang="en-US" sz="1800" i="1" dirty="0" err="1"/>
              <a:t>Approx</a:t>
            </a:r>
            <a:r>
              <a:rPr lang="en-US" sz="1800" dirty="0"/>
              <a:t> 10ms to fetch/put data: </a:t>
            </a:r>
            <a:r>
              <a:rPr lang="en-US" sz="1800" b="1" dirty="0"/>
              <a:t>100 </a:t>
            </a:r>
            <a:r>
              <a:rPr lang="en-US" sz="1800" b="1" dirty="0" err="1"/>
              <a:t>KByte</a:t>
            </a:r>
            <a:r>
              <a:rPr lang="en-US" sz="1800" b="1" dirty="0"/>
              <a:t>/sec</a:t>
            </a:r>
          </a:p>
          <a:p>
            <a:pPr>
              <a:spcBef>
                <a:spcPct val="25000"/>
              </a:spcBef>
            </a:pPr>
            <a:r>
              <a:rPr lang="en-US" sz="2400" dirty="0"/>
              <a:t>Read sector from random place in same cylinder:</a:t>
            </a:r>
          </a:p>
          <a:p>
            <a:pPr lvl="1">
              <a:spcBef>
                <a:spcPct val="25000"/>
              </a:spcBef>
            </a:pPr>
            <a:r>
              <a:rPr lang="en-US" sz="1800" dirty="0"/>
              <a:t>Rot. Delay (4ms) + Transfer (</a:t>
            </a:r>
            <a:r>
              <a:rPr lang="en-US" sz="1800" dirty="0" smtClean="0"/>
              <a:t>0.26ms</a:t>
            </a:r>
            <a:r>
              <a:rPr lang="en-US" sz="1800" dirty="0"/>
              <a:t>)</a:t>
            </a:r>
          </a:p>
          <a:p>
            <a:pPr lvl="1">
              <a:spcBef>
                <a:spcPct val="25000"/>
              </a:spcBef>
            </a:pPr>
            <a:r>
              <a:rPr lang="en-US" sz="1800" i="1" dirty="0" err="1"/>
              <a:t>Approx</a:t>
            </a:r>
            <a:r>
              <a:rPr lang="en-US" sz="1800" dirty="0"/>
              <a:t> 5ms to fetch/put data: </a:t>
            </a:r>
            <a:r>
              <a:rPr lang="en-US" sz="1800" b="1" dirty="0"/>
              <a:t>200 </a:t>
            </a:r>
            <a:r>
              <a:rPr lang="en-US" sz="1800" b="1" dirty="0" err="1"/>
              <a:t>KByte</a:t>
            </a:r>
            <a:r>
              <a:rPr lang="en-US" sz="1800" b="1" dirty="0"/>
              <a:t>/sec</a:t>
            </a:r>
          </a:p>
          <a:p>
            <a:pPr>
              <a:spcBef>
                <a:spcPct val="25000"/>
              </a:spcBef>
            </a:pPr>
            <a:r>
              <a:rPr lang="en-US" sz="2400" dirty="0"/>
              <a:t>Read next sector on same track:</a:t>
            </a:r>
          </a:p>
          <a:p>
            <a:pPr lvl="1">
              <a:spcBef>
                <a:spcPct val="25000"/>
              </a:spcBef>
            </a:pPr>
            <a:r>
              <a:rPr lang="en-US" sz="1800" dirty="0"/>
              <a:t>Transfer (</a:t>
            </a:r>
            <a:r>
              <a:rPr lang="en-US" sz="1800" dirty="0" smtClean="0"/>
              <a:t>0.26ms</a:t>
            </a:r>
            <a:r>
              <a:rPr lang="en-US" sz="1800" dirty="0"/>
              <a:t>): </a:t>
            </a:r>
            <a:r>
              <a:rPr lang="en-US" sz="1800" b="1" dirty="0"/>
              <a:t>4 </a:t>
            </a:r>
            <a:r>
              <a:rPr lang="en-US" sz="1800" b="1" dirty="0" err="1"/>
              <a:t>MByte</a:t>
            </a:r>
            <a:r>
              <a:rPr lang="en-US" sz="1800" b="1" dirty="0"/>
              <a:t>/sec</a:t>
            </a:r>
          </a:p>
          <a:p>
            <a:pPr>
              <a:spcBef>
                <a:spcPct val="25000"/>
              </a:spcBef>
            </a:pPr>
            <a:r>
              <a:rPr lang="en-US" sz="2400" dirty="0">
                <a:solidFill>
                  <a:srgbClr val="FF0000"/>
                </a:solidFill>
              </a:rPr>
              <a:t>Key to using disk effectively (especially for file systems) is to </a:t>
            </a:r>
            <a:r>
              <a:rPr lang="en-US" sz="2400" i="1" dirty="0">
                <a:solidFill>
                  <a:srgbClr val="FF0000"/>
                </a:solidFill>
              </a:rPr>
              <a:t>minimize seek and rotational delays</a:t>
            </a:r>
          </a:p>
        </p:txBody>
      </p:sp>
    </p:spTree>
    <p:extLst>
      <p:ext uri="{BB962C8B-B14F-4D97-AF65-F5344CB8AC3E}">
        <p14:creationId xmlns:p14="http://schemas.microsoft.com/office/powerpoint/2010/main" val="2203097289"/>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ea typeface="굴림" panose="020B0600000101010101" pitchFamily="34" charset="-127"/>
              </a:rPr>
              <a:t>Goals for Today</a:t>
            </a:r>
          </a:p>
        </p:txBody>
      </p:sp>
      <p:sp>
        <p:nvSpPr>
          <p:cNvPr id="6147" name="Rectangle 3"/>
          <p:cNvSpPr>
            <a:spLocks noGrp="1" noChangeArrowheads="1"/>
          </p:cNvSpPr>
          <p:nvPr>
            <p:ph type="body" idx="1"/>
          </p:nvPr>
        </p:nvSpPr>
        <p:spPr/>
        <p:txBody>
          <a:bodyPr/>
          <a:lstStyle/>
          <a:p>
            <a:r>
              <a:rPr lang="en-US" altLang="ko-KR" dirty="0" smtClean="0">
                <a:ea typeface="굴림" panose="020B0600000101010101" pitchFamily="34" charset="-127"/>
              </a:rPr>
              <a:t>Solid State Disks</a:t>
            </a:r>
          </a:p>
          <a:p>
            <a:endParaRPr lang="en-US" altLang="ko-KR" dirty="0" smtClean="0">
              <a:ea typeface="굴림" panose="020B0600000101010101" pitchFamily="34" charset="-127"/>
            </a:endParaRPr>
          </a:p>
          <a:p>
            <a:r>
              <a:rPr lang="en-US" altLang="ko-KR" dirty="0" smtClean="0">
                <a:ea typeface="굴림" panose="020B0600000101010101" pitchFamily="34" charset="-127"/>
              </a:rPr>
              <a:t>Discussion of performance</a:t>
            </a:r>
          </a:p>
          <a:p>
            <a:pPr lvl="1"/>
            <a:r>
              <a:rPr lang="en-US" altLang="ko-KR" dirty="0" smtClean="0">
                <a:ea typeface="굴림" panose="020B0600000101010101" pitchFamily="34" charset="-127"/>
              </a:rPr>
              <a:t>Queuing Theory</a:t>
            </a:r>
          </a:p>
          <a:p>
            <a:pPr lvl="1"/>
            <a:r>
              <a:rPr lang="en-US" altLang="ko-KR" dirty="0" smtClean="0">
                <a:ea typeface="굴림" panose="020B0600000101010101" pitchFamily="34" charset="-127"/>
              </a:rPr>
              <a:t>Hard Disk Drive Scheduling</a:t>
            </a:r>
          </a:p>
          <a:p>
            <a:pPr lvl="1"/>
            <a:endParaRPr lang="en-US" altLang="ko-KR" dirty="0" smtClean="0">
              <a:ea typeface="굴림" panose="020B0600000101010101" pitchFamily="34" charset="-127"/>
            </a:endParaRPr>
          </a:p>
          <a:p>
            <a:r>
              <a:rPr lang="en-US" altLang="ko-KR" dirty="0" smtClean="0">
                <a:ea typeface="굴림" panose="020B0600000101010101" pitchFamily="34" charset="-127"/>
              </a:rPr>
              <a:t>Start on </a:t>
            </a:r>
            <a:r>
              <a:rPr lang="en-US" altLang="ko-KR" dirty="0" err="1" smtClean="0">
                <a:ea typeface="굴림" panose="020B0600000101010101" pitchFamily="34" charset="-127"/>
              </a:rPr>
              <a:t>filesystems</a:t>
            </a:r>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pPr>
              <a:buFontTx/>
              <a:buNone/>
            </a:pPr>
            <a:endParaRPr lang="en-US" altLang="ko-KR" dirty="0" smtClean="0">
              <a:ea typeface="굴림" panose="020B0600000101010101" pitchFamily="34" charset="-127"/>
            </a:endParaRPr>
          </a:p>
          <a:p>
            <a:pPr lvl="1"/>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1487689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08025"/>
            <a:ext cx="38862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Title 1"/>
          <p:cNvSpPr>
            <a:spLocks noGrp="1"/>
          </p:cNvSpPr>
          <p:nvPr>
            <p:ph type="title"/>
          </p:nvPr>
        </p:nvSpPr>
        <p:spPr/>
        <p:txBody>
          <a:bodyPr/>
          <a:lstStyle/>
          <a:p>
            <a:r>
              <a:rPr lang="en-US" dirty="0"/>
              <a:t>Solid State Disks (SSDs)</a:t>
            </a:r>
          </a:p>
        </p:txBody>
      </p:sp>
      <p:sp>
        <p:nvSpPr>
          <p:cNvPr id="32771" name="Content Placeholder 2"/>
          <p:cNvSpPr>
            <a:spLocks noGrp="1"/>
          </p:cNvSpPr>
          <p:nvPr>
            <p:ph idx="1"/>
          </p:nvPr>
        </p:nvSpPr>
        <p:spPr>
          <a:xfrm>
            <a:off x="165100" y="2768600"/>
            <a:ext cx="8839200" cy="3937000"/>
          </a:xfrm>
        </p:spPr>
        <p:txBody>
          <a:bodyPr>
            <a:normAutofit/>
          </a:bodyPr>
          <a:lstStyle/>
          <a:p>
            <a:r>
              <a:rPr lang="en-US" sz="2400" dirty="0"/>
              <a:t>1995 – Replace rotating magnetic media with non-volatile memory (battery backed DRAM)</a:t>
            </a:r>
          </a:p>
          <a:p>
            <a:r>
              <a:rPr lang="en-US" sz="2400" dirty="0"/>
              <a:t>2009 – Use NAND Multi-Level Cell (</a:t>
            </a:r>
            <a:r>
              <a:rPr lang="en-US" sz="2400" dirty="0" smtClean="0"/>
              <a:t>2 or 3-bit/cell</a:t>
            </a:r>
            <a:r>
              <a:rPr lang="en-US" sz="2400" dirty="0"/>
              <a:t>) flash memory</a:t>
            </a:r>
          </a:p>
          <a:p>
            <a:pPr lvl="1"/>
            <a:r>
              <a:rPr lang="en-US" sz="2000" dirty="0"/>
              <a:t>Sector (4 KB page) addressable, but stores 4-64 </a:t>
            </a:r>
            <a:r>
              <a:rPr lang="ja-JP" altLang="en-US" sz="2000" dirty="0"/>
              <a:t>“</a:t>
            </a:r>
            <a:r>
              <a:rPr lang="en-US" altLang="ja-JP" sz="2000" dirty="0"/>
              <a:t>pages</a:t>
            </a:r>
            <a:r>
              <a:rPr lang="ja-JP" altLang="en-US" sz="2000" dirty="0"/>
              <a:t>”</a:t>
            </a:r>
            <a:r>
              <a:rPr lang="en-US" altLang="ja-JP" sz="2000" dirty="0"/>
              <a:t> per memory </a:t>
            </a:r>
            <a:r>
              <a:rPr lang="en-US" altLang="ja-JP" sz="2000" dirty="0" smtClean="0"/>
              <a:t>block</a:t>
            </a:r>
          </a:p>
          <a:p>
            <a:pPr lvl="1"/>
            <a:r>
              <a:rPr lang="en-US" altLang="ja-JP" sz="2000" dirty="0" smtClean="0"/>
              <a:t>Trapped electrons distinguish between 1 and 0</a:t>
            </a:r>
            <a:endParaRPr lang="en-US" altLang="ja-JP" sz="2000" dirty="0"/>
          </a:p>
          <a:p>
            <a:r>
              <a:rPr lang="en-US" sz="2400" dirty="0"/>
              <a:t>No moving parts (no rotate/seek motors)</a:t>
            </a:r>
          </a:p>
          <a:p>
            <a:pPr lvl="1"/>
            <a:r>
              <a:rPr lang="en-US" sz="2000" dirty="0"/>
              <a:t>Eliminates seek and rotational delay (0.1-0.2ms access time)</a:t>
            </a:r>
          </a:p>
          <a:p>
            <a:pPr lvl="1"/>
            <a:r>
              <a:rPr lang="en-US" sz="2000" dirty="0"/>
              <a:t>Very low power and </a:t>
            </a:r>
            <a:r>
              <a:rPr lang="en-US" sz="2000" dirty="0" smtClean="0"/>
              <a:t>lightweight</a:t>
            </a:r>
          </a:p>
          <a:p>
            <a:pPr lvl="1"/>
            <a:r>
              <a:rPr lang="en-US" sz="2000" dirty="0" smtClean="0"/>
              <a:t>Limited “write cycles”</a:t>
            </a:r>
          </a:p>
          <a:p>
            <a:r>
              <a:rPr lang="en-US" sz="2400" dirty="0" smtClean="0"/>
              <a:t>Rapid </a:t>
            </a:r>
            <a:r>
              <a:rPr lang="en-US" sz="2400" dirty="0" smtClean="0"/>
              <a:t>advances </a:t>
            </a:r>
            <a:r>
              <a:rPr lang="en-US" sz="2400" dirty="0" smtClean="0"/>
              <a:t>in capacity and cost ever </a:t>
            </a:r>
            <a:r>
              <a:rPr lang="en-US" sz="2400" dirty="0" smtClean="0"/>
              <a:t>since!</a:t>
            </a:r>
            <a:endParaRPr lang="en-US" sz="2400" dirty="0"/>
          </a:p>
          <a:p>
            <a:endParaRPr lang="en-US" sz="2400" dirty="0"/>
          </a:p>
          <a:p>
            <a:endParaRPr lang="en-US" sz="2400" dirty="0"/>
          </a:p>
        </p:txBody>
      </p:sp>
      <p:pic>
        <p:nvPicPr>
          <p:cNvPr id="22532" name="Content Placeholder 1"/>
          <p:cNvPicPr>
            <a:picLocks noChangeAspect="1"/>
          </p:cNvPicPr>
          <p:nvPr/>
        </p:nvPicPr>
        <p:blipFill>
          <a:blip r:embed="rId3">
            <a:extLst>
              <a:ext uri="{28A0092B-C50C-407E-A947-70E740481C1C}">
                <a14:useLocalDpi xmlns:a14="http://schemas.microsoft.com/office/drawing/2010/main" val="0"/>
              </a:ext>
            </a:extLst>
          </a:blip>
          <a:srcRect t="3603" b="3603"/>
          <a:stretch>
            <a:fillRect/>
          </a:stretch>
        </p:blipFill>
        <p:spPr bwMode="auto">
          <a:xfrm>
            <a:off x="0" y="860425"/>
            <a:ext cx="2720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53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927100"/>
            <a:ext cx="26685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5170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990600" y="152400"/>
            <a:ext cx="6400800" cy="533400"/>
          </a:xfrm>
        </p:spPr>
        <p:txBody>
          <a:bodyPr>
            <a:normAutofit/>
          </a:bodyPr>
          <a:lstStyle/>
          <a:p>
            <a:r>
              <a:rPr lang="en-US" dirty="0"/>
              <a:t>SSD Architecture – Reads</a:t>
            </a:r>
          </a:p>
        </p:txBody>
      </p:sp>
      <p:sp>
        <p:nvSpPr>
          <p:cNvPr id="43011" name="Content Placeholder 2"/>
          <p:cNvSpPr>
            <a:spLocks noGrp="1"/>
          </p:cNvSpPr>
          <p:nvPr>
            <p:ph idx="1"/>
          </p:nvPr>
        </p:nvSpPr>
        <p:spPr>
          <a:xfrm>
            <a:off x="228600" y="4267200"/>
            <a:ext cx="8763000" cy="2189494"/>
          </a:xfrm>
        </p:spPr>
        <p:txBody>
          <a:bodyPr>
            <a:noAutofit/>
          </a:bodyPr>
          <a:lstStyle/>
          <a:p>
            <a:pPr marL="0" lvl="1" indent="0">
              <a:lnSpc>
                <a:spcPct val="80000"/>
              </a:lnSpc>
              <a:spcBef>
                <a:spcPct val="15000"/>
              </a:spcBef>
              <a:buFontTx/>
              <a:buNone/>
              <a:tabLst>
                <a:tab pos="2635250" algn="l"/>
              </a:tabLst>
              <a:defRPr/>
            </a:pPr>
            <a:r>
              <a:rPr lang="en-US" sz="2800" dirty="0" smtClean="0"/>
              <a:t>Read 4 KB Page: ~25 </a:t>
            </a:r>
            <a:r>
              <a:rPr lang="en-US" sz="2800" dirty="0" err="1" smtClean="0"/>
              <a:t>usec</a:t>
            </a:r>
            <a:r>
              <a:rPr lang="en-US" sz="2800" dirty="0" smtClean="0"/>
              <a:t>	</a:t>
            </a:r>
          </a:p>
          <a:p>
            <a:pPr marL="285750" lvl="1" indent="-285750">
              <a:lnSpc>
                <a:spcPct val="80000"/>
              </a:lnSpc>
              <a:spcBef>
                <a:spcPct val="15000"/>
              </a:spcBef>
              <a:tabLst>
                <a:tab pos="2635250" algn="l"/>
              </a:tabLst>
              <a:defRPr/>
            </a:pPr>
            <a:r>
              <a:rPr lang="en-US" sz="2800" dirty="0" smtClean="0"/>
              <a:t>No </a:t>
            </a:r>
            <a:r>
              <a:rPr lang="en-US" sz="2800" dirty="0"/>
              <a:t>seek or rotational latency</a:t>
            </a:r>
          </a:p>
          <a:p>
            <a:pPr marL="285750" lvl="1" indent="-285750">
              <a:lnSpc>
                <a:spcPct val="80000"/>
              </a:lnSpc>
              <a:spcBef>
                <a:spcPct val="15000"/>
              </a:spcBef>
              <a:tabLst>
                <a:tab pos="2635250" algn="l"/>
              </a:tabLst>
              <a:defRPr/>
            </a:pPr>
            <a:r>
              <a:rPr lang="en-US" sz="2800" dirty="0"/>
              <a:t>Transfer time: transfer a </a:t>
            </a:r>
            <a:r>
              <a:rPr lang="en-US" sz="2800" dirty="0" smtClean="0"/>
              <a:t>4KB page</a:t>
            </a:r>
          </a:p>
          <a:p>
            <a:pPr marL="685800" lvl="2" indent="-285750">
              <a:lnSpc>
                <a:spcPct val="80000"/>
              </a:lnSpc>
              <a:spcBef>
                <a:spcPct val="15000"/>
              </a:spcBef>
              <a:tabLst>
                <a:tab pos="2635250" algn="l"/>
              </a:tabLst>
              <a:defRPr/>
            </a:pPr>
            <a:r>
              <a:rPr lang="en-US" dirty="0" smtClean="0"/>
              <a:t>SATA</a:t>
            </a:r>
            <a:r>
              <a:rPr lang="en-US" dirty="0"/>
              <a:t>: 300-600MB/</a:t>
            </a:r>
            <a:r>
              <a:rPr lang="en-US" dirty="0" smtClean="0"/>
              <a:t>s =&gt; ~4 x10</a:t>
            </a:r>
            <a:r>
              <a:rPr lang="en-US" baseline="30000" dirty="0" smtClean="0"/>
              <a:t>3</a:t>
            </a:r>
            <a:r>
              <a:rPr lang="en-US" dirty="0" smtClean="0"/>
              <a:t> b / 400 x 10</a:t>
            </a:r>
            <a:r>
              <a:rPr lang="en-US" baseline="30000" dirty="0" smtClean="0"/>
              <a:t>6</a:t>
            </a:r>
            <a:r>
              <a:rPr lang="en-US" dirty="0" smtClean="0"/>
              <a:t> bps =&gt; 10 us</a:t>
            </a:r>
            <a:endParaRPr lang="en-US" baseline="30000" dirty="0"/>
          </a:p>
          <a:p>
            <a:pPr marL="285750" lvl="1" indent="-285750">
              <a:lnSpc>
                <a:spcPct val="80000"/>
              </a:lnSpc>
              <a:spcBef>
                <a:spcPct val="15000"/>
              </a:spcBef>
              <a:tabLst>
                <a:tab pos="2635250" algn="l"/>
              </a:tabLst>
              <a:defRPr/>
            </a:pPr>
            <a:r>
              <a:rPr lang="en-US" sz="2800" dirty="0" smtClean="0">
                <a:solidFill>
                  <a:schemeClr val="hlink"/>
                </a:solidFill>
              </a:rPr>
              <a:t>Latency </a:t>
            </a:r>
            <a:r>
              <a:rPr lang="en-US" sz="2800" dirty="0">
                <a:solidFill>
                  <a:schemeClr val="hlink"/>
                </a:solidFill>
              </a:rPr>
              <a:t>= Queuing Time + Controller time + </a:t>
            </a:r>
            <a:r>
              <a:rPr lang="en-US" sz="2800" dirty="0" err="1">
                <a:solidFill>
                  <a:schemeClr val="hlink"/>
                </a:solidFill>
              </a:rPr>
              <a:t>Xfer</a:t>
            </a:r>
            <a:r>
              <a:rPr lang="en-US" sz="2800" dirty="0">
                <a:solidFill>
                  <a:schemeClr val="hlink"/>
                </a:solidFill>
              </a:rPr>
              <a:t> Time</a:t>
            </a:r>
          </a:p>
          <a:p>
            <a:pPr marL="285750" lvl="1" indent="-285750">
              <a:lnSpc>
                <a:spcPct val="80000"/>
              </a:lnSpc>
              <a:spcBef>
                <a:spcPct val="15000"/>
              </a:spcBef>
              <a:tabLst>
                <a:tab pos="2635250" algn="l"/>
              </a:tabLst>
              <a:defRPr/>
            </a:pPr>
            <a:r>
              <a:rPr lang="en-US" sz="2800" dirty="0">
                <a:solidFill>
                  <a:schemeClr val="hlink"/>
                </a:solidFill>
              </a:rPr>
              <a:t>Highest Bandwidth: </a:t>
            </a:r>
            <a:r>
              <a:rPr lang="en-US" sz="2800" dirty="0"/>
              <a:t>Sequential OR Random reads</a:t>
            </a:r>
          </a:p>
          <a:p>
            <a:pPr>
              <a:tabLst>
                <a:tab pos="2635250" algn="l"/>
              </a:tabLst>
              <a:defRPr/>
            </a:pPr>
            <a:endParaRPr lang="en-US" sz="3200" dirty="0"/>
          </a:p>
        </p:txBody>
      </p:sp>
      <p:sp>
        <p:nvSpPr>
          <p:cNvPr id="23555" name="Rounded Rectangle 3"/>
          <p:cNvSpPr>
            <a:spLocks noChangeArrowheads="1"/>
          </p:cNvSpPr>
          <p:nvPr/>
        </p:nvSpPr>
        <p:spPr bwMode="auto">
          <a:xfrm>
            <a:off x="533400" y="1295400"/>
            <a:ext cx="914400" cy="1371600"/>
          </a:xfrm>
          <a:prstGeom prst="roundRect">
            <a:avLst>
              <a:gd name="adj" fmla="val 16667"/>
            </a:avLst>
          </a:prstGeom>
          <a:solidFill>
            <a:srgbClr val="DFE9FF"/>
          </a:solidFill>
          <a:ln w="38100">
            <a:solidFill>
              <a:schemeClr val="tx1"/>
            </a:solidFill>
            <a:round/>
            <a:headEnd/>
            <a:tailEnd/>
          </a:ln>
        </p:spPr>
        <p:txBody>
          <a:bodyPr wrap="none" lIns="90478" tIns="44445" rIns="90478" bIns="44445" anchor="ctr"/>
          <a:lstStyle/>
          <a:p>
            <a:pPr indent="-228600"/>
            <a:r>
              <a:rPr lang="en-US" sz="2000">
                <a:latin typeface="Gill Sans Light"/>
                <a:cs typeface="Gill Sans Light"/>
              </a:rPr>
              <a:t>Host</a:t>
            </a:r>
          </a:p>
        </p:txBody>
      </p:sp>
      <p:sp>
        <p:nvSpPr>
          <p:cNvPr id="23556" name="Rounded Rectangle 5"/>
          <p:cNvSpPr>
            <a:spLocks noChangeArrowheads="1"/>
          </p:cNvSpPr>
          <p:nvPr/>
        </p:nvSpPr>
        <p:spPr bwMode="auto">
          <a:xfrm>
            <a:off x="2133600" y="1295400"/>
            <a:ext cx="12192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2000" b="0">
                <a:latin typeface="Gill Sans Light"/>
                <a:cs typeface="Gill Sans Light"/>
              </a:rPr>
              <a:t>Buffer</a:t>
            </a:r>
          </a:p>
          <a:p>
            <a:pPr indent="-228600"/>
            <a:r>
              <a:rPr lang="en-US" sz="2000" b="0">
                <a:latin typeface="Gill Sans Light"/>
                <a:cs typeface="Gill Sans Light"/>
              </a:rPr>
              <a:t>Manager</a:t>
            </a:r>
          </a:p>
          <a:p>
            <a:pPr indent="-228600"/>
            <a:r>
              <a:rPr lang="en-US" sz="2000" b="0">
                <a:latin typeface="Gill Sans Light"/>
                <a:cs typeface="Gill Sans Light"/>
              </a:rPr>
              <a:t>(software</a:t>
            </a:r>
          </a:p>
          <a:p>
            <a:pPr indent="-228600"/>
            <a:r>
              <a:rPr lang="en-US" sz="2000" b="0">
                <a:latin typeface="Gill Sans Light"/>
                <a:cs typeface="Gill Sans Light"/>
              </a:rPr>
              <a:t>Queue)</a:t>
            </a:r>
          </a:p>
        </p:txBody>
      </p:sp>
      <p:sp>
        <p:nvSpPr>
          <p:cNvPr id="23557" name="Rounded Rectangle 6"/>
          <p:cNvSpPr>
            <a:spLocks noChangeArrowheads="1"/>
          </p:cNvSpPr>
          <p:nvPr/>
        </p:nvSpPr>
        <p:spPr bwMode="auto">
          <a:xfrm>
            <a:off x="3810000" y="1295400"/>
            <a:ext cx="12954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2000" b="0" dirty="0">
                <a:latin typeface="Gill Sans Light"/>
                <a:cs typeface="Gill Sans Light"/>
              </a:rPr>
              <a:t>Flash</a:t>
            </a:r>
          </a:p>
          <a:p>
            <a:pPr indent="-228600"/>
            <a:r>
              <a:rPr lang="en-US" sz="2000" b="0" dirty="0">
                <a:latin typeface="Gill Sans Light"/>
                <a:cs typeface="Gill Sans Light"/>
              </a:rPr>
              <a:t>Memory</a:t>
            </a:r>
          </a:p>
          <a:p>
            <a:pPr indent="-228600"/>
            <a:r>
              <a:rPr lang="en-US" sz="2000" b="0" dirty="0">
                <a:latin typeface="Gill Sans Light"/>
                <a:cs typeface="Gill Sans Light"/>
              </a:rPr>
              <a:t>Controller</a:t>
            </a:r>
          </a:p>
        </p:txBody>
      </p:sp>
      <p:sp>
        <p:nvSpPr>
          <p:cNvPr id="23558" name="Rounded Rectangle 7"/>
          <p:cNvSpPr>
            <a:spLocks noChangeArrowheads="1"/>
          </p:cNvSpPr>
          <p:nvPr/>
        </p:nvSpPr>
        <p:spPr bwMode="auto">
          <a:xfrm>
            <a:off x="2286000" y="3124200"/>
            <a:ext cx="990600" cy="6858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2000" b="0">
                <a:latin typeface="Gill Sans Light"/>
                <a:cs typeface="Gill Sans Light"/>
              </a:rPr>
              <a:t>DRAM</a:t>
            </a:r>
          </a:p>
        </p:txBody>
      </p:sp>
      <p:cxnSp>
        <p:nvCxnSpPr>
          <p:cNvPr id="23559" name="Straight Arrow Connector 84"/>
          <p:cNvCxnSpPr>
            <a:cxnSpLocks noChangeShapeType="1"/>
            <a:stCxn id="23555" idx="3"/>
            <a:endCxn id="23556" idx="1"/>
          </p:cNvCxnSpPr>
          <p:nvPr/>
        </p:nvCxnSpPr>
        <p:spPr bwMode="auto">
          <a:xfrm>
            <a:off x="1447800" y="1981200"/>
            <a:ext cx="6858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3560" name="Straight Arrow Connector 86"/>
          <p:cNvCxnSpPr>
            <a:cxnSpLocks noChangeShapeType="1"/>
            <a:stCxn id="23556" idx="3"/>
            <a:endCxn id="23557" idx="1"/>
          </p:cNvCxnSpPr>
          <p:nvPr/>
        </p:nvCxnSpPr>
        <p:spPr bwMode="auto">
          <a:xfrm>
            <a:off x="3352800" y="1981200"/>
            <a:ext cx="4572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3561" name="Straight Arrow Connector 89"/>
          <p:cNvCxnSpPr>
            <a:cxnSpLocks noChangeShapeType="1"/>
            <a:stCxn id="23558" idx="0"/>
            <a:endCxn id="23556" idx="2"/>
          </p:cNvCxnSpPr>
          <p:nvPr/>
        </p:nvCxnSpPr>
        <p:spPr bwMode="auto">
          <a:xfrm flipH="1" flipV="1">
            <a:off x="2743200" y="2667000"/>
            <a:ext cx="38100" cy="457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43019" name="Group 95"/>
          <p:cNvGrpSpPr>
            <a:grpSpLocks/>
          </p:cNvGrpSpPr>
          <p:nvPr/>
        </p:nvGrpSpPr>
        <p:grpSpPr bwMode="auto">
          <a:xfrm>
            <a:off x="5943600" y="533400"/>
            <a:ext cx="3048000" cy="4495800"/>
            <a:chOff x="5105400" y="990600"/>
            <a:chExt cx="3048000" cy="4495800"/>
          </a:xfrm>
          <a:solidFill>
            <a:srgbClr val="FFFF00"/>
          </a:solidFill>
        </p:grpSpPr>
        <p:sp>
          <p:nvSpPr>
            <p:cNvPr id="43022" name="Rounded Rectangle 9"/>
            <p:cNvSpPr>
              <a:spLocks noChangeArrowheads="1"/>
            </p:cNvSpPr>
            <p:nvPr/>
          </p:nvSpPr>
          <p:spPr bwMode="auto">
            <a:xfrm>
              <a:off x="57912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3" name="Rounded Rectangle 8"/>
            <p:cNvSpPr>
              <a:spLocks noChangeArrowheads="1"/>
            </p:cNvSpPr>
            <p:nvPr/>
          </p:nvSpPr>
          <p:spPr bwMode="auto">
            <a:xfrm>
              <a:off x="56388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4" name="Rounded Rectangle 10"/>
            <p:cNvSpPr>
              <a:spLocks noChangeArrowheads="1"/>
            </p:cNvSpPr>
            <p:nvPr/>
          </p:nvSpPr>
          <p:spPr bwMode="auto">
            <a:xfrm>
              <a:off x="54864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5" name="Rounded Rectangle 11"/>
            <p:cNvSpPr>
              <a:spLocks noChangeArrowheads="1"/>
            </p:cNvSpPr>
            <p:nvPr/>
          </p:nvSpPr>
          <p:spPr bwMode="auto">
            <a:xfrm>
              <a:off x="53340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6" name="Rounded Rectangle 12"/>
            <p:cNvSpPr>
              <a:spLocks noChangeArrowheads="1"/>
            </p:cNvSpPr>
            <p:nvPr/>
          </p:nvSpPr>
          <p:spPr bwMode="auto">
            <a:xfrm>
              <a:off x="70866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7" name="Rounded Rectangle 13"/>
            <p:cNvSpPr>
              <a:spLocks noChangeArrowheads="1"/>
            </p:cNvSpPr>
            <p:nvPr/>
          </p:nvSpPr>
          <p:spPr bwMode="auto">
            <a:xfrm>
              <a:off x="69342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8" name="Rounded Rectangle 14"/>
            <p:cNvSpPr>
              <a:spLocks noChangeArrowheads="1"/>
            </p:cNvSpPr>
            <p:nvPr/>
          </p:nvSpPr>
          <p:spPr bwMode="auto">
            <a:xfrm>
              <a:off x="67818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29" name="Rounded Rectangle 15"/>
            <p:cNvSpPr>
              <a:spLocks noChangeArrowheads="1"/>
            </p:cNvSpPr>
            <p:nvPr/>
          </p:nvSpPr>
          <p:spPr bwMode="auto">
            <a:xfrm>
              <a:off x="66294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cxnSp>
          <p:nvCxnSpPr>
            <p:cNvPr id="43030" name="Straight Arrow Connector 17"/>
            <p:cNvCxnSpPr>
              <a:cxnSpLocks noChangeShapeType="1"/>
            </p:cNvCxnSpPr>
            <p:nvPr/>
          </p:nvCxnSpPr>
          <p:spPr bwMode="auto">
            <a:xfrm>
              <a:off x="5105400" y="2057400"/>
              <a:ext cx="3048000" cy="0"/>
            </a:xfrm>
            <a:prstGeom prst="straightConnector1">
              <a:avLst/>
            </a:prstGeom>
            <a:grpFill/>
            <a:ln w="38100">
              <a:solidFill>
                <a:schemeClr val="tx1"/>
              </a:solidFill>
              <a:round/>
              <a:headEnd/>
              <a:tailEnd type="arrow" w="med" len="med"/>
            </a:ln>
            <a:extLst/>
          </p:spPr>
        </p:cxnSp>
        <p:cxnSp>
          <p:nvCxnSpPr>
            <p:cNvPr id="43031" name="Straight Connector 19"/>
            <p:cNvCxnSpPr>
              <a:cxnSpLocks noChangeShapeType="1"/>
              <a:stCxn id="43025" idx="2"/>
            </p:cNvCxnSpPr>
            <p:nvPr/>
          </p:nvCxnSpPr>
          <p:spPr bwMode="auto">
            <a:xfrm>
              <a:off x="5715000" y="1828800"/>
              <a:ext cx="0" cy="228600"/>
            </a:xfrm>
            <a:prstGeom prst="line">
              <a:avLst/>
            </a:prstGeom>
            <a:grpFill/>
            <a:ln w="38100">
              <a:solidFill>
                <a:schemeClr val="tx1"/>
              </a:solidFill>
              <a:round/>
              <a:headEnd/>
              <a:tailEnd/>
            </a:ln>
            <a:extLst/>
          </p:spPr>
        </p:cxnSp>
        <p:cxnSp>
          <p:nvCxnSpPr>
            <p:cNvPr id="43032" name="Straight Connector 20"/>
            <p:cNvCxnSpPr>
              <a:cxnSpLocks noChangeShapeType="1"/>
            </p:cNvCxnSpPr>
            <p:nvPr/>
          </p:nvCxnSpPr>
          <p:spPr bwMode="auto">
            <a:xfrm>
              <a:off x="5867400" y="1828800"/>
              <a:ext cx="0" cy="228600"/>
            </a:xfrm>
            <a:prstGeom prst="line">
              <a:avLst/>
            </a:prstGeom>
            <a:grpFill/>
            <a:ln w="38100">
              <a:solidFill>
                <a:schemeClr val="tx1"/>
              </a:solidFill>
              <a:round/>
              <a:headEnd/>
              <a:tailEnd/>
            </a:ln>
            <a:extLst/>
          </p:spPr>
        </p:cxnSp>
        <p:cxnSp>
          <p:nvCxnSpPr>
            <p:cNvPr id="43033" name="Straight Connector 21"/>
            <p:cNvCxnSpPr>
              <a:cxnSpLocks noChangeShapeType="1"/>
            </p:cNvCxnSpPr>
            <p:nvPr/>
          </p:nvCxnSpPr>
          <p:spPr bwMode="auto">
            <a:xfrm>
              <a:off x="6019800" y="1828800"/>
              <a:ext cx="0" cy="228600"/>
            </a:xfrm>
            <a:prstGeom prst="line">
              <a:avLst/>
            </a:prstGeom>
            <a:grpFill/>
            <a:ln w="38100">
              <a:solidFill>
                <a:schemeClr val="tx1"/>
              </a:solidFill>
              <a:round/>
              <a:headEnd/>
              <a:tailEnd/>
            </a:ln>
            <a:extLst/>
          </p:spPr>
        </p:cxnSp>
        <p:cxnSp>
          <p:nvCxnSpPr>
            <p:cNvPr id="43034" name="Straight Connector 22"/>
            <p:cNvCxnSpPr>
              <a:cxnSpLocks noChangeShapeType="1"/>
            </p:cNvCxnSpPr>
            <p:nvPr/>
          </p:nvCxnSpPr>
          <p:spPr bwMode="auto">
            <a:xfrm>
              <a:off x="6172200" y="1676400"/>
              <a:ext cx="0" cy="381000"/>
            </a:xfrm>
            <a:prstGeom prst="line">
              <a:avLst/>
            </a:prstGeom>
            <a:grpFill/>
            <a:ln w="38100">
              <a:solidFill>
                <a:schemeClr val="tx1"/>
              </a:solidFill>
              <a:round/>
              <a:headEnd/>
              <a:tailEnd/>
            </a:ln>
            <a:extLst/>
          </p:spPr>
        </p:cxnSp>
        <p:cxnSp>
          <p:nvCxnSpPr>
            <p:cNvPr id="43035" name="Straight Connector 25"/>
            <p:cNvCxnSpPr>
              <a:cxnSpLocks noChangeShapeType="1"/>
            </p:cNvCxnSpPr>
            <p:nvPr/>
          </p:nvCxnSpPr>
          <p:spPr bwMode="auto">
            <a:xfrm>
              <a:off x="7010400" y="1828800"/>
              <a:ext cx="0" cy="228600"/>
            </a:xfrm>
            <a:prstGeom prst="line">
              <a:avLst/>
            </a:prstGeom>
            <a:grpFill/>
            <a:ln w="38100">
              <a:solidFill>
                <a:schemeClr val="tx1"/>
              </a:solidFill>
              <a:round/>
              <a:headEnd/>
              <a:tailEnd/>
            </a:ln>
            <a:extLst/>
          </p:spPr>
        </p:cxnSp>
        <p:cxnSp>
          <p:nvCxnSpPr>
            <p:cNvPr id="43036" name="Straight Connector 26"/>
            <p:cNvCxnSpPr>
              <a:cxnSpLocks noChangeShapeType="1"/>
            </p:cNvCxnSpPr>
            <p:nvPr/>
          </p:nvCxnSpPr>
          <p:spPr bwMode="auto">
            <a:xfrm>
              <a:off x="7162800" y="1828800"/>
              <a:ext cx="0" cy="228600"/>
            </a:xfrm>
            <a:prstGeom prst="line">
              <a:avLst/>
            </a:prstGeom>
            <a:grpFill/>
            <a:ln w="38100">
              <a:solidFill>
                <a:schemeClr val="tx1"/>
              </a:solidFill>
              <a:round/>
              <a:headEnd/>
              <a:tailEnd/>
            </a:ln>
            <a:extLst/>
          </p:spPr>
        </p:cxnSp>
        <p:cxnSp>
          <p:nvCxnSpPr>
            <p:cNvPr id="43037" name="Straight Connector 27"/>
            <p:cNvCxnSpPr>
              <a:cxnSpLocks noChangeShapeType="1"/>
            </p:cNvCxnSpPr>
            <p:nvPr/>
          </p:nvCxnSpPr>
          <p:spPr bwMode="auto">
            <a:xfrm>
              <a:off x="7315200" y="1828800"/>
              <a:ext cx="0" cy="228600"/>
            </a:xfrm>
            <a:prstGeom prst="line">
              <a:avLst/>
            </a:prstGeom>
            <a:grpFill/>
            <a:ln w="38100">
              <a:solidFill>
                <a:schemeClr val="tx1"/>
              </a:solidFill>
              <a:round/>
              <a:headEnd/>
              <a:tailEnd/>
            </a:ln>
            <a:extLst/>
          </p:spPr>
        </p:cxnSp>
        <p:cxnSp>
          <p:nvCxnSpPr>
            <p:cNvPr id="43038" name="Straight Connector 28"/>
            <p:cNvCxnSpPr>
              <a:cxnSpLocks noChangeShapeType="1"/>
            </p:cNvCxnSpPr>
            <p:nvPr/>
          </p:nvCxnSpPr>
          <p:spPr bwMode="auto">
            <a:xfrm>
              <a:off x="7467600" y="1676400"/>
              <a:ext cx="0" cy="381000"/>
            </a:xfrm>
            <a:prstGeom prst="line">
              <a:avLst/>
            </a:prstGeom>
            <a:grpFill/>
            <a:ln w="38100">
              <a:solidFill>
                <a:schemeClr val="tx1"/>
              </a:solidFill>
              <a:round/>
              <a:headEnd/>
              <a:tailEnd/>
            </a:ln>
            <a:extLst/>
          </p:spPr>
        </p:cxnSp>
        <p:grpSp>
          <p:nvGrpSpPr>
            <p:cNvPr id="43039" name="Group 46"/>
            <p:cNvGrpSpPr>
              <a:grpSpLocks/>
            </p:cNvGrpSpPr>
            <p:nvPr/>
          </p:nvGrpSpPr>
          <p:grpSpPr bwMode="auto">
            <a:xfrm>
              <a:off x="5105400" y="2133600"/>
              <a:ext cx="3048000" cy="1066800"/>
              <a:chOff x="5105400" y="2133600"/>
              <a:chExt cx="3048000" cy="1066800"/>
            </a:xfrm>
            <a:grpFill/>
          </p:grpSpPr>
          <p:sp>
            <p:nvSpPr>
              <p:cNvPr id="43077" name="Rounded Rectangle 29"/>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78" name="Rounded Rectangle 30"/>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79" name="Rounded Rectangle 31"/>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80" name="Rounded Rectangle 32"/>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81" name="Rounded Rectangle 33"/>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82" name="Rounded Rectangle 34"/>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83" name="Rounded Rectangle 35"/>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84" name="Rounded Rectangle 36"/>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cxnSp>
            <p:nvCxnSpPr>
              <p:cNvPr id="43085" name="Straight Arrow Connector 37"/>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86" name="Straight Connector 38"/>
              <p:cNvCxnSpPr>
                <a:cxnSpLocks noChangeShapeType="1"/>
                <a:stCxn id="43080"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87" name="Straight Connector 39"/>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88" name="Straight Connector 40"/>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89" name="Straight Connector 41"/>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90" name="Straight Connector 42"/>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91" name="Straight Connector 43"/>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92" name="Straight Connector 44"/>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93" name="Straight Connector 45"/>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0" name="Group 47"/>
            <p:cNvGrpSpPr>
              <a:grpSpLocks/>
            </p:cNvGrpSpPr>
            <p:nvPr/>
          </p:nvGrpSpPr>
          <p:grpSpPr bwMode="auto">
            <a:xfrm>
              <a:off x="5105400" y="3276600"/>
              <a:ext cx="3048000" cy="1066800"/>
              <a:chOff x="5105400" y="2133600"/>
              <a:chExt cx="3048000" cy="1066800"/>
            </a:xfrm>
            <a:grpFill/>
          </p:grpSpPr>
          <p:sp>
            <p:nvSpPr>
              <p:cNvPr id="43060" name="Rounded Rectangle 48"/>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1" name="Rounded Rectangle 49"/>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2" name="Rounded Rectangle 50"/>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3" name="Rounded Rectangle 51"/>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4" name="Rounded Rectangle 52"/>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5" name="Rounded Rectangle 53"/>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6" name="Rounded Rectangle 54"/>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67" name="Rounded Rectangle 55"/>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cxnSp>
            <p:nvCxnSpPr>
              <p:cNvPr id="43068" name="Straight Arrow Connector 56"/>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69" name="Straight Connector 57"/>
              <p:cNvCxnSpPr>
                <a:cxnSpLocks noChangeShapeType="1"/>
                <a:stCxn id="43063"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70" name="Straight Connector 58"/>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71" name="Straight Connector 59"/>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72" name="Straight Connector 60"/>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73" name="Straight Connector 61"/>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74" name="Straight Connector 62"/>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75" name="Straight Connector 63"/>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76" name="Straight Connector 64"/>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1" name="Group 65"/>
            <p:cNvGrpSpPr>
              <a:grpSpLocks/>
            </p:cNvGrpSpPr>
            <p:nvPr/>
          </p:nvGrpSpPr>
          <p:grpSpPr bwMode="auto">
            <a:xfrm>
              <a:off x="5105400" y="4419600"/>
              <a:ext cx="3048000" cy="1066800"/>
              <a:chOff x="5105400" y="2133600"/>
              <a:chExt cx="3048000" cy="1066800"/>
            </a:xfrm>
            <a:grpFill/>
          </p:grpSpPr>
          <p:sp>
            <p:nvSpPr>
              <p:cNvPr id="43043" name="Rounded Rectangle 66"/>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4" name="Rounded Rectangle 67"/>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5" name="Rounded Rectangle 68"/>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6" name="Rounded Rectangle 69"/>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7" name="Rounded Rectangle 70"/>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8" name="Rounded Rectangle 71"/>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49" name="Rounded Rectangle 72"/>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sp>
            <p:nvSpPr>
              <p:cNvPr id="43050" name="Rounded Rectangle 73"/>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Gill Sans Light"/>
                    <a:cs typeface="Gill Sans Light"/>
                  </a:rPr>
                  <a:t>NAND</a:t>
                </a:r>
              </a:p>
            </p:txBody>
          </p:sp>
          <p:cxnSp>
            <p:nvCxnSpPr>
              <p:cNvPr id="43051" name="Straight Arrow Connector 74"/>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52" name="Straight Connector 75"/>
              <p:cNvCxnSpPr>
                <a:cxnSpLocks noChangeShapeType="1"/>
                <a:stCxn id="43046"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53" name="Straight Connector 76"/>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54" name="Straight Connector 77"/>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55" name="Straight Connector 78"/>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56" name="Straight Connector 79"/>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57" name="Straight Connector 80"/>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58" name="Straight Connector 81"/>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59" name="Straight Connector 82"/>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cxnSp>
          <p:nvCxnSpPr>
            <p:cNvPr id="43042" name="Straight Connector 93"/>
            <p:cNvCxnSpPr>
              <a:cxnSpLocks noChangeShapeType="1"/>
            </p:cNvCxnSpPr>
            <p:nvPr/>
          </p:nvCxnSpPr>
          <p:spPr bwMode="auto">
            <a:xfrm>
              <a:off x="5105400" y="2057400"/>
              <a:ext cx="0" cy="3429000"/>
            </a:xfrm>
            <a:prstGeom prst="line">
              <a:avLst/>
            </a:prstGeom>
            <a:grpFill/>
            <a:ln w="38100">
              <a:solidFill>
                <a:schemeClr val="tx1"/>
              </a:solidFill>
              <a:round/>
              <a:headEnd/>
              <a:tailEnd/>
            </a:ln>
            <a:extLst/>
          </p:spPr>
        </p:cxnSp>
      </p:grpSp>
      <p:cxnSp>
        <p:nvCxnSpPr>
          <p:cNvPr id="23563" name="Straight Arrow Connector 97"/>
          <p:cNvCxnSpPr>
            <a:cxnSpLocks noChangeShapeType="1"/>
            <a:stCxn id="23557" idx="3"/>
          </p:cNvCxnSpPr>
          <p:nvPr/>
        </p:nvCxnSpPr>
        <p:spPr bwMode="auto">
          <a:xfrm>
            <a:off x="5105400" y="1981200"/>
            <a:ext cx="838200" cy="1219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3564" name="TextBox 99"/>
          <p:cNvSpPr txBox="1">
            <a:spLocks noChangeArrowheads="1"/>
          </p:cNvSpPr>
          <p:nvPr/>
        </p:nvSpPr>
        <p:spPr bwMode="auto">
          <a:xfrm>
            <a:off x="1506538" y="2014538"/>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600" b="0">
                <a:latin typeface="Gill Sans Light"/>
                <a:cs typeface="Gill Sans Light"/>
              </a:rPr>
              <a:t>SATA</a:t>
            </a:r>
          </a:p>
        </p:txBody>
      </p:sp>
    </p:spTree>
    <p:extLst>
      <p:ext uri="{BB962C8B-B14F-4D97-AF65-F5344CB8AC3E}">
        <p14:creationId xmlns:p14="http://schemas.microsoft.com/office/powerpoint/2010/main" val="30944089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t>SSD Architecture – </a:t>
            </a:r>
            <a:r>
              <a:rPr lang="en-US" dirty="0" smtClean="0"/>
              <a:t>Writes</a:t>
            </a:r>
            <a:endParaRPr lang="en-US" dirty="0"/>
          </a:p>
        </p:txBody>
      </p:sp>
      <p:sp>
        <p:nvSpPr>
          <p:cNvPr id="3" name="Content Placeholder 2"/>
          <p:cNvSpPr>
            <a:spLocks noGrp="1"/>
          </p:cNvSpPr>
          <p:nvPr>
            <p:ph idx="1"/>
          </p:nvPr>
        </p:nvSpPr>
        <p:spPr>
          <a:xfrm>
            <a:off x="230052" y="762000"/>
            <a:ext cx="8229600" cy="5215723"/>
          </a:xfrm>
        </p:spPr>
        <p:txBody>
          <a:bodyPr>
            <a:normAutofit/>
          </a:bodyPr>
          <a:lstStyle/>
          <a:p>
            <a:pPr marL="285750" lvl="1" indent="-285750">
              <a:lnSpc>
                <a:spcPct val="80000"/>
              </a:lnSpc>
              <a:spcBef>
                <a:spcPct val="15000"/>
              </a:spcBef>
              <a:buFontTx/>
              <a:buChar char="•"/>
              <a:tabLst>
                <a:tab pos="2635250" algn="l"/>
              </a:tabLst>
              <a:defRPr/>
            </a:pPr>
            <a:r>
              <a:rPr lang="en-US" sz="2800" dirty="0"/>
              <a:t>Writing data is complex! (~200μs – 1.7ms )</a:t>
            </a:r>
          </a:p>
          <a:p>
            <a:pPr lvl="1">
              <a:lnSpc>
                <a:spcPct val="80000"/>
              </a:lnSpc>
              <a:spcBef>
                <a:spcPct val="15000"/>
              </a:spcBef>
              <a:tabLst>
                <a:tab pos="2635250" algn="l"/>
              </a:tabLst>
              <a:defRPr/>
            </a:pPr>
            <a:r>
              <a:rPr lang="en-US" sz="2800" dirty="0"/>
              <a:t>Can only write empty pages </a:t>
            </a:r>
            <a:r>
              <a:rPr lang="en-US" sz="2800" dirty="0" smtClean="0"/>
              <a:t>in a block</a:t>
            </a:r>
          </a:p>
          <a:p>
            <a:pPr lvl="1">
              <a:lnSpc>
                <a:spcPct val="80000"/>
              </a:lnSpc>
              <a:spcBef>
                <a:spcPct val="15000"/>
              </a:spcBef>
              <a:tabLst>
                <a:tab pos="2635250" algn="l"/>
              </a:tabLst>
              <a:defRPr/>
            </a:pPr>
            <a:r>
              <a:rPr lang="en-US" sz="2800" dirty="0"/>
              <a:t>E</a:t>
            </a:r>
            <a:r>
              <a:rPr lang="en-US" sz="2800" dirty="0" smtClean="0"/>
              <a:t>rasing a block </a:t>
            </a:r>
            <a:r>
              <a:rPr lang="en-US" sz="2800" dirty="0"/>
              <a:t>takes ~</a:t>
            </a:r>
            <a:r>
              <a:rPr lang="en-US" sz="2800" dirty="0" smtClean="0"/>
              <a:t>1.5ms</a:t>
            </a:r>
            <a:endParaRPr lang="en-US" sz="2800" dirty="0"/>
          </a:p>
          <a:p>
            <a:pPr lvl="1">
              <a:lnSpc>
                <a:spcPct val="80000"/>
              </a:lnSpc>
              <a:spcBef>
                <a:spcPct val="15000"/>
              </a:spcBef>
              <a:tabLst>
                <a:tab pos="2635250" algn="l"/>
              </a:tabLst>
              <a:defRPr/>
            </a:pPr>
            <a:r>
              <a:rPr lang="en-US" sz="2800" dirty="0"/>
              <a:t>Controller maintains pool of empty </a:t>
            </a:r>
            <a:r>
              <a:rPr lang="en-US" sz="2800" dirty="0" smtClean="0"/>
              <a:t>blocks by </a:t>
            </a:r>
            <a:r>
              <a:rPr lang="en-US" sz="2800" dirty="0"/>
              <a:t>coalescing used </a:t>
            </a:r>
            <a:r>
              <a:rPr lang="en-US" sz="2800" dirty="0" smtClean="0"/>
              <a:t>pages (</a:t>
            </a:r>
            <a:r>
              <a:rPr lang="en-US" sz="2800" dirty="0"/>
              <a:t>read, erase, write), also </a:t>
            </a:r>
            <a:r>
              <a:rPr lang="en-US" sz="2800" dirty="0" smtClean="0"/>
              <a:t>reserves </a:t>
            </a:r>
            <a:r>
              <a:rPr lang="en-US" sz="2800" dirty="0"/>
              <a:t>some % of </a:t>
            </a:r>
            <a:r>
              <a:rPr lang="en-US" sz="2800" dirty="0" smtClean="0"/>
              <a:t>capacity</a:t>
            </a:r>
          </a:p>
          <a:p>
            <a:pPr>
              <a:lnSpc>
                <a:spcPct val="80000"/>
              </a:lnSpc>
              <a:spcBef>
                <a:spcPct val="15000"/>
              </a:spcBef>
              <a:tabLst>
                <a:tab pos="2635250" algn="l"/>
              </a:tabLst>
              <a:defRPr/>
            </a:pPr>
            <a:r>
              <a:rPr lang="en-US" sz="2800" dirty="0" smtClean="0"/>
              <a:t>Rule of thumb: writes 10x reads, erasure 10x writes</a:t>
            </a:r>
            <a:endParaRPr lang="en-US" sz="2800" dirty="0"/>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090" y="3493294"/>
            <a:ext cx="4797669" cy="291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6"/>
          <p:cNvSpPr txBox="1">
            <a:spLocks noChangeArrowheads="1"/>
          </p:cNvSpPr>
          <p:nvPr/>
        </p:nvSpPr>
        <p:spPr bwMode="auto">
          <a:xfrm>
            <a:off x="3532249" y="6205684"/>
            <a:ext cx="4778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hlinkClick r:id="rId3"/>
              </a:rPr>
              <a:t>https://en.wikipedia.org/wiki/Solid-state_drive</a:t>
            </a:r>
            <a:endParaRPr lang="en-US" sz="1800" b="0">
              <a:latin typeface="Helvetica" charset="0"/>
              <a:cs typeface="Helvetica" charset="0"/>
            </a:endParaRPr>
          </a:p>
        </p:txBody>
      </p:sp>
    </p:spTree>
    <p:extLst>
      <p:ext uri="{BB962C8B-B14F-4D97-AF65-F5344CB8AC3E}">
        <p14:creationId xmlns:p14="http://schemas.microsoft.com/office/powerpoint/2010/main" val="858939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74504</TotalTime>
  <Pages>60</Pages>
  <Words>2761</Words>
  <Application>Microsoft Macintosh PowerPoint</Application>
  <PresentationFormat>On-screen Show (4:3)</PresentationFormat>
  <Paragraphs>569</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vt:lpstr>
      <vt:lpstr>CS162 Operating Systems and Systems Programming Lecture 17   Performance Storage Devices, Queueing Theory</vt:lpstr>
      <vt:lpstr>Review: Basic Performance Concepts</vt:lpstr>
      <vt:lpstr>Review: Storage Devices</vt:lpstr>
      <vt:lpstr>Review: Magnetic Disk Characteristic</vt:lpstr>
      <vt:lpstr>Review: Disk Performance Example</vt:lpstr>
      <vt:lpstr>Goals for Today</vt:lpstr>
      <vt:lpstr>Solid State Disks (SSDs)</vt:lpstr>
      <vt:lpstr>SSD Architecture – Reads</vt:lpstr>
      <vt:lpstr>SSD Architecture – Writes</vt:lpstr>
      <vt:lpstr>Amusing calculation: is a full Kindle heavier than an empty one?</vt:lpstr>
      <vt:lpstr>Storage Performance &amp; Price (Jan 2013)</vt:lpstr>
      <vt:lpstr>SSD Summary</vt:lpstr>
      <vt:lpstr>Review: Life Cycle of An I/O Request</vt:lpstr>
      <vt:lpstr>What Goes into Startup Cost for I/O?</vt:lpstr>
      <vt:lpstr>I/O Performance</vt:lpstr>
      <vt:lpstr>Administrivia</vt:lpstr>
      <vt:lpstr>break</vt:lpstr>
      <vt:lpstr>A Simple Deterministic World</vt:lpstr>
      <vt:lpstr>A Ideal Linear World</vt:lpstr>
      <vt:lpstr>A Bursty World</vt:lpstr>
      <vt:lpstr>So how do we model the burstiness of arrival?</vt:lpstr>
      <vt:lpstr>Background: General Use of random distributions</vt:lpstr>
      <vt:lpstr>Introduction to Queuing Theory</vt:lpstr>
      <vt:lpstr>Little’s Law</vt:lpstr>
      <vt:lpstr>A Little Queuing Theory: Some Results</vt:lpstr>
      <vt:lpstr>A Little Queuing Theory: An Example</vt:lpstr>
      <vt:lpstr>Queuing Theory Resources</vt:lpstr>
      <vt:lpstr>Optimize I/O Performance</vt:lpstr>
      <vt:lpstr>When is Disk Performance Highest?</vt:lpstr>
      <vt:lpstr>Disk Scheduling</vt:lpstr>
      <vt:lpstr>Building a File System</vt:lpstr>
      <vt:lpstr>Translating from User to System View</vt:lpstr>
      <vt:lpstr>Disk Management Policies</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798</cp:revision>
  <cp:lastPrinted>2015-04-01T20:11:36Z</cp:lastPrinted>
  <dcterms:created xsi:type="dcterms:W3CDTF">1995-08-12T11:37:26Z</dcterms:created>
  <dcterms:modified xsi:type="dcterms:W3CDTF">2016-03-27T03:39:18Z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